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1" r:id="rId2"/>
    <p:sldId id="297" r:id="rId3"/>
    <p:sldId id="326" r:id="rId4"/>
    <p:sldId id="333" r:id="rId5"/>
    <p:sldId id="334" r:id="rId6"/>
    <p:sldId id="292" r:id="rId7"/>
    <p:sldId id="294" r:id="rId8"/>
    <p:sldId id="295" r:id="rId9"/>
    <p:sldId id="319" r:id="rId10"/>
    <p:sldId id="299" r:id="rId11"/>
    <p:sldId id="327" r:id="rId12"/>
    <p:sldId id="328" r:id="rId13"/>
    <p:sldId id="300" r:id="rId14"/>
    <p:sldId id="329" r:id="rId15"/>
    <p:sldId id="321" r:id="rId16"/>
    <p:sldId id="320" r:id="rId17"/>
    <p:sldId id="331" r:id="rId18"/>
    <p:sldId id="335" r:id="rId19"/>
    <p:sldId id="324" r:id="rId20"/>
    <p:sldId id="310" r:id="rId21"/>
    <p:sldId id="312" r:id="rId22"/>
    <p:sldId id="311" r:id="rId23"/>
    <p:sldId id="30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154242" y="2878784"/>
            <a:ext cx="8181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、网络协议和常用网络工具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9125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网络通信中的地址和端口号</a:t>
            </a:r>
          </a:p>
        </p:txBody>
      </p:sp>
      <p:sp>
        <p:nvSpPr>
          <p:cNvPr id="35" name="矩形 34"/>
          <p:cNvSpPr/>
          <p:nvPr/>
        </p:nvSpPr>
        <p:spPr>
          <a:xfrm>
            <a:off x="554877" y="1158176"/>
            <a:ext cx="1597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1D49B3-3C7E-47F1-96E7-D2C8F029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4469360"/>
            <a:ext cx="7290474" cy="1861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493F3D-3E6E-4BBE-B80B-7D9396733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77" y="1755074"/>
            <a:ext cx="8428571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9125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网络通信中的地址和端口号</a:t>
            </a:r>
          </a:p>
        </p:txBody>
      </p:sp>
      <p:sp>
        <p:nvSpPr>
          <p:cNvPr id="35" name="矩形 34"/>
          <p:cNvSpPr/>
          <p:nvPr/>
        </p:nvSpPr>
        <p:spPr>
          <a:xfrm>
            <a:off x="554876" y="2015224"/>
            <a:ext cx="10429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/>
              <a:t>用来识别同一台计算机中进行通信的不同应用程序。因此，它也被称为</a:t>
            </a:r>
            <a:r>
              <a:rPr lang="zh-CN" altLang="en-US" b="1"/>
              <a:t>程序地址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89C0-BF32-4FFE-B769-63E5E1EBC225}"/>
              </a:ext>
            </a:extLst>
          </p:cNvPr>
          <p:cNvSpPr/>
          <p:nvPr/>
        </p:nvSpPr>
        <p:spPr>
          <a:xfrm>
            <a:off x="554876" y="1285058"/>
            <a:ext cx="105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DC5E1-943F-415F-B85F-52CC21AF6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073" y="2661555"/>
            <a:ext cx="5616596" cy="40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9125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网络通信中的地址和端口号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91C710-8DEB-4486-88C0-18DC7972DF1E}"/>
              </a:ext>
            </a:extLst>
          </p:cNvPr>
          <p:cNvSpPr/>
          <p:nvPr/>
        </p:nvSpPr>
        <p:spPr>
          <a:xfrm>
            <a:off x="370704" y="1158663"/>
            <a:ext cx="8106546" cy="217609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895D08-0788-4BF7-AF9A-FFD8B870B4FC}"/>
              </a:ext>
            </a:extLst>
          </p:cNvPr>
          <p:cNvSpPr/>
          <p:nvPr/>
        </p:nvSpPr>
        <p:spPr>
          <a:xfrm>
            <a:off x="933632" y="2383139"/>
            <a:ext cx="2526384" cy="607711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IP</a:t>
            </a:r>
            <a:r>
              <a:rPr lang="zh-CN" altLang="en-US"/>
              <a:t>地址（可变）</a:t>
            </a:r>
            <a:endParaRPr lang="en-US" altLang="zh-CN"/>
          </a:p>
          <a:p>
            <a:pPr algn="ctr"/>
            <a:r>
              <a:rPr lang="en-US" altLang="zh-CN"/>
              <a:t>MAC</a:t>
            </a:r>
            <a:r>
              <a:rPr lang="zh-CN" altLang="en-US"/>
              <a:t>地址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B0FFCC-F1AC-4D83-AD3B-0C8744DB620C}"/>
              </a:ext>
            </a:extLst>
          </p:cNvPr>
          <p:cNvSpPr/>
          <p:nvPr/>
        </p:nvSpPr>
        <p:spPr>
          <a:xfrm>
            <a:off x="4932166" y="2383139"/>
            <a:ext cx="2526384" cy="607711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IP</a:t>
            </a:r>
            <a:r>
              <a:rPr lang="zh-CN" altLang="en-US"/>
              <a:t>地址（可变）</a:t>
            </a:r>
            <a:endParaRPr lang="en-US" altLang="zh-CN"/>
          </a:p>
          <a:p>
            <a:pPr algn="ctr"/>
            <a:r>
              <a:rPr lang="en-US" altLang="zh-CN"/>
              <a:t>MAC</a:t>
            </a:r>
            <a:r>
              <a:rPr lang="zh-CN" altLang="en-US"/>
              <a:t>地址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ED0E3-3C17-482B-9344-4C090A6BA2F3}"/>
              </a:ext>
            </a:extLst>
          </p:cNvPr>
          <p:cNvSpPr/>
          <p:nvPr/>
        </p:nvSpPr>
        <p:spPr>
          <a:xfrm>
            <a:off x="464654" y="1564997"/>
            <a:ext cx="7868641" cy="80672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DC1F25-94B4-4380-96BF-1C0A7B224F5A}"/>
              </a:ext>
            </a:extLst>
          </p:cNvPr>
          <p:cNvSpPr/>
          <p:nvPr/>
        </p:nvSpPr>
        <p:spPr>
          <a:xfrm>
            <a:off x="648837" y="1622147"/>
            <a:ext cx="1506490" cy="694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端口</a:t>
            </a:r>
            <a:r>
              <a:rPr lang="en-US" altLang="zh-CN">
                <a:solidFill>
                  <a:schemeClr val="tx1"/>
                </a:solidFill>
              </a:rPr>
              <a:t>80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2A39E6C-92D6-4490-A074-2251BD1F5662}"/>
              </a:ext>
            </a:extLst>
          </p:cNvPr>
          <p:cNvSpPr/>
          <p:nvPr/>
        </p:nvSpPr>
        <p:spPr>
          <a:xfrm>
            <a:off x="2312821" y="1622147"/>
            <a:ext cx="1767542" cy="694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端口</a:t>
            </a:r>
            <a:r>
              <a:rPr lang="en-US" altLang="zh-CN">
                <a:solidFill>
                  <a:schemeClr val="tx1"/>
                </a:solidFill>
              </a:rPr>
              <a:t>2181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F50BC2-8B49-4A21-8DBC-BDF2D2DC62DE}"/>
              </a:ext>
            </a:extLst>
          </p:cNvPr>
          <p:cNvSpPr/>
          <p:nvPr/>
        </p:nvSpPr>
        <p:spPr>
          <a:xfrm>
            <a:off x="4250904" y="1622147"/>
            <a:ext cx="1767542" cy="694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MySQL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端口</a:t>
            </a:r>
            <a:r>
              <a:rPr lang="en-US" altLang="zh-CN">
                <a:solidFill>
                  <a:schemeClr val="tx1"/>
                </a:solidFill>
              </a:rPr>
              <a:t>3306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B14EB5-2F13-43C1-BA40-C7771675A067}"/>
              </a:ext>
            </a:extLst>
          </p:cNvPr>
          <p:cNvSpPr/>
          <p:nvPr/>
        </p:nvSpPr>
        <p:spPr>
          <a:xfrm>
            <a:off x="6195358" y="1622147"/>
            <a:ext cx="1767542" cy="694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更多服务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端口</a:t>
            </a:r>
            <a:r>
              <a:rPr lang="en-US" altLang="zh-CN">
                <a:solidFill>
                  <a:schemeClr val="tx1"/>
                </a:solidFill>
              </a:rPr>
              <a:t>XXXX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90764-A641-4D51-B9F9-6EA72BA0E910}"/>
              </a:ext>
            </a:extLst>
          </p:cNvPr>
          <p:cNvSpPr txBox="1"/>
          <p:nvPr/>
        </p:nvSpPr>
        <p:spPr>
          <a:xfrm>
            <a:off x="614586" y="11820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76E3C4-31D3-4553-BF83-855682FBB64B}"/>
              </a:ext>
            </a:extLst>
          </p:cNvPr>
          <p:cNvSpPr txBox="1"/>
          <p:nvPr/>
        </p:nvSpPr>
        <p:spPr>
          <a:xfrm>
            <a:off x="1815148" y="295964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网卡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EDE50B-2427-4BAD-B432-ABBEA2DD8F03}"/>
              </a:ext>
            </a:extLst>
          </p:cNvPr>
          <p:cNvSpPr txBox="1"/>
          <p:nvPr/>
        </p:nvSpPr>
        <p:spPr>
          <a:xfrm>
            <a:off x="5888233" y="29822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网卡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558013-4943-4FD5-8FD3-20C9D9C2D20D}"/>
              </a:ext>
            </a:extLst>
          </p:cNvPr>
          <p:cNvSpPr txBox="1"/>
          <p:nvPr/>
        </p:nvSpPr>
        <p:spPr>
          <a:xfrm>
            <a:off x="8907744" y="1189703"/>
            <a:ext cx="2256813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端口号的确定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960E62D-61CC-4253-A496-9385B9CB5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888" y="3523241"/>
            <a:ext cx="8812779" cy="31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41532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96C0DB-7241-4619-B94D-EF3576979A62}"/>
              </a:ext>
            </a:extLst>
          </p:cNvPr>
          <p:cNvSpPr txBox="1"/>
          <p:nvPr/>
        </p:nvSpPr>
        <p:spPr>
          <a:xfrm>
            <a:off x="460374" y="1158662"/>
            <a:ext cx="7215043" cy="3646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什么是</a:t>
            </a:r>
            <a:r>
              <a:rPr lang="en-US" altLang="zh-CN" sz="2400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TCP</a:t>
            </a:r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（ </a:t>
            </a:r>
            <a:r>
              <a:rPr lang="en-US" altLang="zh-CN" sz="2400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Transmission Control Protocol </a:t>
            </a:r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）？</a:t>
            </a:r>
            <a:endParaRPr lang="en-US" altLang="zh-CN" sz="2400" b="1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TCP</a:t>
            </a:r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的基本特性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面向连接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可靠性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RTT</a:t>
            </a: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和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RTO</a:t>
            </a: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数据排序</a:t>
            </a:r>
            <a:endParaRPr lang="en-US" altLang="zh-CN" b="1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流量控制</a:t>
            </a:r>
            <a:endParaRPr lang="en-US" altLang="zh-CN" b="1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全双工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170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连接中的三次握手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>
            <a:off x="1229360" y="1156970"/>
            <a:ext cx="4462578" cy="43408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三次握手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建立一个TCP连接时，需要客户端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和服务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端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总共发送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个包以确认连接的建立。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第一次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握手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客户端请求建立连接。</a:t>
            </a: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第二次握手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服务端应答客户端，并请求建立连接。</a:t>
            </a: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第三次握手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客户端针对服务端请求确认应答。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419100" y="1343025"/>
            <a:ext cx="695326" cy="523875"/>
            <a:chOff x="8476198" y="3141240"/>
            <a:chExt cx="1708274" cy="1472651"/>
          </a:xfrm>
        </p:grpSpPr>
        <p:sp>
          <p:nvSpPr>
            <p:cNvPr id="20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3850" y="1866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面试点</a:t>
            </a:r>
          </a:p>
        </p:txBody>
      </p:sp>
      <p:pic>
        <p:nvPicPr>
          <p:cNvPr id="23" name="Picture 2" descr="https://upload-images.jianshu.io/upload_images/1856419-52baa0818e1bd1c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7887" y="-266700"/>
            <a:ext cx="7154113" cy="6962775"/>
          </a:xfrm>
          <a:prstGeom prst="rect">
            <a:avLst/>
          </a:prstGeom>
          <a:noFill/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22B33BD-E0ED-46A5-828B-8987575B769F}"/>
              </a:ext>
            </a:extLst>
          </p:cNvPr>
          <p:cNvSpPr txBox="1"/>
          <p:nvPr/>
        </p:nvSpPr>
        <p:spPr>
          <a:xfrm>
            <a:off x="711532" y="5566438"/>
            <a:ext cx="5536868" cy="87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为什么需要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</a:t>
            </a: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次握手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?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TCP是面对连接的，所以需要双方都确认连接的建立。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02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750" y="268606"/>
            <a:ext cx="60515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次握手的漏洞</a:t>
            </a:r>
            <a:r>
              <a:rPr lang="en-US" altLang="zh-CN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-SYN</a:t>
            </a:r>
            <a:r>
              <a:rPr lang="zh-CN" altLang="en-US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洪泛攻击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241300" y="828675"/>
            <a:ext cx="2171700" cy="76200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3825" y="1090295"/>
            <a:ext cx="11527155" cy="4754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SYN洪泛攻击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</a:t>
            </a: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通过网络服务所在的端口发送大量伪造原地址的攻击报文，发送到服务端，造成服务端上的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半开连接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队列被占满，从而阻止其他用户进行访问。</a:t>
            </a: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原理</a:t>
            </a: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攻击者客户端利用伪造的IP地址向服务端发出请求(第一次握手)，而服务端的响应(第二次握手)的报文将永远发送不到真实的客户端，服务端在等待客户端的第三次握手(永远都不会有的)，服务端在等待这种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半开的连接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过程中消耗了资源，如果有成千上万的这种连接，主机资源将被耗尽，从而达到攻击的目的。</a:t>
            </a: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解决方案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无效连接监控释放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延缓TCB分配方法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防火墙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36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中的四次挥手（分手）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>
            <a:off x="1492250" y="1029335"/>
            <a:ext cx="5556885" cy="40207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四次挥手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断开一个TCP连接时，需要客户端和服务端总共发送4个包以确认连接的断开。</a:t>
            </a: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过程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742950" lvl="2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第一次挥手：客户端发送关闭请求</a:t>
            </a:r>
          </a:p>
          <a:p>
            <a:pPr marL="742950" lvl="2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第二次挥手：服务端响应客户端关闭请求</a:t>
            </a:r>
          </a:p>
          <a:p>
            <a:pPr marL="742950" lvl="2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第三次挥手：服务端发送关闭请求</a:t>
            </a:r>
          </a:p>
          <a:p>
            <a:pPr marL="742950" lvl="2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第四次挥手：客户端发送关闭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确认请求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 descr="四次挥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902" y="112052"/>
            <a:ext cx="4378523" cy="4938064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298038EA-E8AA-4DA9-8FC0-FE31E109646B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1343025"/>
            <a:ext cx="695326" cy="523875"/>
            <a:chOff x="8476198" y="3141240"/>
            <a:chExt cx="1708274" cy="1472651"/>
          </a:xfrm>
        </p:grpSpPr>
        <p:sp>
          <p:nvSpPr>
            <p:cNvPr id="20" name="Isosceles Triangle 4">
              <a:extLst>
                <a:ext uri="{FF2B5EF4-FFF2-40B4-BE49-F238E27FC236}">
                  <a16:creationId xmlns:a16="http://schemas.microsoft.com/office/drawing/2014/main" id="{7167DA5D-9EC1-42AC-BE47-52E9F36CDEC1}"/>
                </a:ext>
              </a:extLst>
            </p:cNvPr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1599708-B7B7-42AC-BCDE-59AE87A18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5E2E65-9E87-4001-A0DF-161CF2AEB364}"/>
              </a:ext>
            </a:extLst>
          </p:cNvPr>
          <p:cNvSpPr txBox="1"/>
          <p:nvPr/>
        </p:nvSpPr>
        <p:spPr>
          <a:xfrm>
            <a:off x="115641" y="18669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可能面试点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6C3C88-CA15-42C8-AD54-090D7EEAB208}"/>
              </a:ext>
            </a:extLst>
          </p:cNvPr>
          <p:cNvSpPr txBox="1"/>
          <p:nvPr/>
        </p:nvSpPr>
        <p:spPr>
          <a:xfrm>
            <a:off x="1492250" y="5141784"/>
            <a:ext cx="9913199" cy="87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为什么需要四次挥手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TCP是双全工</a:t>
            </a:r>
            <a:r>
              <a:rPr lang="en-US" altLang="zh-CN" sz="18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</a:t>
            </a:r>
            <a:r>
              <a:rPr lang="zh-CN" altLang="zh-CN" sz="18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客户端和服务器端可以相互发送和接收请求</a:t>
            </a:r>
            <a:r>
              <a:rPr lang="en-US" altLang="zh-CN" sz="18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)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，所以需要双方都确认关闭连接。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24247E-CBF1-4874-B0DA-0DE152751440}"/>
              </a:ext>
            </a:extLst>
          </p:cNvPr>
          <p:cNvSpPr txBox="1"/>
          <p:nvPr/>
        </p:nvSpPr>
        <p:spPr>
          <a:xfrm>
            <a:off x="1502094" y="6132157"/>
            <a:ext cx="3864825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为什么需要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TIME-WAIT</a:t>
            </a: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状态？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8174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常用的网络工具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tcpdump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72" y="1837195"/>
            <a:ext cx="4638675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下载与安装 </a:t>
            </a:r>
            <a:r>
              <a:rPr lang="en-US" altLang="zh-CN" b="1">
                <a:latin typeface="微软雅黑 Light" pitchFamily="34" charset="-122"/>
                <a:ea typeface="微软雅黑 Light" pitchFamily="34" charset="-122"/>
              </a:rPr>
              <a:t>https://www.wireshark.org/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1D388-534F-482C-B50E-F4B999C2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72" y="1158662"/>
            <a:ext cx="1542857" cy="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4861D0-E870-4C3A-A3E5-5B913AD36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469" y="2486129"/>
            <a:ext cx="2876190" cy="16952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32F52D7-B293-4C99-997E-A62138FC6560}"/>
              </a:ext>
            </a:extLst>
          </p:cNvPr>
          <p:cNvSpPr/>
          <p:nvPr/>
        </p:nvSpPr>
        <p:spPr>
          <a:xfrm>
            <a:off x="802180" y="5317030"/>
            <a:ext cx="4638675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数据包的捕获和基本用法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2A11C9-C2F0-42BF-A4F2-77EE8EE63C43}"/>
              </a:ext>
            </a:extLst>
          </p:cNvPr>
          <p:cNvSpPr/>
          <p:nvPr/>
        </p:nvSpPr>
        <p:spPr>
          <a:xfrm>
            <a:off x="802180" y="6048054"/>
            <a:ext cx="5884370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实战：用</a:t>
            </a:r>
            <a:r>
              <a:rPr lang="en-US" altLang="zh-CN" b="1">
                <a:latin typeface="微软雅黑 Light" pitchFamily="34" charset="-122"/>
                <a:ea typeface="微软雅黑 Light" pitchFamily="34" charset="-122"/>
              </a:rPr>
              <a:t>WireShark</a:t>
            </a: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看看</a:t>
            </a:r>
            <a:r>
              <a:rPr lang="en-US" altLang="zh-CN" b="1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的三次握手</a:t>
            </a: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A478E46-80D1-4B5A-ADA5-C17269B371E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71647" y="1122445"/>
            <a:ext cx="6203631" cy="45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8174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常用的网络工具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tcpdump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1D388-534F-482C-B50E-F4B999C25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45" y="1158662"/>
            <a:ext cx="1542857" cy="533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32A11C9-C2F0-42BF-A4F2-77EE8EE63C43}"/>
              </a:ext>
            </a:extLst>
          </p:cNvPr>
          <p:cNvSpPr/>
          <p:nvPr/>
        </p:nvSpPr>
        <p:spPr>
          <a:xfrm>
            <a:off x="2050007" y="1228022"/>
            <a:ext cx="1417145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推荐书籍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9EE198-BD68-479E-A633-BD0120150081}"/>
              </a:ext>
            </a:extLst>
          </p:cNvPr>
          <p:cNvSpPr txBox="1"/>
          <p:nvPr/>
        </p:nvSpPr>
        <p:spPr>
          <a:xfrm>
            <a:off x="5716800" y="1322663"/>
            <a:ext cx="2313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828B6-1FF5-4200-9C02-B0F553CF0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1691995"/>
            <a:ext cx="3868884" cy="48482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5C42C17-9C53-401A-88C7-76335C7CD858}"/>
              </a:ext>
            </a:extLst>
          </p:cNvPr>
          <p:cNvSpPr txBox="1"/>
          <p:nvPr/>
        </p:nvSpPr>
        <p:spPr>
          <a:xfrm>
            <a:off x="5716800" y="1812878"/>
            <a:ext cx="5422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0404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tcpdump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命令是基于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*nix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系统的命令行的数据报嗅探工具，可以抓取流动在网卡上的数据包。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EBA763-CA30-4B70-88EF-1B76E0F19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382" y="2764615"/>
            <a:ext cx="7172848" cy="21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915" y="209550"/>
            <a:ext cx="50850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grpSp>
        <p:nvGrpSpPr>
          <p:cNvPr id="4" name="PA_组合 47"/>
          <p:cNvGrpSpPr/>
          <p:nvPr/>
        </p:nvGrpSpPr>
        <p:grpSpPr>
          <a:xfrm>
            <a:off x="346075" y="657225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697" name="矩形 2"/>
          <p:cNvSpPr/>
          <p:nvPr/>
        </p:nvSpPr>
        <p:spPr>
          <a:xfrm>
            <a:off x="192405" y="720935"/>
            <a:ext cx="11479530" cy="4497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协议是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Hyper Text Transfer Protocol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（超文本传输协议）的缩写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是用于从万维网（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WWW:World Wide Web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）服务器传输超文本到本地浏览器的传送协议。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web客户端和服务器</a:t>
            </a:r>
            <a:endParaRPr lang="zh-CN" altLang="en-US" sz="1600" dirty="0">
              <a:latin typeface="+mn-ea"/>
              <a:cs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>
                <a:latin typeface="+mn-ea"/>
                <a:cs typeface="+mn-ea"/>
              </a:rPr>
              <a:t>URI</a:t>
            </a:r>
            <a:r>
              <a:rPr lang="zh-CN" altLang="en-US" sz="1600" b="1" dirty="0">
                <a:latin typeface="+mn-ea"/>
                <a:cs typeface="+mn-ea"/>
              </a:rPr>
              <a:t>和URL</a:t>
            </a:r>
          </a:p>
          <a:p>
            <a:pPr marL="0" lvl="1" indent="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</a:rPr>
              <a:t>   web服务器资源的名字和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用于描述一个网络上资源的地址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schema: http/https/ftp.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host: web服务器的ip地址或者域名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port: 服务端端口， http默认访问的端口是80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path: 资源访问路径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query-string: 查询参数</a:t>
            </a: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方法：</a:t>
            </a:r>
            <a:r>
              <a:rPr lang="zh-CN" altLang="en-US" sz="1600" dirty="0">
                <a:latin typeface="+mn-ea"/>
                <a:cs typeface="+mn-ea"/>
              </a:rPr>
              <a:t>GET/PUT/DELETE/POST/HEAD</a:t>
            </a:r>
          </a:p>
        </p:txBody>
      </p:sp>
      <p:pic>
        <p:nvPicPr>
          <p:cNvPr id="3" name="图片 2" descr="htt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67" y="1775144"/>
            <a:ext cx="5801360" cy="2679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28991C3-3C8A-475A-B20A-6121B83E9C85}"/>
              </a:ext>
            </a:extLst>
          </p:cNvPr>
          <p:cNvSpPr txBox="1"/>
          <p:nvPr/>
        </p:nvSpPr>
        <p:spPr>
          <a:xfrm>
            <a:off x="6390640" y="5693781"/>
            <a:ext cx="349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https://tools.ietf.org/html/rfc2616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48889"/>
              </p:ext>
            </p:extLst>
          </p:nvPr>
        </p:nvGraphicFramePr>
        <p:xfrm>
          <a:off x="2121646" y="371041"/>
          <a:ext cx="9515475" cy="2882626"/>
        </p:xfrm>
        <a:graphic>
          <a:graphicData uri="http://schemas.openxmlformats.org/drawingml/2006/table">
            <a:tbl>
              <a:tblPr/>
              <a:tblGrid>
                <a:gridCol w="1139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3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享学课堂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网络通信和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Netty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课程表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章节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章节名称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网络协议和常用网络工具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Java</a:t>
                      </a:r>
                      <a:r>
                        <a:rPr lang="zh-CN" altLang="en-US" sz="1600" b="1" i="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原生网络编程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B05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>
                          <a:solidFill>
                            <a:srgbClr val="00B05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Netty</a:t>
                      </a:r>
                      <a:r>
                        <a:rPr lang="zh-CN" altLang="en-US" sz="1600" b="1" i="0" u="none" strike="noStrike">
                          <a:solidFill>
                            <a:srgbClr val="00B05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基础入门和应用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B05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B05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Netty</a:t>
                      </a:r>
                      <a:r>
                        <a:rPr lang="zh-CN" altLang="en-US" sz="1600" b="1" i="0" u="none" strike="noStrike">
                          <a:solidFill>
                            <a:srgbClr val="00B05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进阶和实战</a:t>
                      </a:r>
                      <a:endParaRPr lang="en-US" sz="1600" b="1" i="0" u="none" strike="noStrike">
                        <a:solidFill>
                          <a:srgbClr val="00B05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Netty</a:t>
                      </a:r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源码深入解析</a:t>
                      </a:r>
                      <a:endParaRPr lang="en-US" sz="1600" b="1" i="0" u="none" strike="noStrike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操作系统和</a:t>
                      </a:r>
                      <a:r>
                        <a:rPr lang="en-US" altLang="zh-CN" sz="1600" b="1" i="0" u="none" strike="noStrike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JDK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对网络通信的实现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427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8197" y="3616952"/>
            <a:ext cx="11779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上课说明：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课程前置知识：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语言基础知识、</a:t>
            </a:r>
            <a:r>
              <a:rPr lang="en-US" altLang="zh-CN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SSM</a:t>
            </a: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、并发编程的基础知识，如线程的使用、线程池的使用等等。</a:t>
            </a:r>
            <a:endParaRPr lang="en-US" altLang="zh-CN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、首次出现的知识如需要进行编码，一般会进行手写，以后再出现则可能会事先准备好或者进行拷贝。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、以上为本课的章节安排，不是课时安排，如果一章内容在一次课内未讲完，则会顺延到后面的课程继续讲解。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、遵循着 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基础知识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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初步应用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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进阶和实战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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源码和原理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学习路径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Wingdings" pitchFamily="2" charset="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5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、课程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章节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用不同的颜色标注了难度和应该掌握的程度：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Wingdings" pitchFamily="2" charset="2"/>
            </a:endParaRPr>
          </a:p>
          <a:p>
            <a:r>
              <a:rPr lang="zh-CN" altLang="en-US" sz="1800" b="1" i="0" u="none" strike="noStrike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浅绿色表示作为</a:t>
            </a:r>
            <a:r>
              <a:rPr lang="en-US" altLang="zh-CN" sz="1800" b="1" i="0" u="none" strike="noStrike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800" b="1" i="0" u="none" strike="noStrike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程序员必须掌握的网络通信方面的基础知识和编程技能，必修</a:t>
            </a:r>
            <a:r>
              <a:rPr lang="en-US" altLang="zh-CN" sz="1800" b="1" i="0" u="none" strike="noStrike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en-US" altLang="zh-CN" sz="1800" b="1" i="0" u="none" strike="noStrike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,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Wingdings" pitchFamily="2" charset="2"/>
            </a:endParaRPr>
          </a:p>
          <a:p>
            <a:pPr lvl="1"/>
            <a:r>
              <a:rPr lang="zh-CN" altLang="en-US" b="1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绿色表示</a:t>
            </a:r>
            <a:r>
              <a:rPr lang="en-US" altLang="zh-CN" b="1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Java</a:t>
            </a:r>
            <a:r>
              <a:rPr lang="zh-CN" altLang="en-US" b="1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程序员应该掌握的通信框架基本应用，也是其他开源框架的前置知识，必修</a:t>
            </a:r>
            <a:r>
              <a:rPr lang="en-US" altLang="zh-CN" b="1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-2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，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Wingdings" pitchFamily="2" charset="2"/>
            </a:endParaRPr>
          </a:p>
          <a:p>
            <a:pPr lvl="1"/>
            <a:r>
              <a:rPr lang="zh-CN" altLang="en-US" b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蓝色表示如果想在简历中写上精通</a:t>
            </a:r>
            <a:r>
              <a:rPr lang="en-US" altLang="zh-CN" b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Netty</a:t>
            </a:r>
            <a:r>
              <a:rPr lang="zh-CN" altLang="en-US" b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应该掌握的的知识，选修</a:t>
            </a:r>
            <a:r>
              <a:rPr lang="en-US" altLang="zh-CN" b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-1</a:t>
            </a:r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，</a:t>
            </a:r>
            <a:endParaRPr lang="en-US" altLang="zh-CN" b="1">
              <a:latin typeface="微软雅黑 Light" panose="020B0502040204020203" pitchFamily="34" charset="-122"/>
              <a:ea typeface="微软雅黑 Light" panose="020B0502040204020203" pitchFamily="34" charset="-122"/>
              <a:sym typeface="Wingdings" pitchFamily="2" charset="2"/>
            </a:endParaRPr>
          </a:p>
          <a:p>
            <a:pPr lvl="1"/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红色供学有余力的同学研究学习，选修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itchFamily="2" charset="2"/>
              </a:rPr>
              <a:t>-2</a:t>
            </a:r>
            <a:endParaRPr lang="zh-CN" altLang="en-US" b="1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9C9D6B-36A0-4D3E-BA53-17182E3B4FDE}"/>
              </a:ext>
            </a:extLst>
          </p:cNvPr>
          <p:cNvSpPr/>
          <p:nvPr/>
        </p:nvSpPr>
        <p:spPr>
          <a:xfrm>
            <a:off x="2114196" y="2236232"/>
            <a:ext cx="5505803" cy="165227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一次完整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请求的过程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819150" y="1343025"/>
            <a:ext cx="695326" cy="523875"/>
            <a:chOff x="8476198" y="3141240"/>
            <a:chExt cx="1708274" cy="1472651"/>
          </a:xfrm>
        </p:grpSpPr>
        <p:sp>
          <p:nvSpPr>
            <p:cNvPr id="15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rgbClr val="FF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rgbClr val="FF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3900" y="1866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面试点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5260" y="1343025"/>
            <a:ext cx="8089074" cy="295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b="1"/>
              <a:t>1</a:t>
            </a:r>
            <a:r>
              <a:rPr lang="zh-CN" altLang="en-US" b="1"/>
              <a:t>、首先进行</a:t>
            </a:r>
            <a:r>
              <a:rPr lang="en-US" altLang="zh-CN" b="1"/>
              <a:t>DNS</a:t>
            </a:r>
            <a:r>
              <a:rPr lang="zh-CN" altLang="en-US" b="1"/>
              <a:t>域名解析（本地浏览器缓存、操作系统缓存或者</a:t>
            </a:r>
            <a:r>
              <a:rPr lang="en-US" altLang="zh-CN" b="1"/>
              <a:t>DNS</a:t>
            </a:r>
            <a:r>
              <a:rPr lang="zh-CN" altLang="en-US" b="1"/>
              <a:t>服务器）</a:t>
            </a:r>
            <a:endParaRPr lang="en-US" altLang="zh-CN" b="1"/>
          </a:p>
          <a:p>
            <a:pPr marL="342900" indent="-342900">
              <a:lnSpc>
                <a:spcPct val="150000"/>
              </a:lnSpc>
            </a:pPr>
            <a:r>
              <a:rPr lang="en-US" altLang="zh-CN" b="1"/>
              <a:t>2</a:t>
            </a:r>
            <a:r>
              <a:rPr lang="zh-CN" altLang="en-US" b="1"/>
              <a:t>、三次握手建立</a:t>
            </a:r>
            <a:r>
              <a:rPr lang="en-US" b="1"/>
              <a:t> TCP </a:t>
            </a:r>
            <a:r>
              <a:rPr lang="zh-CN" altLang="en-US" b="1"/>
              <a:t>连接</a:t>
            </a:r>
            <a:endParaRPr lang="en-US" altLang="zh-CN" b="1"/>
          </a:p>
          <a:p>
            <a:pPr marL="342900" indent="-342900">
              <a:lnSpc>
                <a:spcPct val="150000"/>
              </a:lnSpc>
            </a:pPr>
            <a:r>
              <a:rPr lang="en-US" altLang="zh-CN" b="1"/>
              <a:t>3</a:t>
            </a:r>
            <a:r>
              <a:rPr lang="zh-CN" altLang="en-US" b="1"/>
              <a:t>、客户端发起</a:t>
            </a:r>
            <a:r>
              <a:rPr lang="en-US" altLang="zh-CN" b="1"/>
              <a:t>HTTP</a:t>
            </a:r>
            <a:r>
              <a:rPr lang="zh-CN" altLang="en-US" b="1"/>
              <a:t>请求</a:t>
            </a:r>
            <a:endParaRPr lang="en-US" altLang="zh-CN" b="1"/>
          </a:p>
          <a:p>
            <a:pPr marL="342900" indent="-342900">
              <a:lnSpc>
                <a:spcPct val="150000"/>
              </a:lnSpc>
            </a:pPr>
            <a:r>
              <a:rPr lang="en-US" altLang="zh-CN" b="1"/>
              <a:t>4</a:t>
            </a:r>
            <a:r>
              <a:rPr lang="zh-CN" altLang="en-US" b="1"/>
              <a:t>、服务器响应</a:t>
            </a:r>
            <a:r>
              <a:rPr lang="en-US" altLang="zh-CN" b="1"/>
              <a:t>HTTP</a:t>
            </a:r>
            <a:r>
              <a:rPr lang="zh-CN" altLang="en-US" b="1"/>
              <a:t>请求，</a:t>
            </a:r>
            <a:endParaRPr lang="en-US" altLang="zh-CN" b="1"/>
          </a:p>
          <a:p>
            <a:pPr marL="342900" indent="-342900">
              <a:lnSpc>
                <a:spcPct val="150000"/>
              </a:lnSpc>
            </a:pPr>
            <a:r>
              <a:rPr lang="en-US" altLang="zh-CN" b="1"/>
              <a:t>5</a:t>
            </a:r>
            <a:r>
              <a:rPr lang="zh-CN" altLang="en-US" b="1"/>
              <a:t>、客户端解析</a:t>
            </a:r>
            <a:r>
              <a:rPr lang="en-US" altLang="zh-CN" b="1"/>
              <a:t>html</a:t>
            </a:r>
            <a:r>
              <a:rPr lang="zh-CN" altLang="en-US" b="1"/>
              <a:t>代码，并请求</a:t>
            </a:r>
            <a:r>
              <a:rPr lang="en-US" altLang="zh-CN" b="1"/>
              <a:t>html</a:t>
            </a:r>
            <a:r>
              <a:rPr lang="zh-CN" altLang="en-US" b="1"/>
              <a:t>代码中的资源</a:t>
            </a:r>
            <a:endParaRPr lang="en-US" altLang="zh-CN" b="1"/>
          </a:p>
          <a:p>
            <a:pPr marL="342900" indent="-342900">
              <a:lnSpc>
                <a:spcPct val="150000"/>
              </a:lnSpc>
            </a:pPr>
            <a:r>
              <a:rPr lang="en-US" altLang="zh-CN" b="1"/>
              <a:t>6</a:t>
            </a:r>
            <a:r>
              <a:rPr lang="zh-CN" altLang="en-US" b="1"/>
              <a:t>、客户端渲染展示内容</a:t>
            </a:r>
            <a:endParaRPr lang="en-US" altLang="zh-CN" b="1"/>
          </a:p>
          <a:p>
            <a:pPr marL="342900" indent="-342900">
              <a:lnSpc>
                <a:spcPct val="150000"/>
              </a:lnSpc>
            </a:pPr>
            <a:r>
              <a:rPr lang="en-US" altLang="zh-CN" b="1"/>
              <a:t>7</a:t>
            </a:r>
            <a:r>
              <a:rPr lang="zh-CN" altLang="en-US" b="1"/>
              <a:t>、关闭</a:t>
            </a:r>
            <a:r>
              <a:rPr lang="en-US" altLang="zh-CN" b="1"/>
              <a:t> TCP </a:t>
            </a:r>
            <a:r>
              <a:rPr lang="zh-CN" altLang="en-US" b="1"/>
              <a:t>连接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502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协议报文结构</a:t>
            </a:r>
          </a:p>
        </p:txBody>
      </p:sp>
      <p:pic>
        <p:nvPicPr>
          <p:cNvPr id="12290" name="Picture 2" descr="https://upload-images.jianshu.io/upload_images/1856419-e8d90efbc1c33d9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5225" y="1843614"/>
            <a:ext cx="5886450" cy="1743076"/>
          </a:xfrm>
          <a:prstGeom prst="rect">
            <a:avLst/>
          </a:prstGeom>
          <a:noFill/>
        </p:spPr>
      </p:pic>
      <p:pic>
        <p:nvPicPr>
          <p:cNvPr id="12292" name="Picture 4" descr="https://upload-images.jianshu.io/upload_images/1856419-9dcbbc148cb4a9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004" y="3924300"/>
            <a:ext cx="5724525" cy="16764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62025" y="1257300"/>
            <a:ext cx="166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HTTP </a:t>
            </a:r>
            <a:r>
              <a:rPr lang="zh-CN" altLang="en-US" b="1"/>
              <a:t>报文结构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C6DFC-5704-49DC-BDA9-AD0AF40C9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338" y="932724"/>
            <a:ext cx="3619048" cy="16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A8BEB6-3800-4352-B7AF-B5C559816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112" y="3244765"/>
            <a:ext cx="3647619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2454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请求报文结构</a:t>
            </a:r>
          </a:p>
        </p:txBody>
      </p:sp>
      <p:pic>
        <p:nvPicPr>
          <p:cNvPr id="11266" name="Picture 2" descr="https://upload-images.jianshu.io/upload_images/1856419-dda70fede5f1ef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800" y="1338262"/>
            <a:ext cx="4962525" cy="3524251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4325" y="1496002"/>
            <a:ext cx="64166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响应报文结构</a:t>
            </a:r>
          </a:p>
        </p:txBody>
      </p:sp>
      <p:pic>
        <p:nvPicPr>
          <p:cNvPr id="10242" name="Picture 2" descr="https://upload-images.jianshu.io/upload_images/1856419-6db141cfd346ca0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475" y="1276350"/>
            <a:ext cx="4610100" cy="3095625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5725" y="857250"/>
            <a:ext cx="4921250" cy="198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162549" y="3451696"/>
          <a:ext cx="6515100" cy="25126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5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微软雅黑 Light" pitchFamily="34" charset="-122"/>
                          <a:ea typeface="微软雅黑 Light" pitchFamily="34" charset="-122"/>
                        </a:rPr>
                        <a:t>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微软雅黑 Light" pitchFamily="34" charset="-122"/>
                          <a:ea typeface="微软雅黑 Light" pitchFamily="34" charset="-122"/>
                        </a:rPr>
                        <a:t>原因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Informational(</a:t>
                      </a:r>
                      <a:r>
                        <a:rPr lang="zh-CN" altLang="en-US" sz="1400"/>
                        <a:t>信息性状态码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接收的请求正在处理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Success(</a:t>
                      </a:r>
                      <a:r>
                        <a:rPr lang="zh-CN" altLang="en-US" sz="1400"/>
                        <a:t>成功状态码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请求正常处理完毕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Redirection(</a:t>
                      </a:r>
                      <a:r>
                        <a:rPr lang="zh-CN" altLang="en-US" sz="1400"/>
                        <a:t>重定向状态码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需要进行附加操作以完成请求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Error(</a:t>
                      </a:r>
                      <a:r>
                        <a:rPr lang="zh-CN" altLang="en-US" sz="1400"/>
                        <a:t>客户端错误状态码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服务器无法处理请求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Server Error(</a:t>
                      </a:r>
                      <a:r>
                        <a:rPr lang="zh-CN" altLang="en-US" sz="1400"/>
                        <a:t>服务器错误状态码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服务器处理请求出错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书籍推荐</a:t>
            </a:r>
          </a:p>
        </p:txBody>
      </p:sp>
      <p:pic>
        <p:nvPicPr>
          <p:cNvPr id="2052" name="Picture 4" descr="https://img1.doubanio.com/view/subject/l/public/s2832777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8580" y="1381876"/>
            <a:ext cx="2216149" cy="3307684"/>
          </a:xfrm>
          <a:prstGeom prst="rect">
            <a:avLst/>
          </a:prstGeom>
          <a:noFill/>
        </p:spPr>
      </p:pic>
      <p:pic>
        <p:nvPicPr>
          <p:cNvPr id="2054" name="Picture 6" descr="https://img3.doubanio.com/view/subject/l/public/s161328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6304" y="1499019"/>
            <a:ext cx="2252166" cy="3156786"/>
          </a:xfrm>
          <a:prstGeom prst="rect">
            <a:avLst/>
          </a:prstGeom>
          <a:noFill/>
        </p:spPr>
      </p:pic>
      <p:pic>
        <p:nvPicPr>
          <p:cNvPr id="20482" name="Picture 2" descr="https://img3.doubanio.com/view/subject/l/public/s2944456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8142" y="1499019"/>
            <a:ext cx="2444749" cy="3073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计算机网络是什么？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C3BE9-0402-4FFF-8B68-8969CE4CE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30" y="2616270"/>
            <a:ext cx="2116711" cy="1625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0FD639-9F36-476B-99C0-48CAE0ABD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647" y="1007413"/>
            <a:ext cx="7961905" cy="496190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B18C008-6629-4CB2-AB99-0932AE677D95}"/>
              </a:ext>
            </a:extLst>
          </p:cNvPr>
          <p:cNvSpPr/>
          <p:nvPr/>
        </p:nvSpPr>
        <p:spPr>
          <a:xfrm>
            <a:off x="2672374" y="3207377"/>
            <a:ext cx="884092" cy="561975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计算机网络是什么？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F5127B-FC10-4C9D-8D64-7FC7286B8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8" y="1281838"/>
            <a:ext cx="5817348" cy="43630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BD0DFF9-AE38-4FE1-9ED7-3FEE3CFBD37F}"/>
              </a:ext>
            </a:extLst>
          </p:cNvPr>
          <p:cNvSpPr txBox="1"/>
          <p:nvPr/>
        </p:nvSpPr>
        <p:spPr>
          <a:xfrm>
            <a:off x="6735458" y="1119484"/>
            <a:ext cx="4618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利用通信线路将地理上分散的、具有独立功能的计算机系统和通信设备按不同的形式连接起来，以功能完善的网络软件及协议实现资源共享和信息传递的系统。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158C78-4AAB-44C5-A814-A18AB93F8402}"/>
              </a:ext>
            </a:extLst>
          </p:cNvPr>
          <p:cNvSpPr txBox="1"/>
          <p:nvPr/>
        </p:nvSpPr>
        <p:spPr>
          <a:xfrm>
            <a:off x="6735458" y="3058730"/>
            <a:ext cx="1752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、局域网　　</a:t>
            </a:r>
            <a:endParaRPr lang="en-US" altLang="zh-CN" b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latinLnBrk="1"/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、城域网</a:t>
            </a:r>
          </a:p>
          <a:p>
            <a:pPr algn="l" latinLnBrk="1"/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、广域网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91DFA1-7F6F-47DC-A955-41573D6B3E41}"/>
              </a:ext>
            </a:extLst>
          </p:cNvPr>
          <p:cNvSpPr txBox="1"/>
          <p:nvPr/>
        </p:nvSpPr>
        <p:spPr>
          <a:xfrm>
            <a:off x="6735458" y="2689398"/>
            <a:ext cx="240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主要网络有哪些</a:t>
            </a:r>
            <a:r>
              <a:rPr lang="en-US" altLang="zh-CN" b="1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6171A6-D0D8-4E54-BAB0-3B4E45C74205}"/>
              </a:ext>
            </a:extLst>
          </p:cNvPr>
          <p:cNvSpPr txBox="1"/>
          <p:nvPr/>
        </p:nvSpPr>
        <p:spPr>
          <a:xfrm>
            <a:off x="6735457" y="4351392"/>
            <a:ext cx="240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计算机网络发展概史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826C0-6FDD-4D07-B8FB-682086C3812E}"/>
              </a:ext>
            </a:extLst>
          </p:cNvPr>
          <p:cNvSpPr txBox="1"/>
          <p:nvPr/>
        </p:nvSpPr>
        <p:spPr>
          <a:xfrm>
            <a:off x="6735457" y="4848657"/>
            <a:ext cx="5389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、诞生阶段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，单个计算机为中心的远程联机系统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endParaRPr lang="en-US" altLang="zh-CN" b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latinLnBrk="1"/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ARPANET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，多个主机通过通信线路互联起来</a:t>
            </a:r>
          </a:p>
          <a:p>
            <a:pPr algn="l" latinLnBrk="1"/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、开放性的标准化体系结构，</a:t>
            </a:r>
            <a:r>
              <a:rPr lang="en-US" altLang="zh-CN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OSI</a:t>
            </a:r>
            <a:r>
              <a:rPr lang="zh-CN" altLang="en-US" b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诞生</a:t>
            </a:r>
            <a:endParaRPr lang="en-US" altLang="zh-CN" b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latinLnBrk="1"/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Internet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互联网</a:t>
            </a:r>
            <a:endParaRPr lang="zh-CN" altLang="en-US" b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9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计算机网络体系结构</a:t>
            </a: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390525" y="4010025"/>
            <a:ext cx="695326" cy="523875"/>
            <a:chOff x="8476198" y="3141240"/>
            <a:chExt cx="1708274" cy="1472651"/>
          </a:xfrm>
          <a:solidFill>
            <a:srgbClr val="FF0000"/>
          </a:solidFill>
        </p:grpSpPr>
        <p:sp>
          <p:nvSpPr>
            <p:cNvPr id="36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5275" y="4533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面试点</a:t>
            </a:r>
          </a:p>
        </p:txBody>
      </p:sp>
      <p:pic>
        <p:nvPicPr>
          <p:cNvPr id="15" name="图片 14" descr="网络模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00" y="-176530"/>
            <a:ext cx="7276465" cy="6887845"/>
          </a:xfrm>
          <a:prstGeom prst="rect">
            <a:avLst/>
          </a:prstGeom>
        </p:spPr>
      </p:pic>
      <p:sp>
        <p:nvSpPr>
          <p:cNvPr id="16" name="矩形 2"/>
          <p:cNvSpPr/>
          <p:nvPr/>
        </p:nvSpPr>
        <p:spPr>
          <a:xfrm>
            <a:off x="234315" y="1126490"/>
            <a:ext cx="483235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各层的关系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每一个抽象层建立在低一层提供的服务上，</a:t>
            </a: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并且为高一层提供服务。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程序员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重点关注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TCP/IP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模型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OSI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七层模型了解即可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877494" y="1150640"/>
            <a:ext cx="10133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Transmission Control Protocol/Internet Protocol</a:t>
            </a:r>
            <a:r>
              <a:rPr lang="zh-CN" altLang="en-US">
                <a:latin typeface="+mn-ea"/>
              </a:rPr>
              <a:t>的简写，中译名为传输控制协议</a:t>
            </a:r>
            <a:r>
              <a:rPr lang="en-US" altLang="zh-CN">
                <a:latin typeface="+mn-ea"/>
              </a:rPr>
              <a:t>/</a:t>
            </a:r>
            <a:r>
              <a:rPr lang="zh-CN" altLang="en-US">
                <a:latin typeface="+mn-ea"/>
              </a:rPr>
              <a:t>因特网互联协议，是</a:t>
            </a:r>
            <a:r>
              <a:rPr lang="en-US" altLang="zh-CN">
                <a:latin typeface="+mn-ea"/>
              </a:rPr>
              <a:t>Internet</a:t>
            </a:r>
            <a:r>
              <a:rPr lang="zh-CN" altLang="en-US">
                <a:latin typeface="+mn-ea"/>
              </a:rPr>
              <a:t>最基本的协议、</a:t>
            </a:r>
            <a:r>
              <a:rPr lang="en-US" altLang="zh-CN">
                <a:latin typeface="+mn-ea"/>
              </a:rPr>
              <a:t>Internet</a:t>
            </a:r>
            <a:r>
              <a:rPr lang="zh-CN" altLang="en-US">
                <a:latin typeface="+mn-ea"/>
              </a:rPr>
              <a:t>国际互联网络的基础，由网络层的</a:t>
            </a:r>
            <a:r>
              <a:rPr lang="en-US" altLang="zh-CN">
                <a:latin typeface="+mn-ea"/>
              </a:rPr>
              <a:t>IP</a:t>
            </a:r>
            <a:r>
              <a:rPr lang="zh-CN" altLang="en-US">
                <a:latin typeface="+mn-ea"/>
              </a:rPr>
              <a:t>协议和传输层的</a:t>
            </a:r>
            <a:r>
              <a:rPr lang="en-US" altLang="zh-CN">
                <a:latin typeface="+mn-ea"/>
              </a:rPr>
              <a:t>TCP</a:t>
            </a:r>
            <a:r>
              <a:rPr lang="zh-CN" altLang="en-US">
                <a:latin typeface="+mn-ea"/>
              </a:rPr>
              <a:t>协议组成。</a:t>
            </a:r>
            <a:r>
              <a:rPr lang="zh-CN" altLang="en-US"/>
              <a:t>协议采用了</a:t>
            </a:r>
            <a:r>
              <a:rPr lang="en-US" altLang="zh-CN"/>
              <a:t>4</a:t>
            </a:r>
            <a:r>
              <a:rPr lang="zh-CN" altLang="en-US"/>
              <a:t>层的层级结构。然而在很多情况下，它是利用 </a:t>
            </a:r>
            <a:r>
              <a:rPr lang="en-US" altLang="zh-CN"/>
              <a:t>IP </a:t>
            </a:r>
            <a:r>
              <a:rPr lang="zh-CN" altLang="en-US"/>
              <a:t>进行通信时所必须用到的协议群的统称。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4940" y="1253515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42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/>
                <a:t>定义</a:t>
              </a: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0934" y="2851153"/>
            <a:ext cx="9238909" cy="398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6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2997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网络传输中的数据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619125" y="1175861"/>
            <a:ext cx="4638675" cy="2430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包</a:t>
            </a:r>
            <a:r>
              <a:rPr lang="zh-CN" altLang="en-US"/>
              <a:t>是全能性术语；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帧</a:t>
            </a:r>
            <a:r>
              <a:rPr lang="zh-CN" altLang="en-US"/>
              <a:t>用于表示数据链路层中包的单位；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片</a:t>
            </a:r>
            <a:r>
              <a:rPr lang="zh-CN" altLang="en-US"/>
              <a:t>是 </a:t>
            </a:r>
            <a:r>
              <a:rPr lang="en-US" altLang="zh-CN"/>
              <a:t>IP</a:t>
            </a:r>
            <a:r>
              <a:rPr lang="zh-CN" altLang="en-US"/>
              <a:t>中数据的单位；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段</a:t>
            </a:r>
            <a:r>
              <a:rPr lang="zh-CN" altLang="en-US"/>
              <a:t>则表示 </a:t>
            </a:r>
            <a:r>
              <a:rPr lang="en-US" altLang="zh-CN"/>
              <a:t>TCP </a:t>
            </a:r>
            <a:r>
              <a:rPr lang="zh-CN" altLang="en-US"/>
              <a:t>数据流中的信息；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>
                <a:latin typeface="微软雅黑 Light" pitchFamily="34" charset="-122"/>
                <a:ea typeface="微软雅黑 Light" pitchFamily="34" charset="-122"/>
              </a:rPr>
              <a:t>  消息</a:t>
            </a:r>
            <a:r>
              <a:rPr lang="zh-CN" altLang="en-US"/>
              <a:t>是指应用协议中数据的单位。</a:t>
            </a:r>
          </a:p>
        </p:txBody>
      </p:sp>
      <p:pic>
        <p:nvPicPr>
          <p:cNvPr id="17412" name="Picture 4" descr="https://upload-images.jianshu.io/upload_images/1856419-2051967a4e85d719.png?imageMogr2/auto-orient/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8481" y="0"/>
            <a:ext cx="6934200" cy="6970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99"/>
          <p:cNvSpPr txBox="1"/>
          <p:nvPr/>
        </p:nvSpPr>
        <p:spPr>
          <a:xfrm>
            <a:off x="6963410" y="1687830"/>
            <a:ext cx="5001895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en-US" sz="1650" b="1">
                <a:solidFill>
                  <a:srgbClr val="FF0000"/>
                </a:solidFill>
                <a:latin typeface="+mn-ea"/>
                <a:cs typeface="+mn-ea"/>
              </a:rPr>
              <a:t>TCP </a:t>
            </a:r>
            <a:r>
              <a:rPr lang="en-US" sz="1650" b="1">
                <a:latin typeface="+mn-ea"/>
                <a:cs typeface="+mn-ea"/>
              </a:rPr>
              <a:t>   </a:t>
            </a:r>
            <a:r>
              <a:rPr lang="zh-CN" altLang="en-US" sz="1650" dirty="0">
                <a:latin typeface="+mn-ea"/>
                <a:cs typeface="+mn-ea"/>
                <a:sym typeface="+mn-ea"/>
              </a:rPr>
              <a:t>面向连接的、可靠的流协议</a:t>
            </a:r>
            <a:endParaRPr lang="en-US" sz="1650"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sz="1650" b="1">
                <a:solidFill>
                  <a:srgbClr val="FF0000"/>
                </a:solidFill>
                <a:latin typeface="+mn-ea"/>
                <a:cs typeface="+mn-ea"/>
              </a:rPr>
              <a:t>UDP</a:t>
            </a:r>
            <a:r>
              <a:rPr lang="en-US" sz="1650" b="1">
                <a:latin typeface="+mn-ea"/>
                <a:cs typeface="+mn-ea"/>
              </a:rPr>
              <a:t>    </a:t>
            </a:r>
            <a:r>
              <a:rPr lang="zh-CN" altLang="en-US" sz="1650" dirty="0">
                <a:latin typeface="+mn-ea"/>
                <a:cs typeface="+mn-ea"/>
                <a:sym typeface="+mn-ea"/>
              </a:rPr>
              <a:t>面向无连接的通讯协议</a:t>
            </a:r>
            <a:endParaRPr lang="en-US" sz="1650"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sz="1650" b="1">
                <a:latin typeface="+mn-ea"/>
                <a:cs typeface="+mn-ea"/>
              </a:rPr>
              <a:t>IP        </a:t>
            </a:r>
            <a:r>
              <a:rPr lang="zh-CN" sz="1650">
                <a:latin typeface="+mn-ea"/>
                <a:cs typeface="+mn-ea"/>
              </a:rPr>
              <a:t>在源地址和目的地址之间传送的数据包</a:t>
            </a:r>
          </a:p>
          <a:p>
            <a:pPr indent="0">
              <a:lnSpc>
                <a:spcPct val="200000"/>
              </a:lnSpc>
            </a:pPr>
            <a:r>
              <a:rPr lang="en-US" sz="1650" b="1">
                <a:latin typeface="+mn-ea"/>
                <a:cs typeface="+mn-ea"/>
              </a:rPr>
              <a:t>ICMP  </a:t>
            </a:r>
            <a:r>
              <a:rPr lang="zh-CN" sz="1650">
                <a:latin typeface="+mn-ea"/>
                <a:cs typeface="+mn-ea"/>
              </a:rPr>
              <a:t>控制报文协议</a:t>
            </a:r>
            <a:endParaRPr lang="en-US" sz="1650" b="1">
              <a:latin typeface="+mn-ea"/>
              <a:cs typeface="+mn-ea"/>
            </a:endParaRPr>
          </a:p>
          <a:p>
            <a:r>
              <a:rPr lang="en-US" sz="1650" b="1">
                <a:latin typeface="+mn-ea"/>
                <a:cs typeface="+mn-ea"/>
              </a:rPr>
              <a:t>IGMP  </a:t>
            </a:r>
            <a:r>
              <a:rPr lang="en-US" sz="1650">
                <a:latin typeface="+mn-ea"/>
                <a:cs typeface="+mn-ea"/>
              </a:rPr>
              <a:t>internet</a:t>
            </a:r>
            <a:r>
              <a:rPr lang="zh-CN" sz="1650">
                <a:latin typeface="+mn-ea"/>
                <a:cs typeface="+mn-ea"/>
              </a:rPr>
              <a:t>组管理协议</a:t>
            </a:r>
            <a:endParaRPr lang="en-US" sz="1650" b="1">
              <a:latin typeface="+mn-ea"/>
              <a:cs typeface="+mn-ea"/>
            </a:endParaRPr>
          </a:p>
          <a:p>
            <a:r>
              <a:rPr lang="en-US" sz="1650" b="1">
                <a:latin typeface="+mn-ea"/>
                <a:cs typeface="+mn-ea"/>
              </a:rPr>
              <a:t>ARP   </a:t>
            </a:r>
            <a:r>
              <a:rPr lang="zh-CN" sz="1650">
                <a:latin typeface="+mn-ea"/>
                <a:cs typeface="+mn-ea"/>
              </a:rPr>
              <a:t>地址解析协议</a:t>
            </a:r>
            <a:endParaRPr lang="en-US" sz="1650" b="1">
              <a:latin typeface="+mn-ea"/>
              <a:cs typeface="+mn-ea"/>
            </a:endParaRPr>
          </a:p>
          <a:p>
            <a:r>
              <a:rPr lang="en-US" sz="1650" b="1">
                <a:latin typeface="+mn-ea"/>
                <a:cs typeface="+mn-ea"/>
              </a:rPr>
              <a:t>RARP </a:t>
            </a:r>
            <a:r>
              <a:rPr lang="zh-CN" sz="1650">
                <a:latin typeface="+mn-ea"/>
                <a:cs typeface="+mn-ea"/>
              </a:rPr>
              <a:t>反向地址转化协议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19" name="图片 18" descr="TCP-IP协议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2400"/>
            <a:ext cx="6714490" cy="46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38767</TotalTime>
  <Words>1480</Words>
  <Application>Microsoft Office PowerPoint</Application>
  <PresentationFormat>宽屏</PresentationFormat>
  <Paragraphs>186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宋体</vt:lpstr>
      <vt:lpstr>微软雅黑</vt:lpstr>
      <vt:lpstr>微软雅黑</vt:lpstr>
      <vt:lpstr>微软雅黑 Light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毛 轲</cp:lastModifiedBy>
  <cp:revision>6172</cp:revision>
  <dcterms:created xsi:type="dcterms:W3CDTF">2016-08-30T15:34:45Z</dcterms:created>
  <dcterms:modified xsi:type="dcterms:W3CDTF">2020-10-19T07:54:09Z</dcterms:modified>
  <cp:category>锐旗设计;https://9ppt.taobao.com</cp:category>
</cp:coreProperties>
</file>