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91" r:id="rId2"/>
    <p:sldId id="297" r:id="rId3"/>
    <p:sldId id="292" r:id="rId4"/>
    <p:sldId id="293" r:id="rId5"/>
    <p:sldId id="321" r:id="rId6"/>
    <p:sldId id="316" r:id="rId7"/>
    <p:sldId id="322" r:id="rId8"/>
    <p:sldId id="323" r:id="rId9"/>
    <p:sldId id="328" r:id="rId10"/>
    <p:sldId id="324" r:id="rId11"/>
    <p:sldId id="329" r:id="rId12"/>
    <p:sldId id="318" r:id="rId13"/>
    <p:sldId id="330" r:id="rId14"/>
    <p:sldId id="317" r:id="rId15"/>
    <p:sldId id="319" r:id="rId16"/>
    <p:sldId id="294" r:id="rId17"/>
    <p:sldId id="314" r:id="rId18"/>
    <p:sldId id="326" r:id="rId19"/>
    <p:sldId id="315" r:id="rId20"/>
    <p:sldId id="325" r:id="rId21"/>
    <p:sldId id="327" r:id="rId22"/>
    <p:sldId id="29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46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2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>
                <a:hlinkClick r:id="rId3"/>
              </a:rPr>
              <a:t>http://enjoy.ke.qq.com/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/>
              <a:t>684504192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18.png"/><Relationship Id="rId4" Type="http://schemas.openxmlformats.org/officeDocument/2006/relationships/hyperlink" Target="https://cloud.tencent.com/info/de1eb9ab24dbf74f95e3dc2d51db5ce1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hyperlink" Target="http://netty.io/wiki/adopter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233591" y="2481391"/>
            <a:ext cx="7504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基础入门和应用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9364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5" name="TextBox 1"/>
          <p:cNvSpPr txBox="1">
            <a:spLocks noChangeArrowheads="1"/>
          </p:cNvSpPr>
          <p:nvPr/>
        </p:nvSpPr>
        <p:spPr bwMode="auto">
          <a:xfrm>
            <a:off x="431800" y="1233488"/>
            <a:ext cx="3816927" cy="6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ChannelHandlerContext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86B3A4-33D1-4F69-A326-BF122BD8D774}"/>
              </a:ext>
            </a:extLst>
          </p:cNvPr>
          <p:cNvSpPr/>
          <p:nvPr/>
        </p:nvSpPr>
        <p:spPr>
          <a:xfrm>
            <a:off x="704809" y="2490915"/>
            <a:ext cx="11363036" cy="227647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B2EA81-8456-43E7-8673-490C747860B9}"/>
              </a:ext>
            </a:extLst>
          </p:cNvPr>
          <p:cNvSpPr txBox="1"/>
          <p:nvPr/>
        </p:nvSpPr>
        <p:spPr>
          <a:xfrm>
            <a:off x="781844" y="2164845"/>
            <a:ext cx="173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ChannelPipeline</a:t>
            </a:r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869A4AD-0EEC-42B7-872C-949BBDCA17CE}"/>
              </a:ext>
            </a:extLst>
          </p:cNvPr>
          <p:cNvSpPr/>
          <p:nvPr/>
        </p:nvSpPr>
        <p:spPr>
          <a:xfrm>
            <a:off x="781844" y="2738962"/>
            <a:ext cx="1643955" cy="17891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9913976-CC13-41F8-BCDE-DF8B8D71405A}"/>
              </a:ext>
            </a:extLst>
          </p:cNvPr>
          <p:cNvSpPr/>
          <p:nvPr/>
        </p:nvSpPr>
        <p:spPr>
          <a:xfrm>
            <a:off x="3011025" y="2734590"/>
            <a:ext cx="1663114" cy="17891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DF140AC-FAB6-427A-B71A-80460B4518FE}"/>
              </a:ext>
            </a:extLst>
          </p:cNvPr>
          <p:cNvSpPr/>
          <p:nvPr/>
        </p:nvSpPr>
        <p:spPr>
          <a:xfrm>
            <a:off x="5319135" y="2738960"/>
            <a:ext cx="1550405" cy="17891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0886C09-8B62-4FC8-A882-AFD880052B93}"/>
              </a:ext>
            </a:extLst>
          </p:cNvPr>
          <p:cNvSpPr/>
          <p:nvPr/>
        </p:nvSpPr>
        <p:spPr>
          <a:xfrm>
            <a:off x="7659525" y="2738960"/>
            <a:ext cx="1598913" cy="1789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7C93C75-810C-4522-85A6-1126CD4A7EDD}"/>
              </a:ext>
            </a:extLst>
          </p:cNvPr>
          <p:cNvSpPr/>
          <p:nvPr/>
        </p:nvSpPr>
        <p:spPr>
          <a:xfrm>
            <a:off x="9980897" y="2734590"/>
            <a:ext cx="1546887" cy="18047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B3ADBD0-12DA-4839-8243-7203A1234D6D}"/>
              </a:ext>
            </a:extLst>
          </p:cNvPr>
          <p:cNvSpPr/>
          <p:nvPr/>
        </p:nvSpPr>
        <p:spPr>
          <a:xfrm>
            <a:off x="957465" y="3788068"/>
            <a:ext cx="1260348" cy="615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出站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72362B0-63EC-422A-9433-1622B816B892}"/>
              </a:ext>
            </a:extLst>
          </p:cNvPr>
          <p:cNvSpPr/>
          <p:nvPr/>
        </p:nvSpPr>
        <p:spPr>
          <a:xfrm>
            <a:off x="5497763" y="3767030"/>
            <a:ext cx="1260348" cy="615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出站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8F054E4-071B-4203-8A87-4386FEFD9903}"/>
              </a:ext>
            </a:extLst>
          </p:cNvPr>
          <p:cNvSpPr/>
          <p:nvPr/>
        </p:nvSpPr>
        <p:spPr>
          <a:xfrm>
            <a:off x="3228993" y="2807809"/>
            <a:ext cx="1260348" cy="6150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入站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1260402-347D-4846-914C-E07789A54E59}"/>
              </a:ext>
            </a:extLst>
          </p:cNvPr>
          <p:cNvSpPr/>
          <p:nvPr/>
        </p:nvSpPr>
        <p:spPr>
          <a:xfrm>
            <a:off x="7874376" y="2800957"/>
            <a:ext cx="1260348" cy="6150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入站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3332722-0C9E-4BD5-9B99-40341965FC52}"/>
              </a:ext>
            </a:extLst>
          </p:cNvPr>
          <p:cNvSpPr/>
          <p:nvPr/>
        </p:nvSpPr>
        <p:spPr>
          <a:xfrm>
            <a:off x="10149808" y="3778252"/>
            <a:ext cx="1260348" cy="615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出站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5E506E-9A72-4E18-8B5E-47FA6E17FF47}"/>
              </a:ext>
            </a:extLst>
          </p:cNvPr>
          <p:cNvCxnSpPr/>
          <p:nvPr/>
        </p:nvCxnSpPr>
        <p:spPr>
          <a:xfrm>
            <a:off x="2425799" y="3112655"/>
            <a:ext cx="585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25FD57C-5D3D-44D9-8021-F1B19833DF92}"/>
              </a:ext>
            </a:extLst>
          </p:cNvPr>
          <p:cNvCxnSpPr/>
          <p:nvPr/>
        </p:nvCxnSpPr>
        <p:spPr>
          <a:xfrm>
            <a:off x="4674139" y="3108477"/>
            <a:ext cx="644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422FFDC-DEDE-49C1-AEC7-ED579D27136E}"/>
              </a:ext>
            </a:extLst>
          </p:cNvPr>
          <p:cNvCxnSpPr/>
          <p:nvPr/>
        </p:nvCxnSpPr>
        <p:spPr>
          <a:xfrm>
            <a:off x="6869540" y="3108477"/>
            <a:ext cx="78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F2710E5-65FF-4F6C-A9FA-0DE829105884}"/>
              </a:ext>
            </a:extLst>
          </p:cNvPr>
          <p:cNvCxnSpPr/>
          <p:nvPr/>
        </p:nvCxnSpPr>
        <p:spPr>
          <a:xfrm flipV="1">
            <a:off x="9258438" y="3108477"/>
            <a:ext cx="722459" cy="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2FA5E1D-8E3B-48B8-904E-D59A07DED791}"/>
              </a:ext>
            </a:extLst>
          </p:cNvPr>
          <p:cNvCxnSpPr/>
          <p:nvPr/>
        </p:nvCxnSpPr>
        <p:spPr>
          <a:xfrm flipH="1">
            <a:off x="9258438" y="4074550"/>
            <a:ext cx="722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4B85D0A-098A-4778-BB16-243205E3DAE9}"/>
              </a:ext>
            </a:extLst>
          </p:cNvPr>
          <p:cNvCxnSpPr/>
          <p:nvPr/>
        </p:nvCxnSpPr>
        <p:spPr>
          <a:xfrm flipH="1">
            <a:off x="6869540" y="4085772"/>
            <a:ext cx="789985" cy="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6E06F40-A65F-4A00-B79F-2BDDC8192E78}"/>
              </a:ext>
            </a:extLst>
          </p:cNvPr>
          <p:cNvCxnSpPr/>
          <p:nvPr/>
        </p:nvCxnSpPr>
        <p:spPr>
          <a:xfrm flipH="1">
            <a:off x="4684185" y="4095588"/>
            <a:ext cx="63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6B09526-5B72-4B81-AB96-827DB22438A8}"/>
              </a:ext>
            </a:extLst>
          </p:cNvPr>
          <p:cNvCxnSpPr/>
          <p:nvPr/>
        </p:nvCxnSpPr>
        <p:spPr>
          <a:xfrm flipH="1">
            <a:off x="2425799" y="4074550"/>
            <a:ext cx="585226" cy="2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5" name="TextBox 1"/>
          <p:cNvSpPr txBox="1">
            <a:spLocks noChangeArrowheads="1"/>
          </p:cNvSpPr>
          <p:nvPr/>
        </p:nvSpPr>
        <p:spPr bwMode="auto">
          <a:xfrm>
            <a:off x="431800" y="1233488"/>
            <a:ext cx="11569700" cy="6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Channel ChannelPipeline</a:t>
            </a:r>
            <a:r>
              <a:rPr lang="zh-CN" altLang="en-US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ChannelHandlerContext</a:t>
            </a:r>
            <a:r>
              <a:rPr lang="zh-CN" altLang="en-US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上的事件传播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9B6C0F-244F-4376-A89B-8FEA175A0AF3}"/>
              </a:ext>
            </a:extLst>
          </p:cNvPr>
          <p:cNvSpPr/>
          <p:nvPr/>
        </p:nvSpPr>
        <p:spPr>
          <a:xfrm>
            <a:off x="1520107" y="2074603"/>
            <a:ext cx="8885766" cy="249739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3FB8E4-8F29-4A31-8F86-820B236E8AE0}"/>
              </a:ext>
            </a:extLst>
          </p:cNvPr>
          <p:cNvSpPr txBox="1"/>
          <p:nvPr/>
        </p:nvSpPr>
        <p:spPr>
          <a:xfrm>
            <a:off x="1604401" y="2137903"/>
            <a:ext cx="173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ChannelPipeline</a:t>
            </a:r>
            <a:endParaRPr lang="zh-CN" altLang="en-US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8D5A9EB7-EE97-4651-8E95-3F9B8C0EA995}"/>
              </a:ext>
            </a:extLst>
          </p:cNvPr>
          <p:cNvSpPr/>
          <p:nvPr/>
        </p:nvSpPr>
        <p:spPr>
          <a:xfrm>
            <a:off x="10499946" y="2857530"/>
            <a:ext cx="428594" cy="372557"/>
          </a:xfrm>
          <a:prstGeom prst="leftRightArrow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2" name="箭头: 左右 21">
            <a:extLst>
              <a:ext uri="{FF2B5EF4-FFF2-40B4-BE49-F238E27FC236}">
                <a16:creationId xmlns:a16="http://schemas.microsoft.com/office/drawing/2014/main" id="{2D8F6313-3FED-4C74-BE26-F12EBB5119B8}"/>
              </a:ext>
            </a:extLst>
          </p:cNvPr>
          <p:cNvSpPr/>
          <p:nvPr/>
        </p:nvSpPr>
        <p:spPr>
          <a:xfrm>
            <a:off x="1034886" y="2849424"/>
            <a:ext cx="428594" cy="372557"/>
          </a:xfrm>
          <a:prstGeom prst="leftRightArrow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4" name="云形 23">
            <a:extLst>
              <a:ext uri="{FF2B5EF4-FFF2-40B4-BE49-F238E27FC236}">
                <a16:creationId xmlns:a16="http://schemas.microsoft.com/office/drawing/2014/main" id="{41BB501C-44E6-4436-92C1-A574A6059EB8}"/>
              </a:ext>
            </a:extLst>
          </p:cNvPr>
          <p:cNvSpPr/>
          <p:nvPr/>
        </p:nvSpPr>
        <p:spPr>
          <a:xfrm>
            <a:off x="118872" y="2738963"/>
            <a:ext cx="859388" cy="5934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网络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31572B6-243E-4D42-B2F7-7114E0FE8286}"/>
              </a:ext>
            </a:extLst>
          </p:cNvPr>
          <p:cNvSpPr/>
          <p:nvPr/>
        </p:nvSpPr>
        <p:spPr>
          <a:xfrm>
            <a:off x="10989787" y="2554297"/>
            <a:ext cx="820132" cy="94357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88B19F1-3EC3-4BF6-8B04-2904A0ACBC1D}"/>
              </a:ext>
            </a:extLst>
          </p:cNvPr>
          <p:cNvSpPr/>
          <p:nvPr/>
        </p:nvSpPr>
        <p:spPr>
          <a:xfrm>
            <a:off x="1592930" y="2660073"/>
            <a:ext cx="1307592" cy="17338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6F44077-5749-46E5-B18E-10A06649F1D9}"/>
              </a:ext>
            </a:extLst>
          </p:cNvPr>
          <p:cNvSpPr/>
          <p:nvPr/>
        </p:nvSpPr>
        <p:spPr>
          <a:xfrm>
            <a:off x="3064058" y="2660073"/>
            <a:ext cx="1307592" cy="17041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4DBEB086-1AF1-4619-B6AB-5436ECA431DE}"/>
              </a:ext>
            </a:extLst>
          </p:cNvPr>
          <p:cNvSpPr/>
          <p:nvPr/>
        </p:nvSpPr>
        <p:spPr>
          <a:xfrm>
            <a:off x="4521070" y="2668204"/>
            <a:ext cx="1307592" cy="17256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8CEBEAAF-5891-4099-AEE2-B9FE0E8F14F5}"/>
              </a:ext>
            </a:extLst>
          </p:cNvPr>
          <p:cNvSpPr/>
          <p:nvPr/>
        </p:nvSpPr>
        <p:spPr>
          <a:xfrm>
            <a:off x="6089133" y="2665131"/>
            <a:ext cx="1307592" cy="17256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EA75211E-D666-4AB9-8FC9-F22F20F0A6FA}"/>
              </a:ext>
            </a:extLst>
          </p:cNvPr>
          <p:cNvSpPr/>
          <p:nvPr/>
        </p:nvSpPr>
        <p:spPr>
          <a:xfrm>
            <a:off x="7571022" y="2660073"/>
            <a:ext cx="1307592" cy="17256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E49CA3D8-67D2-40EB-9D35-7ABDE751B9A0}"/>
              </a:ext>
            </a:extLst>
          </p:cNvPr>
          <p:cNvSpPr/>
          <p:nvPr/>
        </p:nvSpPr>
        <p:spPr>
          <a:xfrm>
            <a:off x="9017273" y="2668204"/>
            <a:ext cx="1307592" cy="17256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771312C-6E15-4029-BAA3-3EC68CA6E56C}"/>
              </a:ext>
            </a:extLst>
          </p:cNvPr>
          <p:cNvSpPr/>
          <p:nvPr/>
        </p:nvSpPr>
        <p:spPr>
          <a:xfrm>
            <a:off x="1611218" y="2804938"/>
            <a:ext cx="1260348" cy="615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出站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DD53B83-4079-44D8-832F-B59A356A5C56}"/>
              </a:ext>
            </a:extLst>
          </p:cNvPr>
          <p:cNvSpPr/>
          <p:nvPr/>
        </p:nvSpPr>
        <p:spPr>
          <a:xfrm>
            <a:off x="4564729" y="2802056"/>
            <a:ext cx="1260348" cy="615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出站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B5E773D-D768-4F4A-936F-F0F17BC46B2F}"/>
              </a:ext>
            </a:extLst>
          </p:cNvPr>
          <p:cNvSpPr/>
          <p:nvPr/>
        </p:nvSpPr>
        <p:spPr>
          <a:xfrm>
            <a:off x="7593712" y="2813069"/>
            <a:ext cx="1260348" cy="615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出站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C5FE8A5-10DA-46FF-B791-BDCC48D2787C}"/>
              </a:ext>
            </a:extLst>
          </p:cNvPr>
          <p:cNvSpPr/>
          <p:nvPr/>
        </p:nvSpPr>
        <p:spPr>
          <a:xfrm>
            <a:off x="3087680" y="2813069"/>
            <a:ext cx="1260348" cy="6150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入站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ECC6227-B49C-432F-9DE4-32955876FBA6}"/>
              </a:ext>
            </a:extLst>
          </p:cNvPr>
          <p:cNvSpPr/>
          <p:nvPr/>
        </p:nvSpPr>
        <p:spPr>
          <a:xfrm>
            <a:off x="6096000" y="2813069"/>
            <a:ext cx="1260348" cy="6150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入站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8E57F63-007A-4559-9715-3AEEFAE2FF4D}"/>
              </a:ext>
            </a:extLst>
          </p:cNvPr>
          <p:cNvSpPr/>
          <p:nvPr/>
        </p:nvSpPr>
        <p:spPr>
          <a:xfrm>
            <a:off x="9046829" y="2813069"/>
            <a:ext cx="1260348" cy="615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出站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3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5" name="TextBox 1"/>
          <p:cNvSpPr txBox="1">
            <a:spLocks noChangeArrowheads="1"/>
          </p:cNvSpPr>
          <p:nvPr/>
        </p:nvSpPr>
        <p:spPr bwMode="auto">
          <a:xfrm>
            <a:off x="431800" y="1233488"/>
            <a:ext cx="115697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选择合适的内置通信传输模式</a:t>
            </a:r>
            <a:endParaRPr lang="en-US" altLang="zh-CN" sz="20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/>
              <a:t>NIO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/>
              <a:t>Epoll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/>
              <a:t>OIO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Local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Embedded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554877" y="1070101"/>
            <a:ext cx="4944491" cy="6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引导</a:t>
            </a:r>
            <a:r>
              <a:rPr lang="en-US" altLang="zh-CN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ChannelOption</a:t>
            </a:r>
            <a:endParaRPr lang="zh-CN" altLang="en-US" sz="20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4469" y="1973767"/>
            <a:ext cx="8466771" cy="409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CA840DC-DC42-47E3-BD3A-E55BD53B9415}"/>
              </a:ext>
            </a:extLst>
          </p:cNvPr>
          <p:cNvSpPr txBox="1"/>
          <p:nvPr/>
        </p:nvSpPr>
        <p:spPr>
          <a:xfrm>
            <a:off x="1403429" y="612114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ServerBootstrap</a:t>
            </a:r>
            <a:r>
              <a:rPr lang="zh-CN" altLang="en-US" sz="180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中的</a:t>
            </a:r>
            <a:r>
              <a:rPr lang="en-US" altLang="zh-CN" sz="180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EventLoopGroup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0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6" name="TextBox 1"/>
          <p:cNvSpPr txBox="1">
            <a:spLocks noChangeArrowheads="1"/>
          </p:cNvSpPr>
          <p:nvPr/>
        </p:nvSpPr>
        <p:spPr bwMode="auto">
          <a:xfrm>
            <a:off x="508000" y="1185863"/>
            <a:ext cx="104457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ByteBuf</a:t>
            </a:r>
          </a:p>
          <a:p>
            <a:r>
              <a:rPr lang="zh-CN" altLang="en-US"/>
              <a:t>网络数据的基本单位总是字节。</a:t>
            </a:r>
            <a:r>
              <a:rPr lang="en-US" altLang="zh-CN"/>
              <a:t>Java NIO </a:t>
            </a:r>
            <a:r>
              <a:rPr lang="zh-CN" altLang="en-US"/>
              <a:t>提供了</a:t>
            </a:r>
            <a:r>
              <a:rPr lang="en-US" altLang="zh-CN"/>
              <a:t>ByteBuffer </a:t>
            </a:r>
            <a:r>
              <a:rPr lang="zh-CN" altLang="en-US"/>
              <a:t>作为它的字节容器，但是这个类使用起来过于复杂，而且也有些繁琐。</a:t>
            </a:r>
          </a:p>
          <a:p>
            <a:r>
              <a:rPr lang="en-US" altLang="zh-CN"/>
              <a:t>Netty </a:t>
            </a:r>
            <a:r>
              <a:rPr lang="zh-CN" altLang="en-US"/>
              <a:t>的</a:t>
            </a:r>
            <a:r>
              <a:rPr lang="en-US" altLang="zh-CN"/>
              <a:t>ByteBuffer </a:t>
            </a:r>
            <a:r>
              <a:rPr lang="zh-CN" altLang="en-US"/>
              <a:t>替代品是</a:t>
            </a:r>
            <a:r>
              <a:rPr lang="en-US" altLang="zh-CN"/>
              <a:t>ByteBuf</a:t>
            </a:r>
            <a:r>
              <a:rPr lang="zh-CN" altLang="en-US"/>
              <a:t>，一个强大的实现，既解决了</a:t>
            </a:r>
            <a:r>
              <a:rPr lang="en-US" altLang="zh-CN"/>
              <a:t>JDK API </a:t>
            </a:r>
            <a:r>
              <a:rPr lang="zh-CN" altLang="en-US"/>
              <a:t>的局限性，又为网络应用程序的开发者提供了更好的</a:t>
            </a:r>
            <a:r>
              <a:rPr lang="en-US" altLang="zh-CN"/>
              <a:t>API</a:t>
            </a:r>
            <a:r>
              <a:rPr lang="zh-CN" altLang="en-US"/>
              <a:t>。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3099" y="2708275"/>
            <a:ext cx="67849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540583" y="3187184"/>
            <a:ext cx="3955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ByteBuf </a:t>
            </a:r>
            <a:r>
              <a:rPr lang="zh-CN" altLang="en-US"/>
              <a:t>维护了两个不同的索引，名称以</a:t>
            </a:r>
            <a:r>
              <a:rPr lang="en-US" altLang="zh-CN"/>
              <a:t>read </a:t>
            </a:r>
            <a:r>
              <a:rPr lang="zh-CN" altLang="en-US"/>
              <a:t>或者</a:t>
            </a:r>
            <a:r>
              <a:rPr lang="en-US" altLang="zh-CN"/>
              <a:t>write </a:t>
            </a:r>
            <a:r>
              <a:rPr lang="zh-CN" altLang="en-US"/>
              <a:t>开头的</a:t>
            </a:r>
            <a:r>
              <a:rPr lang="en-US" altLang="zh-CN"/>
              <a:t>ByteBuf </a:t>
            </a:r>
            <a:r>
              <a:rPr lang="zh-CN" altLang="en-US"/>
              <a:t>方法，将会推进其对应的索引，而名称以</a:t>
            </a:r>
            <a:r>
              <a:rPr lang="en-US" altLang="zh-CN"/>
              <a:t>set </a:t>
            </a:r>
            <a:r>
              <a:rPr lang="zh-CN" altLang="en-US"/>
              <a:t>或者</a:t>
            </a:r>
            <a:r>
              <a:rPr lang="en-US" altLang="zh-CN"/>
              <a:t>get </a:t>
            </a:r>
            <a:r>
              <a:rPr lang="zh-CN" altLang="en-US"/>
              <a:t>开头的操作则不会</a:t>
            </a:r>
          </a:p>
        </p:txBody>
      </p:sp>
      <p:sp>
        <p:nvSpPr>
          <p:cNvPr id="14" name="矩形 13"/>
          <p:cNvSpPr/>
          <p:nvPr/>
        </p:nvSpPr>
        <p:spPr>
          <a:xfrm>
            <a:off x="641414" y="4654034"/>
            <a:ext cx="16654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ByteBuf </a:t>
            </a:r>
            <a:r>
              <a:rPr lang="zh-CN" altLang="en-US"/>
              <a:t>的使用</a:t>
            </a:r>
            <a:endParaRPr lang="en-US" altLang="zh-CN"/>
          </a:p>
          <a:p>
            <a:pPr>
              <a:buFont typeface="Wingdings" pitchFamily="2" charset="2"/>
              <a:buChar char="Ø"/>
            </a:pPr>
            <a:r>
              <a:rPr lang="zh-CN" altLang="en-US"/>
              <a:t>堆缓冲区</a:t>
            </a:r>
            <a:endParaRPr lang="en-US" altLang="zh-CN"/>
          </a:p>
          <a:p>
            <a:pPr>
              <a:buFont typeface="Wingdings" pitchFamily="2" charset="2"/>
              <a:buChar char="Ø"/>
            </a:pPr>
            <a:r>
              <a:rPr lang="zh-CN" altLang="en-US"/>
              <a:t>直接缓冲区</a:t>
            </a:r>
            <a:endParaRPr lang="en-US" altLang="zh-CN"/>
          </a:p>
          <a:p>
            <a:pPr>
              <a:buFont typeface="Wingdings" pitchFamily="2" charset="2"/>
              <a:buChar char="Ø"/>
            </a:pPr>
            <a:r>
              <a:rPr lang="zh-CN" altLang="en-US"/>
              <a:t>复合缓冲区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89325" y="4364038"/>
            <a:ext cx="6673850" cy="186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6" name="TextBox 1"/>
          <p:cNvSpPr txBox="1">
            <a:spLocks noChangeArrowheads="1"/>
          </p:cNvSpPr>
          <p:nvPr/>
        </p:nvSpPr>
        <p:spPr bwMode="auto">
          <a:xfrm>
            <a:off x="508000" y="1185863"/>
            <a:ext cx="43402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ByteBuf</a:t>
            </a:r>
            <a:r>
              <a:rPr lang="zh-CN" altLang="en-US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中的概念和</a:t>
            </a:r>
            <a:r>
              <a:rPr lang="en-US" altLang="zh-CN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</a:p>
          <a:p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分配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随机访问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顺序访问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读写操作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可丢弃字节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可读字节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可写字节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索引管理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查找操作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派生缓冲区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引用计数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工具类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9401" y="1539875"/>
            <a:ext cx="6054756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92775" y="4108450"/>
            <a:ext cx="5184775" cy="176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412750" y="6053138"/>
            <a:ext cx="1587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资源释放</a:t>
            </a:r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解决粘包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半包问题</a:t>
            </a:r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TextBox 1"/>
          <p:cNvSpPr txBox="1">
            <a:spLocks noChangeArrowheads="1"/>
          </p:cNvSpPr>
          <p:nvPr/>
        </p:nvSpPr>
        <p:spPr bwMode="auto">
          <a:xfrm>
            <a:off x="622300" y="1690688"/>
            <a:ext cx="3816350" cy="72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什么是</a:t>
            </a:r>
            <a:r>
              <a:rPr lang="en-US" altLang="zh-CN" sz="2400">
                <a:latin typeface="微软雅黑 Light" pitchFamily="34" charset="-122"/>
                <a:ea typeface="微软雅黑 Light" pitchFamily="34" charset="-122"/>
              </a:rPr>
              <a:t>TCP</a:t>
            </a: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粘包半包？</a:t>
            </a:r>
          </a:p>
        </p:txBody>
      </p:sp>
      <p:sp>
        <p:nvSpPr>
          <p:cNvPr id="41" name="TextBox 1"/>
          <p:cNvSpPr txBox="1">
            <a:spLocks noChangeArrowheads="1"/>
          </p:cNvSpPr>
          <p:nvPr/>
        </p:nvSpPr>
        <p:spPr bwMode="auto">
          <a:xfrm>
            <a:off x="622300" y="2405063"/>
            <a:ext cx="445452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>
                <a:latin typeface="微软雅黑 Light" pitchFamily="34" charset="-122"/>
                <a:ea typeface="微软雅黑 Light" pitchFamily="34" charset="-122"/>
              </a:rPr>
              <a:t>TCP</a:t>
            </a: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粘包</a:t>
            </a:r>
            <a:r>
              <a:rPr lang="en-US" altLang="zh-CN" sz="240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半包发生的原因</a:t>
            </a:r>
            <a:endParaRPr lang="en-US" altLang="zh-CN" sz="24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应用程序写入数据的字节大小大于套接字发送缓冲区的大小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MSS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大小的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TCP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分段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以太网的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payload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大于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MTU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IP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分片</a:t>
            </a:r>
          </a:p>
        </p:txBody>
      </p:sp>
      <p:pic>
        <p:nvPicPr>
          <p:cNvPr id="19458" name="Picture 2" descr="https://timgsa.baidu.com/timg?image&amp;quality=80&amp;size=b9999_10000&amp;sec=1536987014795&amp;di=1f9039e184dc7807a8dc839e1ae88494&amp;imgtype=jpg&amp;src=http%3A%2F%2Fimage.codes51.com%2Farticle%2Fimage%2F20171110%2F20171110161515_044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1450" y="2430461"/>
            <a:ext cx="5061138" cy="2608263"/>
          </a:xfrm>
          <a:prstGeom prst="rect">
            <a:avLst/>
          </a:prstGeom>
          <a:noFill/>
        </p:spPr>
      </p:pic>
      <p:sp>
        <p:nvSpPr>
          <p:cNvPr id="42" name="TextBox 1"/>
          <p:cNvSpPr txBox="1">
            <a:spLocks noChangeArrowheads="1"/>
          </p:cNvSpPr>
          <p:nvPr/>
        </p:nvSpPr>
        <p:spPr bwMode="auto">
          <a:xfrm>
            <a:off x="622300" y="5272088"/>
            <a:ext cx="3816350" cy="72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解决粘包半包问题</a:t>
            </a: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622299" y="1052513"/>
            <a:ext cx="59213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回顾我们的的</a:t>
            </a:r>
            <a:r>
              <a:rPr lang="en-US" altLang="zh-CN" sz="2400">
                <a:latin typeface="微软雅黑 Light" pitchFamily="34" charset="-122"/>
                <a:ea typeface="微软雅黑 Light" pitchFamily="34" charset="-122"/>
              </a:rPr>
              <a:t>Hello,Netty</a:t>
            </a:r>
            <a:endParaRPr lang="zh-CN" altLang="en-US" sz="24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27788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编解码器框架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669925" y="1166813"/>
            <a:ext cx="36449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什么是编解码器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60399" y="2052638"/>
            <a:ext cx="3930651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解码器</a:t>
            </a:r>
            <a:endParaRPr lang="en-US" altLang="zh-CN" sz="24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将字节解码为消息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将一种消息类型解码为另一种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TooLongFrameException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35563" y="1095374"/>
            <a:ext cx="5513387" cy="274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622299" y="4414838"/>
            <a:ext cx="393065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编码器</a:t>
            </a:r>
            <a:endParaRPr lang="en-US" altLang="zh-CN" sz="24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将消息编码为字节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将消息编码为消息</a:t>
            </a: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5213350" y="5062538"/>
            <a:ext cx="6216650" cy="72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编解码器类</a:t>
            </a:r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66079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内置的编解码器和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ChannelHandler</a:t>
            </a:r>
          </a:p>
        </p:txBody>
      </p:sp>
      <p:sp>
        <p:nvSpPr>
          <p:cNvPr id="10" name="矩形 9"/>
          <p:cNvSpPr/>
          <p:nvPr/>
        </p:nvSpPr>
        <p:spPr>
          <a:xfrm>
            <a:off x="302193" y="1632377"/>
            <a:ext cx="3058851" cy="3077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实现服务器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浏览器访问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实现客户端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增加压缩支持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支持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9175" y="2175479"/>
            <a:ext cx="6648450" cy="277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03250" y="928688"/>
            <a:ext cx="102361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通过</a:t>
            </a:r>
            <a:r>
              <a:rPr lang="en-US" altLang="zh-CN" sz="2400">
                <a:latin typeface="微软雅黑 Light" pitchFamily="34" charset="-122"/>
                <a:ea typeface="微软雅黑 Light" pitchFamily="34" charset="-122"/>
              </a:rPr>
              <a:t>SSL/TLS </a:t>
            </a: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保护</a:t>
            </a:r>
            <a:r>
              <a:rPr lang="en-US" altLang="zh-CN" sz="2400">
                <a:latin typeface="微软雅黑 Light" pitchFamily="34" charset="-122"/>
                <a:ea typeface="微软雅黑 Light" pitchFamily="34" charset="-122"/>
              </a:rPr>
              <a:t>Netty </a:t>
            </a: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应用程序和</a:t>
            </a:r>
            <a:r>
              <a:rPr lang="en-US" altLang="zh-CN" sz="2400">
                <a:latin typeface="微软雅黑 Light" pitchFamily="34" charset="-122"/>
                <a:ea typeface="微软雅黑 Light" pitchFamily="34" charset="-122"/>
              </a:rPr>
              <a:t>HTTP</a:t>
            </a: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系列</a:t>
            </a:r>
            <a:endParaRPr lang="zh-CN" altLang="en-US" sz="140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622301" y="5293252"/>
            <a:ext cx="23304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>
                <a:latin typeface="微软雅黑 Light" pitchFamily="34" charset="-122"/>
                <a:ea typeface="微软雅黑 Light" pitchFamily="34" charset="-122"/>
              </a:rPr>
              <a:t>WebSocket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879849" y="5306482"/>
            <a:ext cx="30924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空闲的连接和超时</a:t>
            </a:r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27788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序列化问题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669925" y="1166813"/>
            <a:ext cx="108839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为什么需要序列化</a:t>
            </a:r>
            <a:endParaRPr lang="en-US" altLang="zh-CN" sz="2400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序列化的目的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Java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序列化的缺点和业界主流的序列化框架：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  <a:hlinkClick r:id="rId4"/>
              </a:rPr>
              <a:t>各种 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  <a:hlinkClick r:id="rId4"/>
              </a:rPr>
              <a:t>Java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  <a:hlinkClick r:id="rId4"/>
              </a:rPr>
              <a:t>的序列化库的性能比较测试结果</a:t>
            </a:r>
            <a:endParaRPr lang="zh-CN" altLang="en-US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12774" y="3833813"/>
            <a:ext cx="101885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序列化 </a:t>
            </a:r>
            <a:r>
              <a:rPr lang="en-US" altLang="zh-CN" sz="2400">
                <a:latin typeface="微软雅黑 Light" pitchFamily="34" charset="-122"/>
                <a:ea typeface="微软雅黑 Light" pitchFamily="34" charset="-122"/>
              </a:rPr>
              <a:t> </a:t>
            </a:r>
          </a:p>
          <a:p>
            <a:pPr marL="742950" lvl="1" indent="-285750" eaLnBrk="0" hangingPunct="0">
              <a:lnSpc>
                <a:spcPct val="200000"/>
              </a:lnSpc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内置有哪些？</a:t>
            </a:r>
            <a:endParaRPr lang="en-US" altLang="zh-CN" sz="2400"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 eaLnBrk="0" hangingPunct="0">
              <a:lnSpc>
                <a:spcPct val="200000"/>
              </a:lnSpc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集成第三方</a:t>
            </a:r>
            <a:r>
              <a:rPr lang="en-US" altLang="zh-CN" sz="2400">
                <a:latin typeface="微软雅黑 Light" pitchFamily="34" charset="-122"/>
                <a:ea typeface="微软雅黑 Light" pitchFamily="34" charset="-122"/>
              </a:rPr>
              <a:t>MessagePack</a:t>
            </a: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实战（</a:t>
            </a:r>
            <a:r>
              <a:rPr lang="en-US" altLang="zh-CN" sz="2400"/>
              <a:t>LengthFieldBasedFrame</a:t>
            </a:r>
            <a:r>
              <a:rPr lang="zh-CN" altLang="en-US" sz="2400"/>
              <a:t>详解</a:t>
            </a:r>
            <a:r>
              <a:rPr lang="zh-CN" altLang="en-US" sz="2400">
                <a:latin typeface="微软雅黑 Light" pitchFamily="34" charset="-122"/>
                <a:ea typeface="微软雅黑 Light" pitchFamily="34" charset="-122"/>
              </a:rPr>
              <a:t>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29099" y="3280913"/>
            <a:ext cx="7191375" cy="205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982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是什么？为什么要用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90750" y="1352550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Netty</a:t>
            </a:r>
            <a:r>
              <a:rPr lang="zh-CN" altLang="en-US"/>
              <a:t>是由</a:t>
            </a:r>
            <a:r>
              <a:rPr lang="en-US" altLang="zh-CN"/>
              <a:t>JBOSS</a:t>
            </a:r>
            <a:r>
              <a:rPr lang="zh-CN" altLang="en-US"/>
              <a:t>提供的一个</a:t>
            </a:r>
            <a:r>
              <a:rPr lang="en-US" altLang="zh-CN"/>
              <a:t>java</a:t>
            </a:r>
            <a:r>
              <a:rPr lang="zh-CN" altLang="en-US"/>
              <a:t>开源框架。</a:t>
            </a:r>
            <a:endParaRPr lang="en-US" altLang="zh-CN"/>
          </a:p>
          <a:p>
            <a:r>
              <a:rPr lang="en-US" altLang="zh-CN"/>
              <a:t>Netty</a:t>
            </a:r>
            <a:r>
              <a:rPr lang="zh-CN" altLang="en-US"/>
              <a:t>提供异步的、事件驱动的网络应用程序框架和工具，</a:t>
            </a:r>
            <a:endParaRPr lang="en-US" altLang="zh-CN"/>
          </a:p>
          <a:p>
            <a:r>
              <a:rPr lang="zh-CN" altLang="en-US"/>
              <a:t>用以快速开发高性能、高可靠性的网络服务器和客户端程序。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010597" y="1362383"/>
            <a:ext cx="873509" cy="873509"/>
            <a:chOff x="5068633" y="2251819"/>
            <a:chExt cx="554400" cy="554400"/>
          </a:xfrm>
        </p:grpSpPr>
        <p:sp>
          <p:nvSpPr>
            <p:cNvPr id="12" name="椭圆 11"/>
            <p:cNvSpPr/>
            <p:nvPr/>
          </p:nvSpPr>
          <p:spPr>
            <a:xfrm>
              <a:off x="5068633" y="2251819"/>
              <a:ext cx="554400" cy="554400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4" name="Freeform 72"/>
            <p:cNvSpPr>
              <a:spLocks noEditPoints="1"/>
            </p:cNvSpPr>
            <p:nvPr/>
          </p:nvSpPr>
          <p:spPr bwMode="auto">
            <a:xfrm>
              <a:off x="5180447" y="2343925"/>
              <a:ext cx="369521" cy="370187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76415" y="2400301"/>
            <a:ext cx="1209560" cy="1123950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16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anchor="ctr"/>
            <a:lstStyle/>
            <a:p>
              <a:pPr algn="ctr"/>
              <a:endParaRPr lang="zh-CN" altLang="en-US"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/>
                <a:t>WHY?</a:t>
              </a:r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71700" y="2571750"/>
            <a:ext cx="5121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互联网公司必备  </a:t>
            </a:r>
            <a:r>
              <a:rPr lang="en-US" altLang="zh-CN">
                <a:hlinkClick r:id="rId4"/>
              </a:rPr>
              <a:t>http://netty.io/wiki/adopters.html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性能高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35338" y="3087688"/>
            <a:ext cx="7260660" cy="257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组合 18"/>
          <p:cNvGrpSpPr/>
          <p:nvPr/>
        </p:nvGrpSpPr>
        <p:grpSpPr>
          <a:xfrm>
            <a:off x="1049308" y="5391158"/>
            <a:ext cx="873509" cy="873509"/>
            <a:chOff x="5069244" y="3295756"/>
            <a:chExt cx="554400" cy="554400"/>
          </a:xfrm>
        </p:grpSpPr>
        <p:sp>
          <p:nvSpPr>
            <p:cNvPr id="20" name="椭圆 19"/>
            <p:cNvSpPr/>
            <p:nvPr/>
          </p:nvSpPr>
          <p:spPr>
            <a:xfrm>
              <a:off x="5069244" y="3295756"/>
              <a:ext cx="554400" cy="55440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5230120" y="3374754"/>
              <a:ext cx="217568" cy="401036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162175" y="5772150"/>
            <a:ext cx="16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Netty</a:t>
            </a:r>
            <a:r>
              <a:rPr lang="zh-CN" altLang="en-US"/>
              <a:t>版本问题</a:t>
            </a:r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30"/>
                            </p:stCondLst>
                            <p:childTnLst>
                              <p:par>
                                <p:cTn id="2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6255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LengthFieldBasedFrame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参数详解</a:t>
            </a:r>
          </a:p>
        </p:txBody>
      </p:sp>
      <p:sp>
        <p:nvSpPr>
          <p:cNvPr id="2050" name="AutoShape 2" descr="https://img-blog.csdn.net/2018060421382612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https://img-blog.csdn.net/2018060421382612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875" y="1552575"/>
            <a:ext cx="5524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9113" y="2995613"/>
            <a:ext cx="5189537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6725" y="4678363"/>
            <a:ext cx="5562600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6686550" y="1905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0,2,0,0</a:t>
            </a:r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05438" y="676275"/>
            <a:ext cx="591343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353175" y="3352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0,2,0,2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477000" y="511492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0,2,-2,0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581900" y="557212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12-14=-2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6255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LengthFieldBasedFrame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参数详解</a:t>
            </a:r>
          </a:p>
        </p:txBody>
      </p:sp>
      <p:sp>
        <p:nvSpPr>
          <p:cNvPr id="2050" name="AutoShape 2" descr="https://img-blog.csdn.net/2018060421382612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https://img-blog.csdn.net/2018060421382612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613" y="1219200"/>
            <a:ext cx="79327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1200" y="2424113"/>
            <a:ext cx="7910513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3770313"/>
            <a:ext cx="667543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0725" y="5213350"/>
            <a:ext cx="6615113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00763" y="304800"/>
            <a:ext cx="591343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8972550" y="1524000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2,3,0,0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829675" y="2895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0,3,2,0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48575" y="41529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1,2,1,3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572375" y="569595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1,2,-3,3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5982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如何对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ChannelHandler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单元测试</a:t>
            </a: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669925" y="1166813"/>
            <a:ext cx="475932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EmbeddedChannel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特殊的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Channel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实现，针对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ChannelHandler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的单元测试。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EmbeddedChannel </a:t>
            </a: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概述和专有方法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测试入站消息：固定长度消息切割</a:t>
            </a:r>
            <a:r>
              <a:rPr lang="en-US" altLang="zh-CN">
                <a:latin typeface="微软雅黑 Light" pitchFamily="34" charset="-122"/>
                <a:ea typeface="微软雅黑 Light" pitchFamily="34" charset="-122"/>
              </a:rPr>
              <a:t>handler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测试出站消息</a:t>
            </a:r>
            <a:endParaRPr lang="en-US" altLang="zh-CN">
              <a:latin typeface="微软雅黑 Light" pitchFamily="34" charset="-122"/>
              <a:ea typeface="微软雅黑 Light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>
                <a:latin typeface="微软雅黑 Light" pitchFamily="34" charset="-122"/>
                <a:ea typeface="微软雅黑 Light" pitchFamily="34" charset="-122"/>
              </a:rPr>
              <a:t>测试异常处理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48351" y="929043"/>
            <a:ext cx="6047584" cy="240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25" y="5474115"/>
            <a:ext cx="6273799" cy="498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19375" y="4266452"/>
            <a:ext cx="5495925" cy="59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80" y="371042"/>
            <a:ext cx="29026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第一个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</a:p>
        </p:txBody>
      </p: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526009" y="841256"/>
            <a:ext cx="5054211" cy="228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核心组件初步了解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EventLoop(Group)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事件和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ChannelHandler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ChannelPipeline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ChannelFuture</a:t>
            </a:r>
          </a:p>
        </p:txBody>
      </p:sp>
      <p:sp>
        <p:nvSpPr>
          <p:cNvPr id="35" name="TextBox 1"/>
          <p:cNvSpPr txBox="1">
            <a:spLocks noChangeArrowheads="1"/>
          </p:cNvSpPr>
          <p:nvPr/>
        </p:nvSpPr>
        <p:spPr bwMode="auto">
          <a:xfrm>
            <a:off x="349847" y="5370938"/>
            <a:ext cx="6152553" cy="71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！我们的第一个</a:t>
            </a:r>
            <a:r>
              <a:rPr lang="en-US" altLang="zh-CN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endParaRPr lang="en-US" altLang="zh-CN" sz="24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6E0257-60AD-463D-82F1-DFB5F403A831}"/>
              </a:ext>
            </a:extLst>
          </p:cNvPr>
          <p:cNvSpPr/>
          <p:nvPr/>
        </p:nvSpPr>
        <p:spPr>
          <a:xfrm>
            <a:off x="2811885" y="3274333"/>
            <a:ext cx="9110235" cy="18178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22033873-604B-449D-8215-381737A91624}"/>
              </a:ext>
            </a:extLst>
          </p:cNvPr>
          <p:cNvSpPr/>
          <p:nvPr/>
        </p:nvSpPr>
        <p:spPr>
          <a:xfrm>
            <a:off x="390559" y="3866869"/>
            <a:ext cx="1373283" cy="94658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网络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255028-304E-499E-87B0-743487B778C5}"/>
              </a:ext>
            </a:extLst>
          </p:cNvPr>
          <p:cNvSpPr/>
          <p:nvPr/>
        </p:nvSpPr>
        <p:spPr>
          <a:xfrm>
            <a:off x="2960176" y="3758181"/>
            <a:ext cx="6744954" cy="121975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2663C7-D785-4D05-A9F4-585B6413572E}"/>
              </a:ext>
            </a:extLst>
          </p:cNvPr>
          <p:cNvSpPr/>
          <p:nvPr/>
        </p:nvSpPr>
        <p:spPr>
          <a:xfrm>
            <a:off x="3047029" y="4152762"/>
            <a:ext cx="1576402" cy="7115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事件处理器</a:t>
            </a:r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8D293BB2-8EF5-4BD4-8EF3-F4DEA46D4A03}"/>
              </a:ext>
            </a:extLst>
          </p:cNvPr>
          <p:cNvSpPr/>
          <p:nvPr/>
        </p:nvSpPr>
        <p:spPr>
          <a:xfrm>
            <a:off x="1965348" y="4109450"/>
            <a:ext cx="719882" cy="372557"/>
          </a:xfrm>
          <a:prstGeom prst="leftRightArrow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FFD834-727B-48E8-A2D5-15D093EBF847}"/>
              </a:ext>
            </a:extLst>
          </p:cNvPr>
          <p:cNvSpPr/>
          <p:nvPr/>
        </p:nvSpPr>
        <p:spPr>
          <a:xfrm>
            <a:off x="5520574" y="4130313"/>
            <a:ext cx="1576402" cy="7115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事件处理器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3993EB8-1CBB-4880-8690-91B09FE3EDA9}"/>
              </a:ext>
            </a:extLst>
          </p:cNvPr>
          <p:cNvSpPr/>
          <p:nvPr/>
        </p:nvSpPr>
        <p:spPr>
          <a:xfrm>
            <a:off x="8009342" y="4152762"/>
            <a:ext cx="1576402" cy="7115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事件处理器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8BC1DDF-C348-438C-BB9D-64A056C1C0BE}"/>
              </a:ext>
            </a:extLst>
          </p:cNvPr>
          <p:cNvSpPr txBox="1"/>
          <p:nvPr/>
        </p:nvSpPr>
        <p:spPr>
          <a:xfrm>
            <a:off x="9163889" y="3315477"/>
            <a:ext cx="1850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B70809-48B9-43E0-B767-E36C3A596485}"/>
              </a:ext>
            </a:extLst>
          </p:cNvPr>
          <p:cNvSpPr txBox="1"/>
          <p:nvPr/>
        </p:nvSpPr>
        <p:spPr>
          <a:xfrm>
            <a:off x="8622649" y="3789579"/>
            <a:ext cx="1082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PipeLine</a:t>
            </a:r>
            <a:endParaRPr lang="zh-CN" altLang="en-US"/>
          </a:p>
        </p:txBody>
      </p:sp>
      <p:sp>
        <p:nvSpPr>
          <p:cNvPr id="16" name="箭头: 左右 15">
            <a:extLst>
              <a:ext uri="{FF2B5EF4-FFF2-40B4-BE49-F238E27FC236}">
                <a16:creationId xmlns:a16="http://schemas.microsoft.com/office/drawing/2014/main" id="{B15B51A2-D8F6-44E7-865F-F6ED46DA1B7C}"/>
              </a:ext>
            </a:extLst>
          </p:cNvPr>
          <p:cNvSpPr/>
          <p:nvPr/>
        </p:nvSpPr>
        <p:spPr>
          <a:xfrm>
            <a:off x="4729062" y="4299818"/>
            <a:ext cx="719882" cy="372557"/>
          </a:xfrm>
          <a:prstGeom prst="leftRightArrow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7" name="箭头: 左右 16">
            <a:extLst>
              <a:ext uri="{FF2B5EF4-FFF2-40B4-BE49-F238E27FC236}">
                <a16:creationId xmlns:a16="http://schemas.microsoft.com/office/drawing/2014/main" id="{C82446C9-0422-4F0B-B817-69A27781C57A}"/>
              </a:ext>
            </a:extLst>
          </p:cNvPr>
          <p:cNvSpPr/>
          <p:nvPr/>
        </p:nvSpPr>
        <p:spPr>
          <a:xfrm>
            <a:off x="7188306" y="4299817"/>
            <a:ext cx="719882" cy="372557"/>
          </a:xfrm>
          <a:prstGeom prst="leftRightArrow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C8FC34-8462-48B2-85CF-834FC65EB44A}"/>
              </a:ext>
            </a:extLst>
          </p:cNvPr>
          <p:cNvSpPr/>
          <p:nvPr/>
        </p:nvSpPr>
        <p:spPr>
          <a:xfrm>
            <a:off x="10579298" y="3765583"/>
            <a:ext cx="1256042" cy="121234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业务处理</a:t>
            </a:r>
            <a:endParaRPr lang="zh-CN" altLang="en-US"/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22540F22-FE14-4FA6-BF92-B46C0B9BEBEE}"/>
              </a:ext>
            </a:extLst>
          </p:cNvPr>
          <p:cNvSpPr/>
          <p:nvPr/>
        </p:nvSpPr>
        <p:spPr>
          <a:xfrm>
            <a:off x="9796089" y="4284135"/>
            <a:ext cx="719882" cy="372557"/>
          </a:xfrm>
          <a:prstGeom prst="leftRightArrow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1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2287904"/>
            <a:ext cx="5609984" cy="441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4" name="TextBox 1"/>
          <p:cNvSpPr txBox="1">
            <a:spLocks noChangeArrowheads="1"/>
          </p:cNvSpPr>
          <p:nvPr/>
        </p:nvSpPr>
        <p:spPr bwMode="auto">
          <a:xfrm>
            <a:off x="553520" y="932724"/>
            <a:ext cx="5578475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  <a:endParaRPr lang="en-US" altLang="zh-CN" sz="20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z="2000"/>
              <a:t>Channel</a:t>
            </a:r>
            <a:r>
              <a:rPr lang="zh-CN" altLang="en-US" sz="2000"/>
              <a:t>、</a:t>
            </a:r>
            <a:r>
              <a:rPr lang="en-US" altLang="zh-CN" sz="2000"/>
              <a:t>EventLoop(Group) </a:t>
            </a:r>
            <a:r>
              <a:rPr lang="zh-CN" altLang="en-US" sz="2000"/>
              <a:t>和</a:t>
            </a:r>
            <a:r>
              <a:rPr lang="en-US" altLang="zh-CN" sz="2000"/>
              <a:t>ChannelFuture</a:t>
            </a:r>
          </a:p>
          <a:p>
            <a:r>
              <a:rPr lang="en-US" altLang="zh-CN"/>
              <a:t>Channel—Socket</a:t>
            </a:r>
            <a:r>
              <a:rPr lang="zh-CN" altLang="en-US"/>
              <a:t>；</a:t>
            </a:r>
          </a:p>
          <a:p>
            <a:r>
              <a:rPr lang="en-US" altLang="zh-CN"/>
              <a:t>ChannelFuture—</a:t>
            </a:r>
            <a:r>
              <a:rPr lang="zh-CN" altLang="en-US"/>
              <a:t>异步通知。</a:t>
            </a:r>
            <a:endParaRPr lang="en-US" altLang="zh-CN"/>
          </a:p>
          <a:p>
            <a:r>
              <a:rPr lang="en-US" altLang="zh-CN"/>
              <a:t> EventLoop—</a:t>
            </a:r>
            <a:r>
              <a:rPr lang="zh-CN" altLang="en-US"/>
              <a:t>控制、多线程处理、并发；   </a:t>
            </a:r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0BFFA9-0841-491E-AF32-6D19A7F3A64E}"/>
              </a:ext>
            </a:extLst>
          </p:cNvPr>
          <p:cNvSpPr/>
          <p:nvPr/>
        </p:nvSpPr>
        <p:spPr>
          <a:xfrm>
            <a:off x="6233110" y="1447159"/>
            <a:ext cx="3562898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EventLoop</a:t>
            </a:r>
            <a:r>
              <a: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关系图</a:t>
            </a:r>
            <a:endParaRPr lang="en-US" altLang="zh-CN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5385" y="961565"/>
            <a:ext cx="5885739" cy="269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396" y="2600325"/>
            <a:ext cx="5526029" cy="307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545542" y="1277035"/>
            <a:ext cx="3886257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EventLoop</a:t>
            </a:r>
            <a:r>
              <a:rPr lang="zh-CN" altLang="en-US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EventLoopGroup</a:t>
            </a:r>
          </a:p>
        </p:txBody>
      </p:sp>
      <p:sp>
        <p:nvSpPr>
          <p:cNvPr id="11" name="矩形 10"/>
          <p:cNvSpPr/>
          <p:nvPr/>
        </p:nvSpPr>
        <p:spPr>
          <a:xfrm>
            <a:off x="5495925" y="372186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关系说明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/>
              <a:t>一个</a:t>
            </a:r>
            <a:r>
              <a:rPr lang="en-US" altLang="zh-CN"/>
              <a:t>EventLoopGroup </a:t>
            </a:r>
            <a:r>
              <a:rPr lang="zh-CN" altLang="en-US"/>
              <a:t>包含一个或者多个</a:t>
            </a:r>
            <a:r>
              <a:rPr lang="en-US" altLang="zh-CN"/>
              <a:t>EventLoop</a:t>
            </a:r>
            <a:r>
              <a:rPr lang="zh-CN" altLang="en-US"/>
              <a:t>；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/>
              <a:t>一个</a:t>
            </a:r>
            <a:r>
              <a:rPr lang="en-US" altLang="zh-CN"/>
              <a:t>EventLoop </a:t>
            </a:r>
            <a:r>
              <a:rPr lang="zh-CN" altLang="en-US"/>
              <a:t>在它的生命周期内只和一个</a:t>
            </a:r>
            <a:r>
              <a:rPr lang="en-US" altLang="zh-CN"/>
              <a:t>Thread </a:t>
            </a:r>
            <a:r>
              <a:rPr lang="zh-CN" altLang="en-US"/>
              <a:t>绑定；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/>
              <a:t>所有由</a:t>
            </a:r>
            <a:r>
              <a:rPr lang="en-US" altLang="zh-CN"/>
              <a:t>EventLoop </a:t>
            </a:r>
            <a:r>
              <a:rPr lang="zh-CN" altLang="en-US"/>
              <a:t>处理的</a:t>
            </a:r>
            <a:r>
              <a:rPr lang="en-US" altLang="zh-CN"/>
              <a:t>I/O </a:t>
            </a:r>
            <a:r>
              <a:rPr lang="zh-CN" altLang="en-US"/>
              <a:t>事件都将在它专有的</a:t>
            </a:r>
            <a:r>
              <a:rPr lang="en-US" altLang="zh-CN"/>
              <a:t>Thread </a:t>
            </a:r>
            <a:r>
              <a:rPr lang="zh-CN" altLang="en-US"/>
              <a:t>上被处理；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/>
              <a:t>一个</a:t>
            </a:r>
            <a:r>
              <a:rPr lang="en-US" altLang="zh-CN"/>
              <a:t>Channel </a:t>
            </a:r>
            <a:r>
              <a:rPr lang="zh-CN" altLang="en-US"/>
              <a:t>在它的生命周期内只注册于一个</a:t>
            </a:r>
            <a:r>
              <a:rPr lang="en-US" altLang="zh-CN"/>
              <a:t>EventLoop</a:t>
            </a:r>
            <a:r>
              <a:rPr lang="zh-CN" altLang="en-US"/>
              <a:t>；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/>
              <a:t>一个</a:t>
            </a:r>
            <a:r>
              <a:rPr lang="en-US" altLang="zh-CN"/>
              <a:t>EventLoop </a:t>
            </a:r>
            <a:r>
              <a:rPr lang="zh-CN" altLang="en-US"/>
              <a:t>可能会被分配给一个或多个</a:t>
            </a:r>
            <a:r>
              <a:rPr lang="en-US" altLang="zh-CN"/>
              <a:t>Channel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9088" y="4697413"/>
            <a:ext cx="4691062" cy="138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11" name="矩形 10"/>
          <p:cNvSpPr/>
          <p:nvPr/>
        </p:nvSpPr>
        <p:spPr>
          <a:xfrm>
            <a:off x="695087" y="1115110"/>
            <a:ext cx="1095398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altLang="zh-CN" sz="2000"/>
              <a:t>ChannelHandler </a:t>
            </a:r>
            <a:r>
              <a:rPr lang="zh-CN" altLang="en-US" sz="2000"/>
              <a:t>、</a:t>
            </a:r>
            <a:r>
              <a:rPr lang="en-US" altLang="zh-CN" sz="2000"/>
              <a:t>ChannelPipeline</a:t>
            </a:r>
            <a:r>
              <a:rPr lang="zh-CN" altLang="en-US" sz="2000"/>
              <a:t>和</a:t>
            </a:r>
            <a:r>
              <a:rPr lang="en-US" altLang="zh-CN" sz="2000"/>
              <a:t>ChannelHandlerContext</a:t>
            </a:r>
          </a:p>
          <a:p>
            <a:pPr marL="742950" lvl="1" indent="-285750" eaLnBrk="0" hangingPunct="0">
              <a:lnSpc>
                <a:spcPct val="200000"/>
              </a:lnSpc>
              <a:buClr>
                <a:srgbClr val="FFC000"/>
              </a:buClr>
            </a:pPr>
            <a:r>
              <a:rPr lang="en-US" altLang="zh-CN" sz="1600" b="1"/>
              <a:t>ChannelHandler</a:t>
            </a:r>
            <a:r>
              <a:rPr lang="zh-CN" altLang="en-US" sz="1600"/>
              <a:t>，应用程序开发人员的角度来看，</a:t>
            </a:r>
            <a:r>
              <a:rPr lang="en-US" altLang="zh-CN" sz="1600"/>
              <a:t>Netty </a:t>
            </a:r>
            <a:r>
              <a:rPr lang="zh-CN" altLang="en-US" sz="1600"/>
              <a:t>的主要组件是</a:t>
            </a:r>
            <a:r>
              <a:rPr lang="en-US" altLang="zh-CN" sz="1600"/>
              <a:t>ChannelHandler</a:t>
            </a:r>
            <a:r>
              <a:rPr lang="zh-CN" altLang="en-US" sz="1600"/>
              <a:t>，它充当了所有处理入站和出站数据的应用程序逻辑的地方。</a:t>
            </a:r>
            <a:r>
              <a:rPr lang="en-US" altLang="zh-CN" sz="1600"/>
              <a:t>Netty </a:t>
            </a:r>
            <a:r>
              <a:rPr lang="zh-CN" altLang="en-US" sz="1600"/>
              <a:t>以适配器类的形式提供了大量默认的</a:t>
            </a:r>
            <a:r>
              <a:rPr lang="en-US" altLang="zh-CN" sz="1600"/>
              <a:t>ChannelHandler </a:t>
            </a:r>
            <a:r>
              <a:rPr lang="zh-CN" altLang="en-US" sz="1600"/>
              <a:t>实现，帮我们简化应用程序处理逻辑的开发过程。</a:t>
            </a:r>
            <a:endParaRPr lang="en-US" altLang="zh-CN" sz="1600"/>
          </a:p>
          <a:p>
            <a:pPr marL="742950" lvl="1" indent="-285750" eaLnBrk="0" hangingPunct="0">
              <a:lnSpc>
                <a:spcPct val="200000"/>
              </a:lnSpc>
              <a:buClr>
                <a:srgbClr val="FFC000"/>
              </a:buClr>
            </a:pPr>
            <a:r>
              <a:rPr lang="en-US" altLang="zh-CN" sz="1600" b="1"/>
              <a:t>ChannelPipeline</a:t>
            </a:r>
            <a:r>
              <a:rPr lang="en-US" altLang="zh-CN" sz="1600"/>
              <a:t> </a:t>
            </a:r>
            <a:r>
              <a:rPr lang="zh-CN" altLang="en-US" sz="1600"/>
              <a:t>提供了</a:t>
            </a:r>
            <a:r>
              <a:rPr lang="en-US" altLang="zh-CN" sz="1600"/>
              <a:t>ChannelHandler </a:t>
            </a:r>
            <a:r>
              <a:rPr lang="zh-CN" altLang="en-US" sz="1600"/>
              <a:t>链的容器，并定义了用于在该链上传播入站和出站事件流的</a:t>
            </a:r>
            <a:r>
              <a:rPr lang="en-US" altLang="zh-CN" sz="1600"/>
              <a:t>API</a:t>
            </a:r>
            <a:r>
              <a:rPr lang="zh-CN" altLang="en-US" sz="1600"/>
              <a:t>。</a:t>
            </a:r>
            <a:endParaRPr lang="en-US" altLang="zh-CN" sz="1600"/>
          </a:p>
          <a:p>
            <a:pPr marL="742950" lvl="1" indent="-285750" eaLnBrk="0" hangingPunct="0">
              <a:lnSpc>
                <a:spcPct val="200000"/>
              </a:lnSpc>
              <a:buClr>
                <a:srgbClr val="FFC000"/>
              </a:buClr>
            </a:pPr>
            <a:r>
              <a:rPr lang="zh-CN" altLang="en-US" sz="1600"/>
              <a:t>当</a:t>
            </a:r>
            <a:r>
              <a:rPr lang="en-US" altLang="zh-CN" sz="1600"/>
              <a:t>ChannelHandler </a:t>
            </a:r>
            <a:r>
              <a:rPr lang="zh-CN" altLang="en-US" sz="1600"/>
              <a:t>被添加到</a:t>
            </a:r>
            <a:r>
              <a:rPr lang="en-US" altLang="zh-CN" sz="1600"/>
              <a:t>ChannelPipeline </a:t>
            </a:r>
            <a:r>
              <a:rPr lang="zh-CN" altLang="en-US" sz="1600"/>
              <a:t>时，它将会被分配一个</a:t>
            </a:r>
            <a:r>
              <a:rPr lang="en-US" altLang="zh-CN" sz="1600" b="1"/>
              <a:t>ChannelHandlerContext</a:t>
            </a:r>
            <a:r>
              <a:rPr lang="zh-CN" altLang="en-US" sz="1600"/>
              <a:t>，其代表了</a:t>
            </a:r>
            <a:r>
              <a:rPr lang="en-US" altLang="zh-CN" sz="1600"/>
              <a:t>ChannelHandler </a:t>
            </a:r>
            <a:r>
              <a:rPr lang="zh-CN" altLang="en-US" sz="1600"/>
              <a:t>和</a:t>
            </a:r>
            <a:r>
              <a:rPr lang="en-US" altLang="zh-CN" sz="1600"/>
              <a:t>ChannelPipeline </a:t>
            </a:r>
            <a:r>
              <a:rPr lang="zh-CN" altLang="en-US" sz="1600"/>
              <a:t>之间的绑定。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3188" y="4535488"/>
            <a:ext cx="6965789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5" name="TextBox 1"/>
          <p:cNvSpPr txBox="1">
            <a:spLocks noChangeArrowheads="1"/>
          </p:cNvSpPr>
          <p:nvPr/>
        </p:nvSpPr>
        <p:spPr bwMode="auto">
          <a:xfrm>
            <a:off x="431800" y="1233488"/>
            <a:ext cx="11569700" cy="6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ChannelHandler</a:t>
            </a:r>
            <a:r>
              <a:rPr lang="zh-CN" altLang="en-US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的适配器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925" y="2189568"/>
            <a:ext cx="7810500" cy="231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5" name="TextBox 1"/>
          <p:cNvSpPr txBox="1">
            <a:spLocks noChangeArrowheads="1"/>
          </p:cNvSpPr>
          <p:nvPr/>
        </p:nvSpPr>
        <p:spPr bwMode="auto">
          <a:xfrm>
            <a:off x="431800" y="1233488"/>
            <a:ext cx="2814320" cy="6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ChannelPipeline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48B868-5539-4301-BF0A-295BA5E265C9}"/>
              </a:ext>
            </a:extLst>
          </p:cNvPr>
          <p:cNvSpPr/>
          <p:nvPr/>
        </p:nvSpPr>
        <p:spPr>
          <a:xfrm>
            <a:off x="1562175" y="2295525"/>
            <a:ext cx="8843697" cy="12163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25FB12-907C-4C5B-8290-93E8AC3315E0}"/>
              </a:ext>
            </a:extLst>
          </p:cNvPr>
          <p:cNvSpPr txBox="1"/>
          <p:nvPr/>
        </p:nvSpPr>
        <p:spPr>
          <a:xfrm>
            <a:off x="1611218" y="2369631"/>
            <a:ext cx="173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ChannelPipeline</a:t>
            </a:r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7C97240-BB6B-40DC-B853-72C6B73DD292}"/>
              </a:ext>
            </a:extLst>
          </p:cNvPr>
          <p:cNvSpPr/>
          <p:nvPr/>
        </p:nvSpPr>
        <p:spPr>
          <a:xfrm>
            <a:off x="1611218" y="2804938"/>
            <a:ext cx="1260348" cy="615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出站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CE5A741-EAFD-4EB6-BD84-7CF6BE93D850}"/>
              </a:ext>
            </a:extLst>
          </p:cNvPr>
          <p:cNvSpPr/>
          <p:nvPr/>
        </p:nvSpPr>
        <p:spPr>
          <a:xfrm>
            <a:off x="4564729" y="2802056"/>
            <a:ext cx="1260348" cy="615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出站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45BFDB4-E625-4D36-8E1B-A4047577CF2D}"/>
              </a:ext>
            </a:extLst>
          </p:cNvPr>
          <p:cNvSpPr/>
          <p:nvPr/>
        </p:nvSpPr>
        <p:spPr>
          <a:xfrm>
            <a:off x="7593712" y="2813069"/>
            <a:ext cx="1260348" cy="615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出站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69C06B3-ED07-4B97-BE0D-99045E33C073}"/>
              </a:ext>
            </a:extLst>
          </p:cNvPr>
          <p:cNvSpPr/>
          <p:nvPr/>
        </p:nvSpPr>
        <p:spPr>
          <a:xfrm>
            <a:off x="3087680" y="2813069"/>
            <a:ext cx="1260348" cy="6150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入站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16EC6CC-00A6-4FF8-9CFA-C91B8077F099}"/>
              </a:ext>
            </a:extLst>
          </p:cNvPr>
          <p:cNvSpPr/>
          <p:nvPr/>
        </p:nvSpPr>
        <p:spPr>
          <a:xfrm>
            <a:off x="6096000" y="2813069"/>
            <a:ext cx="1260348" cy="6150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入站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61F80B8-D992-4907-9E0C-F0C7D6240336}"/>
              </a:ext>
            </a:extLst>
          </p:cNvPr>
          <p:cNvSpPr/>
          <p:nvPr/>
        </p:nvSpPr>
        <p:spPr>
          <a:xfrm>
            <a:off x="9046829" y="2813069"/>
            <a:ext cx="1260348" cy="615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出站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0B0F169-21FC-4141-B794-07DB21A037E2}"/>
              </a:ext>
            </a:extLst>
          </p:cNvPr>
          <p:cNvSpPr txBox="1"/>
          <p:nvPr/>
        </p:nvSpPr>
        <p:spPr>
          <a:xfrm>
            <a:off x="1281371" y="1867213"/>
            <a:ext cx="10118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会把出站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和入站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Handler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放到一个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Pipeline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中，物理视图（数据结构）上看是一个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097D907-2A29-4459-BC92-7D01965A93B9}"/>
              </a:ext>
            </a:extLst>
          </p:cNvPr>
          <p:cNvSpPr txBox="1"/>
          <p:nvPr/>
        </p:nvSpPr>
        <p:spPr>
          <a:xfrm>
            <a:off x="355814" y="3889030"/>
            <a:ext cx="1841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从逻辑视图（实际运行的时候）上看是两个</a:t>
            </a:r>
          </a:p>
        </p:txBody>
      </p:sp>
      <p:sp>
        <p:nvSpPr>
          <p:cNvPr id="24" name="箭头: 左右 23">
            <a:extLst>
              <a:ext uri="{FF2B5EF4-FFF2-40B4-BE49-F238E27FC236}">
                <a16:creationId xmlns:a16="http://schemas.microsoft.com/office/drawing/2014/main" id="{E9A2956F-3820-4B52-9427-C4880F67D4C2}"/>
              </a:ext>
            </a:extLst>
          </p:cNvPr>
          <p:cNvSpPr/>
          <p:nvPr/>
        </p:nvSpPr>
        <p:spPr>
          <a:xfrm>
            <a:off x="10462498" y="2866780"/>
            <a:ext cx="428594" cy="372557"/>
          </a:xfrm>
          <a:prstGeom prst="leftRightArrow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C23DFD84-6BDC-4AE5-949A-D626568E81D4}"/>
              </a:ext>
            </a:extLst>
          </p:cNvPr>
          <p:cNvSpPr/>
          <p:nvPr/>
        </p:nvSpPr>
        <p:spPr>
          <a:xfrm>
            <a:off x="1076955" y="2866780"/>
            <a:ext cx="428594" cy="372557"/>
          </a:xfrm>
          <a:prstGeom prst="leftRightArrow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8" name="云形 27">
            <a:extLst>
              <a:ext uri="{FF2B5EF4-FFF2-40B4-BE49-F238E27FC236}">
                <a16:creationId xmlns:a16="http://schemas.microsoft.com/office/drawing/2014/main" id="{337E0AEF-9D95-408A-962D-91C78801E1C7}"/>
              </a:ext>
            </a:extLst>
          </p:cNvPr>
          <p:cNvSpPr/>
          <p:nvPr/>
        </p:nvSpPr>
        <p:spPr>
          <a:xfrm>
            <a:off x="118872" y="2738963"/>
            <a:ext cx="859388" cy="5934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网络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E25EF6B-DCFE-4A97-A56A-ECC038E36B32}"/>
              </a:ext>
            </a:extLst>
          </p:cNvPr>
          <p:cNvSpPr/>
          <p:nvPr/>
        </p:nvSpPr>
        <p:spPr>
          <a:xfrm>
            <a:off x="10989787" y="2554297"/>
            <a:ext cx="820132" cy="94357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484B61B-27C3-4A97-9A87-868013907C79}"/>
              </a:ext>
            </a:extLst>
          </p:cNvPr>
          <p:cNvSpPr/>
          <p:nvPr/>
        </p:nvSpPr>
        <p:spPr>
          <a:xfrm>
            <a:off x="4084410" y="3988826"/>
            <a:ext cx="3535610" cy="12163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B8C9980-1E1B-49E2-AF71-2165547D5861}"/>
              </a:ext>
            </a:extLst>
          </p:cNvPr>
          <p:cNvSpPr txBox="1"/>
          <p:nvPr/>
        </p:nvSpPr>
        <p:spPr>
          <a:xfrm>
            <a:off x="4118665" y="4047109"/>
            <a:ext cx="173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ChannelPipeline</a:t>
            </a:r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7B8ABBCA-D562-4C36-9E37-F9CE21C83462}"/>
              </a:ext>
            </a:extLst>
          </p:cNvPr>
          <p:cNvSpPr/>
          <p:nvPr/>
        </p:nvSpPr>
        <p:spPr>
          <a:xfrm>
            <a:off x="4245456" y="4506370"/>
            <a:ext cx="1260348" cy="6150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入站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7727EC5-E8C0-4D2F-8145-C1D986463B16}"/>
              </a:ext>
            </a:extLst>
          </p:cNvPr>
          <p:cNvSpPr/>
          <p:nvPr/>
        </p:nvSpPr>
        <p:spPr>
          <a:xfrm>
            <a:off x="6096000" y="4506370"/>
            <a:ext cx="1260348" cy="6150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入站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云形 63">
            <a:extLst>
              <a:ext uri="{FF2B5EF4-FFF2-40B4-BE49-F238E27FC236}">
                <a16:creationId xmlns:a16="http://schemas.microsoft.com/office/drawing/2014/main" id="{8B400B06-319D-40E1-9AA8-2820B180369E}"/>
              </a:ext>
            </a:extLst>
          </p:cNvPr>
          <p:cNvSpPr/>
          <p:nvPr/>
        </p:nvSpPr>
        <p:spPr>
          <a:xfrm>
            <a:off x="2386732" y="4439947"/>
            <a:ext cx="859388" cy="5934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网络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D67B97F-EB67-46AC-8694-DF3640753262}"/>
              </a:ext>
            </a:extLst>
          </p:cNvPr>
          <p:cNvSpPr/>
          <p:nvPr/>
        </p:nvSpPr>
        <p:spPr>
          <a:xfrm>
            <a:off x="8636763" y="4175936"/>
            <a:ext cx="820132" cy="94357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40BC5046-FA32-4A09-9004-70F9769BF8F2}"/>
              </a:ext>
            </a:extLst>
          </p:cNvPr>
          <p:cNvSpPr/>
          <p:nvPr/>
        </p:nvSpPr>
        <p:spPr>
          <a:xfrm>
            <a:off x="3373713" y="4494922"/>
            <a:ext cx="630174" cy="448927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952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AB2DEA05-18F8-473A-9023-2BB6D44E1505}"/>
              </a:ext>
            </a:extLst>
          </p:cNvPr>
          <p:cNvSpPr/>
          <p:nvPr/>
        </p:nvSpPr>
        <p:spPr>
          <a:xfrm>
            <a:off x="7895129" y="4439947"/>
            <a:ext cx="630174" cy="448927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952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1D48BD0-A080-44F5-A77F-AFFA61D2370B}"/>
              </a:ext>
            </a:extLst>
          </p:cNvPr>
          <p:cNvSpPr/>
          <p:nvPr/>
        </p:nvSpPr>
        <p:spPr>
          <a:xfrm>
            <a:off x="3048945" y="5381300"/>
            <a:ext cx="5587817" cy="12163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D8CE4EE-6BE4-4CC9-AFBF-E375C9B58432}"/>
              </a:ext>
            </a:extLst>
          </p:cNvPr>
          <p:cNvSpPr txBox="1"/>
          <p:nvPr/>
        </p:nvSpPr>
        <p:spPr>
          <a:xfrm>
            <a:off x="4118665" y="5464701"/>
            <a:ext cx="173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ChannelPipeline</a:t>
            </a:r>
            <a:endParaRPr lang="zh-CN" altLang="en-US"/>
          </a:p>
        </p:txBody>
      </p:sp>
      <p:sp>
        <p:nvSpPr>
          <p:cNvPr id="79" name="云形 78">
            <a:extLst>
              <a:ext uri="{FF2B5EF4-FFF2-40B4-BE49-F238E27FC236}">
                <a16:creationId xmlns:a16="http://schemas.microsoft.com/office/drawing/2014/main" id="{16878B0B-2894-4168-AC20-C1CED16E76D8}"/>
              </a:ext>
            </a:extLst>
          </p:cNvPr>
          <p:cNvSpPr/>
          <p:nvPr/>
        </p:nvSpPr>
        <p:spPr>
          <a:xfrm>
            <a:off x="1225005" y="5785261"/>
            <a:ext cx="859388" cy="5934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网络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044474C-CA93-4327-805D-2C4E79054227}"/>
              </a:ext>
            </a:extLst>
          </p:cNvPr>
          <p:cNvSpPr/>
          <p:nvPr/>
        </p:nvSpPr>
        <p:spPr>
          <a:xfrm>
            <a:off x="9540542" y="5591206"/>
            <a:ext cx="820132" cy="94357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CC63882F-08C5-4622-B782-4F0CC7EAF360}"/>
              </a:ext>
            </a:extLst>
          </p:cNvPr>
          <p:cNvSpPr/>
          <p:nvPr/>
        </p:nvSpPr>
        <p:spPr>
          <a:xfrm>
            <a:off x="3246120" y="5860118"/>
            <a:ext cx="1260348" cy="615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出站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2644FB3F-88D8-4D1C-A0A0-4956EB21E709}"/>
              </a:ext>
            </a:extLst>
          </p:cNvPr>
          <p:cNvSpPr/>
          <p:nvPr/>
        </p:nvSpPr>
        <p:spPr>
          <a:xfrm>
            <a:off x="4594907" y="5860118"/>
            <a:ext cx="1260348" cy="615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出站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7B8D198E-8D11-496D-A2DC-9D1A144CDF4F}"/>
              </a:ext>
            </a:extLst>
          </p:cNvPr>
          <p:cNvSpPr/>
          <p:nvPr/>
        </p:nvSpPr>
        <p:spPr>
          <a:xfrm>
            <a:off x="5943694" y="5860118"/>
            <a:ext cx="1260348" cy="615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出站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3" name="箭头: 右 92">
            <a:extLst>
              <a:ext uri="{FF2B5EF4-FFF2-40B4-BE49-F238E27FC236}">
                <a16:creationId xmlns:a16="http://schemas.microsoft.com/office/drawing/2014/main" id="{0696D10A-9238-45B8-830F-55B00E1C28A0}"/>
              </a:ext>
            </a:extLst>
          </p:cNvPr>
          <p:cNvSpPr/>
          <p:nvPr/>
        </p:nvSpPr>
        <p:spPr>
          <a:xfrm rot="10800000">
            <a:off x="8731742" y="5883123"/>
            <a:ext cx="630174" cy="448927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952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58A29928-04A5-4D1D-9949-B1493EB17227}"/>
              </a:ext>
            </a:extLst>
          </p:cNvPr>
          <p:cNvSpPr/>
          <p:nvPr/>
        </p:nvSpPr>
        <p:spPr>
          <a:xfrm rot="10800000">
            <a:off x="2241392" y="5834033"/>
            <a:ext cx="630174" cy="448927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952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8A4B9923-0DAF-406D-9CB0-91A2EBA28FEA}"/>
              </a:ext>
            </a:extLst>
          </p:cNvPr>
          <p:cNvSpPr/>
          <p:nvPr/>
        </p:nvSpPr>
        <p:spPr>
          <a:xfrm>
            <a:off x="7264955" y="5860118"/>
            <a:ext cx="1260348" cy="615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出站</a:t>
            </a:r>
            <a:r>
              <a:rPr lang="en-US" altLang="zh-CN">
                <a:solidFill>
                  <a:schemeClr val="tx1"/>
                </a:solidFill>
              </a:rPr>
              <a:t>Handler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34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组件再了解</a:t>
            </a:r>
          </a:p>
        </p:txBody>
      </p:sp>
      <p:sp>
        <p:nvSpPr>
          <p:cNvPr id="45" name="TextBox 1"/>
          <p:cNvSpPr txBox="1">
            <a:spLocks noChangeArrowheads="1"/>
          </p:cNvSpPr>
          <p:nvPr/>
        </p:nvSpPr>
        <p:spPr bwMode="auto">
          <a:xfrm>
            <a:off x="431800" y="1233488"/>
            <a:ext cx="11569700" cy="6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ChannelPipeline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800" y="4607111"/>
            <a:ext cx="11449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那么站在逻辑视图的角度，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分属</a:t>
            </a:r>
            <a:r>
              <a:rPr lang="zh-CN" altLang="en-US"/>
              <a:t>出站和入站不同的</a:t>
            </a:r>
            <a:r>
              <a:rPr lang="en-US" altLang="zh-CN"/>
              <a:t>Handler </a:t>
            </a:r>
            <a:r>
              <a:rPr lang="zh-CN" altLang="en-US"/>
              <a:t>，是无所谓顺序的。</a:t>
            </a:r>
          </a:p>
          <a:p>
            <a:r>
              <a:rPr lang="zh-CN" altLang="en-US"/>
              <a:t>而同属一个方向的</a:t>
            </a:r>
            <a:r>
              <a:rPr lang="en-US" altLang="zh-CN"/>
              <a:t>Handler</a:t>
            </a:r>
            <a:r>
              <a:rPr lang="zh-CN" altLang="en-US"/>
              <a:t>则是有顺序的，因为上一个</a:t>
            </a:r>
            <a:r>
              <a:rPr lang="en-US" altLang="zh-CN"/>
              <a:t>Handler</a:t>
            </a:r>
            <a:r>
              <a:rPr lang="zh-CN" altLang="en-US"/>
              <a:t>处理的结果往往是下一个</a:t>
            </a:r>
            <a:r>
              <a:rPr lang="en-US" altLang="zh-CN"/>
              <a:t>Handler</a:t>
            </a:r>
            <a:r>
              <a:rPr lang="zh-CN" altLang="en-US"/>
              <a:t>的要求的输入。</a:t>
            </a:r>
            <a:endParaRPr lang="en-US" altLang="zh-CN"/>
          </a:p>
          <a:p>
            <a:r>
              <a:rPr lang="zh-CN" altLang="en-US"/>
              <a:t>将图</a:t>
            </a:r>
            <a:r>
              <a:rPr lang="en-US" altLang="zh-CN"/>
              <a:t> </a:t>
            </a:r>
            <a:r>
              <a:rPr lang="zh-CN" altLang="en-US"/>
              <a:t>中的处理器（</a:t>
            </a:r>
            <a:r>
              <a:rPr lang="en-US" altLang="zh-CN"/>
              <a:t>ChannelHandler</a:t>
            </a:r>
            <a:r>
              <a:rPr lang="zh-CN" altLang="en-US"/>
              <a:t>）从左到右进行编号，那么入站事件按顺序看到的</a:t>
            </a:r>
            <a:r>
              <a:rPr lang="en-US" altLang="zh-CN"/>
              <a:t>ChannelHandler </a:t>
            </a:r>
            <a:r>
              <a:rPr lang="zh-CN" altLang="en-US"/>
              <a:t>将是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，而出站事件按顺序看到的</a:t>
            </a:r>
            <a:r>
              <a:rPr lang="en-US" altLang="zh-CN"/>
              <a:t>ChannelHandler </a:t>
            </a:r>
            <a:r>
              <a:rPr lang="zh-CN" altLang="en-US"/>
              <a:t>将是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。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4809" y="1848528"/>
            <a:ext cx="10152745" cy="274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7237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29220</TotalTime>
  <Words>1075</Words>
  <Application>Microsoft Office PowerPoint</Application>
  <PresentationFormat>宽屏</PresentationFormat>
  <Paragraphs>199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微软雅黑</vt:lpstr>
      <vt:lpstr>微软雅黑 Light</vt:lpstr>
      <vt:lpstr>Arial</vt:lpstr>
      <vt:lpstr>Calibri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毛 轲</cp:lastModifiedBy>
  <cp:revision>6359</cp:revision>
  <dcterms:created xsi:type="dcterms:W3CDTF">2016-08-30T15:34:45Z</dcterms:created>
  <dcterms:modified xsi:type="dcterms:W3CDTF">2020-10-29T01:50:30Z</dcterms:modified>
  <cp:category>锐旗设计;https://9ppt.taobao.com</cp:category>
</cp:coreProperties>
</file>