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7"/>
  </p:handoutMasterIdLst>
  <p:sldIdLst>
    <p:sldId id="258" r:id="rId3"/>
    <p:sldId id="259" r:id="rId5"/>
    <p:sldId id="264" r:id="rId6"/>
    <p:sldId id="319" r:id="rId7"/>
    <p:sldId id="275" r:id="rId8"/>
    <p:sldId id="320" r:id="rId9"/>
    <p:sldId id="277" r:id="rId10"/>
    <p:sldId id="348" r:id="rId11"/>
    <p:sldId id="278" r:id="rId12"/>
    <p:sldId id="279" r:id="rId13"/>
    <p:sldId id="373" r:id="rId14"/>
    <p:sldId id="374" r:id="rId15"/>
    <p:sldId id="321" r:id="rId16"/>
    <p:sldId id="286" r:id="rId17"/>
    <p:sldId id="282" r:id="rId18"/>
    <p:sldId id="283" r:id="rId19"/>
    <p:sldId id="303" r:id="rId20"/>
    <p:sldId id="287" r:id="rId21"/>
    <p:sldId id="288" r:id="rId22"/>
    <p:sldId id="289" r:id="rId23"/>
    <p:sldId id="290" r:id="rId24"/>
    <p:sldId id="305" r:id="rId25"/>
    <p:sldId id="292" r:id="rId26"/>
    <p:sldId id="291" r:id="rId27"/>
    <p:sldId id="284" r:id="rId28"/>
    <p:sldId id="395" r:id="rId29"/>
    <p:sldId id="322" r:id="rId30"/>
    <p:sldId id="294" r:id="rId31"/>
    <p:sldId id="295" r:id="rId32"/>
    <p:sldId id="296" r:id="rId33"/>
    <p:sldId id="297" r:id="rId34"/>
    <p:sldId id="260" r:id="rId35"/>
    <p:sldId id="263" r:id="rId36"/>
  </p:sldIdLst>
  <p:sldSz cx="9144000" cy="5144135" type="screen16x9"/>
  <p:notesSz cx="7103745" cy="10234295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0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2EB9"/>
    <a:srgbClr val="EFA8DC"/>
    <a:srgbClr val="0D34B7"/>
    <a:srgbClr val="1172FC"/>
    <a:srgbClr val="B2B2B2"/>
    <a:srgbClr val="202020"/>
    <a:srgbClr val="323232"/>
    <a:srgbClr val="CC3300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158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gs" Target="tags/tag79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784" y="1279525"/>
            <a:ext cx="6140081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&amp;emsp;&amp;emsp;上半年我们小组的RASP在壹钱包测试环境进行了部署，并持续优化了各块功能与规则策略，而产品的实际防护能力将在更多的攻防实战场景中进行校验。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&amp;emsp;&amp;emsp;这里讲讲我们的RASP目前的防护能力与检测思路，开文先讲述整体架构，后面挑一些重点讲讲，包括其中的部分防护策略以及目前的性能情况、运营中遇到的问题。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云端的判黑的逻辑为，相关数据未命中黑名单且未命中白名单则判灰，判灰的也直接告警。</a:t>
            </a:r>
            <a:endParaRPr lang="zh-CN" altLang="en-US"/>
          </a:p>
          <a:p>
            <a:r>
              <a:rPr lang="zh-CN" altLang="en-US"/>
              <a:t>通过这种规则策略，安全运营方可以应对零日漏洞。</a:t>
            </a:r>
            <a:endParaRPr lang="zh-CN" altLang="en-US"/>
          </a:p>
          <a:p>
            <a:r>
              <a:rPr lang="zh-CN" altLang="en-US"/>
              <a:t>因此规则与公司业务关联度比较高，需要运营一段时间，将相关误报名单加白。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首先，JAVA进程加载新类时RASP会判断本次加载是否异常行为，如是则会上报云端；</a:t>
            </a:r>
            <a:r>
              <a:rPr lang="zh-CN" altLang="en-US">
                <a:sym typeface="+mn-ea"/>
              </a:rPr>
              <a:t>云端注意到这个异常类后，会持续监控后续上报的敏感HOOK点是否由该异常类触发，如是则云端会产生告警。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云端通过flink sql的cep规则来实现这一检测策略，首先，JAVA进程加载新类时RASP会判断本次加载是否异常行为，如是则会上报云端；云端注意到这个异常类后，会持续监控后续上报的敏感HOOK点是否由该异常类触发，如是则云端会产生告警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类异常的判断还是由客户端负责，云端收到类加载的日志直接判断即可，当然，日志中会指明本次判断的具体依据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两张图是 spring-web 框架下的经典web流程，内存马可以存活穿插在其中，另外tomcat还还有websocket，再加上其他web中间件，内存马的方式很多。</a:t>
            </a:r>
            <a:endParaRPr lang="zh-CN" altLang="en-US"/>
          </a:p>
          <a:p>
            <a:r>
              <a:rPr lang="zh-CN" altLang="en-US"/>
              <a:t>当然，在我们的防护理念里，没有特意针对内存马</a:t>
            </a:r>
            <a:r>
              <a:rPr lang="en-US" altLang="zh-CN"/>
              <a:t>(</a:t>
            </a:r>
            <a:r>
              <a:rPr lang="zh-CN" altLang="en-US"/>
              <a:t>价值不大</a:t>
            </a:r>
            <a:r>
              <a:rPr lang="en-US" altLang="zh-CN"/>
              <a:t>)</a:t>
            </a:r>
            <a:r>
              <a:rPr lang="zh-CN" altLang="en-US"/>
              <a:t>，前文的  异常类执行敏感方法 规则 与本节的web后门检测，以及另外的 后渗透命令执行 检测，都可以对 入侵后的行为进行发现。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business ，该字段指明HOOK数据的业务类，即用户定义的 controller/interceptor/servlet/jsp/filter 等等，由RASP处理生成。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通过事件A B发现这一行为，事件A B的包含一系列的敏感行为集合，比如当一个 业务类即执行命令，又读写文件，我们就认为比较可疑。 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just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指定黑名单，当关注的方法、字段被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调用、设置、获取时上报云端。触发告警可能的原因有：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攻击者尝试绕过RASP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webshell行为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表达式注入、模板注入 一类的RCE，最终通过反射去调用敏感类方法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尽量从基础钩挂点覆盖漏洞，如近期的两个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rocket mq CVE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漏洞，可以通过命令执行、文件写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钩挂点完美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检测。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**注入RASP前**  5分钟时间共计发包64.19万，且所有HTTP处理正常：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**注入HIDS-RASP后** 5分钟时间共计发包63.78万，发包为原来的99.36%，且所有HTTP处理正常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**注入Open-RASP后** 5分钟时间共计发包34.32万，发包为原来的53.46%，且thymeleaf API接口74.52%不可用</a:t>
            </a:r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**注入RASP前**  5分钟时间共计发包64.19万，且所有HTTP处理正常：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**注入HIDS-RASP后** 5分钟时间共计发包63.78万，发包为原来的99.36%，且所有HTTP处理正常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**注入Open-RASP后** 5分钟时间共计发包34.32万，发包为原来的53.46%，且thymeleaf API接口74.52%不可用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加入公司之后参与了公司多次蓝军演练，发现公司的安全产品在 应用防护这块的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安全防护/检测 能力上不尽如意，尽管公司业务开发基本只为JAVA语言，另外采购了涵盖 边界防火墙、数据中心的NIDS、主机终端HIDS等商业商品，也有开源RASP部署，同时有着相当的安全运营人力，但在多次的蓝军的入口突破、到内网的各种漏洞利用 之中，这些常常显得不足。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在21年年末的时候我就在构想一款RASP，与此同时我注意到字节的Elkeid产品，发现这是一个很好的基础框架，随后借着集团自建HIDS的这股东风，后续断断续续地完善了这款RASP。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**注入RASP前**  5分钟时间共计发包4790，且所有HTTP处理正常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**注入HIDS-RASP后**  5分钟时间共计发包4781，且所有HTTP处理正常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**注入Open-RASP后**  5分钟时间共计发包4772，thymeleaf接口17%不可用</a:t>
            </a:r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**注入RASP前**  5分钟时间共计发包4790，且所有HTTP处理正常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**注入HIDS-RASP后**  5分钟时间共计发包4781，且所有HTTP处理正常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**注入Open-RASP后**  5分钟时间共计发包4772，thymeleaf接口17%不可用</a:t>
            </a:r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当然，越来越靠近代码侧、原始流量侧，</a:t>
            </a:r>
            <a:r>
              <a:rPr lang="zh-CN" altLang="en-US">
                <a:sym typeface="+mn-ea"/>
              </a:rPr>
              <a:t>部署维护成本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也越来越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高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由于我们的RASP目前构建在HIDS平台之上，所以，在具体讲我们的RASP之前，我们先稍微了解一下HIDS的架构。</a:t>
            </a:r>
            <a:endParaRPr lang="zh-CN" altLang="en-US"/>
          </a:p>
          <a:p>
            <a:r>
              <a:rPr lang="zh-CN" altLang="en-US"/>
              <a:t>HIDS的整个架构和Elkeid差别不大，其中的 规则引擎的规则模式、前后端 需要我们自己建设，有赖于我们在这块之前有了一些积累，其他团队也不吝惜帮助，所以我们这块进展还是顺利。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Elkeid RASP</a:t>
            </a:r>
            <a:r>
              <a:rPr lang="zh-CN" altLang="en-US"/>
              <a:t>基础上进行开发，其中的</a:t>
            </a:r>
            <a:r>
              <a:rPr lang="en-US" altLang="zh-CN"/>
              <a:t> </a:t>
            </a:r>
            <a:r>
              <a:rPr lang="zh-CN" altLang="en-US"/>
              <a:t>字节码修改框架、日志上报框架、</a:t>
            </a:r>
            <a:r>
              <a:rPr lang="en-US" altLang="zh-CN"/>
              <a:t>Agent</a:t>
            </a:r>
            <a:r>
              <a:rPr lang="zh-CN" altLang="en-US"/>
              <a:t>插件功能</a:t>
            </a:r>
            <a:r>
              <a:rPr lang="en-US" altLang="zh-CN"/>
              <a:t> </a:t>
            </a:r>
            <a:r>
              <a:rPr lang="zh-CN" altLang="en-US"/>
              <a:t>来自</a:t>
            </a:r>
            <a:r>
              <a:rPr lang="en-US" altLang="zh-CN"/>
              <a:t> Elkeid RASP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由于我们的RASP目前构建在HIDS平台之上，所以，在具体讲我们的RASP之前，我们先稍微了解一下HIDS的架构。</a:t>
            </a:r>
            <a:endParaRPr lang="zh-CN" altLang="en-US"/>
          </a:p>
          <a:p>
            <a:r>
              <a:rPr lang="zh-CN" altLang="en-US"/>
              <a:t>HIDS的整个架构和Elkeid差别不大，其中的 规则引擎的规则模式、前后端 需要我们自己建设，有赖于我们在这块之前有了一些积累，其他团队也不吝惜帮助，所以我们这块进展还是顺利。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Elkeid RASP</a:t>
            </a:r>
            <a:r>
              <a:rPr lang="zh-CN" altLang="en-US"/>
              <a:t>基础上进行开发，其中的</a:t>
            </a:r>
            <a:r>
              <a:rPr lang="en-US" altLang="zh-CN"/>
              <a:t> </a:t>
            </a:r>
            <a:r>
              <a:rPr lang="zh-CN" altLang="en-US"/>
              <a:t>字节码修改框架、日志上报框架、</a:t>
            </a:r>
            <a:r>
              <a:rPr lang="en-US" altLang="zh-CN"/>
              <a:t>Agent</a:t>
            </a:r>
            <a:r>
              <a:rPr lang="zh-CN" altLang="en-US"/>
              <a:t>插件功能</a:t>
            </a:r>
            <a:r>
              <a:rPr lang="en-US" altLang="zh-CN"/>
              <a:t> </a:t>
            </a:r>
            <a:r>
              <a:rPr lang="zh-CN" altLang="en-US"/>
              <a:t>来自</a:t>
            </a:r>
            <a:r>
              <a:rPr lang="en-US" altLang="zh-CN"/>
              <a:t> Elkeid RASP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RASP端不选择繁杂地钩挂各种类方法，不在流量侧进行防护，尽量从基础钩挂点出发。</a:t>
            </a:r>
            <a:endParaRPr lang="zh-CN" altLang="en-US"/>
          </a:p>
          <a:p>
            <a:r>
              <a:rPr lang="zh-CN" altLang="en-US"/>
              <a:t>为了减少误报日志，会进行合理钩挂，如反序列化一类的，目标类不存在则</a:t>
            </a:r>
            <a:r>
              <a:rPr lang="en-US" altLang="zh-CN"/>
              <a:t>HOOK</a:t>
            </a:r>
            <a:r>
              <a:rPr lang="zh-CN" altLang="en-US"/>
              <a:t>点不</a:t>
            </a:r>
            <a:r>
              <a:rPr lang="zh-CN" altLang="en-US"/>
              <a:t>触发。</a:t>
            </a:r>
            <a:endParaRPr lang="zh-CN" altLang="en-US"/>
          </a:p>
          <a:p>
            <a:r>
              <a:rPr lang="zh-CN" altLang="en-US"/>
              <a:t>本地策略也主要是简单的黑名单方式，SQL注入防护这块则使用了开源druid的语法引擎。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123190" y="565150"/>
            <a:ext cx="8896985" cy="4455795"/>
          </a:xfrm>
          <a:prstGeom prst="roundRect">
            <a:avLst>
              <a:gd name="adj" fmla="val 3386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4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106045" y="514350"/>
            <a:ext cx="8921750" cy="4552950"/>
          </a:xfrm>
          <a:prstGeom prst="roundRect">
            <a:avLst>
              <a:gd name="adj" fmla="val 3386"/>
            </a:avLst>
          </a:prstGeom>
          <a:solidFill>
            <a:srgbClr val="100C2B">
              <a:alpha val="92000"/>
            </a:srgbClr>
          </a:solidFill>
          <a:ln>
            <a:solidFill>
              <a:srgbClr val="6898D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4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2065" y="625475"/>
            <a:ext cx="9180000" cy="452501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4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2700" y="-12700"/>
            <a:ext cx="9185910" cy="52197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40"/>
          </a:p>
        </p:txBody>
      </p:sp>
      <p:pic>
        <p:nvPicPr>
          <p:cNvPr id="12" name="框3.png" descr="框3.png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9720" y="249555"/>
            <a:ext cx="3288665" cy="6096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框3.png" descr="框3.png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9720" y="249555"/>
            <a:ext cx="3288665" cy="609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" name="圆角矩形 7"/>
          <p:cNvSpPr/>
          <p:nvPr userDrawn="1">
            <p:custDataLst>
              <p:tags r:id="rId4"/>
            </p:custDataLst>
          </p:nvPr>
        </p:nvSpPr>
        <p:spPr>
          <a:xfrm>
            <a:off x="0" y="635"/>
            <a:ext cx="9169400" cy="5143500"/>
          </a:xfrm>
          <a:prstGeom prst="roundRect">
            <a:avLst>
              <a:gd name="adj" fmla="val 0"/>
            </a:avLst>
          </a:prstGeom>
          <a:solidFill>
            <a:srgbClr val="100C2B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40"/>
          </a:p>
        </p:txBody>
      </p:sp>
      <p:pic>
        <p:nvPicPr>
          <p:cNvPr id="2" name="框3.png" descr="框3.png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26720" y="376555"/>
            <a:ext cx="3288665" cy="6096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画板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-635" y="635"/>
            <a:ext cx="9162415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686435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6435" rtl="0" eaLnBrk="1" latinLnBrk="0" hangingPunct="1">
        <a:lnSpc>
          <a:spcPct val="90000"/>
        </a:lnSpc>
        <a:spcBef>
          <a:spcPct val="15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6435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6435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505" kern="1200">
          <a:solidFill>
            <a:schemeClr val="tx1"/>
          </a:solidFill>
          <a:latin typeface="+mn-lt"/>
          <a:ea typeface="+mn-ea"/>
          <a:cs typeface="+mn-cs"/>
        </a:defRPr>
      </a:lvl3pPr>
      <a:lvl4pPr marL="1200785" indent="-171450" algn="l" defTabSz="686435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6435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6435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6435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6435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6435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6435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5135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tags" Target="../tags/tag45.xml"/><Relationship Id="rId3" Type="http://schemas.openxmlformats.org/officeDocument/2006/relationships/image" Target="../media/image13.png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6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png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tags" Target="../tags/tag51.xml"/><Relationship Id="rId3" Type="http://schemas.openxmlformats.org/officeDocument/2006/relationships/image" Target="../media/image16.png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4.xml"/><Relationship Id="rId6" Type="http://schemas.openxmlformats.org/officeDocument/2006/relationships/tags" Target="../tags/tag55.xml"/><Relationship Id="rId5" Type="http://schemas.openxmlformats.org/officeDocument/2006/relationships/image" Target="../media/image19.png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image" Target="../media/image18.png"/><Relationship Id="rId1" Type="http://schemas.openxmlformats.org/officeDocument/2006/relationships/tags" Target="../tags/tag52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image" Target="../media/image20.png"/><Relationship Id="rId1" Type="http://schemas.openxmlformats.org/officeDocument/2006/relationships/tags" Target="../tags/tag56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tags" Target="../tags/tag59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2.png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3.png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4.png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5.png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72.xml"/><Relationship Id="rId3" Type="http://schemas.openxmlformats.org/officeDocument/2006/relationships/image" Target="../media/image26.png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7.xml"/><Relationship Id="rId3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image" Target="../media/image27.png"/><Relationship Id="rId1" Type="http://schemas.openxmlformats.org/officeDocument/2006/relationships/tags" Target="../tags/tag73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image" Target="../media/image28.png"/><Relationship Id="rId1" Type="http://schemas.openxmlformats.org/officeDocument/2006/relationships/tags" Target="../tags/tag7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0.xml"/><Relationship Id="rId3" Type="http://schemas.openxmlformats.org/officeDocument/2006/relationships/image" Target="../media/image4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4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image" Target="../media/image5.png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19.xml"/><Relationship Id="rId2" Type="http://schemas.openxmlformats.org/officeDocument/2006/relationships/image" Target="../media/image6.png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-13970" y="1080135"/>
            <a:ext cx="9157970" cy="2152015"/>
          </a:xfrm>
          <a:prstGeom prst="rect">
            <a:avLst/>
          </a:prstGeom>
          <a:solidFill>
            <a:srgbClr val="352EB9">
              <a:alpha val="65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955061" y="1498958"/>
            <a:ext cx="309880" cy="2813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 sz="1240"/>
          </a:p>
        </p:txBody>
      </p:sp>
      <p:sp>
        <p:nvSpPr>
          <p:cNvPr id="3" name="文本框 2"/>
          <p:cNvSpPr txBox="1"/>
          <p:nvPr/>
        </p:nvSpPr>
        <p:spPr>
          <a:xfrm>
            <a:off x="484505" y="1240790"/>
            <a:ext cx="8174990" cy="127127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ctr"/>
            <a:r>
              <a:rPr sz="3600" b="1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RASP检测能力提升的</a:t>
            </a:r>
            <a:endParaRPr sz="3600" b="1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/>
            <a:r>
              <a:rPr sz="3600" b="1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思考与实践</a:t>
            </a:r>
            <a:endParaRPr sz="3600" b="1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76170" y="2639060"/>
            <a:ext cx="4377055" cy="59372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ctr"/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许纬地</a:t>
            </a:r>
            <a:r>
              <a:rPr lang="en-US" altLang="zh-CN" sz="2000" b="1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@turn1tup </a:t>
            </a:r>
            <a:endParaRPr lang="zh-CN" altLang="en-US" sz="2000" b="1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11204" y="1474885"/>
            <a:ext cx="309880" cy="2813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 sz="12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1" name="文本框 21"/>
          <p:cNvSpPr txBox="1"/>
          <p:nvPr>
            <p:custDataLst>
              <p:tags r:id="rId1"/>
            </p:custDataLst>
          </p:nvPr>
        </p:nvSpPr>
        <p:spPr>
          <a:xfrm>
            <a:off x="548640" y="404495"/>
            <a:ext cx="3571875" cy="450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defRPr sz="2800" b="1">
                <a:solidFill>
                  <a:srgbClr val="01527F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defRPr>
            </a:lvl1pPr>
          </a:lstStyle>
          <a:p>
            <a:pPr algn="l"/>
            <a:r>
              <a:rPr 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整体架构与思路</a:t>
            </a:r>
            <a:r>
              <a:rPr lang="en-US" altLang="zh-CN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RASP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双端策略</a:t>
            </a:r>
            <a:endParaRPr lang="zh-CN" altLang="en-US" sz="1800">
              <a:solidFill>
                <a:schemeClr val="tx1">
                  <a:alpha val="6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420" t="4012" r="17087" b="5698"/>
          <a:stretch>
            <a:fillRect/>
          </a:stretch>
        </p:blipFill>
        <p:spPr>
          <a:xfrm>
            <a:off x="452755" y="1096010"/>
            <a:ext cx="5200015" cy="35064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652770" y="1968500"/>
            <a:ext cx="3316605" cy="10795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RASP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端上报钩挂点数据到云端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云端可下发各种指令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Google Shape;224;p36"/>
          <p:cNvSpPr/>
          <p:nvPr>
            <p:custDataLst>
              <p:tags r:id="rId1"/>
            </p:custDataLst>
          </p:nvPr>
        </p:nvSpPr>
        <p:spPr>
          <a:xfrm>
            <a:off x="4892040" y="1062355"/>
            <a:ext cx="3557270" cy="2797175"/>
          </a:xfrm>
          <a:prstGeom prst="roundRect">
            <a:avLst>
              <a:gd name="adj" fmla="val 3222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文本框 21"/>
          <p:cNvSpPr txBox="1"/>
          <p:nvPr>
            <p:custDataLst>
              <p:tags r:id="rId2"/>
            </p:custDataLst>
          </p:nvPr>
        </p:nvSpPr>
        <p:spPr>
          <a:xfrm>
            <a:off x="548640" y="379730"/>
            <a:ext cx="3571875" cy="450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defRPr sz="2800" b="1">
                <a:solidFill>
                  <a:srgbClr val="01527F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defRPr>
            </a:lvl1pPr>
          </a:lstStyle>
          <a:p>
            <a:pPr>
              <a:defRPr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  <a:sym typeface="思源黑体 CN Bold" panose="020B0800000000000000" charset="-122"/>
              </a:defRPr>
            </a:pP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2.整体架构与思路-双端策略</a:t>
            </a:r>
            <a:endParaRPr lang="zh-CN" altLang="en-US" sz="1800">
              <a:solidFill>
                <a:schemeClr val="tx1">
                  <a:alpha val="6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24" name="Google Shape;224;p36"/>
          <p:cNvSpPr/>
          <p:nvPr>
            <p:custDataLst>
              <p:tags r:id="rId3"/>
            </p:custDataLst>
          </p:nvPr>
        </p:nvSpPr>
        <p:spPr>
          <a:xfrm>
            <a:off x="548640" y="1062355"/>
            <a:ext cx="3557270" cy="2797175"/>
          </a:xfrm>
          <a:prstGeom prst="roundRect">
            <a:avLst>
              <a:gd name="adj" fmla="val 3222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548640" y="1008380"/>
            <a:ext cx="3557905" cy="2745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端侧：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HOOK点：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流量数据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组件漏洞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中间件业务功能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JDK基础API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4583430" y="1008380"/>
            <a:ext cx="3971925" cy="2797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策略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本地黑名单、SQL语法引擎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判断是否异常类加载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HOOK点联动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合理上报HOOK点数据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RASP自身防护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1" name="文本框 21"/>
          <p:cNvSpPr txBox="1"/>
          <p:nvPr>
            <p:custDataLst>
              <p:tags r:id="rId1"/>
            </p:custDataLst>
          </p:nvPr>
        </p:nvSpPr>
        <p:spPr>
          <a:xfrm>
            <a:off x="548640" y="404495"/>
            <a:ext cx="3571875" cy="450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defRPr sz="2800" b="1">
                <a:solidFill>
                  <a:srgbClr val="01527F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defRPr>
            </a:lvl1pPr>
          </a:lstStyle>
          <a:p>
            <a:pPr algn="l"/>
            <a:r>
              <a:rPr 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整体架构与思路</a:t>
            </a:r>
            <a:r>
              <a:rPr lang="en-US" altLang="zh-CN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RASP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双端策略</a:t>
            </a:r>
            <a:endParaRPr lang="zh-CN" altLang="en-US" sz="1800">
              <a:solidFill>
                <a:schemeClr val="tx1">
                  <a:alpha val="6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64515" y="1457960"/>
            <a:ext cx="4018915" cy="3656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漏洞检测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黑名单规则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黑白灰名单规则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后门检测：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业务类后门行为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异常加载的类执行敏感行为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so、远程jar、黑名单反射、异常类加载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后渗透命令行为检测（未完成）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4566920" y="1457960"/>
            <a:ext cx="4441825" cy="36861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误报过滤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指令下发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RASP开关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下发、调整HOOK点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调整端侧黑名单策略、拦截开关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热补丁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...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4515" y="951230"/>
            <a:ext cx="45720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云端：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3256124" y="2047962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三、主要检测</a:t>
            </a:r>
            <a:r>
              <a:rPr lang="zh-CN" altLang="en-US" sz="2400" b="1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策略</a:t>
            </a:r>
            <a:endParaRPr lang="zh-CN" altLang="en-US" sz="2400" b="1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8119" y="162647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dirty="0">
                <a:solidFill>
                  <a:srgbClr val="00206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页码</a:t>
            </a:r>
            <a:endParaRPr lang="zh-CN" altLang="en-US" sz="1600" dirty="0">
              <a:solidFill>
                <a:srgbClr val="00206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984375" y="2835275"/>
            <a:ext cx="5165725" cy="1002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algn="l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介绍几条特别的规则策略：黑白灰名单、异常类加载、后门检测、反射黑名单，最后简要介绍整体安全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能力。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Google Shape;224;p36"/>
          <p:cNvSpPr/>
          <p:nvPr>
            <p:custDataLst>
              <p:tags r:id="rId1"/>
            </p:custDataLst>
          </p:nvPr>
        </p:nvSpPr>
        <p:spPr>
          <a:xfrm>
            <a:off x="4909820" y="3382010"/>
            <a:ext cx="3557270" cy="1317625"/>
          </a:xfrm>
          <a:prstGeom prst="roundRect">
            <a:avLst>
              <a:gd name="adj" fmla="val 3222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36"/>
          <p:cNvSpPr/>
          <p:nvPr>
            <p:custDataLst>
              <p:tags r:id="rId2"/>
            </p:custDataLst>
          </p:nvPr>
        </p:nvSpPr>
        <p:spPr>
          <a:xfrm>
            <a:off x="813435" y="3389630"/>
            <a:ext cx="3557270" cy="1317625"/>
          </a:xfrm>
          <a:prstGeom prst="roundRect">
            <a:avLst>
              <a:gd name="adj" fmla="val 3222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1" name="文本框 21"/>
          <p:cNvSpPr txBox="1"/>
          <p:nvPr>
            <p:custDataLst>
              <p:tags r:id="rId3"/>
            </p:custDataLst>
          </p:nvPr>
        </p:nvSpPr>
        <p:spPr>
          <a:xfrm>
            <a:off x="548640" y="404495"/>
            <a:ext cx="4211320" cy="3822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defRPr sz="2800" b="1">
                <a:solidFill>
                  <a:srgbClr val="01527F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defRPr>
            </a:lvl1pPr>
          </a:lstStyle>
          <a:p>
            <a:pPr algn="l"/>
            <a:r>
              <a:rPr lang="en-US" altLang="zh-CN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检测策略</a:t>
            </a:r>
            <a:r>
              <a:rPr lang="en-US" altLang="zh-CN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-黑白灰名单</a:t>
            </a:r>
            <a:endParaRPr lang="zh-CN" altLang="en-US" sz="1800">
              <a:solidFill>
                <a:schemeClr val="tx1">
                  <a:alpha val="6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773" t="5850" r="1955" b="5929"/>
          <a:stretch>
            <a:fillRect/>
          </a:stretch>
        </p:blipFill>
        <p:spPr>
          <a:xfrm>
            <a:off x="1691640" y="1050290"/>
            <a:ext cx="5750560" cy="21164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47420" y="3473450"/>
            <a:ext cx="3289300" cy="1203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数据上报到云端后，对于未命中黑名单也未命中白名单的日志判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，判灰的直接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告警。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79365" y="3473450"/>
            <a:ext cx="3337560" cy="1147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通过这种规则策略，安全运营方可以应对反序列化类的零日漏洞。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1" name="文本框 21"/>
          <p:cNvSpPr txBox="1"/>
          <p:nvPr>
            <p:custDataLst>
              <p:tags r:id="rId1"/>
            </p:custDataLst>
          </p:nvPr>
        </p:nvSpPr>
        <p:spPr>
          <a:xfrm>
            <a:off x="548640" y="404495"/>
            <a:ext cx="4211320" cy="3822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defRPr sz="2800" b="1">
                <a:solidFill>
                  <a:srgbClr val="01527F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defRPr>
            </a:lvl1pPr>
          </a:lstStyle>
          <a:p>
            <a:pPr algn="l"/>
            <a:r>
              <a:rPr lang="en-US" altLang="zh-CN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检测策略</a:t>
            </a:r>
            <a:r>
              <a:rPr lang="en-US" altLang="zh-CN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-黑白灰名单</a:t>
            </a:r>
            <a:endParaRPr lang="zh-CN" altLang="en-US" sz="1800">
              <a:solidFill>
                <a:schemeClr val="tx1">
                  <a:alpha val="6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625" t="1761" r="1367" b="4792"/>
          <a:stretch>
            <a:fillRect/>
          </a:stretch>
        </p:blipFill>
        <p:spPr>
          <a:xfrm>
            <a:off x="1087120" y="1437005"/>
            <a:ext cx="6959600" cy="35064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44420" y="892810"/>
            <a:ext cx="4445000" cy="438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JDK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反序列化相关钩挂点逻辑抽象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1" name="文本框 21"/>
          <p:cNvSpPr txBox="1"/>
          <p:nvPr>
            <p:custDataLst>
              <p:tags r:id="rId1"/>
            </p:custDataLst>
          </p:nvPr>
        </p:nvSpPr>
        <p:spPr>
          <a:xfrm>
            <a:off x="548640" y="404495"/>
            <a:ext cx="4211320" cy="3822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defRPr sz="2800" b="1">
                <a:solidFill>
                  <a:srgbClr val="01527F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defRPr>
            </a:lvl1pPr>
          </a:lstStyle>
          <a:p>
            <a:pPr algn="l"/>
            <a:r>
              <a:rPr lang="en-US" altLang="zh-CN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检测策略</a:t>
            </a:r>
            <a:r>
              <a:rPr lang="en-US" altLang="zh-CN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-黑白灰名单</a:t>
            </a:r>
            <a:endParaRPr lang="en-US" altLang="zh-CN" sz="1800">
              <a:solidFill>
                <a:schemeClr val="tx1">
                  <a:alpha val="6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5570" y="864870"/>
            <a:ext cx="8913495" cy="42792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66920" y="41846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JDK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反序列化防护规则展示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1" name="文本框 21"/>
          <p:cNvSpPr txBox="1"/>
          <p:nvPr>
            <p:custDataLst>
              <p:tags r:id="rId1"/>
            </p:custDataLst>
          </p:nvPr>
        </p:nvSpPr>
        <p:spPr>
          <a:xfrm>
            <a:off x="548640" y="404495"/>
            <a:ext cx="4211320" cy="3822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defRPr sz="2800" b="1">
                <a:solidFill>
                  <a:srgbClr val="01527F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defRPr>
            </a:lvl1pPr>
          </a:lstStyle>
          <a:p>
            <a:pPr algn="l"/>
            <a:r>
              <a:rPr lang="en-US" altLang="zh-CN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检测策略</a:t>
            </a:r>
            <a:r>
              <a:rPr lang="en-US" altLang="zh-CN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异常类执行敏感方法</a:t>
            </a:r>
            <a:endParaRPr lang="zh-CN" altLang="en-US" sz="1800">
              <a:solidFill>
                <a:schemeClr val="tx1">
                  <a:alpha val="6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8640" y="1310005"/>
            <a:ext cx="3093085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JAVA进程加载新类时RASP会判断本次加载是否异常行为，如是则会上报云端。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9275" y="3275965"/>
            <a:ext cx="3093085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云端注意到这个异常类后，会持续监控这个异常类是否有其他敏感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行为。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965575" y="70485"/>
            <a:ext cx="5013960" cy="36093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965575" y="3389630"/>
            <a:ext cx="5013960" cy="17545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1" name="文本框 21"/>
          <p:cNvSpPr txBox="1"/>
          <p:nvPr>
            <p:custDataLst>
              <p:tags r:id="rId1"/>
            </p:custDataLst>
          </p:nvPr>
        </p:nvSpPr>
        <p:spPr>
          <a:xfrm>
            <a:off x="548640" y="404495"/>
            <a:ext cx="4211320" cy="3822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defRPr sz="2800" b="1">
                <a:solidFill>
                  <a:srgbClr val="01527F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defRPr>
            </a:lvl1pPr>
          </a:lstStyle>
          <a:p>
            <a:pPr algn="l"/>
            <a:r>
              <a:rPr lang="en-US" altLang="zh-CN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检测策略</a:t>
            </a:r>
            <a:r>
              <a:rPr lang="en-US" altLang="zh-CN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异常类执行敏感方法</a:t>
            </a:r>
            <a:endParaRPr lang="zh-CN" altLang="en-US" sz="1800">
              <a:solidFill>
                <a:schemeClr val="tx1">
                  <a:alpha val="6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8640" y="1022985"/>
            <a:ext cx="4361815" cy="3098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新类的类加载行为是否异常：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是否存在其他类加载器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类加载器是否异常、是否特殊类加载器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特殊类加载器 白名单检查调用流程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远程加载的类、类来源上传的JAR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自定义的类加载器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 ...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61585" y="1022985"/>
            <a:ext cx="3048000" cy="3098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敏感方法包括：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文件读写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命令执行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类加载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等等 ...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1" name="文本框 21"/>
          <p:cNvSpPr txBox="1"/>
          <p:nvPr>
            <p:custDataLst>
              <p:tags r:id="rId1"/>
            </p:custDataLst>
          </p:nvPr>
        </p:nvSpPr>
        <p:spPr>
          <a:xfrm>
            <a:off x="548640" y="404495"/>
            <a:ext cx="4211320" cy="3822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defRPr sz="2800" b="1">
                <a:solidFill>
                  <a:srgbClr val="01527F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defRPr>
            </a:lvl1pPr>
          </a:lstStyle>
          <a:p>
            <a:pPr algn="l"/>
            <a:r>
              <a:rPr lang="en-US" altLang="zh-CN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检测策略</a:t>
            </a:r>
            <a:r>
              <a:rPr lang="en-US" altLang="zh-CN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异常类执行敏感方法</a:t>
            </a:r>
            <a:endParaRPr lang="zh-CN" altLang="en-US" sz="1800">
              <a:solidFill>
                <a:schemeClr val="tx1">
                  <a:alpha val="6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2785" y="1113155"/>
            <a:ext cx="6591300" cy="3549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88315" y="861695"/>
            <a:ext cx="8506460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4183859" y="1252942"/>
            <a:ext cx="7664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目</a:t>
            </a:r>
            <a:r>
              <a:rPr lang="en-US" altLang="zh-CN" sz="2000" b="1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录</a:t>
            </a:r>
            <a:endParaRPr lang="zh-CN" altLang="en-US" sz="2000" b="1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8119" y="162647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dirty="0">
                <a:solidFill>
                  <a:srgbClr val="00206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页码</a:t>
            </a:r>
            <a:endParaRPr lang="zh-CN" altLang="en-US" sz="1600" dirty="0">
              <a:solidFill>
                <a:srgbClr val="00206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80410" y="1837055"/>
            <a:ext cx="3341370" cy="224726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>
                <a:solidFill>
                  <a:schemeClr val="bg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想法由来与发展</a:t>
            </a:r>
            <a:endParaRPr lang="zh-CN" altLang="en-US" sz="2000">
              <a:solidFill>
                <a:schemeClr val="bg1">
                  <a:alpha val="6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>
                <a:solidFill>
                  <a:schemeClr val="bg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整体架构与思路</a:t>
            </a:r>
            <a:endParaRPr lang="zh-CN" altLang="en-US" sz="2000">
              <a:solidFill>
                <a:schemeClr val="bg1">
                  <a:alpha val="6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>
                <a:solidFill>
                  <a:schemeClr val="bg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主要的检测策略</a:t>
            </a:r>
            <a:endParaRPr lang="zh-CN" altLang="en-US" sz="2000">
              <a:solidFill>
                <a:schemeClr val="bg1">
                  <a:alpha val="6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>
                <a:solidFill>
                  <a:schemeClr val="bg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性能测试</a:t>
            </a:r>
            <a:endParaRPr lang="zh-CN" altLang="en-US" sz="2000">
              <a:solidFill>
                <a:schemeClr val="bg1">
                  <a:alpha val="6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>
                <a:solidFill>
                  <a:schemeClr val="bg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zh-CN" altLang="en-US" sz="2000">
              <a:solidFill>
                <a:schemeClr val="bg1">
                  <a:alpha val="6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1" name="文本框 21"/>
          <p:cNvSpPr txBox="1"/>
          <p:nvPr>
            <p:custDataLst>
              <p:tags r:id="rId1"/>
            </p:custDataLst>
          </p:nvPr>
        </p:nvSpPr>
        <p:spPr>
          <a:xfrm>
            <a:off x="548640" y="404495"/>
            <a:ext cx="4211320" cy="3822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defRPr sz="2800" b="1">
                <a:solidFill>
                  <a:srgbClr val="01527F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defRPr>
            </a:lvl1pPr>
          </a:lstStyle>
          <a:p>
            <a:pPr algn="l"/>
            <a:r>
              <a:rPr lang="en-US" altLang="zh-CN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检测策略</a:t>
            </a:r>
            <a:r>
              <a:rPr lang="en-US" altLang="zh-CN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异常类执行敏感方法</a:t>
            </a:r>
            <a:endParaRPr lang="zh-CN" altLang="en-US" sz="1800">
              <a:solidFill>
                <a:schemeClr val="tx1">
                  <a:alpha val="6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2785" y="1113155"/>
            <a:ext cx="6591300" cy="3549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67360" y="838835"/>
            <a:ext cx="8199120" cy="29806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67360" y="3621405"/>
            <a:ext cx="8070215" cy="15227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55010" y="752475"/>
            <a:ext cx="5799455" cy="1873885"/>
          </a:xfrm>
          <a:prstGeom prst="rect">
            <a:avLst/>
          </a:prstGeom>
        </p:spPr>
      </p:pic>
      <p:sp>
        <p:nvSpPr>
          <p:cNvPr id="201" name="文本框 21"/>
          <p:cNvSpPr txBox="1"/>
          <p:nvPr>
            <p:custDataLst>
              <p:tags r:id="rId3"/>
            </p:custDataLst>
          </p:nvPr>
        </p:nvSpPr>
        <p:spPr>
          <a:xfrm>
            <a:off x="548640" y="404495"/>
            <a:ext cx="4211320" cy="3822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defRPr sz="2800" b="1">
                <a:solidFill>
                  <a:srgbClr val="01527F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defRPr>
            </a:lvl1pPr>
          </a:lstStyle>
          <a:p>
            <a:pPr algn="l"/>
            <a:r>
              <a:rPr lang="en-US" altLang="zh-CN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检测策略</a:t>
            </a:r>
            <a:r>
              <a:rPr lang="en-US" altLang="zh-CN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后门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行为</a:t>
            </a:r>
            <a:endParaRPr lang="zh-CN" altLang="en-US" sz="1800">
              <a:solidFill>
                <a:schemeClr val="tx1">
                  <a:alpha val="6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55010" y="2626360"/>
            <a:ext cx="4324350" cy="26149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48640" y="1091565"/>
            <a:ext cx="2706370" cy="1252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spring-web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的流程可抽象为右边两张图，其间可穿插各类内存马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548640" y="2780030"/>
            <a:ext cx="2647950" cy="1899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目前并不针对内存马做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订制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规则。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一方面，除了前文的异常类检测，这里的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后门行为检测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也可有所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覆盖。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786765"/>
            <a:ext cx="8640445" cy="2884805"/>
          </a:xfrm>
          <a:prstGeom prst="rect">
            <a:avLst/>
          </a:prstGeom>
        </p:spPr>
      </p:pic>
      <p:sp>
        <p:nvSpPr>
          <p:cNvPr id="201" name="文本框 21"/>
          <p:cNvSpPr txBox="1"/>
          <p:nvPr>
            <p:custDataLst>
              <p:tags r:id="rId3"/>
            </p:custDataLst>
          </p:nvPr>
        </p:nvSpPr>
        <p:spPr>
          <a:xfrm>
            <a:off x="548640" y="404495"/>
            <a:ext cx="4211320" cy="3822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defRPr sz="2800" b="1">
                <a:solidFill>
                  <a:srgbClr val="01527F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defRPr>
            </a:lvl1pPr>
          </a:lstStyle>
          <a:p>
            <a:pPr algn="l"/>
            <a:r>
              <a:rPr lang="en-US" altLang="zh-CN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检测策略</a:t>
            </a:r>
            <a:r>
              <a:rPr lang="en-US" altLang="zh-CN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后门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行为</a:t>
            </a:r>
            <a:endParaRPr lang="zh-CN" altLang="en-US" sz="1800">
              <a:solidFill>
                <a:schemeClr val="tx1">
                  <a:alpha val="6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785870" y="3447415"/>
            <a:ext cx="5097780" cy="17964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1" name="文本框 21"/>
          <p:cNvSpPr txBox="1"/>
          <p:nvPr>
            <p:custDataLst>
              <p:tags r:id="rId1"/>
            </p:custDataLst>
          </p:nvPr>
        </p:nvSpPr>
        <p:spPr>
          <a:xfrm>
            <a:off x="548640" y="404495"/>
            <a:ext cx="4211320" cy="3822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defRPr sz="2800" b="1">
                <a:solidFill>
                  <a:srgbClr val="01527F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defRPr>
            </a:lvl1pPr>
          </a:lstStyle>
          <a:p>
            <a:pPr algn="l"/>
            <a:r>
              <a:rPr lang="en-US" altLang="zh-CN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检测策略</a:t>
            </a:r>
            <a:r>
              <a:rPr lang="en-US" altLang="zh-CN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后门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行为</a:t>
            </a:r>
            <a:endParaRPr lang="zh-CN" altLang="en-US" sz="1800">
              <a:solidFill>
                <a:schemeClr val="tx1">
                  <a:alpha val="6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 descr="webshell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932180"/>
            <a:ext cx="7734935" cy="421195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1" name="文本框 21"/>
          <p:cNvSpPr txBox="1"/>
          <p:nvPr>
            <p:custDataLst>
              <p:tags r:id="rId1"/>
            </p:custDataLst>
          </p:nvPr>
        </p:nvSpPr>
        <p:spPr>
          <a:xfrm>
            <a:off x="548640" y="404495"/>
            <a:ext cx="4211320" cy="3822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defRPr sz="2800" b="1">
                <a:solidFill>
                  <a:srgbClr val="01527F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defRPr>
            </a:lvl1pPr>
          </a:lstStyle>
          <a:p>
            <a:pPr algn="l"/>
            <a:r>
              <a:rPr lang="en-US" altLang="zh-CN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检测策略</a:t>
            </a:r>
            <a:r>
              <a:rPr lang="en-US" altLang="zh-CN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后门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行为</a:t>
            </a:r>
            <a:endParaRPr lang="zh-CN" altLang="en-US" sz="1800">
              <a:solidFill>
                <a:schemeClr val="tx1">
                  <a:alpha val="6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08025" y="969645"/>
            <a:ext cx="772795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1" name="文本框 21"/>
          <p:cNvSpPr txBox="1"/>
          <p:nvPr>
            <p:custDataLst>
              <p:tags r:id="rId1"/>
            </p:custDataLst>
          </p:nvPr>
        </p:nvSpPr>
        <p:spPr>
          <a:xfrm>
            <a:off x="548640" y="404495"/>
            <a:ext cx="4211320" cy="3822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defRPr sz="2800" b="1">
                <a:solidFill>
                  <a:srgbClr val="01527F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defRPr>
            </a:lvl1pPr>
          </a:lstStyle>
          <a:p>
            <a:pPr algn="l"/>
            <a:r>
              <a:rPr lang="en-US" altLang="zh-CN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检测策略</a:t>
            </a:r>
            <a:r>
              <a:rPr lang="en-US" altLang="zh-CN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反射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调用黑名单</a:t>
            </a:r>
            <a:endParaRPr lang="zh-CN" altLang="en-US" sz="1800">
              <a:solidFill>
                <a:schemeClr val="tx1">
                  <a:alpha val="6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8640" y="1047115"/>
            <a:ext cx="3857625" cy="3773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指定黑名单，当关注的方法、字段被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调用、设置、获取时上报云端。触发告警可能的原因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攻击者尝试绕过RASP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webshell行为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表达式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注入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849495" y="123190"/>
            <a:ext cx="3679825" cy="50698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1" name="文本框 21"/>
          <p:cNvSpPr txBox="1"/>
          <p:nvPr>
            <p:custDataLst>
              <p:tags r:id="rId1"/>
            </p:custDataLst>
          </p:nvPr>
        </p:nvSpPr>
        <p:spPr>
          <a:xfrm>
            <a:off x="548640" y="404495"/>
            <a:ext cx="4211320" cy="3822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defRPr sz="2800" b="1">
                <a:solidFill>
                  <a:srgbClr val="01527F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defRPr>
            </a:lvl1pPr>
          </a:lstStyle>
          <a:p>
            <a:pPr algn="l"/>
            <a:r>
              <a:rPr lang="en-US" altLang="zh-CN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检测策略</a:t>
            </a:r>
            <a:endParaRPr lang="zh-CN" altLang="en-US" sz="1800">
              <a:solidFill>
                <a:schemeClr val="tx1">
                  <a:alpha val="6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8640" y="1047115"/>
            <a:ext cx="3857625" cy="3773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5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48640" y="1174115"/>
            <a:ext cx="3194050" cy="3765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RASP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安全能力分为漏洞、事前、事后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云端可从基础钩挂点覆盖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掉部分组件漏洞，对于特殊漏洞（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SSRF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）会有额外的主机行为检测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规则。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806190" y="786765"/>
            <a:ext cx="5257165" cy="415226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3865724" y="2047962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四、</a:t>
            </a:r>
            <a:r>
              <a:rPr lang="zh-CN" altLang="en-US" sz="2400" b="1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性能</a:t>
            </a:r>
            <a:endParaRPr lang="zh-CN" altLang="en-US" sz="2400" b="1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8119" y="162647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dirty="0">
                <a:solidFill>
                  <a:srgbClr val="00206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页码</a:t>
            </a:r>
            <a:endParaRPr lang="zh-CN" altLang="en-US" sz="1600" dirty="0">
              <a:solidFill>
                <a:srgbClr val="00206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044065" y="2959735"/>
            <a:ext cx="5165725" cy="5619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漏洞靶场下多种类型接口测试出来的情况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1" name="文本框 21"/>
          <p:cNvSpPr txBox="1"/>
          <p:nvPr>
            <p:custDataLst>
              <p:tags r:id="rId1"/>
            </p:custDataLst>
          </p:nvPr>
        </p:nvSpPr>
        <p:spPr>
          <a:xfrm>
            <a:off x="548640" y="404495"/>
            <a:ext cx="4211320" cy="3822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defRPr sz="2800" b="1">
                <a:solidFill>
                  <a:srgbClr val="01527F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defRPr>
            </a:lvl1pPr>
          </a:lstStyle>
          <a:p>
            <a:pPr algn="l"/>
            <a:r>
              <a:rPr lang="en-US" altLang="zh-CN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性能（漏洞靶场）</a:t>
            </a:r>
            <a:r>
              <a:rPr lang="en-US" altLang="zh-CN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请求打满</a:t>
            </a:r>
            <a:endParaRPr lang="zh-CN" altLang="en-US" sz="1800">
              <a:solidFill>
                <a:schemeClr val="tx1">
                  <a:alpha val="6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3775" y="1687195"/>
            <a:ext cx="7156450" cy="32531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30935" y="930910"/>
            <a:ext cx="6632575" cy="6121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/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请求打满后，此间相关钩挂点仅黑名单生效，不上报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在一定周期内有性能抖动（浅蓝色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线条）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1" name="文本框 21"/>
          <p:cNvSpPr txBox="1"/>
          <p:nvPr>
            <p:custDataLst>
              <p:tags r:id="rId1"/>
            </p:custDataLst>
          </p:nvPr>
        </p:nvSpPr>
        <p:spPr>
          <a:xfrm>
            <a:off x="548640" y="404495"/>
            <a:ext cx="4211320" cy="3822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defRPr sz="2800" b="1">
                <a:solidFill>
                  <a:srgbClr val="01527F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defRPr>
            </a:lvl1pPr>
          </a:lstStyle>
          <a:p>
            <a:pPr algn="l"/>
            <a:r>
              <a:rPr lang="en-US" altLang="zh-CN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性能（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漏洞靶场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en-US" altLang="zh-CN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请求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打满</a:t>
            </a:r>
            <a:endParaRPr lang="zh-CN" altLang="en-US" sz="1800">
              <a:solidFill>
                <a:schemeClr val="tx1">
                  <a:alpha val="6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1421765"/>
            <a:ext cx="9144000" cy="330517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906780" y="943610"/>
            <a:ext cx="7330440" cy="3873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延迟基本不变（浅蓝色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线），发包上限为原来的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99.36%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1" name="文本框 21"/>
          <p:cNvSpPr txBox="1"/>
          <p:nvPr>
            <p:custDataLst>
              <p:tags r:id="rId1"/>
            </p:custDataLst>
          </p:nvPr>
        </p:nvSpPr>
        <p:spPr>
          <a:xfrm>
            <a:off x="548640" y="404495"/>
            <a:ext cx="3571875" cy="450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defRPr sz="2800" b="1">
                <a:solidFill>
                  <a:srgbClr val="01527F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defRPr>
            </a:lvl1pPr>
          </a:lstStyle>
          <a:p>
            <a:pPr algn="l"/>
            <a:r>
              <a:rPr lang="en-US" altLang="zh-CN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想法由来与发展</a:t>
            </a:r>
            <a:r>
              <a:rPr lang="en-US" altLang="zh-CN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蓝军攻防演练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4795" y="910590"/>
            <a:ext cx="8614410" cy="334581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548640" y="4191000"/>
            <a:ext cx="7988300" cy="4476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参与了公司多次蓝军演练，相关安全产品的检测能力未能尽如人意。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39800" y="1377950"/>
            <a:ext cx="7254240" cy="3708400"/>
          </a:xfrm>
          <a:prstGeom prst="rect">
            <a:avLst/>
          </a:prstGeom>
        </p:spPr>
      </p:pic>
      <p:sp>
        <p:nvSpPr>
          <p:cNvPr id="201" name="文本框 21"/>
          <p:cNvSpPr txBox="1"/>
          <p:nvPr>
            <p:custDataLst>
              <p:tags r:id="rId3"/>
            </p:custDataLst>
          </p:nvPr>
        </p:nvSpPr>
        <p:spPr>
          <a:xfrm>
            <a:off x="548640" y="404495"/>
            <a:ext cx="4211320" cy="3822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defRPr sz="2800" b="1">
                <a:solidFill>
                  <a:srgbClr val="01527F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defRPr>
            </a:lvl1pPr>
          </a:lstStyle>
          <a:p>
            <a:pPr algn="l"/>
            <a:r>
              <a:rPr lang="en-US" altLang="zh-CN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性能（漏洞靶场）</a:t>
            </a:r>
            <a:r>
              <a:rPr lang="en-US" altLang="zh-CN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低频率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请求</a:t>
            </a:r>
            <a:endParaRPr lang="zh-CN" altLang="en-US" sz="1800">
              <a:solidFill>
                <a:schemeClr val="tx1">
                  <a:alpha val="6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662430" y="861695"/>
            <a:ext cx="6299835" cy="6045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流量低的场景作为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对比，性能基本没有变化（浅蓝色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线）。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7520" y="1428750"/>
            <a:ext cx="8178165" cy="3623945"/>
          </a:xfrm>
          <a:prstGeom prst="rect">
            <a:avLst/>
          </a:prstGeom>
        </p:spPr>
      </p:pic>
      <p:sp>
        <p:nvSpPr>
          <p:cNvPr id="201" name="文本框 21"/>
          <p:cNvSpPr txBox="1"/>
          <p:nvPr>
            <p:custDataLst>
              <p:tags r:id="rId3"/>
            </p:custDataLst>
          </p:nvPr>
        </p:nvSpPr>
        <p:spPr>
          <a:xfrm>
            <a:off x="548640" y="404495"/>
            <a:ext cx="4211320" cy="3822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defRPr sz="2800" b="1">
                <a:solidFill>
                  <a:srgbClr val="01527F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defRPr>
            </a:lvl1pPr>
          </a:lstStyle>
          <a:p>
            <a:pPr algn="l"/>
            <a:r>
              <a:rPr lang="en-US" altLang="zh-CN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性能（漏洞靶场）</a:t>
            </a:r>
            <a:r>
              <a:rPr lang="en-US" altLang="zh-CN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低频率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请求</a:t>
            </a:r>
            <a:endParaRPr lang="zh-CN" altLang="en-US" sz="1800">
              <a:solidFill>
                <a:schemeClr val="tx1">
                  <a:alpha val="6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2369185" y="996950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延迟（蓝色线）也基本没有变化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8119" y="162647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dirty="0">
                <a:solidFill>
                  <a:srgbClr val="00206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页码</a:t>
            </a:r>
            <a:endParaRPr lang="zh-CN" altLang="en-US" sz="1600" dirty="0">
              <a:solidFill>
                <a:srgbClr val="00206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7555" y="1153795"/>
            <a:ext cx="7398385" cy="3790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algn="just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通过RASP端与云端结合的这种方式，我们让应用防护能力得到了很大的提升；其中的某些安全策略在运行时为了性能考量，我们也不得不降低预期，这也体现了安全是一种成本。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当然，普通RASP维护起来比较简单，而本次演讲所说的RASP本身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也不复杂，但一套下来可谓是十分复杂，例如flink sql规则的落地，从demo编写验证到前后端落地，也是耗费许久，整个系统十分依靠整个团队的协作。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42920" y="10287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五、结语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955061" y="1498958"/>
            <a:ext cx="309880" cy="2813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 sz="1240"/>
          </a:p>
        </p:txBody>
      </p:sp>
      <p:sp>
        <p:nvSpPr>
          <p:cNvPr id="3" name="文本框 2"/>
          <p:cNvSpPr txBox="1"/>
          <p:nvPr/>
        </p:nvSpPr>
        <p:spPr>
          <a:xfrm>
            <a:off x="2871470" y="1840230"/>
            <a:ext cx="3401060" cy="1004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lnSpc>
                <a:spcPct val="110000"/>
              </a:lnSpc>
            </a:pPr>
            <a:r>
              <a:rPr lang="en-US" altLang="zh-CN" sz="54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THANKS</a:t>
            </a:r>
            <a:endParaRPr lang="en-US" altLang="zh-CN" sz="5400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11204" y="1474885"/>
            <a:ext cx="309880" cy="2813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 sz="124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4" name="Google Shape;224;p36"/>
          <p:cNvSpPr/>
          <p:nvPr>
            <p:custDataLst>
              <p:tags r:id="rId1"/>
            </p:custDataLst>
          </p:nvPr>
        </p:nvSpPr>
        <p:spPr>
          <a:xfrm>
            <a:off x="452755" y="1188085"/>
            <a:ext cx="3225165" cy="3338195"/>
          </a:xfrm>
          <a:prstGeom prst="roundRect">
            <a:avLst>
              <a:gd name="adj" fmla="val 3222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0415" y="798195"/>
            <a:ext cx="6162040" cy="3875405"/>
          </a:xfrm>
          <a:prstGeom prst="rect">
            <a:avLst/>
          </a:prstGeom>
        </p:spPr>
      </p:pic>
      <p:sp>
        <p:nvSpPr>
          <p:cNvPr id="201" name="文本框 21"/>
          <p:cNvSpPr txBox="1"/>
          <p:nvPr>
            <p:custDataLst>
              <p:tags r:id="rId4"/>
            </p:custDataLst>
          </p:nvPr>
        </p:nvSpPr>
        <p:spPr>
          <a:xfrm>
            <a:off x="548640" y="404495"/>
            <a:ext cx="4120515" cy="3937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defRPr sz="2800" b="1">
                <a:solidFill>
                  <a:srgbClr val="01527F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defRPr>
            </a:lvl1pPr>
          </a:lstStyle>
          <a:p>
            <a:pPr algn="l"/>
            <a:r>
              <a:rPr lang="en-US" altLang="zh-CN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想法由来与发展</a:t>
            </a:r>
            <a:r>
              <a:rPr lang="en-US" altLang="zh-CN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回顾</a:t>
            </a:r>
            <a:r>
              <a:rPr lang="en-US" altLang="zh-CN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WAF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产品</a:t>
            </a:r>
            <a:endParaRPr lang="zh-CN" altLang="en-US" sz="1800">
              <a:solidFill>
                <a:schemeClr val="tx1">
                  <a:alpha val="6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8640" y="1327785"/>
            <a:ext cx="296291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从传统防火墙到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RASP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，产品安全检测能力（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上限）不断在提升，当然，他们也各有定位。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而在云原生场景下，甲方可能会愈发重视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RASP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的建设。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4" name="Google Shape;224;p36"/>
          <p:cNvSpPr/>
          <p:nvPr>
            <p:custDataLst>
              <p:tags r:id="rId1"/>
            </p:custDataLst>
          </p:nvPr>
        </p:nvSpPr>
        <p:spPr>
          <a:xfrm>
            <a:off x="723265" y="2495550"/>
            <a:ext cx="3557270" cy="2486025"/>
          </a:xfrm>
          <a:prstGeom prst="roundRect">
            <a:avLst>
              <a:gd name="adj" fmla="val 3222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Google Shape;224;p36"/>
          <p:cNvSpPr/>
          <p:nvPr>
            <p:custDataLst>
              <p:tags r:id="rId2"/>
            </p:custDataLst>
          </p:nvPr>
        </p:nvSpPr>
        <p:spPr>
          <a:xfrm>
            <a:off x="4582795" y="2495550"/>
            <a:ext cx="3848100" cy="2498090"/>
          </a:xfrm>
          <a:prstGeom prst="roundRect">
            <a:avLst>
              <a:gd name="adj" fmla="val 3222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1" name="文本框 21"/>
          <p:cNvSpPr txBox="1"/>
          <p:nvPr>
            <p:custDataLst>
              <p:tags r:id="rId3"/>
            </p:custDataLst>
          </p:nvPr>
        </p:nvSpPr>
        <p:spPr>
          <a:xfrm>
            <a:off x="548640" y="404495"/>
            <a:ext cx="3571875" cy="450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defRPr sz="2800" b="1">
                <a:solidFill>
                  <a:srgbClr val="01527F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defRPr>
            </a:lvl1pPr>
          </a:lstStyle>
          <a:p>
            <a:pPr algn="l"/>
            <a:r>
              <a:rPr lang="en-US" altLang="zh-CN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想法由来与发展</a:t>
            </a:r>
            <a:r>
              <a:rPr lang="en-US" altLang="zh-CN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不成熟的想法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clrChange>
              <a:clrFrom>
                <a:srgbClr val="EFECEB">
                  <a:alpha val="100000"/>
                </a:srgbClr>
              </a:clrFrom>
              <a:clrTo>
                <a:srgbClr val="EFECEB">
                  <a:alpha val="100000"/>
                  <a:alpha val="0"/>
                </a:srgbClr>
              </a:clrTo>
            </a:clrChange>
          </a:blip>
          <a:srcRect l="7134" t="29506" r="8375" b="38662"/>
          <a:stretch>
            <a:fillRect/>
          </a:stretch>
        </p:blipFill>
        <p:spPr>
          <a:xfrm>
            <a:off x="1723390" y="1025525"/>
            <a:ext cx="5688330" cy="125031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723265" y="2446020"/>
            <a:ext cx="3663950" cy="22479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是否能做到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这些？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避免单一黑名单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策略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0-DAY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漏洞检测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规则策略修改更简单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RASP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策略简单，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主要上报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日志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4582795" y="2446020"/>
            <a:ext cx="3848100" cy="25965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实践过程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中：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系统复杂度高，个人精力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有限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建设成本提升，后台机器、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带宽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对运营方的能力要求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更高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非一蹴而就，部分策略放在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RASP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优化日志上报过滤策略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... 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3108804" y="2109557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二、整体架构和思路</a:t>
            </a:r>
            <a:endParaRPr lang="zh-CN" altLang="en-US" sz="2400" b="1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8119" y="162647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dirty="0">
                <a:solidFill>
                  <a:srgbClr val="00206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页码</a:t>
            </a:r>
            <a:endParaRPr lang="zh-CN" altLang="en-US" sz="1600" dirty="0">
              <a:solidFill>
                <a:srgbClr val="00206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044065" y="2959735"/>
            <a:ext cx="5165725" cy="5619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我们先从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HIDS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架构说起，再到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RASP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的架构策略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6734"/>
          <a:stretch>
            <a:fillRect/>
          </a:stretch>
        </p:blipFill>
        <p:spPr>
          <a:xfrm>
            <a:off x="165735" y="1054735"/>
            <a:ext cx="8803640" cy="3922395"/>
          </a:xfrm>
          <a:prstGeom prst="rect">
            <a:avLst/>
          </a:prstGeom>
        </p:spPr>
      </p:pic>
      <p:sp>
        <p:nvSpPr>
          <p:cNvPr id="201" name="文本框 21"/>
          <p:cNvSpPr txBox="1"/>
          <p:nvPr>
            <p:custDataLst>
              <p:tags r:id="rId3"/>
            </p:custDataLst>
          </p:nvPr>
        </p:nvSpPr>
        <p:spPr>
          <a:xfrm>
            <a:off x="548640" y="404495"/>
            <a:ext cx="3571875" cy="450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defRPr sz="2800" b="1">
                <a:solidFill>
                  <a:srgbClr val="01527F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defRPr>
            </a:lvl1pPr>
          </a:lstStyle>
          <a:p>
            <a:pPr algn="l"/>
            <a:r>
              <a:rPr 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整体架构与思路</a:t>
            </a:r>
            <a:r>
              <a:rPr lang="en-US" altLang="zh-CN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-HIDS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架构</a:t>
            </a:r>
            <a:endParaRPr lang="zh-CN" altLang="en-US" sz="1800">
              <a:solidFill>
                <a:schemeClr val="tx1">
                  <a:alpha val="6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84985" y="855345"/>
            <a:ext cx="5574030" cy="363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大体沿用了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Elkeid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的框架，规则引擎使用了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Flink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1" name="文本框 21"/>
          <p:cNvSpPr txBox="1"/>
          <p:nvPr>
            <p:custDataLst>
              <p:tags r:id="rId1"/>
            </p:custDataLst>
          </p:nvPr>
        </p:nvSpPr>
        <p:spPr>
          <a:xfrm>
            <a:off x="548640" y="404495"/>
            <a:ext cx="3571875" cy="450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defRPr sz="2800" b="1">
                <a:solidFill>
                  <a:srgbClr val="01527F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defRPr>
            </a:lvl1pPr>
          </a:lstStyle>
          <a:p>
            <a:pPr algn="l"/>
            <a:r>
              <a:rPr 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整体架构与思路</a:t>
            </a:r>
            <a:r>
              <a:rPr lang="en-US" altLang="zh-CN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-HIDS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架构</a:t>
            </a:r>
            <a:endParaRPr lang="zh-CN" altLang="en-US" sz="1800">
              <a:solidFill>
                <a:schemeClr val="tx1">
                  <a:alpha val="6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80540" y="955040"/>
            <a:ext cx="5574030" cy="363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系统复杂得让人抓狂，后端到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RASP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86155" y="1564640"/>
            <a:ext cx="7162165" cy="32505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1" name="文本框 21"/>
          <p:cNvSpPr txBox="1"/>
          <p:nvPr>
            <p:custDataLst>
              <p:tags r:id="rId1"/>
            </p:custDataLst>
          </p:nvPr>
        </p:nvSpPr>
        <p:spPr>
          <a:xfrm>
            <a:off x="548640" y="404495"/>
            <a:ext cx="3571875" cy="450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defRPr sz="2800" b="1">
                <a:solidFill>
                  <a:srgbClr val="01527F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思源黑体 CN Regular" panose="020B0500000000000000" charset="-122"/>
              </a:defRPr>
            </a:lvl1pPr>
          </a:lstStyle>
          <a:p>
            <a:pPr algn="l"/>
            <a:r>
              <a:rPr 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整体架构与思路</a:t>
            </a:r>
            <a:r>
              <a:rPr lang="en-US" altLang="zh-CN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RASP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钩挂</a:t>
            </a:r>
            <a:r>
              <a:rPr lang="zh-CN" altLang="en-US" sz="1800">
                <a:solidFill>
                  <a:schemeClr val="tx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策略</a:t>
            </a:r>
            <a:endParaRPr lang="zh-CN" altLang="en-US" sz="1800">
              <a:solidFill>
                <a:schemeClr val="tx1">
                  <a:alpha val="6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34695" y="923925"/>
            <a:ext cx="7574280" cy="40767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COMMONDATA" val="eyJoZGlkIjoiNzM0YzI2OWVkZGU3NmQwNTc5OTMxMDAyNDA0MDkzYzEifQ=="/>
  <p:tag name="KSO_WPP_MARK_KEY" val="6f27004d-af10-4540-9a22-86315b626490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1873</Words>
  <Application>WPS 演示</Application>
  <PresentationFormat>宽屏</PresentationFormat>
  <Paragraphs>205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思源黑体 CN Regular</vt:lpstr>
      <vt:lpstr>黑体</vt:lpstr>
      <vt:lpstr>Arial</vt:lpstr>
      <vt:lpstr>Calibri</vt:lpstr>
      <vt:lpstr>Arial Unicode MS</vt:lpstr>
      <vt:lpstr>思源黑体 CN 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WPS_1608774174</cp:lastModifiedBy>
  <cp:revision>124</cp:revision>
  <dcterms:created xsi:type="dcterms:W3CDTF">2023-09-01T06:17:00Z</dcterms:created>
  <dcterms:modified xsi:type="dcterms:W3CDTF">2023-09-21T07:20:25Z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90165F41E3A741579820DEDF898956DC_13</vt:lpwstr>
  </property>
</Properties>
</file>