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57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7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529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022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882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964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58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49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8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6219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89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5068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CCFF42-80C5-4CF5-9B01-2DAD8D2D784D}"/>
              </a:ext>
            </a:extLst>
          </p:cNvPr>
          <p:cNvPicPr>
            <a:picLocks noChangeAspect="1"/>
          </p:cNvPicPr>
          <p:nvPr/>
        </p:nvPicPr>
        <p:blipFill rotWithShape="1">
          <a:blip r:embed="rId2"/>
          <a:srcRect l="10805" r="15369" b="2"/>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8C7E33-5AE3-9B48-A380-DB6B1375FB2F}"/>
              </a:ext>
            </a:extLst>
          </p:cNvPr>
          <p:cNvSpPr>
            <a:spLocks noGrp="1"/>
          </p:cNvSpPr>
          <p:nvPr>
            <p:ph type="ctrTitle"/>
          </p:nvPr>
        </p:nvSpPr>
        <p:spPr>
          <a:xfrm>
            <a:off x="6096000" y="640080"/>
            <a:ext cx="5611185" cy="2850320"/>
          </a:xfrm>
        </p:spPr>
        <p:txBody>
          <a:bodyPr>
            <a:normAutofit/>
          </a:bodyPr>
          <a:lstStyle/>
          <a:p>
            <a:r>
              <a:rPr lang="en-US" sz="5400" dirty="0">
                <a:solidFill>
                  <a:schemeClr val="accent6">
                    <a:lumMod val="20000"/>
                    <a:lumOff val="80000"/>
                  </a:schemeClr>
                </a:solidFill>
              </a:rPr>
              <a:t>Cryptocurrency Time Series Analysis</a:t>
            </a:r>
          </a:p>
        </p:txBody>
      </p:sp>
      <p:sp>
        <p:nvSpPr>
          <p:cNvPr id="3" name="Subtitle 2">
            <a:extLst>
              <a:ext uri="{FF2B5EF4-FFF2-40B4-BE49-F238E27FC236}">
                <a16:creationId xmlns:a16="http://schemas.microsoft.com/office/drawing/2014/main" id="{D96AF8AF-EE28-1A4E-BED9-4DABB3B1572E}"/>
              </a:ext>
            </a:extLst>
          </p:cNvPr>
          <p:cNvSpPr>
            <a:spLocks noGrp="1"/>
          </p:cNvSpPr>
          <p:nvPr>
            <p:ph type="subTitle" idx="1"/>
          </p:nvPr>
        </p:nvSpPr>
        <p:spPr>
          <a:xfrm>
            <a:off x="8047939" y="3812135"/>
            <a:ext cx="3659246" cy="1596655"/>
          </a:xfrm>
        </p:spPr>
        <p:txBody>
          <a:bodyPr>
            <a:normAutofit/>
          </a:bodyPr>
          <a:lstStyle/>
          <a:p>
            <a:r>
              <a:rPr lang="en-US" sz="1800" dirty="0">
                <a:solidFill>
                  <a:srgbClr val="FFFFFF"/>
                </a:solidFill>
              </a:rPr>
              <a:t>Connor Turnage</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4272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AD88-C0B6-B348-8CF4-428EAFD686E5}"/>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31B0C678-C2A9-BC40-98E1-42E61C48EB42}"/>
              </a:ext>
            </a:extLst>
          </p:cNvPr>
          <p:cNvSpPr>
            <a:spLocks noGrp="1"/>
          </p:cNvSpPr>
          <p:nvPr>
            <p:ph idx="1"/>
          </p:nvPr>
        </p:nvSpPr>
        <p:spPr/>
        <p:txBody>
          <a:bodyPr>
            <a:normAutofit/>
          </a:bodyPr>
          <a:lstStyle/>
          <a:p>
            <a:pPr>
              <a:lnSpc>
                <a:spcPct val="200000"/>
              </a:lnSpc>
            </a:pPr>
            <a:r>
              <a:rPr lang="en-US" sz="3600" dirty="0"/>
              <a:t>Ripple </a:t>
            </a:r>
          </a:p>
          <a:p>
            <a:pPr lvl="1">
              <a:lnSpc>
                <a:spcPct val="110000"/>
              </a:lnSpc>
            </a:pPr>
            <a:r>
              <a:rPr lang="en-US" dirty="0"/>
              <a:t>A real-time gross settlement system, currency exchange and remittance network, popular especially in Asian markets</a:t>
            </a:r>
          </a:p>
          <a:p>
            <a:pPr marL="201168" lvl="1" indent="0">
              <a:lnSpc>
                <a:spcPct val="110000"/>
              </a:lnSpc>
              <a:buNone/>
            </a:pPr>
            <a:endParaRPr lang="en-US" dirty="0"/>
          </a:p>
          <a:p>
            <a:pPr lvl="1"/>
            <a:r>
              <a:rPr lang="en-US" dirty="0"/>
              <a:t>Created a native coin called XRP, which held the second largest market capitalization in late 2018 behind Bitcoin</a:t>
            </a:r>
          </a:p>
          <a:p>
            <a:pPr marL="201168" lvl="1" indent="0">
              <a:buNone/>
            </a:pPr>
            <a:endParaRPr lang="en-US" dirty="0"/>
          </a:p>
          <a:p>
            <a:pPr lvl="1">
              <a:lnSpc>
                <a:spcPct val="200000"/>
              </a:lnSpc>
            </a:pPr>
            <a:r>
              <a:rPr lang="en-US" dirty="0"/>
              <a:t>My dataset was comprised of daily close prices from August 4, 2013 to February 20, 2018.</a:t>
            </a:r>
          </a:p>
        </p:txBody>
      </p:sp>
    </p:spTree>
    <p:extLst>
      <p:ext uri="{BB962C8B-B14F-4D97-AF65-F5344CB8AC3E}">
        <p14:creationId xmlns:p14="http://schemas.microsoft.com/office/powerpoint/2010/main" val="216727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E3EA-7DE9-D540-A2FB-4FB702D7597F}"/>
              </a:ext>
            </a:extLst>
          </p:cNvPr>
          <p:cNvSpPr>
            <a:spLocks noGrp="1"/>
          </p:cNvSpPr>
          <p:nvPr>
            <p:ph type="title"/>
          </p:nvPr>
        </p:nvSpPr>
        <p:spPr/>
        <p:txBody>
          <a:bodyPr/>
          <a:lstStyle/>
          <a:p>
            <a:r>
              <a:rPr lang="en-US" dirty="0"/>
              <a:t>Approach</a:t>
            </a:r>
          </a:p>
        </p:txBody>
      </p:sp>
      <p:sp>
        <p:nvSpPr>
          <p:cNvPr id="7" name="TextBox 6">
            <a:extLst>
              <a:ext uri="{FF2B5EF4-FFF2-40B4-BE49-F238E27FC236}">
                <a16:creationId xmlns:a16="http://schemas.microsoft.com/office/drawing/2014/main" id="{709344DF-FECF-0346-BB3D-29EDD1DE452B}"/>
              </a:ext>
            </a:extLst>
          </p:cNvPr>
          <p:cNvSpPr txBox="1"/>
          <p:nvPr/>
        </p:nvSpPr>
        <p:spPr>
          <a:xfrm>
            <a:off x="1228725" y="2057400"/>
            <a:ext cx="9926955" cy="4047262"/>
          </a:xfrm>
          <a:prstGeom prst="rect">
            <a:avLst/>
          </a:prstGeom>
          <a:noFill/>
        </p:spPr>
        <p:txBody>
          <a:bodyPr wrap="square" rtlCol="0">
            <a:spAutoFit/>
          </a:bodyPr>
          <a:lstStyle/>
          <a:p>
            <a:r>
              <a:rPr lang="en-US" sz="3200" dirty="0"/>
              <a:t>SARIMA Model: </a:t>
            </a:r>
            <a:r>
              <a:rPr lang="en-US" sz="1900" dirty="0"/>
              <a:t>Seasonal Autoregressive Integrated Moving Average</a:t>
            </a:r>
          </a:p>
          <a:p>
            <a:pPr marL="285750" indent="-285750">
              <a:lnSpc>
                <a:spcPct val="200000"/>
              </a:lnSpc>
              <a:buFont typeface="Arial" panose="020B0604020202020204" pitchFamily="34" charset="0"/>
              <a:buChar char="•"/>
            </a:pPr>
            <a:r>
              <a:rPr lang="en-US" sz="1400" dirty="0"/>
              <a:t>Autoregression – predicted values are based on regression analysis of the series’ own previous values</a:t>
            </a:r>
          </a:p>
          <a:p>
            <a:pPr marL="285750" indent="-285750">
              <a:buFont typeface="Arial" panose="020B0604020202020204" pitchFamily="34" charset="0"/>
              <a:buChar char="•"/>
            </a:pPr>
            <a:r>
              <a:rPr lang="en-US" sz="1400" dirty="0"/>
              <a:t>Moving Average – predicted values depend linearly on the current and various past values of an imperfectly predictable (stochastic) series</a:t>
            </a:r>
          </a:p>
          <a:p>
            <a:pPr marL="285750" indent="-285750">
              <a:buFont typeface="Arial" panose="020B0604020202020204" pitchFamily="34" charset="0"/>
              <a:buChar char="•"/>
            </a:pPr>
            <a:r>
              <a:rPr lang="en-US" sz="1400" dirty="0"/>
              <a:t>Produces a linear equation by doing regression analysis on the series’ previous values as well as taking into account the average of some constant period</a:t>
            </a:r>
          </a:p>
          <a:p>
            <a:endParaRPr lang="en-US" sz="1300" dirty="0"/>
          </a:p>
          <a:p>
            <a:r>
              <a:rPr lang="en-US" sz="3200" dirty="0"/>
              <a:t>Parameters:</a:t>
            </a:r>
          </a:p>
          <a:p>
            <a:pPr marL="285750" indent="-285750">
              <a:lnSpc>
                <a:spcPct val="200000"/>
              </a:lnSpc>
              <a:buFont typeface="Arial" panose="020B0604020202020204" pitchFamily="34" charset="0"/>
              <a:buChar char="•"/>
            </a:pPr>
            <a:r>
              <a:rPr lang="en-US" sz="1300" dirty="0"/>
              <a:t>P: number of autoregression lags we use in the model</a:t>
            </a:r>
          </a:p>
          <a:p>
            <a:pPr marL="285750" indent="-285750">
              <a:lnSpc>
                <a:spcPct val="200000"/>
              </a:lnSpc>
              <a:buFont typeface="Arial" panose="020B0604020202020204" pitchFamily="34" charset="0"/>
              <a:buChar char="•"/>
            </a:pPr>
            <a:r>
              <a:rPr lang="en-US" sz="1300" dirty="0"/>
              <a:t>D:  weather or not we need differencing we need to make the series stationary</a:t>
            </a:r>
          </a:p>
          <a:p>
            <a:pPr marL="285750" indent="-285750">
              <a:lnSpc>
                <a:spcPct val="200000"/>
              </a:lnSpc>
              <a:buFont typeface="Arial" panose="020B0604020202020204" pitchFamily="34" charset="0"/>
              <a:buChar char="•"/>
            </a:pPr>
            <a:r>
              <a:rPr lang="en-US" sz="1300" dirty="0"/>
              <a:t>Q: number of moving average lags we use in the model</a:t>
            </a:r>
          </a:p>
          <a:p>
            <a:endParaRPr lang="en-US" dirty="0"/>
          </a:p>
        </p:txBody>
      </p:sp>
    </p:spTree>
    <p:extLst>
      <p:ext uri="{BB962C8B-B14F-4D97-AF65-F5344CB8AC3E}">
        <p14:creationId xmlns:p14="http://schemas.microsoft.com/office/powerpoint/2010/main" val="36870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87AF-51F2-FA4A-B0CA-BA0990730E0F}"/>
              </a:ext>
            </a:extLst>
          </p:cNvPr>
          <p:cNvSpPr>
            <a:spLocks noGrp="1"/>
          </p:cNvSpPr>
          <p:nvPr>
            <p:ph type="title"/>
          </p:nvPr>
        </p:nvSpPr>
        <p:spPr/>
        <p:txBody>
          <a:bodyPr/>
          <a:lstStyle/>
          <a:p>
            <a:r>
              <a:rPr lang="en-US" dirty="0"/>
              <a:t>Unit Roots</a:t>
            </a:r>
          </a:p>
        </p:txBody>
      </p:sp>
      <p:sp>
        <p:nvSpPr>
          <p:cNvPr id="4" name="TextBox 3">
            <a:extLst>
              <a:ext uri="{FF2B5EF4-FFF2-40B4-BE49-F238E27FC236}">
                <a16:creationId xmlns:a16="http://schemas.microsoft.com/office/drawing/2014/main" id="{5D58FB0B-CFA9-D046-8B89-7CF8835857C7}"/>
              </a:ext>
            </a:extLst>
          </p:cNvPr>
          <p:cNvSpPr txBox="1"/>
          <p:nvPr/>
        </p:nvSpPr>
        <p:spPr>
          <a:xfrm>
            <a:off x="1257300" y="2057400"/>
            <a:ext cx="989838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Important concept in time series analysis</a:t>
            </a:r>
          </a:p>
          <a:p>
            <a:pPr marL="285750" indent="-285750">
              <a:buFont typeface="Arial" panose="020B0604020202020204" pitchFamily="34" charset="0"/>
              <a:buChar char="•"/>
            </a:pPr>
            <a:r>
              <a:rPr lang="en-US" dirty="0"/>
              <a:t>Way of figuring out weather a process is trend stationary or not, and therefore what model to use</a:t>
            </a:r>
          </a:p>
          <a:p>
            <a:pPr marL="285750" indent="-285750">
              <a:buFont typeface="Arial" panose="020B0604020202020204" pitchFamily="34" charset="0"/>
              <a:buChar char="•"/>
            </a:pPr>
            <a:r>
              <a:rPr lang="en-US" dirty="0"/>
              <a:t>Trend stationary processes return to their means and variances after a shock, whereas non-trend stationary processes do not</a:t>
            </a:r>
          </a:p>
          <a:p>
            <a:pPr marL="285750" indent="-285750">
              <a:buFont typeface="Arial" panose="020B0604020202020204" pitchFamily="34" charset="0"/>
              <a:buChar char="•"/>
            </a:pPr>
            <a:r>
              <a:rPr lang="en-US" dirty="0"/>
              <a:t>Inflation Rate may be a good example of a trend </a:t>
            </a:r>
            <a:r>
              <a:rPr lang="en-US"/>
              <a:t>stationary process (Fed), </a:t>
            </a:r>
            <a:r>
              <a:rPr lang="en-US" dirty="0"/>
              <a:t>whereas GDP is almost always not trend stationary</a:t>
            </a:r>
          </a:p>
          <a:p>
            <a:pPr marL="285750" indent="-285750">
              <a:buFont typeface="Arial" panose="020B0604020202020204" pitchFamily="34" charset="0"/>
              <a:buChar char="•"/>
            </a:pPr>
            <a:r>
              <a:rPr lang="en-US" dirty="0"/>
              <a:t>Unit Roots describe a stochastic series that is not trend stationary, or one that does not return to its original growth rate after a shock</a:t>
            </a:r>
          </a:p>
        </p:txBody>
      </p:sp>
      <p:pic>
        <p:nvPicPr>
          <p:cNvPr id="6" name="Picture 5" descr="A close up of a device&#10;&#10;Description automatically generated">
            <a:extLst>
              <a:ext uri="{FF2B5EF4-FFF2-40B4-BE49-F238E27FC236}">
                <a16:creationId xmlns:a16="http://schemas.microsoft.com/office/drawing/2014/main" id="{9EEB7496-B309-DB47-9AF0-ED34559482BD}"/>
              </a:ext>
            </a:extLst>
          </p:cNvPr>
          <p:cNvPicPr>
            <a:picLocks noChangeAspect="1"/>
          </p:cNvPicPr>
          <p:nvPr/>
        </p:nvPicPr>
        <p:blipFill>
          <a:blip r:embed="rId2"/>
          <a:stretch>
            <a:fillRect/>
          </a:stretch>
        </p:blipFill>
        <p:spPr>
          <a:xfrm>
            <a:off x="7664767" y="4100513"/>
            <a:ext cx="3490913" cy="2070908"/>
          </a:xfrm>
          <a:prstGeom prst="rect">
            <a:avLst/>
          </a:prstGeom>
        </p:spPr>
      </p:pic>
    </p:spTree>
    <p:extLst>
      <p:ext uri="{BB962C8B-B14F-4D97-AF65-F5344CB8AC3E}">
        <p14:creationId xmlns:p14="http://schemas.microsoft.com/office/powerpoint/2010/main" val="333026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6F67-1DA5-E247-9CBF-5D5B770B9866}"/>
              </a:ext>
            </a:extLst>
          </p:cNvPr>
          <p:cNvSpPr>
            <a:spLocks noGrp="1"/>
          </p:cNvSpPr>
          <p:nvPr>
            <p:ph type="title"/>
          </p:nvPr>
        </p:nvSpPr>
        <p:spPr/>
        <p:txBody>
          <a:bodyPr/>
          <a:lstStyle/>
          <a:p>
            <a:r>
              <a:rPr lang="en-US" dirty="0"/>
              <a:t>Dickey-Fuller Test</a:t>
            </a:r>
          </a:p>
        </p:txBody>
      </p:sp>
      <p:pic>
        <p:nvPicPr>
          <p:cNvPr id="5" name="Content Placeholder 4" descr="A screenshot of a cell phone&#10;&#10;Description automatically generated">
            <a:extLst>
              <a:ext uri="{FF2B5EF4-FFF2-40B4-BE49-F238E27FC236}">
                <a16:creationId xmlns:a16="http://schemas.microsoft.com/office/drawing/2014/main" id="{C5AC56C6-3236-2E41-ADFA-05B4B0ED9C29}"/>
              </a:ext>
            </a:extLst>
          </p:cNvPr>
          <p:cNvPicPr>
            <a:picLocks noGrp="1" noChangeAspect="1"/>
          </p:cNvPicPr>
          <p:nvPr>
            <p:ph idx="1"/>
          </p:nvPr>
        </p:nvPicPr>
        <p:blipFill>
          <a:blip r:embed="rId2"/>
          <a:stretch>
            <a:fillRect/>
          </a:stretch>
        </p:blipFill>
        <p:spPr>
          <a:xfrm>
            <a:off x="4166960" y="2025649"/>
            <a:ext cx="7358795" cy="4189413"/>
          </a:xfrm>
        </p:spPr>
      </p:pic>
      <p:sp>
        <p:nvSpPr>
          <p:cNvPr id="6" name="TextBox 5">
            <a:extLst>
              <a:ext uri="{FF2B5EF4-FFF2-40B4-BE49-F238E27FC236}">
                <a16:creationId xmlns:a16="http://schemas.microsoft.com/office/drawing/2014/main" id="{F14D7C87-9A29-8848-B1CD-D37D81CC5E1B}"/>
              </a:ext>
            </a:extLst>
          </p:cNvPr>
          <p:cNvSpPr txBox="1"/>
          <p:nvPr/>
        </p:nvSpPr>
        <p:spPr>
          <a:xfrm>
            <a:off x="1228725" y="2037556"/>
            <a:ext cx="293823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Tests the null hypothesis that a stochastic series has a unit root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results of a Dickey-Fuller test on this data found it to be below the 0.05 p-value threshold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already see that we are dealing with significant autocorrelation in this series, meaning we might have to apply a difference operator</a:t>
            </a:r>
          </a:p>
        </p:txBody>
      </p:sp>
    </p:spTree>
    <p:extLst>
      <p:ext uri="{BB962C8B-B14F-4D97-AF65-F5344CB8AC3E}">
        <p14:creationId xmlns:p14="http://schemas.microsoft.com/office/powerpoint/2010/main" val="33369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06C6-2B5A-7B46-8954-C7149E362C60}"/>
              </a:ext>
            </a:extLst>
          </p:cNvPr>
          <p:cNvSpPr>
            <a:spLocks noGrp="1"/>
          </p:cNvSpPr>
          <p:nvPr>
            <p:ph type="title"/>
          </p:nvPr>
        </p:nvSpPr>
        <p:spPr/>
        <p:txBody>
          <a:bodyPr/>
          <a:lstStyle/>
          <a:p>
            <a:r>
              <a:rPr lang="en-US" dirty="0"/>
              <a:t>Optimizing the Model</a:t>
            </a:r>
          </a:p>
        </p:txBody>
      </p:sp>
      <p:pic>
        <p:nvPicPr>
          <p:cNvPr id="5" name="Content Placeholder 4" descr="A screenshot of a social media post&#10;&#10;Description automatically generated">
            <a:extLst>
              <a:ext uri="{FF2B5EF4-FFF2-40B4-BE49-F238E27FC236}">
                <a16:creationId xmlns:a16="http://schemas.microsoft.com/office/drawing/2014/main" id="{D16B4397-B39F-C04C-9617-03D9BEE9882E}"/>
              </a:ext>
            </a:extLst>
          </p:cNvPr>
          <p:cNvPicPr>
            <a:picLocks noGrp="1" noChangeAspect="1"/>
          </p:cNvPicPr>
          <p:nvPr>
            <p:ph idx="1"/>
          </p:nvPr>
        </p:nvPicPr>
        <p:blipFill>
          <a:blip r:embed="rId2"/>
          <a:stretch>
            <a:fillRect/>
          </a:stretch>
        </p:blipFill>
        <p:spPr>
          <a:xfrm>
            <a:off x="5558009" y="2077882"/>
            <a:ext cx="5597671" cy="4022879"/>
          </a:xfrm>
        </p:spPr>
      </p:pic>
      <p:sp>
        <p:nvSpPr>
          <p:cNvPr id="6" name="TextBox 5">
            <a:extLst>
              <a:ext uri="{FF2B5EF4-FFF2-40B4-BE49-F238E27FC236}">
                <a16:creationId xmlns:a16="http://schemas.microsoft.com/office/drawing/2014/main" id="{BF0194C0-B1BA-5C40-96AE-FFC35776BB39}"/>
              </a:ext>
            </a:extLst>
          </p:cNvPr>
          <p:cNvSpPr txBox="1"/>
          <p:nvPr/>
        </p:nvSpPr>
        <p:spPr>
          <a:xfrm>
            <a:off x="1228725" y="2037556"/>
            <a:ext cx="431482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Made a function for finding the optimal model based on the Akaike Information Criterion, a popular way to evaluate a set of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 this model over all the possible combinations of parameters, including d=1 since series is highly autocorrelated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 parameter values and resulting AIC in a new table</a:t>
            </a:r>
          </a:p>
          <a:p>
            <a:endParaRPr lang="en-US" dirty="0"/>
          </a:p>
          <a:p>
            <a:pPr marL="285750" indent="-285750">
              <a:buFont typeface="Arial" panose="020B0604020202020204" pitchFamily="34" charset="0"/>
              <a:buChar char="•"/>
            </a:pPr>
            <a:r>
              <a:rPr lang="en-US" dirty="0"/>
              <a:t>Sort table in ascending order based on AIC, use the first-row parameters to print out model summary</a:t>
            </a:r>
          </a:p>
        </p:txBody>
      </p:sp>
    </p:spTree>
    <p:extLst>
      <p:ext uri="{BB962C8B-B14F-4D97-AF65-F5344CB8AC3E}">
        <p14:creationId xmlns:p14="http://schemas.microsoft.com/office/powerpoint/2010/main" val="405097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EF1C-19E7-044F-AD35-BFCB9C214DC4}"/>
              </a:ext>
            </a:extLst>
          </p:cNvPr>
          <p:cNvSpPr>
            <a:spLocks noGrp="1"/>
          </p:cNvSpPr>
          <p:nvPr>
            <p:ph type="title"/>
          </p:nvPr>
        </p:nvSpPr>
        <p:spPr/>
        <p:txBody>
          <a:bodyPr/>
          <a:lstStyle/>
          <a:p>
            <a:r>
              <a:rPr lang="en-US" dirty="0"/>
              <a:t>Forecasting With the Model</a:t>
            </a:r>
          </a:p>
        </p:txBody>
      </p:sp>
      <p:pic>
        <p:nvPicPr>
          <p:cNvPr id="5" name="Content Placeholder 4" descr="A close up of text on a white background&#10;&#10;Description automatically generated">
            <a:extLst>
              <a:ext uri="{FF2B5EF4-FFF2-40B4-BE49-F238E27FC236}">
                <a16:creationId xmlns:a16="http://schemas.microsoft.com/office/drawing/2014/main" id="{A3785180-A385-D342-B314-DDE4498101D4}"/>
              </a:ext>
            </a:extLst>
          </p:cNvPr>
          <p:cNvPicPr>
            <a:picLocks noGrp="1" noChangeAspect="1"/>
          </p:cNvPicPr>
          <p:nvPr>
            <p:ph idx="1"/>
          </p:nvPr>
        </p:nvPicPr>
        <p:blipFill>
          <a:blip r:embed="rId2"/>
          <a:stretch>
            <a:fillRect/>
          </a:stretch>
        </p:blipFill>
        <p:spPr>
          <a:xfrm>
            <a:off x="4144329" y="2037556"/>
            <a:ext cx="3358196" cy="2424879"/>
          </a:xfrm>
        </p:spPr>
      </p:pic>
      <p:sp>
        <p:nvSpPr>
          <p:cNvPr id="7" name="TextBox 6">
            <a:extLst>
              <a:ext uri="{FF2B5EF4-FFF2-40B4-BE49-F238E27FC236}">
                <a16:creationId xmlns:a16="http://schemas.microsoft.com/office/drawing/2014/main" id="{9A7CD037-3608-4C41-BA78-B2031DFC8045}"/>
              </a:ext>
            </a:extLst>
          </p:cNvPr>
          <p:cNvSpPr txBox="1"/>
          <p:nvPr/>
        </p:nvSpPr>
        <p:spPr>
          <a:xfrm>
            <a:off x="1228726" y="2037556"/>
            <a:ext cx="28003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finding the optimal combination of parameters, we can print out the results of our model</a:t>
            </a:r>
          </a:p>
          <a:p>
            <a:pPr marL="285750" indent="-285750">
              <a:buFont typeface="Arial" panose="020B0604020202020204" pitchFamily="34" charset="0"/>
              <a:buChar char="•"/>
            </a:pPr>
            <a:r>
              <a:rPr lang="en-US" dirty="0"/>
              <a:t>All these variables and coefficients go into making a linear equation for our model</a:t>
            </a:r>
          </a:p>
          <a:p>
            <a:pPr marL="285750" indent="-285750">
              <a:buFont typeface="Arial" panose="020B0604020202020204" pitchFamily="34" charset="0"/>
              <a:buChar char="•"/>
            </a:pPr>
            <a:endParaRPr lang="en-US" dirty="0"/>
          </a:p>
          <a:p>
            <a:endParaRPr lang="en-US" dirty="0"/>
          </a:p>
        </p:txBody>
      </p:sp>
      <p:pic>
        <p:nvPicPr>
          <p:cNvPr id="9" name="Picture 8" descr="A screenshot of a social media post&#10;&#10;Description automatically generated">
            <a:extLst>
              <a:ext uri="{FF2B5EF4-FFF2-40B4-BE49-F238E27FC236}">
                <a16:creationId xmlns:a16="http://schemas.microsoft.com/office/drawing/2014/main" id="{3C6918AB-0742-7849-B0F9-93916A8CA9DF}"/>
              </a:ext>
            </a:extLst>
          </p:cNvPr>
          <p:cNvPicPr>
            <a:picLocks noChangeAspect="1"/>
          </p:cNvPicPr>
          <p:nvPr/>
        </p:nvPicPr>
        <p:blipFill rotWithShape="1">
          <a:blip r:embed="rId3"/>
          <a:srcRect r="35344"/>
          <a:stretch/>
        </p:blipFill>
        <p:spPr>
          <a:xfrm>
            <a:off x="7502525" y="2037556"/>
            <a:ext cx="3998913" cy="3619500"/>
          </a:xfrm>
          <a:prstGeom prst="rect">
            <a:avLst/>
          </a:prstGeom>
        </p:spPr>
      </p:pic>
      <p:sp>
        <p:nvSpPr>
          <p:cNvPr id="10" name="TextBox 9">
            <a:extLst>
              <a:ext uri="{FF2B5EF4-FFF2-40B4-BE49-F238E27FC236}">
                <a16:creationId xmlns:a16="http://schemas.microsoft.com/office/drawing/2014/main" id="{6FBC76B1-9962-B440-8E02-9564CAF1E0FD}"/>
              </a:ext>
            </a:extLst>
          </p:cNvPr>
          <p:cNvSpPr txBox="1"/>
          <p:nvPr/>
        </p:nvSpPr>
        <p:spPr>
          <a:xfrm>
            <a:off x="1228725" y="4657720"/>
            <a:ext cx="62737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Once we have determined what model to use, we can feed it a series of values and make a prediction</a:t>
            </a:r>
          </a:p>
        </p:txBody>
      </p:sp>
    </p:spTree>
    <p:extLst>
      <p:ext uri="{BB962C8B-B14F-4D97-AF65-F5344CB8AC3E}">
        <p14:creationId xmlns:p14="http://schemas.microsoft.com/office/powerpoint/2010/main" val="235849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0B5F-B110-2F40-87FD-43D542F9D5A2}"/>
              </a:ext>
            </a:extLst>
          </p:cNvPr>
          <p:cNvSpPr>
            <a:spLocks noGrp="1"/>
          </p:cNvSpPr>
          <p:nvPr>
            <p:ph type="title"/>
          </p:nvPr>
        </p:nvSpPr>
        <p:spPr/>
        <p:txBody>
          <a:bodyPr/>
          <a:lstStyle/>
          <a:p>
            <a:br>
              <a:rPr lang="en-US" dirty="0"/>
            </a:br>
            <a:r>
              <a:rPr lang="en-US" dirty="0"/>
              <a:t>Plotting the Predicted Values</a:t>
            </a:r>
          </a:p>
        </p:txBody>
      </p:sp>
      <p:pic>
        <p:nvPicPr>
          <p:cNvPr id="5" name="Content Placeholder 4" descr="A close up of a map&#10;&#10;Description automatically generated">
            <a:extLst>
              <a:ext uri="{FF2B5EF4-FFF2-40B4-BE49-F238E27FC236}">
                <a16:creationId xmlns:a16="http://schemas.microsoft.com/office/drawing/2014/main" id="{8825617F-0D3E-B347-8932-22F1E7A617FB}"/>
              </a:ext>
            </a:extLst>
          </p:cNvPr>
          <p:cNvPicPr>
            <a:picLocks noGrp="1" noChangeAspect="1"/>
          </p:cNvPicPr>
          <p:nvPr>
            <p:ph idx="1"/>
          </p:nvPr>
        </p:nvPicPr>
        <p:blipFill>
          <a:blip r:embed="rId2"/>
          <a:stretch>
            <a:fillRect/>
          </a:stretch>
        </p:blipFill>
        <p:spPr>
          <a:xfrm>
            <a:off x="757238" y="1981774"/>
            <a:ext cx="10687050" cy="4322201"/>
          </a:xfrm>
        </p:spPr>
      </p:pic>
    </p:spTree>
    <p:extLst>
      <p:ext uri="{BB962C8B-B14F-4D97-AF65-F5344CB8AC3E}">
        <p14:creationId xmlns:p14="http://schemas.microsoft.com/office/powerpoint/2010/main" val="96763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D474-094E-6B48-BF50-4DB8A92C3BAF}"/>
              </a:ext>
            </a:extLst>
          </p:cNvPr>
          <p:cNvSpPr>
            <a:spLocks noGrp="1"/>
          </p:cNvSpPr>
          <p:nvPr>
            <p:ph type="title"/>
          </p:nvPr>
        </p:nvSpPr>
        <p:spPr/>
        <p:txBody>
          <a:bodyPr/>
          <a:lstStyle/>
          <a:p>
            <a:r>
              <a:rPr lang="en-US" dirty="0"/>
              <a:t>Limitations</a:t>
            </a:r>
          </a:p>
        </p:txBody>
      </p:sp>
      <p:sp>
        <p:nvSpPr>
          <p:cNvPr id="4" name="TextBox 3">
            <a:extLst>
              <a:ext uri="{FF2B5EF4-FFF2-40B4-BE49-F238E27FC236}">
                <a16:creationId xmlns:a16="http://schemas.microsoft.com/office/drawing/2014/main" id="{60413DBF-D0E8-B845-ADBB-542FE1B77611}"/>
              </a:ext>
            </a:extLst>
          </p:cNvPr>
          <p:cNvSpPr txBox="1"/>
          <p:nvPr/>
        </p:nvSpPr>
        <p:spPr>
          <a:xfrm>
            <a:off x="1200150" y="2100263"/>
            <a:ext cx="99555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Crypto Boom/Bust </a:t>
            </a:r>
          </a:p>
          <a:p>
            <a:pPr marL="742950" lvl="1" indent="-285750">
              <a:buFont typeface="Arial" panose="020B0604020202020204" pitchFamily="34" charset="0"/>
              <a:buChar char="•"/>
            </a:pPr>
            <a:r>
              <a:rPr lang="en-US" dirty="0"/>
              <a:t> Almost immediately after the data ends, Ripple experienced a 32% drop, and hasn’t done much since to recover, today trading at $0.23</a:t>
            </a:r>
          </a:p>
          <a:p>
            <a:pPr marL="742950" lvl="1" indent="-285750">
              <a:buFont typeface="Arial" panose="020B0604020202020204" pitchFamily="34" charset="0"/>
              <a:buChar char="•"/>
            </a:pPr>
            <a:r>
              <a:rPr lang="en-US" dirty="0"/>
              <a:t>This, coupled with the fact that the currency had only experienced major price gains and volatility in the last 60 days of the data, makes it really tough to find a perfect model</a:t>
            </a:r>
          </a:p>
          <a:p>
            <a:pPr lvl="1"/>
            <a:endParaRPr lang="en-US" dirty="0"/>
          </a:p>
          <a:p>
            <a:pPr marL="742950" lvl="1"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567F1896-2BB4-6140-AC2E-2312432C2D0D}"/>
              </a:ext>
            </a:extLst>
          </p:cNvPr>
          <p:cNvSpPr txBox="1"/>
          <p:nvPr/>
        </p:nvSpPr>
        <p:spPr>
          <a:xfrm>
            <a:off x="1097280" y="3767138"/>
            <a:ext cx="99555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Data Structure</a:t>
            </a:r>
          </a:p>
          <a:p>
            <a:pPr marL="742950" lvl="1" indent="-285750">
              <a:buFont typeface="Arial" panose="020B0604020202020204" pitchFamily="34" charset="0"/>
              <a:buChar char="•"/>
            </a:pPr>
            <a:r>
              <a:rPr lang="en-US" dirty="0"/>
              <a:t>These methods are best applied on longer time series, and on data that has more depth</a:t>
            </a:r>
          </a:p>
          <a:p>
            <a:pPr marL="742950" lvl="1" indent="-285750">
              <a:buFont typeface="Arial" panose="020B0604020202020204" pitchFamily="34" charset="0"/>
              <a:buChar char="•"/>
            </a:pPr>
            <a:r>
              <a:rPr lang="en-US" dirty="0"/>
              <a:t>Economic data, such as GDP, is best studied and predicted using methods similar to this. We have the knowledge base of factors that influence GDP in order to be able to study WHY a series has a unit root or is trend stationary and attribute it to very specific exogenous variables</a:t>
            </a:r>
          </a:p>
          <a:p>
            <a:pPr marL="742950" lvl="1" indent="-285750">
              <a:buFont typeface="Arial" panose="020B0604020202020204" pitchFamily="34" charset="0"/>
              <a:buChar char="•"/>
            </a:pPr>
            <a:r>
              <a:rPr lang="en-US" dirty="0"/>
              <a:t>Crypto is so new and unpredictable (like the stock market), so these variables are tough to identify </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8879044"/>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43041"/>
      </a:dk2>
      <a:lt2>
        <a:srgbClr val="E2E8E4"/>
      </a:lt2>
      <a:accent1>
        <a:srgbClr val="E729B6"/>
      </a:accent1>
      <a:accent2>
        <a:srgbClr val="B717D5"/>
      </a:accent2>
      <a:accent3>
        <a:srgbClr val="7929E7"/>
      </a:accent3>
      <a:accent4>
        <a:srgbClr val="4746DD"/>
      </a:accent4>
      <a:accent5>
        <a:srgbClr val="2977E7"/>
      </a:accent5>
      <a:accent6>
        <a:srgbClr val="17B2D3"/>
      </a:accent6>
      <a:hlink>
        <a:srgbClr val="5A74C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1630</TotalTime>
  <Words>624</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RetrospectVTI</vt:lpstr>
      <vt:lpstr>Cryptocurrency Time Series Analysis</vt:lpstr>
      <vt:lpstr>The Data</vt:lpstr>
      <vt:lpstr>Approach</vt:lpstr>
      <vt:lpstr>Unit Roots</vt:lpstr>
      <vt:lpstr>Dickey-Fuller Test</vt:lpstr>
      <vt:lpstr>Optimizing the Model</vt:lpstr>
      <vt:lpstr>Forecasting With the Model</vt:lpstr>
      <vt:lpstr> Plotting the Predicted Values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Time Series Analysis</dc:title>
  <dc:creator>Connor Turnage</dc:creator>
  <cp:lastModifiedBy>Connor Turnage</cp:lastModifiedBy>
  <cp:revision>25</cp:revision>
  <dcterms:created xsi:type="dcterms:W3CDTF">2020-03-01T21:47:13Z</dcterms:created>
  <dcterms:modified xsi:type="dcterms:W3CDTF">2020-03-03T00:57:13Z</dcterms:modified>
</cp:coreProperties>
</file>