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3496" autoAdjust="0"/>
  </p:normalViewPr>
  <p:slideViewPr>
    <p:cSldViewPr>
      <p:cViewPr varScale="1">
        <p:scale>
          <a:sx n="97" d="100"/>
          <a:sy n="97" d="100"/>
        </p:scale>
        <p:origin x="-1853" y="-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4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4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22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2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8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7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6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3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C8E37-C80D-4BBD-B581-50CD6F8791FA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970B-A5F1-40C2-8EC0-1C1C6F443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MIPS</a:t>
            </a:r>
            <a:r>
              <a:rPr lang="ja-JP" altLang="en-US" dirty="0" smtClean="0"/>
              <a:t>命令セット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669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MIPS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　</a:t>
            </a:r>
            <a:r>
              <a:rPr lang="ja-JP" altLang="en-US" dirty="0"/>
              <a:t>代表的な</a:t>
            </a:r>
            <a:r>
              <a:rPr lang="en-US" altLang="ja-JP" dirty="0" smtClean="0"/>
              <a:t>RISC</a:t>
            </a:r>
            <a:r>
              <a:rPr lang="ja-JP" altLang="en-US" dirty="0" smtClean="0"/>
              <a:t>のひとつ</a:t>
            </a:r>
            <a:endParaRPr kumimoji="1" lang="en-US" altLang="ja-JP" dirty="0" smtClean="0"/>
          </a:p>
          <a:p>
            <a:r>
              <a:rPr kumimoji="1" lang="en-US" altLang="ja-JP" dirty="0" smtClean="0"/>
              <a:t>MIPS</a:t>
            </a:r>
            <a:r>
              <a:rPr kumimoji="1" lang="ja-JP" altLang="en-US" dirty="0" smtClean="0"/>
              <a:t>命令セットを参考にその一部を実装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a</a:t>
            </a:r>
            <a:r>
              <a:rPr lang="en-US" altLang="ja-JP" dirty="0" smtClean="0"/>
              <a:t>dd, sub, and, or, </a:t>
            </a:r>
            <a:r>
              <a:rPr lang="en-US" altLang="ja-JP" dirty="0" err="1" smtClean="0"/>
              <a:t>xor</a:t>
            </a:r>
            <a:r>
              <a:rPr lang="en-US" altLang="ja-JP" dirty="0" smtClean="0"/>
              <a:t>, nor, </a:t>
            </a:r>
            <a:r>
              <a:rPr lang="en-US" altLang="ja-JP" dirty="0" err="1" smtClean="0"/>
              <a:t>addi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andi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ori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beq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bne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bltz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blez</a:t>
            </a:r>
            <a:r>
              <a:rPr lang="en-US" altLang="ja-JP" dirty="0" smtClean="0"/>
              <a:t>, j, </a:t>
            </a:r>
            <a:r>
              <a:rPr lang="en-US" altLang="ja-JP" dirty="0" err="1" smtClean="0"/>
              <a:t>jr</a:t>
            </a:r>
            <a:r>
              <a:rPr lang="en-US" altLang="ja-JP" dirty="0"/>
              <a:t>, </a:t>
            </a:r>
            <a:r>
              <a:rPr lang="en-US" altLang="ja-JP" dirty="0" err="1"/>
              <a:t>jal</a:t>
            </a:r>
            <a:r>
              <a:rPr lang="en-US" altLang="ja-JP" dirty="0"/>
              <a:t>, </a:t>
            </a:r>
            <a:r>
              <a:rPr lang="en-US" altLang="ja-JP" dirty="0" err="1" smtClean="0"/>
              <a:t>jalr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w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sw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slti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movz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sll</a:t>
            </a:r>
            <a:r>
              <a:rPr kumimoji="1" lang="en-US" altLang="ja-JP" dirty="0" smtClean="0"/>
              <a:t> etc..</a:t>
            </a:r>
            <a:endParaRPr lang="en-US" altLang="ja-JP" dirty="0" smtClean="0"/>
          </a:p>
          <a:p>
            <a:r>
              <a:rPr kumimoji="1" lang="en-US" altLang="ja-JP" dirty="0" smtClean="0"/>
              <a:t>32bit</a:t>
            </a:r>
            <a:r>
              <a:rPr kumimoji="1" lang="ja-JP" altLang="en-US" dirty="0" smtClean="0"/>
              <a:t>の命令長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85036" y="3995445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OPCODE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09172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RS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533308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RT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745611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969747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SHIFT_A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192905" y="400506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FUNCTION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1520" y="4098811"/>
            <a:ext cx="12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R-type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075176" y="471429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OPCODE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299312" y="4723909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RS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523448" y="4723909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RT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735751" y="4723909"/>
            <a:ext cx="368129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IMMEDIATE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60" y="4817656"/>
            <a:ext cx="12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-type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085036" y="5452373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OPCODE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09172" y="5461992"/>
            <a:ext cx="611772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1520" y="5555739"/>
            <a:ext cx="12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J</a:t>
            </a:r>
            <a:r>
              <a:rPr kumimoji="1" lang="en-US" altLang="ja-JP" dirty="0" smtClean="0"/>
              <a:t>-type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471220" y="3657511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lang="en-US" altLang="ja-JP" dirty="0" smtClean="0"/>
              <a:t>bit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63912" y="3658902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5bit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88048" y="3646650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5bit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10708" y="3667187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5bit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447645" y="3661535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lang="en-US" altLang="ja-JP" dirty="0" smtClean="0"/>
              <a:t>bit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24487" y="3672227"/>
            <a:ext cx="71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5bit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73102" y="6165304"/>
            <a:ext cx="767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たとえば、</a:t>
            </a:r>
            <a:r>
              <a:rPr kumimoji="1" lang="en-US" altLang="ja-JP" dirty="0" smtClean="0"/>
              <a:t>add $3,$2,$1 </a:t>
            </a:r>
            <a:r>
              <a:rPr kumimoji="1" lang="ja-JP" altLang="en-US" dirty="0" smtClean="0"/>
              <a:t>なら　</a:t>
            </a:r>
            <a:r>
              <a:rPr kumimoji="1" lang="en-US" altLang="ja-JP" dirty="0" smtClean="0"/>
              <a:t>000000</a:t>
            </a:r>
            <a:r>
              <a:rPr lang="ja-JP" altLang="en-US" dirty="0"/>
              <a:t> </a:t>
            </a:r>
            <a:r>
              <a:rPr lang="en-US" altLang="ja-JP" dirty="0" smtClean="0"/>
              <a:t>00010 00001 00011 00000 </a:t>
            </a:r>
            <a:r>
              <a:rPr lang="en-US" altLang="ja-JP" dirty="0" smtClean="0"/>
              <a:t>1</a:t>
            </a:r>
            <a:r>
              <a:rPr lang="en-US" altLang="ja-JP" dirty="0" smtClean="0"/>
              <a:t>00000</a:t>
            </a:r>
            <a:endParaRPr lang="ja-JP" altLang="en-US" dirty="0"/>
          </a:p>
          <a:p>
            <a:endParaRPr lang="ja-JP" altLang="en-US" dirty="0"/>
          </a:p>
          <a:p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56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32bit</a:t>
            </a:r>
            <a:r>
              <a:rPr lang="ja-JP" altLang="en-US" dirty="0" smtClean="0"/>
              <a:t>プロセッサの構成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998254" y="2687185"/>
            <a:ext cx="2250722" cy="86810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命令メモリ</a:t>
            </a:r>
            <a:endParaRPr kumimoji="1" lang="ja-JP" altLang="en-US" sz="20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4317745" y="2168859"/>
            <a:ext cx="3744416" cy="46805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レジスタ</a:t>
            </a:r>
            <a:endParaRPr kumimoji="1" lang="ja-JP" altLang="en-US" sz="2000" dirty="0"/>
          </a:p>
        </p:txBody>
      </p:sp>
      <p:sp>
        <p:nvSpPr>
          <p:cNvPr id="8" name="ホームベース 7"/>
          <p:cNvSpPr/>
          <p:nvPr/>
        </p:nvSpPr>
        <p:spPr>
          <a:xfrm rot="5400000">
            <a:off x="5370653" y="3098427"/>
            <a:ext cx="846508" cy="1944217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48702" y="3788714"/>
            <a:ext cx="110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ALU</a:t>
            </a:r>
            <a:endParaRPr kumimoji="1" lang="ja-JP" altLang="en-US" sz="2000" dirty="0"/>
          </a:p>
        </p:txBody>
      </p:sp>
      <p:cxnSp>
        <p:nvCxnSpPr>
          <p:cNvPr id="23" name="直線矢印コネクタ 22"/>
          <p:cNvCxnSpPr>
            <a:endCxn id="5" idx="0"/>
          </p:cNvCxnSpPr>
          <p:nvPr/>
        </p:nvCxnSpPr>
        <p:spPr>
          <a:xfrm flipH="1">
            <a:off x="2123615" y="2276872"/>
            <a:ext cx="6572" cy="41031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2"/>
          </p:cNvCxnSpPr>
          <p:nvPr/>
        </p:nvCxnSpPr>
        <p:spPr>
          <a:xfrm flipH="1">
            <a:off x="2115654" y="3555289"/>
            <a:ext cx="7961" cy="5091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109833" y="2641118"/>
            <a:ext cx="0" cy="100616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6444208" y="2665322"/>
            <a:ext cx="0" cy="5981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処理 31"/>
          <p:cNvSpPr/>
          <p:nvPr/>
        </p:nvSpPr>
        <p:spPr>
          <a:xfrm>
            <a:off x="4556764" y="5064994"/>
            <a:ext cx="2667173" cy="72008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データ</a:t>
            </a:r>
            <a:r>
              <a:rPr lang="ja-JP" altLang="en-US" sz="2000" dirty="0" smtClean="0"/>
              <a:t>メモリ</a:t>
            </a:r>
            <a:endParaRPr kumimoji="1" lang="ja-JP" altLang="en-US" sz="2000" dirty="0"/>
          </a:p>
        </p:txBody>
      </p:sp>
      <p:cxnSp>
        <p:nvCxnSpPr>
          <p:cNvPr id="36" name="直線矢印コネクタ 35"/>
          <p:cNvCxnSpPr>
            <a:stCxn id="8" idx="3"/>
          </p:cNvCxnSpPr>
          <p:nvPr/>
        </p:nvCxnSpPr>
        <p:spPr>
          <a:xfrm>
            <a:off x="5793907" y="4493790"/>
            <a:ext cx="19030" cy="5712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台形 36"/>
          <p:cNvSpPr/>
          <p:nvPr/>
        </p:nvSpPr>
        <p:spPr>
          <a:xfrm rot="10800000">
            <a:off x="6139604" y="3235532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355628" y="3463297"/>
            <a:ext cx="0" cy="1839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/>
          <p:nvPr/>
        </p:nvCxnSpPr>
        <p:spPr>
          <a:xfrm rot="5400000" flipH="1" flipV="1">
            <a:off x="3743654" y="2343061"/>
            <a:ext cx="2031786" cy="1592565"/>
          </a:xfrm>
          <a:prstGeom prst="bentConnector3">
            <a:avLst>
              <a:gd name="adj1" fmla="val 122095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flipV="1">
            <a:off x="2225584" y="3260541"/>
            <a:ext cx="4061138" cy="1208830"/>
          </a:xfrm>
          <a:prstGeom prst="bentConnector4">
            <a:avLst>
              <a:gd name="adj1" fmla="val 47777"/>
              <a:gd name="adj2" fmla="val 118911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2732093" y="4155237"/>
            <a:ext cx="1231171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3002058" y="3838412"/>
            <a:ext cx="10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$</a:t>
            </a:r>
            <a:r>
              <a:rPr kumimoji="1" lang="en-US" altLang="ja-JP" sz="1600" i="1" dirty="0" err="1" smtClean="0"/>
              <a:t>s,$t,$d</a:t>
            </a:r>
            <a:endParaRPr kumimoji="1" lang="ja-JP" altLang="en-US" sz="1600" i="1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002058" y="413049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immediate</a:t>
            </a:r>
            <a:endParaRPr kumimoji="1" lang="ja-JP" altLang="en-US" sz="1600" i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084638" y="262585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</a:t>
            </a:r>
            <a:r>
              <a:rPr kumimoji="1" lang="en-US" altLang="ja-JP" sz="1600" i="1" dirty="0" smtClean="0"/>
              <a:t>s</a:t>
            </a:r>
            <a:r>
              <a:rPr lang="en-US" altLang="ja-JP" sz="1600" i="1" dirty="0" smtClean="0"/>
              <a:t>_data</a:t>
            </a:r>
            <a:endParaRPr kumimoji="1" lang="ja-JP" altLang="en-US" sz="1600" i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506231" y="262585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</a:t>
            </a:r>
            <a:r>
              <a:rPr lang="en-US" altLang="ja-JP" sz="1600" i="1" dirty="0" smtClean="0"/>
              <a:t>t_data</a:t>
            </a:r>
            <a:endParaRPr kumimoji="1" lang="ja-JP" altLang="en-US" sz="1600" i="1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965817" y="3618019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220486" y="3634826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b</a:t>
            </a:r>
            <a:endParaRPr kumimoji="1" lang="ja-JP" altLang="en-US" sz="1600" dirty="0"/>
          </a:p>
        </p:txBody>
      </p:sp>
      <p:cxnSp>
        <p:nvCxnSpPr>
          <p:cNvPr id="113" name="直線コネクタ 112"/>
          <p:cNvCxnSpPr/>
          <p:nvPr/>
        </p:nvCxnSpPr>
        <p:spPr>
          <a:xfrm>
            <a:off x="5771855" y="6536886"/>
            <a:ext cx="2787569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34" idx="3"/>
          </p:cNvCxnSpPr>
          <p:nvPr/>
        </p:nvCxnSpPr>
        <p:spPr>
          <a:xfrm>
            <a:off x="5615806" y="5785074"/>
            <a:ext cx="0" cy="50773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/>
          <p:nvPr/>
        </p:nvCxnSpPr>
        <p:spPr>
          <a:xfrm rot="16200000" flipV="1">
            <a:off x="5511122" y="3488584"/>
            <a:ext cx="4413436" cy="1683168"/>
          </a:xfrm>
          <a:prstGeom prst="bentConnector3">
            <a:avLst>
              <a:gd name="adj1" fmla="val 110363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4763743" y="58536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readdata</a:t>
            </a:r>
            <a:endParaRPr kumimoji="1" lang="ja-JP" altLang="en-US" sz="1600" i="1" dirty="0"/>
          </a:p>
        </p:txBody>
      </p:sp>
      <p:cxnSp>
        <p:nvCxnSpPr>
          <p:cNvPr id="125" name="カギ線コネクタ 124"/>
          <p:cNvCxnSpPr>
            <a:endCxn id="8" idx="2"/>
          </p:cNvCxnSpPr>
          <p:nvPr/>
        </p:nvCxnSpPr>
        <p:spPr>
          <a:xfrm flipV="1">
            <a:off x="2293598" y="3858909"/>
            <a:ext cx="2528201" cy="885880"/>
          </a:xfrm>
          <a:prstGeom prst="bentConnector3">
            <a:avLst>
              <a:gd name="adj1" fmla="val 83359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2982781" y="4399552"/>
            <a:ext cx="1518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function</a:t>
            </a:r>
            <a:endParaRPr kumimoji="1" lang="ja-JP" altLang="en-US" sz="1600" i="1" dirty="0"/>
          </a:p>
        </p:txBody>
      </p:sp>
      <p:sp>
        <p:nvSpPr>
          <p:cNvPr id="134" name="台形 133"/>
          <p:cNvSpPr/>
          <p:nvPr/>
        </p:nvSpPr>
        <p:spPr>
          <a:xfrm rot="10800000">
            <a:off x="5555831" y="6184792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/>
          <p:cNvCxnSpPr/>
          <p:nvPr/>
        </p:nvCxnSpPr>
        <p:spPr>
          <a:xfrm>
            <a:off x="5771855" y="6400816"/>
            <a:ext cx="0" cy="14401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>
            <a:off x="5820651" y="5949280"/>
            <a:ext cx="7714" cy="2686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H="1">
            <a:off x="5820652" y="5949280"/>
            <a:ext cx="155966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 flipH="1" flipV="1">
            <a:off x="5793907" y="4724597"/>
            <a:ext cx="1586405" cy="1213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V="1">
            <a:off x="7380312" y="4736734"/>
            <a:ext cx="0" cy="121254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>
            <a:off x="6202750" y="591432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aluresult</a:t>
            </a:r>
            <a:endParaRPr kumimoji="1" lang="ja-JP" altLang="en-US" sz="1600" i="1" dirty="0"/>
          </a:p>
        </p:txBody>
      </p:sp>
      <p:cxnSp>
        <p:nvCxnSpPr>
          <p:cNvPr id="187" name="直線矢印コネクタ 186"/>
          <p:cNvCxnSpPr/>
          <p:nvPr/>
        </p:nvCxnSpPr>
        <p:spPr>
          <a:xfrm>
            <a:off x="2437592" y="5126862"/>
            <a:ext cx="13144" cy="4558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 flipV="1">
            <a:off x="820899" y="6255989"/>
            <a:ext cx="1508681" cy="3198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200" idx="0"/>
          </p:cNvCxnSpPr>
          <p:nvPr/>
        </p:nvCxnSpPr>
        <p:spPr>
          <a:xfrm>
            <a:off x="2329580" y="5798785"/>
            <a:ext cx="0" cy="48918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カギ線コネクタ 196"/>
          <p:cNvCxnSpPr>
            <a:endCxn id="4" idx="0"/>
          </p:cNvCxnSpPr>
          <p:nvPr/>
        </p:nvCxnSpPr>
        <p:spPr>
          <a:xfrm rot="5400000" flipH="1" flipV="1">
            <a:off x="-847774" y="3324070"/>
            <a:ext cx="4597485" cy="1260142"/>
          </a:xfrm>
          <a:prstGeom prst="bentConnector3">
            <a:avLst>
              <a:gd name="adj1" fmla="val 104972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台形 199"/>
          <p:cNvSpPr/>
          <p:nvPr/>
        </p:nvSpPr>
        <p:spPr>
          <a:xfrm rot="10800000">
            <a:off x="2113556" y="5582761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処理 10"/>
          <p:cNvSpPr/>
          <p:nvPr/>
        </p:nvSpPr>
        <p:spPr>
          <a:xfrm>
            <a:off x="1108931" y="4051307"/>
            <a:ext cx="1944216" cy="107487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デコーダ</a:t>
            </a:r>
            <a:endParaRPr kumimoji="1" lang="ja-JP" altLang="en-US" sz="2000" dirty="0"/>
          </a:p>
        </p:txBody>
      </p:sp>
      <p:cxnSp>
        <p:nvCxnSpPr>
          <p:cNvPr id="205" name="直線矢印コネクタ 204"/>
          <p:cNvCxnSpPr/>
          <p:nvPr/>
        </p:nvCxnSpPr>
        <p:spPr>
          <a:xfrm>
            <a:off x="2210284" y="5338174"/>
            <a:ext cx="0" cy="2445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endCxn id="209" idx="3"/>
          </p:cNvCxnSpPr>
          <p:nvPr/>
        </p:nvCxnSpPr>
        <p:spPr>
          <a:xfrm flipH="1" flipV="1">
            <a:off x="1825524" y="5338174"/>
            <a:ext cx="384760" cy="1663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1213456" y="5168897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PC+4</a:t>
            </a:r>
            <a:endParaRPr kumimoji="1" lang="ja-JP" altLang="en-US" sz="1600" i="1" dirty="0"/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2545605" y="5177215"/>
            <a:ext cx="129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target</a:t>
            </a:r>
            <a:endParaRPr kumimoji="1" lang="ja-JP" altLang="en-US" sz="1600" i="1" dirty="0"/>
          </a:p>
        </p:txBody>
      </p:sp>
      <p:cxnSp>
        <p:nvCxnSpPr>
          <p:cNvPr id="221" name="直線コネクタ 220"/>
          <p:cNvCxnSpPr/>
          <p:nvPr/>
        </p:nvCxnSpPr>
        <p:spPr>
          <a:xfrm flipH="1" flipV="1">
            <a:off x="6450051" y="3025639"/>
            <a:ext cx="570221" cy="606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矢印コネクタ 222"/>
          <p:cNvCxnSpPr/>
          <p:nvPr/>
        </p:nvCxnSpPr>
        <p:spPr>
          <a:xfrm>
            <a:off x="7001242" y="3025638"/>
            <a:ext cx="0" cy="20393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テキスト ボックス 224"/>
          <p:cNvSpPr txBox="1"/>
          <p:nvPr/>
        </p:nvSpPr>
        <p:spPr>
          <a:xfrm>
            <a:off x="5678687" y="5039108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a</a:t>
            </a:r>
            <a:endParaRPr kumimoji="1" lang="ja-JP" altLang="en-US" sz="1600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6849800" y="5039108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d</a:t>
            </a:r>
            <a:endParaRPr kumimoji="1" lang="ja-JP" altLang="en-US" sz="1600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108930" y="1655398"/>
            <a:ext cx="1944217" cy="69348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Program </a:t>
            </a:r>
            <a:r>
              <a:rPr lang="en-US" altLang="ja-JP" sz="2000" dirty="0" smtClean="0"/>
              <a:t>Counter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</TotalTime>
  <Words>67</Words>
  <Application>Microsoft Office PowerPoint</Application>
  <PresentationFormat>画面に合わせる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MIPS命令セット</vt:lpstr>
      <vt:lpstr>32bitプロセッサの構成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CEN1003</dc:creator>
  <cp:lastModifiedBy>CEN1003</cp:lastModifiedBy>
  <cp:revision>15</cp:revision>
  <dcterms:created xsi:type="dcterms:W3CDTF">2017-07-19T12:24:25Z</dcterms:created>
  <dcterms:modified xsi:type="dcterms:W3CDTF">2017-07-19T13:46:07Z</dcterms:modified>
</cp:coreProperties>
</file>