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6" r:id="rId6"/>
    <p:sldId id="287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9" autoAdjust="0"/>
    <p:restoredTop sz="94660"/>
  </p:normalViewPr>
  <p:slideViewPr>
    <p:cSldViewPr snapToGrid="0">
      <p:cViewPr>
        <p:scale>
          <a:sx n="67" d="100"/>
          <a:sy n="67" d="100"/>
        </p:scale>
        <p:origin x="856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5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6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9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8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9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2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8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計算機システム設計論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44676" y="3509963"/>
            <a:ext cx="10502646" cy="1655762"/>
          </a:xfrm>
        </p:spPr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メンバー：</a:t>
            </a:r>
            <a:r>
              <a:rPr lang="ja-JP" altLang="en-US" dirty="0"/>
              <a:t> </a:t>
            </a:r>
            <a:r>
              <a:rPr lang="ja-JP" altLang="en-US" dirty="0" smtClean="0"/>
              <a:t>石黒健太 ，</a:t>
            </a:r>
            <a:r>
              <a:rPr lang="ja-JP" altLang="en-US" dirty="0"/>
              <a:t> </a:t>
            </a:r>
            <a:r>
              <a:rPr lang="ja-JP" altLang="en-US" dirty="0" smtClean="0"/>
              <a:t>金村晃</a:t>
            </a:r>
            <a:r>
              <a:rPr lang="ja-JP" altLang="en-US" dirty="0"/>
              <a:t>太 </a:t>
            </a:r>
            <a:r>
              <a:rPr lang="ja-JP" altLang="en-US" dirty="0" smtClean="0"/>
              <a:t>，</a:t>
            </a:r>
            <a:r>
              <a:rPr lang="ja-JP" altLang="en-US" dirty="0"/>
              <a:t> </a:t>
            </a:r>
            <a:r>
              <a:rPr lang="ja-JP" altLang="en-US" dirty="0" smtClean="0"/>
              <a:t>木下舜 ， 出口卓</a:t>
            </a:r>
            <a:r>
              <a:rPr lang="ja-JP" altLang="en-US" dirty="0"/>
              <a:t>己 </a:t>
            </a:r>
            <a:r>
              <a:rPr lang="ja-JP" altLang="en-US" dirty="0" smtClean="0"/>
              <a:t>，</a:t>
            </a:r>
            <a:r>
              <a:rPr lang="ja-JP" altLang="en-US" dirty="0"/>
              <a:t> </a:t>
            </a:r>
            <a:r>
              <a:rPr lang="ja-JP" altLang="en-US" dirty="0" smtClean="0"/>
              <a:t>武者千嵯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3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アルゴリズム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汎用的なアーキテクチャを作成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実装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シミュレーション結果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結論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0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altLang="ja-JP" dirty="0" smtClean="0"/>
              <a:t>× 2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5 </a:t>
            </a:r>
            <a:r>
              <a:rPr lang="ja-JP" altLang="en-US" dirty="0" smtClean="0"/>
              <a:t>パズルを解く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0639" y="1494314"/>
            <a:ext cx="3492000" cy="4631376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29450" y="1566464"/>
            <a:ext cx="1576180" cy="140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  <a:endParaRPr lang="en-US" sz="5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873145" y="1564487"/>
            <a:ext cx="1576180" cy="140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2</a:t>
            </a:r>
            <a:endParaRPr lang="en-US" sz="5000" dirty="0"/>
          </a:p>
        </p:txBody>
      </p:sp>
      <p:sp>
        <p:nvSpPr>
          <p:cNvPr id="7" name="Rounded Rectangle 6"/>
          <p:cNvSpPr/>
          <p:nvPr/>
        </p:nvSpPr>
        <p:spPr>
          <a:xfrm>
            <a:off x="6136545" y="3110256"/>
            <a:ext cx="1576180" cy="140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3</a:t>
            </a:r>
            <a:endParaRPr lang="en-US" sz="5000" dirty="0"/>
          </a:p>
        </p:txBody>
      </p:sp>
      <p:sp>
        <p:nvSpPr>
          <p:cNvPr id="8" name="Rounded Rectangle 7"/>
          <p:cNvSpPr/>
          <p:nvPr/>
        </p:nvSpPr>
        <p:spPr>
          <a:xfrm>
            <a:off x="7880240" y="3108279"/>
            <a:ext cx="1576180" cy="140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4</a:t>
            </a:r>
            <a:endParaRPr lang="en-US" sz="5000" dirty="0"/>
          </a:p>
        </p:txBody>
      </p:sp>
      <p:sp>
        <p:nvSpPr>
          <p:cNvPr id="9" name="Rounded Rectangle 8"/>
          <p:cNvSpPr/>
          <p:nvPr/>
        </p:nvSpPr>
        <p:spPr>
          <a:xfrm>
            <a:off x="6135302" y="4654048"/>
            <a:ext cx="1576180" cy="140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5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5643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アルゴリズム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幅優先探索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086580" y="3264506"/>
            <a:ext cx="6109671" cy="7718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351791" y="1707058"/>
            <a:ext cx="1462606" cy="771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86510" y="1825625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51669" y="3345605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7584" y="3345604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663960" y="4738473"/>
            <a:ext cx="8945169" cy="8330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0886" y="4856682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1669" y="4855889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3"/>
            <a:endCxn id="9" idx="7"/>
          </p:cNvCxnSpPr>
          <p:nvPr/>
        </p:nvCxnSpPr>
        <p:spPr>
          <a:xfrm flipH="1">
            <a:off x="3980001" y="2353957"/>
            <a:ext cx="1897156" cy="1082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4" idx="7"/>
          </p:cNvCxnSpPr>
          <p:nvPr/>
        </p:nvCxnSpPr>
        <p:spPr>
          <a:xfrm flipH="1">
            <a:off x="2419218" y="3873937"/>
            <a:ext cx="1123098" cy="10733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3761159" y="3964584"/>
            <a:ext cx="0" cy="8913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5"/>
            <a:endCxn id="10" idx="1"/>
          </p:cNvCxnSpPr>
          <p:nvPr/>
        </p:nvCxnSpPr>
        <p:spPr>
          <a:xfrm>
            <a:off x="6314842" y="2353957"/>
            <a:ext cx="2073389" cy="10822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78739" y="722323"/>
            <a:ext cx="1107448" cy="145535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22746" y="803395"/>
            <a:ext cx="456564" cy="40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US" sz="3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7623317" y="803395"/>
            <a:ext cx="456564" cy="40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2</a:t>
            </a:r>
            <a:endParaRPr lang="en-US" sz="3000" dirty="0"/>
          </a:p>
        </p:txBody>
      </p:sp>
      <p:sp>
        <p:nvSpPr>
          <p:cNvPr id="36" name="Rounded Rectangle 35"/>
          <p:cNvSpPr/>
          <p:nvPr/>
        </p:nvSpPr>
        <p:spPr>
          <a:xfrm>
            <a:off x="7622285" y="1247962"/>
            <a:ext cx="456564" cy="40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37" name="Rounded Rectangle 36"/>
          <p:cNvSpPr/>
          <p:nvPr/>
        </p:nvSpPr>
        <p:spPr>
          <a:xfrm>
            <a:off x="7623317" y="1695279"/>
            <a:ext cx="456564" cy="40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sp>
        <p:nvSpPr>
          <p:cNvPr id="38" name="Rounded Rectangle 37"/>
          <p:cNvSpPr/>
          <p:nvPr/>
        </p:nvSpPr>
        <p:spPr>
          <a:xfrm>
            <a:off x="7122746" y="1703757"/>
            <a:ext cx="456564" cy="40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5</a:t>
            </a:r>
            <a:endParaRPr lang="en-US" sz="3000" dirty="0"/>
          </a:p>
        </p:txBody>
      </p:sp>
      <p:sp>
        <p:nvSpPr>
          <p:cNvPr id="48" name="Oval 47"/>
          <p:cNvSpPr/>
          <p:nvPr/>
        </p:nvSpPr>
        <p:spPr>
          <a:xfrm>
            <a:off x="5786510" y="3340893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" idx="4"/>
            <a:endCxn id="48" idx="0"/>
          </p:cNvCxnSpPr>
          <p:nvPr/>
        </p:nvCxnSpPr>
        <p:spPr>
          <a:xfrm>
            <a:off x="6096000" y="2444604"/>
            <a:ext cx="0" cy="8962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06241" y="2560320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up</a:t>
            </a:r>
            <a:endParaRPr lang="en-US" sz="2500" dirty="0"/>
          </a:p>
        </p:txBody>
      </p:sp>
      <p:sp>
        <p:nvSpPr>
          <p:cNvPr id="54" name="TextBox 53"/>
          <p:cNvSpPr txBox="1"/>
          <p:nvPr/>
        </p:nvSpPr>
        <p:spPr>
          <a:xfrm>
            <a:off x="5205971" y="2822537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right</a:t>
            </a:r>
            <a:endParaRPr lang="en-US" sz="2500" dirty="0"/>
          </a:p>
        </p:txBody>
      </p:sp>
      <p:sp>
        <p:nvSpPr>
          <p:cNvPr id="55" name="TextBox 54"/>
          <p:cNvSpPr txBox="1"/>
          <p:nvPr/>
        </p:nvSpPr>
        <p:spPr>
          <a:xfrm>
            <a:off x="7370679" y="2559317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down</a:t>
            </a:r>
            <a:endParaRPr lang="en-US" sz="2500" dirty="0"/>
          </a:p>
        </p:txBody>
      </p:sp>
      <p:cxnSp>
        <p:nvCxnSpPr>
          <p:cNvPr id="60" name="Straight Connector 59"/>
          <p:cNvCxnSpPr>
            <a:stCxn id="14" idx="3"/>
          </p:cNvCxnSpPr>
          <p:nvPr/>
        </p:nvCxnSpPr>
        <p:spPr>
          <a:xfrm flipH="1">
            <a:off x="838200" y="5385014"/>
            <a:ext cx="1143333" cy="8720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174986" y="5454677"/>
            <a:ext cx="586174" cy="104255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77510" y="4166937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right</a:t>
            </a:r>
            <a:endParaRPr lang="en-US" sz="2500" dirty="0"/>
          </a:p>
        </p:txBody>
      </p:sp>
      <p:sp>
        <p:nvSpPr>
          <p:cNvPr id="67" name="TextBox 66"/>
          <p:cNvSpPr txBox="1"/>
          <p:nvPr/>
        </p:nvSpPr>
        <p:spPr>
          <a:xfrm>
            <a:off x="3708738" y="4124355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down</a:t>
            </a:r>
            <a:endParaRPr lang="en-US" sz="2500" dirty="0"/>
          </a:p>
        </p:txBody>
      </p:sp>
      <p:cxnSp>
        <p:nvCxnSpPr>
          <p:cNvPr id="70" name="Straight Connector 69"/>
          <p:cNvCxnSpPr>
            <a:stCxn id="48" idx="3"/>
            <a:endCxn id="74" idx="0"/>
          </p:cNvCxnSpPr>
          <p:nvPr/>
        </p:nvCxnSpPr>
        <p:spPr>
          <a:xfrm flipH="1">
            <a:off x="5072294" y="3869225"/>
            <a:ext cx="804863" cy="9828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62804" y="4852102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86510" y="4856223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810903" y="4858272"/>
            <a:ext cx="618979" cy="618979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48" idx="4"/>
            <a:endCxn id="76" idx="0"/>
          </p:cNvCxnSpPr>
          <p:nvPr/>
        </p:nvCxnSpPr>
        <p:spPr>
          <a:xfrm>
            <a:off x="6096000" y="3959872"/>
            <a:ext cx="0" cy="8963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8" idx="5"/>
            <a:endCxn id="77" idx="0"/>
          </p:cNvCxnSpPr>
          <p:nvPr/>
        </p:nvCxnSpPr>
        <p:spPr>
          <a:xfrm>
            <a:off x="6314842" y="3869225"/>
            <a:ext cx="805551" cy="9890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18758" y="4124355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up</a:t>
            </a:r>
            <a:endParaRPr lang="en-US" sz="2500" dirty="0"/>
          </a:p>
        </p:txBody>
      </p:sp>
      <p:sp>
        <p:nvSpPr>
          <p:cNvPr id="86" name="TextBox 85"/>
          <p:cNvSpPr txBox="1"/>
          <p:nvPr/>
        </p:nvSpPr>
        <p:spPr>
          <a:xfrm>
            <a:off x="5463447" y="4183212"/>
            <a:ext cx="670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left</a:t>
            </a:r>
            <a:endParaRPr lang="en-US" sz="2500" dirty="0"/>
          </a:p>
        </p:txBody>
      </p:sp>
      <p:sp>
        <p:nvSpPr>
          <p:cNvPr id="87" name="TextBox 86"/>
          <p:cNvSpPr txBox="1"/>
          <p:nvPr/>
        </p:nvSpPr>
        <p:spPr>
          <a:xfrm>
            <a:off x="6773409" y="4181526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down</a:t>
            </a:r>
            <a:endParaRPr lang="en-US" sz="2500" dirty="0"/>
          </a:p>
        </p:txBody>
      </p:sp>
      <p:cxnSp>
        <p:nvCxnSpPr>
          <p:cNvPr id="88" name="Straight Connector 87"/>
          <p:cNvCxnSpPr>
            <a:stCxn id="10" idx="5"/>
            <a:endCxn id="91" idx="1"/>
          </p:cNvCxnSpPr>
          <p:nvPr/>
        </p:nvCxnSpPr>
        <p:spPr>
          <a:xfrm>
            <a:off x="8825916" y="3873936"/>
            <a:ext cx="1125378" cy="10688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860647" y="4852102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252261" y="4868278"/>
            <a:ext cx="618979" cy="6189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10" idx="4"/>
            <a:endCxn id="93" idx="0"/>
          </p:cNvCxnSpPr>
          <p:nvPr/>
        </p:nvCxnSpPr>
        <p:spPr>
          <a:xfrm flipH="1">
            <a:off x="8561751" y="3964583"/>
            <a:ext cx="45323" cy="9036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053452" y="4108273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up</a:t>
            </a:r>
            <a:endParaRPr lang="en-US" sz="2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521528" y="4177903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right</a:t>
            </a:r>
            <a:endParaRPr lang="en-US" sz="2500" dirty="0"/>
          </a:p>
        </p:txBody>
      </p:sp>
      <p:cxnSp>
        <p:nvCxnSpPr>
          <p:cNvPr id="103" name="Straight Connector 102"/>
          <p:cNvCxnSpPr>
            <a:stCxn id="74" idx="4"/>
          </p:cNvCxnSpPr>
          <p:nvPr/>
        </p:nvCxnSpPr>
        <p:spPr>
          <a:xfrm flipH="1">
            <a:off x="4818758" y="5471081"/>
            <a:ext cx="253536" cy="102615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6" idx="4"/>
          </p:cNvCxnSpPr>
          <p:nvPr/>
        </p:nvCxnSpPr>
        <p:spPr>
          <a:xfrm flipH="1">
            <a:off x="6073939" y="5475202"/>
            <a:ext cx="22061" cy="104536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7" idx="4"/>
          </p:cNvCxnSpPr>
          <p:nvPr/>
        </p:nvCxnSpPr>
        <p:spPr>
          <a:xfrm>
            <a:off x="7120393" y="5477251"/>
            <a:ext cx="230635" cy="104331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3" idx="4"/>
          </p:cNvCxnSpPr>
          <p:nvPr/>
        </p:nvCxnSpPr>
        <p:spPr>
          <a:xfrm>
            <a:off x="8561751" y="5487257"/>
            <a:ext cx="490809" cy="113167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434957" y="5385014"/>
            <a:ext cx="902034" cy="100627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MIPS</a:t>
            </a:r>
            <a:r>
              <a:rPr lang="ja-JP" altLang="en-US" dirty="0" smtClean="0"/>
              <a:t>命令セット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5669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MIPS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　</a:t>
            </a:r>
            <a:r>
              <a:rPr lang="ja-JP" altLang="en-US" dirty="0"/>
              <a:t>代表的な</a:t>
            </a:r>
            <a:r>
              <a:rPr lang="en-US" altLang="ja-JP" dirty="0" smtClean="0"/>
              <a:t>RISC</a:t>
            </a:r>
            <a:r>
              <a:rPr lang="ja-JP" altLang="en-US" dirty="0" smtClean="0"/>
              <a:t>のひとつ</a:t>
            </a:r>
            <a:endParaRPr kumimoji="1" lang="en-US" altLang="ja-JP" dirty="0" smtClean="0"/>
          </a:p>
          <a:p>
            <a:r>
              <a:rPr kumimoji="1" lang="en-US" altLang="ja-JP" dirty="0" smtClean="0"/>
              <a:t>MIPS</a:t>
            </a:r>
            <a:r>
              <a:rPr kumimoji="1" lang="ja-JP" altLang="en-US" dirty="0" smtClean="0"/>
              <a:t>命令セットを参考にその一部を実装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a</a:t>
            </a:r>
            <a:r>
              <a:rPr lang="en-US" altLang="ja-JP" dirty="0" smtClean="0"/>
              <a:t>dd, sub, and, or, </a:t>
            </a:r>
            <a:r>
              <a:rPr lang="en-US" altLang="ja-JP" dirty="0" err="1" smtClean="0"/>
              <a:t>xor</a:t>
            </a:r>
            <a:r>
              <a:rPr lang="en-US" altLang="ja-JP" dirty="0" smtClean="0"/>
              <a:t>, nor, </a:t>
            </a:r>
            <a:r>
              <a:rPr lang="en-US" altLang="ja-JP" dirty="0" err="1" smtClean="0"/>
              <a:t>addi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andi</a:t>
            </a:r>
            <a:r>
              <a:rPr lang="en-US" altLang="ja-JP" dirty="0" smtClean="0"/>
              <a:t>, ori, </a:t>
            </a:r>
            <a:r>
              <a:rPr lang="en-US" altLang="ja-JP" dirty="0" err="1" smtClean="0"/>
              <a:t>beq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bne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bltz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blez</a:t>
            </a:r>
            <a:r>
              <a:rPr lang="en-US" altLang="ja-JP" dirty="0" smtClean="0"/>
              <a:t>, j, </a:t>
            </a:r>
            <a:r>
              <a:rPr lang="en-US" altLang="ja-JP" dirty="0" err="1" smtClean="0"/>
              <a:t>jr</a:t>
            </a:r>
            <a:r>
              <a:rPr lang="en-US" altLang="ja-JP" dirty="0"/>
              <a:t>, </a:t>
            </a:r>
            <a:r>
              <a:rPr lang="en-US" altLang="ja-JP" dirty="0" err="1"/>
              <a:t>jal</a:t>
            </a:r>
            <a:r>
              <a:rPr lang="en-US" altLang="ja-JP" dirty="0"/>
              <a:t>, </a:t>
            </a:r>
            <a:r>
              <a:rPr lang="en-US" altLang="ja-JP" dirty="0" err="1" smtClean="0"/>
              <a:t>jalr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slti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movz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sll</a:t>
            </a:r>
            <a:r>
              <a:rPr kumimoji="1" lang="en-US" altLang="ja-JP" dirty="0" smtClean="0"/>
              <a:t> etc..</a:t>
            </a:r>
            <a:endParaRPr lang="en-US" altLang="ja-JP" dirty="0" smtClean="0"/>
          </a:p>
          <a:p>
            <a:r>
              <a:rPr kumimoji="1" lang="en-US" altLang="ja-JP" dirty="0" smtClean="0"/>
              <a:t>32bit</a:t>
            </a:r>
            <a:r>
              <a:rPr kumimoji="1" lang="ja-JP" altLang="en-US" dirty="0" smtClean="0"/>
              <a:t>の命令長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609036" y="400702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OPCODE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833172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RS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057308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RT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269611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RD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493747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SHIFT_A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6905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FUNCTION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75520" y="4098811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R-type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9176" y="4725865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OPCODE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823312" y="4723909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RS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047448" y="4723909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RT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259751" y="4723909"/>
            <a:ext cx="368129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IMMEDIATE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65660" y="4817656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I-type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609036" y="5463948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OPCODE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3173" y="5461992"/>
            <a:ext cx="611772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TARGET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75520" y="5555739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J-type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95220" y="3657511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6bit</a:t>
            </a:r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87912" y="3658902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5bit</a:t>
            </a:r>
            <a:endParaRPr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2048" y="3646650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5bit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534708" y="3667187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5bit</a:t>
            </a:r>
            <a:endParaRPr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71645" y="3661535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6bit</a:t>
            </a:r>
            <a:endParaRPr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48487" y="3672227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5bit</a:t>
            </a:r>
            <a:endParaRPr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103" y="6165304"/>
            <a:ext cx="7675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たとえば、</a:t>
            </a:r>
            <a:r>
              <a:rPr lang="en-US" altLang="ja-JP" dirty="0"/>
              <a:t>add $3,$2,$1 </a:t>
            </a:r>
            <a:r>
              <a:rPr lang="ja-JP" altLang="en-US" dirty="0"/>
              <a:t>なら　</a:t>
            </a:r>
            <a:r>
              <a:rPr lang="en-US" altLang="ja-JP" dirty="0"/>
              <a:t>000000</a:t>
            </a:r>
            <a:r>
              <a:rPr lang="ja-JP" altLang="en-US" dirty="0"/>
              <a:t> </a:t>
            </a:r>
            <a:r>
              <a:rPr lang="en-US" altLang="ja-JP" dirty="0"/>
              <a:t>00010 00001 00011 00000 100000</a:t>
            </a:r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32bit</a:t>
            </a:r>
            <a:r>
              <a:rPr lang="ja-JP" altLang="en-US" dirty="0" smtClean="0"/>
              <a:t>プロセッサの構成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22254" y="2687185"/>
            <a:ext cx="2250722" cy="86810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命令メモリ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5841745" y="2168859"/>
            <a:ext cx="3744416" cy="46805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レジスタ</a:t>
            </a:r>
          </a:p>
        </p:txBody>
      </p:sp>
      <p:sp>
        <p:nvSpPr>
          <p:cNvPr id="8" name="ホームベース 7"/>
          <p:cNvSpPr/>
          <p:nvPr/>
        </p:nvSpPr>
        <p:spPr>
          <a:xfrm rot="5400000">
            <a:off x="6894653" y="3098428"/>
            <a:ext cx="846508" cy="1944217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72702" y="3788714"/>
            <a:ext cx="110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ALU</a:t>
            </a:r>
            <a:endParaRPr lang="ja-JP" altLang="en-US" sz="2000" dirty="0"/>
          </a:p>
        </p:txBody>
      </p:sp>
      <p:cxnSp>
        <p:nvCxnSpPr>
          <p:cNvPr id="23" name="直線矢印コネクタ 22"/>
          <p:cNvCxnSpPr>
            <a:endCxn id="5" idx="0"/>
          </p:cNvCxnSpPr>
          <p:nvPr/>
        </p:nvCxnSpPr>
        <p:spPr>
          <a:xfrm flipH="1">
            <a:off x="3647615" y="2276873"/>
            <a:ext cx="6572" cy="41031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2"/>
          </p:cNvCxnSpPr>
          <p:nvPr/>
        </p:nvCxnSpPr>
        <p:spPr>
          <a:xfrm flipH="1">
            <a:off x="3639655" y="3555289"/>
            <a:ext cx="7961" cy="5091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633833" y="2641118"/>
            <a:ext cx="0" cy="100616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7968208" y="2665322"/>
            <a:ext cx="0" cy="5981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6080765" y="5064994"/>
            <a:ext cx="2667173" cy="72008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データメモリ</a:t>
            </a:r>
          </a:p>
        </p:txBody>
      </p:sp>
      <p:cxnSp>
        <p:nvCxnSpPr>
          <p:cNvPr id="36" name="直線矢印コネクタ 35"/>
          <p:cNvCxnSpPr>
            <a:stCxn id="8" idx="3"/>
          </p:cNvCxnSpPr>
          <p:nvPr/>
        </p:nvCxnSpPr>
        <p:spPr>
          <a:xfrm>
            <a:off x="7317907" y="4493790"/>
            <a:ext cx="19030" cy="5712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台形 36"/>
          <p:cNvSpPr/>
          <p:nvPr/>
        </p:nvSpPr>
        <p:spPr>
          <a:xfrm rot="10800000">
            <a:off x="7663604" y="323553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879628" y="3463298"/>
            <a:ext cx="0" cy="1839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 flipH="1" flipV="1">
            <a:off x="5267654" y="2343062"/>
            <a:ext cx="2031786" cy="1592565"/>
          </a:xfrm>
          <a:prstGeom prst="bentConnector3">
            <a:avLst>
              <a:gd name="adj1" fmla="val 12209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flipV="1">
            <a:off x="3749584" y="3260541"/>
            <a:ext cx="4061138" cy="1208830"/>
          </a:xfrm>
          <a:prstGeom prst="bentConnector4">
            <a:avLst>
              <a:gd name="adj1" fmla="val 47777"/>
              <a:gd name="adj2" fmla="val 118911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256094" y="4155237"/>
            <a:ext cx="1231171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526058" y="3838412"/>
            <a:ext cx="10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</a:t>
            </a:r>
            <a:r>
              <a:rPr lang="en-US" altLang="ja-JP" sz="1600" i="1" dirty="0" err="1"/>
              <a:t>s,$t,$d</a:t>
            </a:r>
            <a:endParaRPr lang="ja-JP" altLang="en-US" sz="1600" i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526058" y="41304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immediate</a:t>
            </a:r>
            <a:endParaRPr lang="ja-JP" altLang="en-US" sz="1600" i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08638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$s_data</a:t>
            </a:r>
            <a:endParaRPr lang="ja-JP" altLang="en-US" sz="1600" i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030231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$t_data</a:t>
            </a:r>
            <a:endParaRPr lang="ja-JP" altLang="en-US" sz="1600" i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489818" y="3618019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ja-JP" altLang="en-US" sz="16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744487" y="3634826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</a:t>
            </a:r>
            <a:endParaRPr lang="ja-JP" altLang="en-US" sz="1600" dirty="0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7295856" y="6536886"/>
            <a:ext cx="2787569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34" idx="3"/>
          </p:cNvCxnSpPr>
          <p:nvPr/>
        </p:nvCxnSpPr>
        <p:spPr>
          <a:xfrm>
            <a:off x="7139806" y="5785074"/>
            <a:ext cx="0" cy="50773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/>
          <p:nvPr/>
        </p:nvCxnSpPr>
        <p:spPr>
          <a:xfrm rot="16200000" flipV="1">
            <a:off x="7035122" y="3488584"/>
            <a:ext cx="4413436" cy="1683168"/>
          </a:xfrm>
          <a:prstGeom prst="bentConnector3">
            <a:avLst>
              <a:gd name="adj1" fmla="val 110363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6125693" y="58536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readdata</a:t>
            </a:r>
            <a:endParaRPr lang="ja-JP" altLang="en-US" sz="1600" i="1" dirty="0"/>
          </a:p>
        </p:txBody>
      </p:sp>
      <p:cxnSp>
        <p:nvCxnSpPr>
          <p:cNvPr id="125" name="カギ線コネクタ 124"/>
          <p:cNvCxnSpPr>
            <a:endCxn id="8" idx="2"/>
          </p:cNvCxnSpPr>
          <p:nvPr/>
        </p:nvCxnSpPr>
        <p:spPr>
          <a:xfrm flipV="1">
            <a:off x="3817599" y="3858909"/>
            <a:ext cx="2528201" cy="885880"/>
          </a:xfrm>
          <a:prstGeom prst="bentConnector3">
            <a:avLst>
              <a:gd name="adj1" fmla="val 83359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4506781" y="4399552"/>
            <a:ext cx="1518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function</a:t>
            </a:r>
            <a:endParaRPr lang="ja-JP" altLang="en-US" sz="1600" i="1" dirty="0"/>
          </a:p>
        </p:txBody>
      </p:sp>
      <p:sp>
        <p:nvSpPr>
          <p:cNvPr id="134" name="台形 133"/>
          <p:cNvSpPr/>
          <p:nvPr/>
        </p:nvSpPr>
        <p:spPr>
          <a:xfrm rot="10800000">
            <a:off x="7079831" y="618479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42" name="直線コネクタ 141"/>
          <p:cNvCxnSpPr/>
          <p:nvPr/>
        </p:nvCxnSpPr>
        <p:spPr>
          <a:xfrm>
            <a:off x="7295855" y="6400817"/>
            <a:ext cx="0" cy="14401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7344651" y="5949280"/>
            <a:ext cx="7714" cy="2686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>
            <a:off x="7344652" y="5949280"/>
            <a:ext cx="155966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 flipH="1" flipV="1">
            <a:off x="7317908" y="4724598"/>
            <a:ext cx="1586405" cy="1213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8904312" y="4736734"/>
            <a:ext cx="0" cy="121254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7726750" y="591432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aluresult</a:t>
            </a:r>
            <a:endParaRPr lang="ja-JP" altLang="en-US" sz="1600" i="1" dirty="0"/>
          </a:p>
        </p:txBody>
      </p:sp>
      <p:cxnSp>
        <p:nvCxnSpPr>
          <p:cNvPr id="187" name="直線矢印コネクタ 186"/>
          <p:cNvCxnSpPr/>
          <p:nvPr/>
        </p:nvCxnSpPr>
        <p:spPr>
          <a:xfrm>
            <a:off x="3961592" y="5126863"/>
            <a:ext cx="13144" cy="4558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 flipV="1">
            <a:off x="2344900" y="6255989"/>
            <a:ext cx="1508681" cy="3198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200" idx="0"/>
          </p:cNvCxnSpPr>
          <p:nvPr/>
        </p:nvCxnSpPr>
        <p:spPr>
          <a:xfrm>
            <a:off x="3853580" y="5798785"/>
            <a:ext cx="0" cy="48918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カギ線コネクタ 196"/>
          <p:cNvCxnSpPr>
            <a:endCxn id="4" idx="0"/>
          </p:cNvCxnSpPr>
          <p:nvPr/>
        </p:nvCxnSpPr>
        <p:spPr>
          <a:xfrm rot="5400000" flipH="1" flipV="1">
            <a:off x="676227" y="3324070"/>
            <a:ext cx="4597485" cy="1260142"/>
          </a:xfrm>
          <a:prstGeom prst="bentConnector3">
            <a:avLst>
              <a:gd name="adj1" fmla="val 104972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台形 199"/>
          <p:cNvSpPr/>
          <p:nvPr/>
        </p:nvSpPr>
        <p:spPr>
          <a:xfrm rot="10800000">
            <a:off x="3637556" y="5582761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フローチャート: 処理 10"/>
          <p:cNvSpPr/>
          <p:nvPr/>
        </p:nvSpPr>
        <p:spPr>
          <a:xfrm>
            <a:off x="2632931" y="4051307"/>
            <a:ext cx="1944216" cy="107487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デコーダ</a:t>
            </a:r>
          </a:p>
        </p:txBody>
      </p:sp>
      <p:cxnSp>
        <p:nvCxnSpPr>
          <p:cNvPr id="205" name="直線矢印コネクタ 204"/>
          <p:cNvCxnSpPr/>
          <p:nvPr/>
        </p:nvCxnSpPr>
        <p:spPr>
          <a:xfrm>
            <a:off x="3734284" y="5338175"/>
            <a:ext cx="0" cy="2445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3283331" y="5338175"/>
            <a:ext cx="459941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2737456" y="5168898"/>
            <a:ext cx="61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PC+4</a:t>
            </a:r>
            <a:endParaRPr lang="ja-JP" altLang="en-US" sz="1600" i="1" dirty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4069605" y="5177215"/>
            <a:ext cx="129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target</a:t>
            </a:r>
            <a:endParaRPr lang="ja-JP" altLang="en-US" sz="1600" i="1" dirty="0"/>
          </a:p>
        </p:txBody>
      </p:sp>
      <p:cxnSp>
        <p:nvCxnSpPr>
          <p:cNvPr id="221" name="直線コネクタ 220"/>
          <p:cNvCxnSpPr/>
          <p:nvPr/>
        </p:nvCxnSpPr>
        <p:spPr>
          <a:xfrm flipH="1" flipV="1">
            <a:off x="7974052" y="3025640"/>
            <a:ext cx="570221" cy="606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/>
          <p:nvPr/>
        </p:nvCxnSpPr>
        <p:spPr>
          <a:xfrm>
            <a:off x="8525242" y="3025638"/>
            <a:ext cx="0" cy="20393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テキスト ボックス 224"/>
          <p:cNvSpPr txBox="1"/>
          <p:nvPr/>
        </p:nvSpPr>
        <p:spPr>
          <a:xfrm>
            <a:off x="7202688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ja-JP" altLang="en-US" sz="1600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8373801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d</a:t>
            </a:r>
            <a:endParaRPr lang="ja-JP" altLang="en-US" sz="16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2632931" y="1655399"/>
            <a:ext cx="1944217" cy="69348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Program Counter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73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0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実装</a:t>
            </a:r>
            <a:r>
              <a:rPr lang="en-US" altLang="ja-JP" dirty="0" smtClean="0"/>
              <a:t> ( </a:t>
            </a:r>
            <a:r>
              <a:rPr lang="en-US" altLang="ja-JP" dirty="0" err="1" smtClean="0"/>
              <a:t>convert.py</a:t>
            </a:r>
            <a:r>
              <a:rPr lang="en-US" altLang="ja-JP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546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方針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C</a:t>
            </a:r>
            <a:r>
              <a:rPr lang="ja-JP" altLang="en-US" dirty="0" smtClean="0"/>
              <a:t>言語からアセンブラを出力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最低限必要な命令を選定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Verilog</a:t>
            </a:r>
            <a:r>
              <a:rPr lang="ja-JP" altLang="en-US" dirty="0" smtClean="0"/>
              <a:t>により命令を実装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命令から今回のアーキテクチャ用にメモリ、インストラクションデータを生成する</a:t>
            </a:r>
            <a:endParaRPr lang="en-US" altLang="ja-JP" dirty="0"/>
          </a:p>
          <a:p>
            <a:r>
              <a:rPr lang="ja-JP" altLang="en-US" dirty="0" smtClean="0"/>
              <a:t>擬似命令の展開、アドレス変換等も実行</a:t>
            </a:r>
            <a:endParaRPr lang="en-US" altLang="ja-JP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3601"/>
              </p:ext>
            </p:extLst>
          </p:nvPr>
        </p:nvGraphicFramePr>
        <p:xfrm>
          <a:off x="590550" y="4223041"/>
          <a:ext cx="6191250" cy="1902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864"/>
                <a:gridCol w="3380386"/>
              </a:tblGrid>
              <a:tr h="631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Pseudo-Instruction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 MIPS Instruction</a:t>
                      </a:r>
                      <a:endParaRPr lang="en-US" dirty="0"/>
                    </a:p>
                  </a:txBody>
                  <a:tcPr anchor="ctr"/>
                </a:tc>
              </a:tr>
              <a:tr h="631047">
                <a:tc>
                  <a:txBody>
                    <a:bodyPr/>
                    <a:lstStyle/>
                    <a:p>
                      <a:r>
                        <a:rPr lang="en-US" dirty="0" smtClean="0"/>
                        <a:t>li     $t1,    -5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addiu     $t1,    $zero,    -5</a:t>
                      </a:r>
                      <a:endParaRPr lang="en-US" dirty="0"/>
                    </a:p>
                  </a:txBody>
                  <a:tcPr anchor="ctr"/>
                </a:tc>
              </a:tr>
              <a:tr h="631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     $t1,    0xabcd1234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lui          $t1,</a:t>
                      </a:r>
                      <a:r>
                        <a:rPr lang="en-US" baseline="0" dirty="0" smtClean="0"/>
                        <a:t>    0xabcd</a:t>
                      </a:r>
                    </a:p>
                    <a:p>
                      <a:r>
                        <a:rPr lang="en-US" baseline="0" dirty="0" smtClean="0"/>
                        <a:t>ori          $t1,    $t1,    0x1234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162800" y="4057650"/>
            <a:ext cx="4648200" cy="25336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アドレス変換につて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1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シミュレーション結果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11225</TotalTime>
  <Words>219</Words>
  <Application>Microsoft Macintosh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計算機システム設計論</vt:lpstr>
      <vt:lpstr>目次</vt:lpstr>
      <vt:lpstr>目的</vt:lpstr>
      <vt:lpstr>アルゴリズム</vt:lpstr>
      <vt:lpstr>MIPS命令セット</vt:lpstr>
      <vt:lpstr>32bitプロセッサの構成</vt:lpstr>
      <vt:lpstr>実装 ( convert.py )</vt:lpstr>
      <vt:lpstr>シミュレーション結果</vt:lpstr>
      <vt:lpstr>結論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計算機設計論</dc:title>
  <dc:creator>akira</dc:creator>
  <cp:lastModifiedBy>Hwangtae Kim</cp:lastModifiedBy>
  <cp:revision>117</cp:revision>
  <dcterms:created xsi:type="dcterms:W3CDTF">2016-07-07T12:18:06Z</dcterms:created>
  <dcterms:modified xsi:type="dcterms:W3CDTF">2017-07-20T09:12:36Z</dcterms:modified>
</cp:coreProperties>
</file>