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5" r:id="rId4"/>
    <p:sldId id="268" r:id="rId5"/>
    <p:sldId id="258" r:id="rId6"/>
    <p:sldId id="272" r:id="rId7"/>
    <p:sldId id="285" r:id="rId8"/>
    <p:sldId id="279" r:id="rId9"/>
    <p:sldId id="271" r:id="rId10"/>
    <p:sldId id="259" r:id="rId11"/>
    <p:sldId id="281" r:id="rId12"/>
    <p:sldId id="282" r:id="rId13"/>
    <p:sldId id="283" r:id="rId14"/>
    <p:sldId id="284" r:id="rId15"/>
    <p:sldId id="260" r:id="rId16"/>
    <p:sldId id="287" r:id="rId17"/>
    <p:sldId id="286" r:id="rId18"/>
    <p:sldId id="274" r:id="rId19"/>
    <p:sldId id="275" r:id="rId20"/>
    <p:sldId id="276" r:id="rId21"/>
    <p:sldId id="261" r:id="rId22"/>
    <p:sldId id="262"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2340" autoAdjust="0"/>
  </p:normalViewPr>
  <p:slideViewPr>
    <p:cSldViewPr snapToGrid="0">
      <p:cViewPr varScale="1">
        <p:scale>
          <a:sx n="50" d="100"/>
          <a:sy n="50" d="100"/>
        </p:scale>
        <p:origin x="4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AC1D6-364B-4D1C-8766-C5442B7D2A97}" type="datetimeFigureOut">
              <a:rPr kumimoji="1" lang="ja-JP" altLang="en-US" smtClean="0"/>
              <a:t>2021/5/19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60C2B-CE5D-4759-BA32-A51A39601F47}" type="slidenum">
              <a:rPr kumimoji="1" lang="ja-JP" altLang="en-US" smtClean="0"/>
              <a:t>‹#›</a:t>
            </a:fld>
            <a:endParaRPr kumimoji="1" lang="ja-JP" altLang="en-US"/>
          </a:p>
        </p:txBody>
      </p:sp>
    </p:spTree>
    <p:extLst>
      <p:ext uri="{BB962C8B-B14F-4D97-AF65-F5344CB8AC3E}">
        <p14:creationId xmlns:p14="http://schemas.microsoft.com/office/powerpoint/2010/main" val="3966931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クラウド環境，たとえば </a:t>
            </a:r>
            <a:r>
              <a:rPr kumimoji="1" lang="en-US" altLang="ja-JP" dirty="0"/>
              <a:t>AWS, Google Cloud Computing, Microsoft Azure </a:t>
            </a:r>
            <a:r>
              <a:rPr kumimoji="1" lang="ja-JP" altLang="en-US" dirty="0"/>
              <a:t>では </a:t>
            </a:r>
            <a:r>
              <a:rPr kumimoji="1" lang="en-US" altLang="ja-JP" dirty="0"/>
              <a:t>Hypervisor </a:t>
            </a:r>
            <a:r>
              <a:rPr kumimoji="1" lang="ja-JP" altLang="en-US" dirty="0"/>
              <a:t>を使ってハードウェア仮想化を可能とし，複数の </a:t>
            </a:r>
            <a:r>
              <a:rPr kumimoji="1" lang="en-US" altLang="ja-JP" dirty="0"/>
              <a:t>Virtual Machines </a:t>
            </a:r>
            <a:r>
              <a:rPr kumimoji="1" lang="ja-JP" altLang="en-US" dirty="0"/>
              <a:t>を一つのサーバ上で動かします．</a:t>
            </a:r>
            <a:endParaRPr kumimoji="1" lang="en-US" altLang="ja-JP" dirty="0"/>
          </a:p>
          <a:p>
            <a:r>
              <a:rPr kumimoji="1" lang="ja-JP" altLang="en-US" dirty="0"/>
              <a:t>これは普通にマシンを動作させるよりもコストの面などで効率に優れているため，現在，ビジネスのみならず政府での活用事例も見られます．</a:t>
            </a:r>
            <a:endParaRPr kumimoji="1" lang="en-US" altLang="ja-JP" dirty="0"/>
          </a:p>
          <a:p>
            <a:r>
              <a:rPr kumimoji="1" lang="ja-JP" altLang="en-US" dirty="0"/>
              <a:t>ハイパーバイザの有名な実装としては </a:t>
            </a:r>
            <a:r>
              <a:rPr kumimoji="1" lang="en-US" altLang="ja-JP" dirty="0"/>
              <a:t>KVM </a:t>
            </a:r>
            <a:r>
              <a:rPr kumimoji="1" lang="ja-JP" altLang="en-US" dirty="0"/>
              <a:t>や </a:t>
            </a:r>
            <a:r>
              <a:rPr kumimoji="1" lang="en-US" altLang="ja-JP" dirty="0"/>
              <a:t>Xen </a:t>
            </a:r>
            <a:r>
              <a:rPr kumimoji="1" lang="ja-JP" altLang="en-US" dirty="0"/>
              <a:t>があります．ほかにも </a:t>
            </a:r>
            <a:r>
              <a:rPr kumimoji="1" lang="en-US" altLang="ja-JP" dirty="0"/>
              <a:t>Azure </a:t>
            </a:r>
            <a:r>
              <a:rPr kumimoji="1" lang="ja-JP" altLang="en-US" dirty="0"/>
              <a:t>では </a:t>
            </a:r>
            <a:r>
              <a:rPr kumimoji="1" lang="en-US" altLang="ja-JP" dirty="0"/>
              <a:t>Hyper-V </a:t>
            </a:r>
            <a:r>
              <a:rPr kumimoji="1" lang="ja-JP" altLang="en-US" dirty="0"/>
              <a:t>が使われています．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2</a:t>
            </a:fld>
            <a:endParaRPr kumimoji="1" lang="ja-JP" altLang="en-US"/>
          </a:p>
        </p:txBody>
      </p:sp>
    </p:spTree>
    <p:extLst>
      <p:ext uri="{BB962C8B-B14F-4D97-AF65-F5344CB8AC3E}">
        <p14:creationId xmlns:p14="http://schemas.microsoft.com/office/powerpoint/2010/main" val="1792112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このように巨大なコードベースではよくテストされていないコードが残ってしまいます．</a:t>
            </a:r>
            <a:endParaRPr kumimoji="1" lang="en-US" altLang="ja-JP" dirty="0"/>
          </a:p>
          <a:p>
            <a:r>
              <a:rPr kumimoji="1" lang="ja-JP" altLang="en-US" dirty="0"/>
              <a:t>日頃あまりエミュレートされないような命令のエミュレーションのコードはテストされづらく，脆弱性が多数報告されています．</a:t>
            </a:r>
            <a:endParaRPr kumimoji="1" lang="en-US" altLang="ja-JP" dirty="0"/>
          </a:p>
          <a:p>
            <a:r>
              <a:rPr kumimoji="1" lang="ja-JP" altLang="en-US" dirty="0"/>
              <a:t>例えば，</a:t>
            </a:r>
            <a:r>
              <a:rPr kumimoji="1" lang="en-US" altLang="ja-JP" dirty="0" err="1"/>
              <a:t>sysenter</a:t>
            </a:r>
            <a:r>
              <a:rPr kumimoji="1" lang="en-US" altLang="ja-JP" dirty="0"/>
              <a:t> </a:t>
            </a:r>
            <a:r>
              <a:rPr kumimoji="1" lang="ja-JP" altLang="en-US" dirty="0"/>
              <a:t>命令の </a:t>
            </a:r>
            <a:r>
              <a:rPr kumimoji="1" lang="en-US" altLang="ja-JP" dirty="0"/>
              <a:t>16-bit mode </a:t>
            </a:r>
            <a:r>
              <a:rPr kumimoji="1" lang="ja-JP" altLang="en-US" dirty="0"/>
              <a:t>のエミュレーションのコードなどに </a:t>
            </a:r>
            <a:r>
              <a:rPr kumimoji="1" lang="en-US" altLang="ja-JP" dirty="0"/>
              <a:t>guest DoS </a:t>
            </a:r>
            <a:r>
              <a:rPr kumimoji="1" lang="ja-JP" altLang="en-US" dirty="0"/>
              <a:t>が可能な脆弱性がありました．</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11</a:t>
            </a:fld>
            <a:endParaRPr kumimoji="1" lang="ja-JP" altLang="en-US"/>
          </a:p>
        </p:txBody>
      </p:sp>
    </p:spTree>
    <p:extLst>
      <p:ext uri="{BB962C8B-B14F-4D97-AF65-F5344CB8AC3E}">
        <p14:creationId xmlns:p14="http://schemas.microsoft.com/office/powerpoint/2010/main" val="173241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しかし，ハードウェアによる仮想化支援機能が導入されることによって </a:t>
            </a:r>
            <a:r>
              <a:rPr kumimoji="1" lang="en-US" altLang="ja-JP" dirty="0"/>
              <a:t>hypervisor </a:t>
            </a:r>
            <a:r>
              <a:rPr kumimoji="1" lang="ja-JP" altLang="en-US" dirty="0"/>
              <a:t>はより </a:t>
            </a:r>
            <a:r>
              <a:rPr kumimoji="1" lang="en-US" altLang="ja-JP" dirty="0"/>
              <a:t>emulation </a:t>
            </a:r>
            <a:r>
              <a:rPr kumimoji="1" lang="ja-JP" altLang="en-US" dirty="0"/>
              <a:t>の必要性が少なくなっています．</a:t>
            </a:r>
            <a:endParaRPr kumimoji="1" lang="en-US" altLang="ja-JP" dirty="0"/>
          </a:p>
          <a:p>
            <a:r>
              <a:rPr kumimoji="1" lang="ja-JP" altLang="en-US" dirty="0"/>
              <a:t>例えば，</a:t>
            </a:r>
            <a:r>
              <a:rPr kumimoji="1" lang="en-US" altLang="ja-JP" dirty="0"/>
              <a:t>Nehalem micro-architecture </a:t>
            </a:r>
            <a:r>
              <a:rPr kumimoji="1" lang="ja-JP" altLang="en-US" dirty="0"/>
              <a:t>で導入された </a:t>
            </a:r>
            <a:r>
              <a:rPr kumimoji="1" lang="en-US" altLang="ja-JP" dirty="0"/>
              <a:t>extended page table </a:t>
            </a:r>
            <a:r>
              <a:rPr kumimoji="1" lang="ja-JP" altLang="en-US" dirty="0"/>
              <a:t>は </a:t>
            </a:r>
            <a:r>
              <a:rPr kumimoji="1" lang="en-US" altLang="ja-JP" dirty="0"/>
              <a:t>shadow page table </a:t>
            </a:r>
            <a:r>
              <a:rPr kumimoji="1" lang="ja-JP" altLang="en-US" dirty="0"/>
              <a:t>の管理の必要をなくしました．</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12</a:t>
            </a:fld>
            <a:endParaRPr kumimoji="1" lang="ja-JP" altLang="en-US"/>
          </a:p>
        </p:txBody>
      </p:sp>
    </p:spTree>
    <p:extLst>
      <p:ext uri="{BB962C8B-B14F-4D97-AF65-F5344CB8AC3E}">
        <p14:creationId xmlns:p14="http://schemas.microsoft.com/office/powerpoint/2010/main" val="308957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Westmere</a:t>
            </a:r>
            <a:r>
              <a:rPr kumimoji="1" lang="en-US" altLang="ja-JP" dirty="0"/>
              <a:t> </a:t>
            </a:r>
            <a:r>
              <a:rPr kumimoji="1" lang="ja-JP" altLang="en-US" dirty="0"/>
              <a:t>以降の </a:t>
            </a:r>
            <a:r>
              <a:rPr kumimoji="1" lang="en-US" altLang="ja-JP" dirty="0"/>
              <a:t>Intel</a:t>
            </a:r>
            <a:r>
              <a:rPr kumimoji="1" lang="ja-JP" altLang="en-US" dirty="0"/>
              <a:t> </a:t>
            </a:r>
            <a:r>
              <a:rPr kumimoji="1" lang="en-US" altLang="ja-JP" dirty="0"/>
              <a:t>CPU</a:t>
            </a:r>
            <a:r>
              <a:rPr kumimoji="1" lang="ja-JP" altLang="en-US" dirty="0"/>
              <a:t> では </a:t>
            </a:r>
            <a:r>
              <a:rPr kumimoji="1" lang="en-US" altLang="ja-JP" dirty="0"/>
              <a:t>unrestricted mode support </a:t>
            </a:r>
            <a:r>
              <a:rPr kumimoji="1" lang="ja-JP" altLang="en-US" dirty="0"/>
              <a:t>がありますので，</a:t>
            </a:r>
            <a:r>
              <a:rPr kumimoji="1" lang="en-US" altLang="ja-JP" dirty="0"/>
              <a:t>real mode </a:t>
            </a:r>
            <a:r>
              <a:rPr kumimoji="1" lang="ja-JP" altLang="en-US" dirty="0"/>
              <a:t>の命令を </a:t>
            </a:r>
            <a:r>
              <a:rPr kumimoji="1" lang="en-US" altLang="ja-JP" dirty="0"/>
              <a:t>emulate </a:t>
            </a:r>
            <a:r>
              <a:rPr kumimoji="1" lang="ja-JP" altLang="en-US" dirty="0"/>
              <a:t>する必要がありません．</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13</a:t>
            </a:fld>
            <a:endParaRPr kumimoji="1" lang="ja-JP" altLang="en-US"/>
          </a:p>
        </p:txBody>
      </p:sp>
    </p:spTree>
    <p:extLst>
      <p:ext uri="{BB962C8B-B14F-4D97-AF65-F5344CB8AC3E}">
        <p14:creationId xmlns:p14="http://schemas.microsoft.com/office/powerpoint/2010/main" val="136869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このように現代の </a:t>
            </a:r>
            <a:r>
              <a:rPr kumimoji="1" lang="en-US" altLang="ja-JP" dirty="0"/>
              <a:t>Intel</a:t>
            </a:r>
            <a:r>
              <a:rPr kumimoji="1" lang="ja-JP" altLang="en-US" dirty="0"/>
              <a:t> </a:t>
            </a:r>
            <a:r>
              <a:rPr kumimoji="1" lang="en-US" altLang="ja-JP" dirty="0"/>
              <a:t>CPU</a:t>
            </a:r>
            <a:r>
              <a:rPr kumimoji="1" lang="ja-JP" altLang="en-US" dirty="0"/>
              <a:t> 上で動作する </a:t>
            </a:r>
            <a:r>
              <a:rPr kumimoji="1" lang="en-US" altLang="ja-JP" dirty="0"/>
              <a:t>hypervisor </a:t>
            </a:r>
            <a:r>
              <a:rPr kumimoji="1" lang="ja-JP" altLang="en-US" dirty="0"/>
              <a:t>は大きな命令エミュレータを持っているにも関わらず，実際にはハードウェア拡張によって，限られた命令のみをエミュレートすればことたりるということがわかりました．</a:t>
            </a:r>
            <a:endParaRPr kumimoji="1" lang="en-US" altLang="ja-JP" dirty="0"/>
          </a:p>
          <a:p>
            <a:r>
              <a:rPr kumimoji="1" lang="en-US" altLang="ja-JP" dirty="0"/>
              <a:t>3-minute</a:t>
            </a:r>
            <a:endParaRPr kumimoji="1" lang="ja-JP" altLang="en-US"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14</a:t>
            </a:fld>
            <a:endParaRPr kumimoji="1" lang="ja-JP" altLang="en-US"/>
          </a:p>
        </p:txBody>
      </p:sp>
    </p:spTree>
    <p:extLst>
      <p:ext uri="{BB962C8B-B14F-4D97-AF65-F5344CB8AC3E}">
        <p14:creationId xmlns:p14="http://schemas.microsoft.com/office/powerpoint/2010/main" val="177984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命令がエミュレートされないなら脆弱性のある命令エミュレーションのコードが呼ばれることはないので，一見 </a:t>
            </a:r>
            <a:r>
              <a:rPr kumimoji="1" lang="en-US" altLang="ja-JP" dirty="0"/>
              <a:t>hypervisor </a:t>
            </a:r>
            <a:r>
              <a:rPr kumimoji="1" lang="ja-JP" altLang="en-US" dirty="0"/>
              <a:t>の命令エミュレータを攻撃する方法はないように見えます．</a:t>
            </a:r>
            <a:endParaRPr kumimoji="1" lang="en-US" altLang="ja-JP"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15</a:t>
            </a:fld>
            <a:endParaRPr kumimoji="1" lang="ja-JP" altLang="en-US"/>
          </a:p>
        </p:txBody>
      </p:sp>
    </p:spTree>
    <p:extLst>
      <p:ext uri="{BB962C8B-B14F-4D97-AF65-F5344CB8AC3E}">
        <p14:creationId xmlns:p14="http://schemas.microsoft.com/office/powerpoint/2010/main" val="138212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しかし，そんなことはありません</a:t>
            </a:r>
            <a:endParaRPr kumimoji="1" lang="en-US" altLang="ja-JP"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16</a:t>
            </a:fld>
            <a:endParaRPr kumimoji="1" lang="ja-JP" altLang="en-US"/>
          </a:p>
        </p:txBody>
      </p:sp>
    </p:spTree>
    <p:extLst>
      <p:ext uri="{BB962C8B-B14F-4D97-AF65-F5344CB8AC3E}">
        <p14:creationId xmlns:p14="http://schemas.microsoft.com/office/powerpoint/2010/main" val="2815848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cross-modifying code attack </a:t>
            </a:r>
            <a:r>
              <a:rPr kumimoji="1" lang="ja-JP" altLang="en-US" dirty="0"/>
              <a:t>を用いることによって現代の </a:t>
            </a:r>
            <a:r>
              <a:rPr kumimoji="1" lang="en-US" altLang="ja-JP" dirty="0" err="1"/>
              <a:t>westmere</a:t>
            </a:r>
            <a:r>
              <a:rPr kumimoji="1" lang="en-US" altLang="ja-JP" dirty="0"/>
              <a:t> </a:t>
            </a:r>
            <a:r>
              <a:rPr kumimoji="1" lang="ja-JP" altLang="en-US" dirty="0"/>
              <a:t>以降の </a:t>
            </a:r>
            <a:r>
              <a:rPr kumimoji="1" lang="en-US" altLang="ja-JP" dirty="0"/>
              <a:t>CPU</a:t>
            </a:r>
            <a:r>
              <a:rPr kumimoji="1" lang="ja-JP" altLang="en-US" dirty="0"/>
              <a:t> 上で動作する </a:t>
            </a:r>
            <a:r>
              <a:rPr kumimoji="1" lang="en-US" altLang="ja-JP" dirty="0"/>
              <a:t>hypervisor </a:t>
            </a:r>
            <a:r>
              <a:rPr kumimoji="1" lang="ja-JP" altLang="en-US" dirty="0"/>
              <a:t>の命令エミュレータを攻撃することができます．</a:t>
            </a:r>
            <a:endParaRPr kumimoji="1" lang="en-US" altLang="ja-JP" dirty="0"/>
          </a:p>
          <a:p>
            <a:r>
              <a:rPr kumimoji="1" lang="ja-JP" altLang="en-US" dirty="0"/>
              <a:t>例えば，図のように </a:t>
            </a:r>
            <a:r>
              <a:rPr kumimoji="1" lang="en-US" altLang="ja-JP" dirty="0"/>
              <a:t>vCPU0 </a:t>
            </a:r>
            <a:r>
              <a:rPr kumimoji="1" lang="ja-JP" altLang="en-US" dirty="0"/>
              <a:t>が </a:t>
            </a:r>
            <a:r>
              <a:rPr kumimoji="1" lang="en-US" altLang="ja-JP" dirty="0"/>
              <a:t>port I/O </a:t>
            </a:r>
            <a:r>
              <a:rPr kumimoji="1" lang="ja-JP" altLang="en-US" dirty="0"/>
              <a:t>によって </a:t>
            </a:r>
            <a:r>
              <a:rPr kumimoji="1" lang="en-US" altLang="ja-JP" dirty="0"/>
              <a:t>VM-Exit </a:t>
            </a:r>
            <a:r>
              <a:rPr kumimoji="1" lang="ja-JP" altLang="en-US" dirty="0"/>
              <a:t>を発生させます．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17</a:t>
            </a:fld>
            <a:endParaRPr kumimoji="1" lang="ja-JP" altLang="en-US"/>
          </a:p>
        </p:txBody>
      </p:sp>
    </p:spTree>
    <p:extLst>
      <p:ext uri="{BB962C8B-B14F-4D97-AF65-F5344CB8AC3E}">
        <p14:creationId xmlns:p14="http://schemas.microsoft.com/office/powerpoint/2010/main" val="1591648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命令エミュレータが命令をエミュレートするよりも前にほかの </a:t>
            </a:r>
            <a:r>
              <a:rPr kumimoji="1" lang="en-US" altLang="ja-JP" dirty="0"/>
              <a:t>vCPU</a:t>
            </a:r>
            <a:r>
              <a:rPr kumimoji="1" lang="ja-JP" altLang="en-US" dirty="0"/>
              <a:t> からそのコード領域を書き換えます．</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18</a:t>
            </a:fld>
            <a:endParaRPr kumimoji="1" lang="ja-JP" altLang="en-US"/>
          </a:p>
        </p:txBody>
      </p:sp>
    </p:spTree>
    <p:extLst>
      <p:ext uri="{BB962C8B-B14F-4D97-AF65-F5344CB8AC3E}">
        <p14:creationId xmlns:p14="http://schemas.microsoft.com/office/powerpoint/2010/main" val="1059689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すると命令エミュレータは書き換えられた後の </a:t>
            </a:r>
            <a:r>
              <a:rPr kumimoji="1" lang="en-US" altLang="ja-JP" dirty="0" err="1"/>
              <a:t>sysenter</a:t>
            </a:r>
            <a:r>
              <a:rPr kumimoji="1" lang="en-US" altLang="ja-JP" dirty="0"/>
              <a:t> </a:t>
            </a:r>
            <a:r>
              <a:rPr kumimoji="1" lang="ja-JP" altLang="en-US" dirty="0"/>
              <a:t>命令を </a:t>
            </a:r>
            <a:r>
              <a:rPr kumimoji="1" lang="en-US" altLang="ja-JP" dirty="0"/>
              <a:t>fetch </a:t>
            </a:r>
            <a:r>
              <a:rPr kumimoji="1" lang="ja-JP" altLang="en-US" dirty="0"/>
              <a:t>し，エミュレートします．</a:t>
            </a:r>
            <a:endParaRPr kumimoji="1" lang="en-US" altLang="ja-JP" dirty="0"/>
          </a:p>
          <a:p>
            <a:r>
              <a:rPr kumimoji="1" lang="ja-JP" altLang="en-US" dirty="0"/>
              <a:t>これによって，</a:t>
            </a:r>
            <a:r>
              <a:rPr kumimoji="1" lang="en-US" altLang="ja-JP" dirty="0" err="1"/>
              <a:t>sysenter</a:t>
            </a:r>
            <a:r>
              <a:rPr kumimoji="1" lang="en-US" altLang="ja-JP" dirty="0"/>
              <a:t> </a:t>
            </a:r>
            <a:r>
              <a:rPr kumimoji="1" lang="ja-JP" altLang="en-US" dirty="0"/>
              <a:t>命令のエミュレーションに潜む脆弱性が悪用されるといったことにつながります．</a:t>
            </a:r>
            <a:endParaRPr kumimoji="1" lang="en-US" altLang="ja-JP" dirty="0"/>
          </a:p>
          <a:p>
            <a:r>
              <a:rPr kumimoji="1" lang="en-US" altLang="ja-JP" dirty="0"/>
              <a:t>4-minute</a:t>
            </a:r>
            <a:endParaRPr kumimoji="1" lang="ja-JP" altLang="en-US"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19</a:t>
            </a:fld>
            <a:endParaRPr kumimoji="1" lang="ja-JP" altLang="en-US"/>
          </a:p>
        </p:txBody>
      </p:sp>
    </p:spTree>
    <p:extLst>
      <p:ext uri="{BB962C8B-B14F-4D97-AF65-F5344CB8AC3E}">
        <p14:creationId xmlns:p14="http://schemas.microsoft.com/office/powerpoint/2010/main" val="3349659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そこで私たちの研究では </a:t>
            </a:r>
            <a:r>
              <a:rPr kumimoji="1" lang="en-US" altLang="ja-JP" dirty="0" err="1"/>
              <a:t>Fwinst</a:t>
            </a:r>
            <a:r>
              <a:rPr kumimoji="1" lang="en-US" altLang="ja-JP" dirty="0"/>
              <a:t> </a:t>
            </a:r>
            <a:r>
              <a:rPr kumimoji="1" lang="ja-JP" altLang="en-US" dirty="0"/>
              <a:t>という </a:t>
            </a:r>
            <a:r>
              <a:rPr kumimoji="1" lang="en-US" altLang="ja-JP" dirty="0"/>
              <a:t>context-sensitive </a:t>
            </a:r>
            <a:r>
              <a:rPr kumimoji="1" lang="ja-JP" altLang="en-US" dirty="0"/>
              <a:t>な命令フィルタをハイパーバイザに導入しました．</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20</a:t>
            </a:fld>
            <a:endParaRPr kumimoji="1" lang="ja-JP" altLang="en-US"/>
          </a:p>
        </p:txBody>
      </p:sp>
    </p:spTree>
    <p:extLst>
      <p:ext uri="{BB962C8B-B14F-4D97-AF65-F5344CB8AC3E}">
        <p14:creationId xmlns:p14="http://schemas.microsoft.com/office/powerpoint/2010/main" val="372183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複数の </a:t>
            </a:r>
            <a:r>
              <a:rPr kumimoji="1" lang="en-US" altLang="ja-JP" dirty="0"/>
              <a:t>VM </a:t>
            </a:r>
            <a:r>
              <a:rPr kumimoji="1" lang="ja-JP" altLang="en-US" dirty="0"/>
              <a:t>は </a:t>
            </a:r>
            <a:r>
              <a:rPr kumimoji="1" lang="en-US" altLang="ja-JP" dirty="0"/>
              <a:t>hypervisor </a:t>
            </a:r>
            <a:r>
              <a:rPr kumimoji="1" lang="ja-JP" altLang="en-US" dirty="0"/>
              <a:t>によって </a:t>
            </a:r>
            <a:r>
              <a:rPr kumimoji="1" lang="en-US" altLang="ja-JP" dirty="0"/>
              <a:t>isolation </a:t>
            </a:r>
            <a:r>
              <a:rPr kumimoji="1" lang="ja-JP" altLang="en-US" dirty="0"/>
              <a:t>が提供されています．この機能が各サービスがマルチテナント型のクラウドサービスを提供するための基礎となります．</a:t>
            </a:r>
            <a:endParaRPr kumimoji="1" lang="en-US" altLang="ja-JP" dirty="0"/>
          </a:p>
          <a:p>
            <a:r>
              <a:rPr kumimoji="1" lang="ja-JP" altLang="en-US" dirty="0"/>
              <a:t>図の例では </a:t>
            </a:r>
            <a:r>
              <a:rPr kumimoji="1" lang="en-US" altLang="ja-JP" dirty="0"/>
              <a:t>VM0 </a:t>
            </a:r>
            <a:r>
              <a:rPr kumimoji="1" lang="ja-JP" altLang="en-US" dirty="0"/>
              <a:t>と </a:t>
            </a:r>
            <a:r>
              <a:rPr kumimoji="1" lang="en-US" altLang="ja-JP" dirty="0"/>
              <a:t>VM1 </a:t>
            </a:r>
            <a:r>
              <a:rPr kumimoji="1" lang="ja-JP" altLang="en-US" dirty="0"/>
              <a:t>の間には </a:t>
            </a:r>
            <a:r>
              <a:rPr kumimoji="1" lang="en-US" altLang="ja-JP" dirty="0"/>
              <a:t>hypervisor </a:t>
            </a:r>
            <a:r>
              <a:rPr kumimoji="1" lang="ja-JP" altLang="en-US" dirty="0"/>
              <a:t>による </a:t>
            </a:r>
            <a:r>
              <a:rPr kumimoji="1" lang="en-US" altLang="ja-JP" dirty="0"/>
              <a:t>isolation </a:t>
            </a:r>
            <a:r>
              <a:rPr kumimoji="1" lang="ja-JP" altLang="en-US" dirty="0"/>
              <a:t>があるので，</a:t>
            </a:r>
            <a:r>
              <a:rPr kumimoji="1" lang="en-US" altLang="ja-JP" dirty="0"/>
              <a:t>VM0 </a:t>
            </a:r>
            <a:r>
              <a:rPr kumimoji="1" lang="ja-JP" altLang="en-US" dirty="0"/>
              <a:t>が </a:t>
            </a:r>
            <a:r>
              <a:rPr kumimoji="1" lang="en-US" altLang="ja-JP" dirty="0"/>
              <a:t>VM1 </a:t>
            </a:r>
            <a:r>
              <a:rPr kumimoji="1" lang="ja-JP" altLang="en-US" dirty="0"/>
              <a:t>のメモリ空間にアクセスすることはできません．</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3</a:t>
            </a:fld>
            <a:endParaRPr kumimoji="1" lang="ja-JP" altLang="en-US"/>
          </a:p>
        </p:txBody>
      </p:sp>
    </p:spTree>
    <p:extLst>
      <p:ext uri="{BB962C8B-B14F-4D97-AF65-F5344CB8AC3E}">
        <p14:creationId xmlns:p14="http://schemas.microsoft.com/office/powerpoint/2010/main" val="3177048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これによって命令エミュレータが命令を </a:t>
            </a:r>
            <a:r>
              <a:rPr kumimoji="1" lang="en-US" altLang="ja-JP" dirty="0"/>
              <a:t>fetch </a:t>
            </a:r>
            <a:r>
              <a:rPr kumimoji="1" lang="ja-JP" altLang="en-US" dirty="0"/>
              <a:t>した際に，その命令がコンテキストにそぐわない場合は</a:t>
            </a:r>
            <a:r>
              <a:rPr kumimoji="1" lang="en-US" altLang="ja-JP" dirty="0"/>
              <a:t> filter out </a:t>
            </a:r>
            <a:r>
              <a:rPr kumimoji="1" lang="ja-JP" altLang="en-US" dirty="0"/>
              <a:t>し，命令エミュレータを攻撃から守ります．</a:t>
            </a:r>
            <a:endParaRPr kumimoji="1" lang="en-US" altLang="ja-JP" dirty="0"/>
          </a:p>
          <a:p>
            <a:r>
              <a:rPr kumimoji="1" lang="ja-JP" altLang="en-US" dirty="0"/>
              <a:t>例えば，</a:t>
            </a:r>
            <a:r>
              <a:rPr kumimoji="1" lang="en-US" altLang="ja-JP" dirty="0" err="1"/>
              <a:t>sysenter</a:t>
            </a:r>
            <a:r>
              <a:rPr kumimoji="1" lang="en-US" altLang="ja-JP" dirty="0"/>
              <a:t> </a:t>
            </a:r>
            <a:r>
              <a:rPr kumimoji="1" lang="ja-JP" altLang="en-US" dirty="0"/>
              <a:t>命令では </a:t>
            </a:r>
            <a:r>
              <a:rPr kumimoji="1" lang="en-US" altLang="ja-JP" dirty="0"/>
              <a:t>port I/O </a:t>
            </a:r>
            <a:r>
              <a:rPr kumimoji="1" lang="ja-JP" altLang="en-US" dirty="0"/>
              <a:t>による </a:t>
            </a:r>
            <a:r>
              <a:rPr kumimoji="1" lang="en-US" altLang="ja-JP" dirty="0"/>
              <a:t>VM-Exit </a:t>
            </a:r>
            <a:r>
              <a:rPr kumimoji="1" lang="ja-JP" altLang="en-US" dirty="0"/>
              <a:t>は発生しないので，</a:t>
            </a:r>
            <a:r>
              <a:rPr kumimoji="1" lang="en-US" altLang="ja-JP" dirty="0" err="1"/>
              <a:t>Fwinst</a:t>
            </a:r>
            <a:r>
              <a:rPr kumimoji="1" lang="en-US" altLang="ja-JP" dirty="0"/>
              <a:t> </a:t>
            </a:r>
            <a:r>
              <a:rPr kumimoji="1" lang="ja-JP" altLang="en-US" dirty="0"/>
              <a:t>は </a:t>
            </a:r>
            <a:r>
              <a:rPr kumimoji="1" lang="en-US" altLang="ja-JP" dirty="0" err="1"/>
              <a:t>sysenter</a:t>
            </a:r>
            <a:r>
              <a:rPr kumimoji="1" lang="en-US" altLang="ja-JP" dirty="0"/>
              <a:t> </a:t>
            </a:r>
            <a:r>
              <a:rPr kumimoji="1" lang="ja-JP" altLang="en-US" dirty="0"/>
              <a:t>のエミュレーションを中止し，命令エミュレータの脆弱性が悪用されることを防ぎます．</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21</a:t>
            </a:fld>
            <a:endParaRPr kumimoji="1" lang="ja-JP" altLang="en-US"/>
          </a:p>
        </p:txBody>
      </p:sp>
    </p:spTree>
    <p:extLst>
      <p:ext uri="{BB962C8B-B14F-4D97-AF65-F5344CB8AC3E}">
        <p14:creationId xmlns:p14="http://schemas.microsoft.com/office/powerpoint/2010/main" val="1035349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 </a:t>
            </a:r>
            <a:r>
              <a:rPr kumimoji="1" lang="en-US" altLang="ja-JP" dirty="0"/>
              <a:t>hypervisor </a:t>
            </a:r>
            <a:r>
              <a:rPr kumimoji="1" lang="ja-JP" altLang="en-US" dirty="0"/>
              <a:t>は </a:t>
            </a:r>
            <a:r>
              <a:rPr kumimoji="1" lang="en-US" altLang="ja-JP" dirty="0"/>
              <a:t>VM1 </a:t>
            </a:r>
            <a:r>
              <a:rPr kumimoji="1" lang="ja-JP" altLang="en-US" dirty="0"/>
              <a:t>のメモリ空間にアクセスする </a:t>
            </a:r>
            <a:r>
              <a:rPr kumimoji="1" lang="en-US" altLang="ja-JP" dirty="0"/>
              <a:t>permission </a:t>
            </a:r>
            <a:r>
              <a:rPr kumimoji="1" lang="ja-JP" altLang="en-US" dirty="0"/>
              <a:t>がありますので，</a:t>
            </a:r>
            <a:r>
              <a:rPr kumimoji="1" lang="en-US" altLang="ja-JP" dirty="0"/>
              <a:t>VM0 </a:t>
            </a:r>
            <a:r>
              <a:rPr kumimoji="1" lang="ja-JP" altLang="en-US" dirty="0"/>
              <a:t>から </a:t>
            </a:r>
            <a:r>
              <a:rPr kumimoji="1" lang="en-US" altLang="ja-JP" dirty="0"/>
              <a:t>hypervisor </a:t>
            </a:r>
            <a:r>
              <a:rPr kumimoji="1" lang="ja-JP" altLang="en-US" dirty="0"/>
              <a:t>を通じて </a:t>
            </a:r>
            <a:r>
              <a:rPr kumimoji="1" lang="en-US" altLang="ja-JP" dirty="0"/>
              <a:t>VM1 </a:t>
            </a:r>
            <a:r>
              <a:rPr kumimoji="1" lang="ja-JP" altLang="en-US" dirty="0"/>
              <a:t>の </a:t>
            </a:r>
            <a:r>
              <a:rPr kumimoji="1" lang="en-US" altLang="ja-JP" dirty="0"/>
              <a:t>sensitive </a:t>
            </a:r>
            <a:r>
              <a:rPr kumimoji="1" lang="ja-JP" altLang="en-US" dirty="0"/>
              <a:t>なデータを読み取ることができます．</a:t>
            </a:r>
            <a:endParaRPr kumimoji="1" lang="en-US" altLang="ja-JP" dirty="0"/>
          </a:p>
          <a:p>
            <a:r>
              <a:rPr kumimoji="1" lang="en-US" altLang="ja-JP" dirty="0"/>
              <a:t>1-minute</a:t>
            </a:r>
            <a:endParaRPr kumimoji="1" lang="ja-JP" altLang="en-US"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4</a:t>
            </a:fld>
            <a:endParaRPr kumimoji="1" lang="ja-JP" altLang="en-US"/>
          </a:p>
        </p:txBody>
      </p:sp>
    </p:spTree>
    <p:extLst>
      <p:ext uri="{BB962C8B-B14F-4D97-AF65-F5344CB8AC3E}">
        <p14:creationId xmlns:p14="http://schemas.microsoft.com/office/powerpoint/2010/main" val="140371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 </a:t>
            </a:r>
            <a:r>
              <a:rPr kumimoji="1" lang="en-US" altLang="ja-JP" dirty="0"/>
              <a:t>hypervisor</a:t>
            </a:r>
            <a:r>
              <a:rPr kumimoji="1" lang="ja-JP" altLang="en-US" dirty="0"/>
              <a:t> がどのように仮想化を実現し，一つのサーバの上で複数の </a:t>
            </a:r>
            <a:r>
              <a:rPr kumimoji="1" lang="en-US" altLang="ja-JP" dirty="0"/>
              <a:t>VM </a:t>
            </a:r>
            <a:r>
              <a:rPr kumimoji="1" lang="ja-JP" altLang="en-US" dirty="0"/>
              <a:t>を動かすことを可能にしているのか見ていきましょう．</a:t>
            </a:r>
            <a:endParaRPr kumimoji="1" lang="en-US" altLang="ja-JP" dirty="0"/>
          </a:p>
          <a:p>
            <a:r>
              <a:rPr kumimoji="1" lang="en-US" altLang="ja-JP" dirty="0"/>
              <a:t>QEMU </a:t>
            </a:r>
            <a:r>
              <a:rPr kumimoji="1" lang="ja-JP" altLang="en-US" dirty="0"/>
              <a:t>や </a:t>
            </a:r>
            <a:r>
              <a:rPr kumimoji="1" lang="en-US" altLang="ja-JP" dirty="0" err="1"/>
              <a:t>bochs</a:t>
            </a:r>
            <a:r>
              <a:rPr kumimoji="1" lang="en-US" altLang="ja-JP" dirty="0"/>
              <a:t> </a:t>
            </a:r>
            <a:r>
              <a:rPr kumimoji="1" lang="ja-JP" altLang="en-US" dirty="0"/>
              <a:t>のような </a:t>
            </a:r>
            <a:r>
              <a:rPr kumimoji="1" lang="en-US" altLang="ja-JP" dirty="0"/>
              <a:t>emulator </a:t>
            </a:r>
            <a:r>
              <a:rPr kumimoji="1" lang="ja-JP" altLang="en-US" dirty="0"/>
              <a:t>との明確な違いは </a:t>
            </a:r>
            <a:r>
              <a:rPr kumimoji="1" lang="en-US" altLang="ja-JP" dirty="0"/>
              <a:t>VM </a:t>
            </a:r>
            <a:r>
              <a:rPr kumimoji="1" lang="ja-JP" altLang="en-US" dirty="0"/>
              <a:t>の実行中には </a:t>
            </a:r>
            <a:r>
              <a:rPr kumimoji="1" lang="en-US" altLang="ja-JP" dirty="0"/>
              <a:t>hypervisor </a:t>
            </a:r>
            <a:r>
              <a:rPr kumimoji="1" lang="ja-JP" altLang="en-US" dirty="0"/>
              <a:t>は何もしません．</a:t>
            </a:r>
            <a:endParaRPr kumimoji="1" lang="en-US" altLang="ja-JP" dirty="0"/>
          </a:p>
          <a:p>
            <a:r>
              <a:rPr kumimoji="1" lang="ja-JP" altLang="en-US" dirty="0"/>
              <a:t>したがって，</a:t>
            </a:r>
            <a:r>
              <a:rPr kumimoji="1" lang="en-US" altLang="ja-JP" dirty="0"/>
              <a:t>VM </a:t>
            </a:r>
            <a:r>
              <a:rPr kumimoji="1" lang="ja-JP" altLang="en-US" dirty="0"/>
              <a:t>上の命令は物理 </a:t>
            </a:r>
            <a:r>
              <a:rPr kumimoji="1" lang="en-US" altLang="ja-JP" dirty="0"/>
              <a:t>CPU</a:t>
            </a:r>
            <a:r>
              <a:rPr kumimoji="1" lang="ja-JP" altLang="en-US" dirty="0"/>
              <a:t> 上で直接実行されます．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5</a:t>
            </a:fld>
            <a:endParaRPr kumimoji="1" lang="ja-JP" altLang="en-US"/>
          </a:p>
        </p:txBody>
      </p:sp>
    </p:spTree>
    <p:extLst>
      <p:ext uri="{BB962C8B-B14F-4D97-AF65-F5344CB8AC3E}">
        <p14:creationId xmlns:p14="http://schemas.microsoft.com/office/powerpoint/2010/main" val="2012564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ただ，ハードウェアを仮想化する必要があるので，</a:t>
            </a:r>
            <a:r>
              <a:rPr kumimoji="1" lang="en-US" altLang="ja-JP" dirty="0"/>
              <a:t>VM</a:t>
            </a:r>
            <a:r>
              <a:rPr kumimoji="1" lang="ja-JP" altLang="en-US" dirty="0"/>
              <a:t> が物理資源にアクセスしようとする場合にはその挙動をエミュレートする必要があります．</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6</a:t>
            </a:fld>
            <a:endParaRPr kumimoji="1" lang="ja-JP" altLang="en-US"/>
          </a:p>
        </p:txBody>
      </p:sp>
    </p:spTree>
    <p:extLst>
      <p:ext uri="{BB962C8B-B14F-4D97-AF65-F5344CB8AC3E}">
        <p14:creationId xmlns:p14="http://schemas.microsoft.com/office/powerpoint/2010/main" val="3490164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例えば次のような命令列があったとします．初めの </a:t>
            </a:r>
            <a:r>
              <a:rPr kumimoji="1" lang="en-US" altLang="ja-JP" dirty="0"/>
              <a:t>mov</a:t>
            </a:r>
            <a:r>
              <a:rPr kumimoji="1" lang="ja-JP" altLang="en-US" dirty="0"/>
              <a:t> 命令と </a:t>
            </a:r>
            <a:r>
              <a:rPr kumimoji="1" lang="en-US" altLang="ja-JP" dirty="0" err="1"/>
              <a:t>xor</a:t>
            </a:r>
            <a:r>
              <a:rPr kumimoji="1" lang="en-US" altLang="ja-JP" dirty="0"/>
              <a:t> </a:t>
            </a:r>
            <a:r>
              <a:rPr kumimoji="1" lang="ja-JP" altLang="en-US" dirty="0"/>
              <a:t>命令は物理 </a:t>
            </a:r>
            <a:r>
              <a:rPr kumimoji="1" lang="en-US" altLang="ja-JP" dirty="0"/>
              <a:t>CPU</a:t>
            </a:r>
            <a:r>
              <a:rPr kumimoji="1" lang="ja-JP" altLang="en-US" dirty="0"/>
              <a:t> 上で特にさえぎられることなく実行されます．</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7</a:t>
            </a:fld>
            <a:endParaRPr kumimoji="1" lang="ja-JP" altLang="en-US"/>
          </a:p>
        </p:txBody>
      </p:sp>
    </p:spTree>
    <p:extLst>
      <p:ext uri="{BB962C8B-B14F-4D97-AF65-F5344CB8AC3E}">
        <p14:creationId xmlns:p14="http://schemas.microsoft.com/office/powerpoint/2010/main" val="4182796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 </a:t>
            </a:r>
            <a:r>
              <a:rPr kumimoji="1" lang="en-US" altLang="ja-JP" dirty="0"/>
              <a:t>CPUID</a:t>
            </a:r>
            <a:r>
              <a:rPr kumimoji="1" lang="ja-JP" altLang="en-US" dirty="0"/>
              <a:t> 命令は </a:t>
            </a:r>
            <a:r>
              <a:rPr kumimoji="1" lang="en-US" altLang="ja-JP" dirty="0"/>
              <a:t>CPU </a:t>
            </a:r>
            <a:r>
              <a:rPr kumimoji="1" lang="ja-JP" altLang="en-US" dirty="0"/>
              <a:t>の情報を必要とします．</a:t>
            </a:r>
            <a:r>
              <a:rPr kumimoji="1" lang="en-US" altLang="ja-JP" dirty="0"/>
              <a:t>CPU</a:t>
            </a:r>
            <a:r>
              <a:rPr kumimoji="1" lang="ja-JP" altLang="en-US" dirty="0"/>
              <a:t> は </a:t>
            </a:r>
            <a:r>
              <a:rPr kumimoji="1" lang="en-US" altLang="ja-JP" dirty="0"/>
              <a:t>hypervisor </a:t>
            </a:r>
            <a:r>
              <a:rPr kumimoji="1" lang="ja-JP" altLang="en-US" dirty="0"/>
              <a:t>によって仮想化されていますので，</a:t>
            </a:r>
            <a:r>
              <a:rPr kumimoji="1" lang="en-US" altLang="ja-JP" dirty="0"/>
              <a:t>emulation </a:t>
            </a:r>
            <a:r>
              <a:rPr kumimoji="1" lang="ja-JP" altLang="en-US" dirty="0"/>
              <a:t>が必要となります．</a:t>
            </a:r>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8</a:t>
            </a:fld>
            <a:endParaRPr kumimoji="1" lang="ja-JP" altLang="en-US"/>
          </a:p>
        </p:txBody>
      </p:sp>
    </p:spTree>
    <p:extLst>
      <p:ext uri="{BB962C8B-B14F-4D97-AF65-F5344CB8AC3E}">
        <p14:creationId xmlns:p14="http://schemas.microsoft.com/office/powerpoint/2010/main" val="272570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Intel x86 </a:t>
            </a:r>
            <a:r>
              <a:rPr kumimoji="1" lang="ja-JP" altLang="en-US" dirty="0"/>
              <a:t>では </a:t>
            </a:r>
            <a:r>
              <a:rPr kumimoji="1" lang="en-US" altLang="ja-JP" dirty="0"/>
              <a:t>VM</a:t>
            </a:r>
            <a:r>
              <a:rPr kumimoji="1" lang="ja-JP" altLang="en-US" dirty="0"/>
              <a:t> が </a:t>
            </a:r>
            <a:r>
              <a:rPr kumimoji="1" lang="en-US" altLang="ja-JP" dirty="0"/>
              <a:t>hypervisor </a:t>
            </a:r>
            <a:r>
              <a:rPr kumimoji="1" lang="ja-JP" altLang="en-US" dirty="0"/>
              <a:t>による </a:t>
            </a:r>
            <a:r>
              <a:rPr kumimoji="1" lang="en-US" altLang="ja-JP" dirty="0"/>
              <a:t>emulation </a:t>
            </a:r>
            <a:r>
              <a:rPr kumimoji="1" lang="ja-JP" altLang="en-US" dirty="0"/>
              <a:t>が必要な命令の実行を試みた場合 </a:t>
            </a:r>
            <a:r>
              <a:rPr kumimoji="1" lang="en-US" altLang="ja-JP" dirty="0"/>
              <a:t>VM-Exit </a:t>
            </a:r>
            <a:r>
              <a:rPr kumimoji="1" lang="ja-JP" altLang="en-US" dirty="0"/>
              <a:t>と呼ばれるイベントが発生し，</a:t>
            </a:r>
            <a:r>
              <a:rPr kumimoji="1" lang="en-US" altLang="ja-JP" dirty="0"/>
              <a:t>hypervisor </a:t>
            </a:r>
            <a:r>
              <a:rPr kumimoji="1" lang="ja-JP" altLang="en-US" dirty="0"/>
              <a:t>に処理が移ります．</a:t>
            </a:r>
            <a:endParaRPr kumimoji="1" lang="en-US" altLang="ja-JP" dirty="0"/>
          </a:p>
          <a:p>
            <a:r>
              <a:rPr kumimoji="1" lang="ja-JP" altLang="en-US" dirty="0"/>
              <a:t>この場合 </a:t>
            </a:r>
            <a:r>
              <a:rPr kumimoji="1" lang="en-US" altLang="ja-JP" dirty="0"/>
              <a:t>CPUID </a:t>
            </a:r>
            <a:r>
              <a:rPr kumimoji="1" lang="ja-JP" altLang="en-US" dirty="0"/>
              <a:t>命令を </a:t>
            </a:r>
            <a:r>
              <a:rPr kumimoji="1" lang="en-US" altLang="ja-JP" dirty="0"/>
              <a:t>VM </a:t>
            </a:r>
            <a:r>
              <a:rPr kumimoji="1" lang="ja-JP" altLang="en-US" dirty="0"/>
              <a:t>が実行しているので </a:t>
            </a:r>
            <a:r>
              <a:rPr kumimoji="1" lang="en-US" altLang="ja-JP" dirty="0"/>
              <a:t>hypervisor </a:t>
            </a:r>
            <a:r>
              <a:rPr kumimoji="1" lang="ja-JP" altLang="en-US" dirty="0"/>
              <a:t>は </a:t>
            </a:r>
            <a:r>
              <a:rPr kumimoji="1" lang="en-US" altLang="ja-JP" dirty="0"/>
              <a:t>virtual CPU </a:t>
            </a:r>
            <a:r>
              <a:rPr kumimoji="1" lang="ja-JP" altLang="en-US" dirty="0"/>
              <a:t>の </a:t>
            </a:r>
            <a:r>
              <a:rPr kumimoji="1" lang="en-US" altLang="ja-JP" dirty="0"/>
              <a:t>CPUID </a:t>
            </a:r>
            <a:r>
              <a:rPr kumimoji="1" lang="ja-JP" altLang="en-US" dirty="0"/>
              <a:t>結果を </a:t>
            </a:r>
            <a:r>
              <a:rPr kumimoji="1" lang="en-US" altLang="ja-JP" dirty="0"/>
              <a:t>VM </a:t>
            </a:r>
            <a:r>
              <a:rPr kumimoji="1" lang="ja-JP" altLang="en-US" dirty="0"/>
              <a:t>に返します．</a:t>
            </a:r>
            <a:endParaRPr kumimoji="1" lang="en-US" altLang="ja-JP" dirty="0"/>
          </a:p>
          <a:p>
            <a:r>
              <a:rPr kumimoji="1" lang="en-US" altLang="ja-JP" dirty="0"/>
              <a:t>2-minute</a:t>
            </a:r>
            <a:endParaRPr kumimoji="1" lang="ja-JP" altLang="en-US"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9</a:t>
            </a:fld>
            <a:endParaRPr kumimoji="1" lang="ja-JP" altLang="en-US"/>
          </a:p>
        </p:txBody>
      </p:sp>
    </p:spTree>
    <p:extLst>
      <p:ext uri="{BB962C8B-B14F-4D97-AF65-F5344CB8AC3E}">
        <p14:creationId xmlns:p14="http://schemas.microsoft.com/office/powerpoint/2010/main" val="224899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Hypervisor </a:t>
            </a:r>
            <a:r>
              <a:rPr kumimoji="1" lang="ja-JP" altLang="en-US"/>
              <a:t>の実装の一つである </a:t>
            </a:r>
            <a:r>
              <a:rPr kumimoji="1" lang="en-US" altLang="ja-JP"/>
              <a:t>KVM</a:t>
            </a:r>
            <a:r>
              <a:rPr kumimoji="1" lang="ja-JP" altLang="en-US" dirty="0"/>
              <a:t> は巨大な命令エミュレータをその中に実装しています．</a:t>
            </a:r>
            <a:endParaRPr kumimoji="1" lang="en-US" altLang="ja-JP" dirty="0"/>
          </a:p>
          <a:p>
            <a:r>
              <a:rPr kumimoji="1" lang="ja-JP" altLang="en-US" dirty="0"/>
              <a:t>この命令エミュレータは様々な命令に対応しています．ほとんどの命令は物理 </a:t>
            </a:r>
            <a:r>
              <a:rPr kumimoji="1" lang="en-US" altLang="ja-JP" dirty="0"/>
              <a:t>CPU</a:t>
            </a:r>
            <a:r>
              <a:rPr kumimoji="1" lang="ja-JP" altLang="en-US" dirty="0"/>
              <a:t> 上で直接実行されるにもかかわらず，なぜこのように多くの命令のエミュレーションのサポートが必要なのかという疑問がでてきます．</a:t>
            </a:r>
            <a:endParaRPr kumimoji="1" lang="en-US" altLang="ja-JP" dirty="0"/>
          </a:p>
          <a:p>
            <a:r>
              <a:rPr kumimoji="1" lang="ja-JP" altLang="en-US" dirty="0"/>
              <a:t>ソースコードを調査していくと，</a:t>
            </a:r>
            <a:r>
              <a:rPr kumimoji="1" lang="en-US" altLang="ja-JP" dirty="0"/>
              <a:t>KVM</a:t>
            </a:r>
            <a:r>
              <a:rPr kumimoji="1" lang="ja-JP" altLang="en-US" dirty="0"/>
              <a:t> の命令エミュレータはスライドに示した </a:t>
            </a:r>
            <a:r>
              <a:rPr kumimoji="1" lang="en-US" altLang="ja-JP" dirty="0"/>
              <a:t>5</a:t>
            </a:r>
            <a:r>
              <a:rPr kumimoji="1" lang="ja-JP" altLang="en-US" dirty="0"/>
              <a:t> つのコンテキストに対応するために実装されていることがわかります．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59160C2B-CE5D-4759-BA32-A51A39601F47}" type="slidenum">
              <a:rPr kumimoji="1" lang="ja-JP" altLang="en-US" smtClean="0"/>
              <a:t>10</a:t>
            </a:fld>
            <a:endParaRPr kumimoji="1" lang="ja-JP" altLang="en-US"/>
          </a:p>
        </p:txBody>
      </p:sp>
    </p:spTree>
    <p:extLst>
      <p:ext uri="{BB962C8B-B14F-4D97-AF65-F5344CB8AC3E}">
        <p14:creationId xmlns:p14="http://schemas.microsoft.com/office/powerpoint/2010/main" val="14182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58BF4-B922-4CF8-AD62-1A07512A1D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EBAF4A-9552-4551-9E76-45D582FAD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AA9B1D-B882-4888-AB8E-7C4D2E6BCCEF}"/>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5" name="フッター プレースホルダー 4">
            <a:extLst>
              <a:ext uri="{FF2B5EF4-FFF2-40B4-BE49-F238E27FC236}">
                <a16:creationId xmlns:a16="http://schemas.microsoft.com/office/drawing/2014/main" id="{1F12C62C-14C8-4871-94DA-C838953A82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D9067E-B3A6-4DF8-93AC-3AFD40AA7E33}"/>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88371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3F02F-204F-4683-A501-C02ED13A9EA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DAB3E1-E9FF-4768-AB90-6358ABF9B93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71D603-C9D1-4B6C-9C23-C7FC19978372}"/>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5" name="フッター プレースホルダー 4">
            <a:extLst>
              <a:ext uri="{FF2B5EF4-FFF2-40B4-BE49-F238E27FC236}">
                <a16:creationId xmlns:a16="http://schemas.microsoft.com/office/drawing/2014/main" id="{FAF5317E-1780-42AA-BE81-C257C5770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CE347D-E84D-480D-92F8-481E07F3AEF9}"/>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385529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C32DFB-8C9E-4D38-B5BB-B03A7D42D59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888797-1255-4F8F-8C23-551EE78A78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12EBD4-6561-4B58-BFE6-7A69895C598E}"/>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5" name="フッター プレースホルダー 4">
            <a:extLst>
              <a:ext uri="{FF2B5EF4-FFF2-40B4-BE49-F238E27FC236}">
                <a16:creationId xmlns:a16="http://schemas.microsoft.com/office/drawing/2014/main" id="{4261DB00-CC86-42CE-BC43-9E73EBF963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AF8599-1ABE-4586-8436-E6642472CEFB}"/>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8165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6892C-BE0B-4EC1-9E95-B11896E363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BB8F2D-25D7-4C58-836C-3729E2D0AC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B92593-F09B-4684-B571-F1BBF07BDE52}"/>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5" name="フッター プレースホルダー 4">
            <a:extLst>
              <a:ext uri="{FF2B5EF4-FFF2-40B4-BE49-F238E27FC236}">
                <a16:creationId xmlns:a16="http://schemas.microsoft.com/office/drawing/2014/main" id="{2BA785E2-0B19-452A-8B70-7AA2A47C6E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0509A6-15E4-4B69-96DD-625CECD996B3}"/>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401215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001EE9-0478-4BA7-9D33-6522B4CC546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7610EF-6F0E-4309-AAB0-CA43F2E3B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1C81FF7-041C-4991-A737-D196577E5A95}"/>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5" name="フッター プレースホルダー 4">
            <a:extLst>
              <a:ext uri="{FF2B5EF4-FFF2-40B4-BE49-F238E27FC236}">
                <a16:creationId xmlns:a16="http://schemas.microsoft.com/office/drawing/2014/main" id="{C58A8F92-3D4E-4D0A-8DC7-3791A31643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95E950-5F56-45E5-83A8-DCC68C8704B7}"/>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287743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24867B-53D3-4958-BF8E-D63050FD80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69E5882-05F8-49CC-9F0D-F15A5F987B3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DE25E36-1F35-4CA5-8A39-702C669D82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3DD2703-4207-4C55-988B-5562E0883C87}"/>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6" name="フッター プレースホルダー 5">
            <a:extLst>
              <a:ext uri="{FF2B5EF4-FFF2-40B4-BE49-F238E27FC236}">
                <a16:creationId xmlns:a16="http://schemas.microsoft.com/office/drawing/2014/main" id="{D232C805-525E-4C68-9A71-23AD3E86B6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C8F57C-A83F-4472-9470-5C2E213D51A1}"/>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116250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FA8EE-019D-40C4-89D2-AED48DBA63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8DE8AB-84AB-4DBB-9435-1C5186E2F2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282B788-7688-404B-9E58-21346C2FDD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4014DC-587C-4122-A0A8-A5E9B3165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83BDFAE-4DAC-424F-8A8C-2C119022B92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69C0A65-25A0-484C-A66B-4CB36C266DEE}"/>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8" name="フッター プレースホルダー 7">
            <a:extLst>
              <a:ext uri="{FF2B5EF4-FFF2-40B4-BE49-F238E27FC236}">
                <a16:creationId xmlns:a16="http://schemas.microsoft.com/office/drawing/2014/main" id="{E19DB07C-B1C2-4C7E-9C62-A58B5D52E8D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DBCD79E-4B39-4A44-A4F1-A7BF63FCCC7E}"/>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364585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1E894-D174-4668-A461-7E5C96AC24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D7CDBE-E67B-430C-9116-D5FB147B73CA}"/>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4" name="フッター プレースホルダー 3">
            <a:extLst>
              <a:ext uri="{FF2B5EF4-FFF2-40B4-BE49-F238E27FC236}">
                <a16:creationId xmlns:a16="http://schemas.microsoft.com/office/drawing/2014/main" id="{9B5F2BC3-A0D0-4423-8419-107463926A3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558987-7ACC-44F4-A470-3AEFD37715FE}"/>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37843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3238016-0D3C-4D53-B724-4D946429DF7C}"/>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3" name="フッター プレースホルダー 2">
            <a:extLst>
              <a:ext uri="{FF2B5EF4-FFF2-40B4-BE49-F238E27FC236}">
                <a16:creationId xmlns:a16="http://schemas.microsoft.com/office/drawing/2014/main" id="{E5E4C655-A819-4930-B341-63F0744933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B6E616-9B8F-48B8-8C21-C21BA903808D}"/>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300928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27C0B1-5D5E-403C-BAED-585DAA3945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C6ADA3-6564-4C8F-B4AE-67383120C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49FD834-C440-49E3-BC65-4D46581D3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4AB6EC-49B9-4DB2-8FB8-9ADF5903A35C}"/>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6" name="フッター プレースホルダー 5">
            <a:extLst>
              <a:ext uri="{FF2B5EF4-FFF2-40B4-BE49-F238E27FC236}">
                <a16:creationId xmlns:a16="http://schemas.microsoft.com/office/drawing/2014/main" id="{882CD241-CB99-4ED5-967F-75DACF6C07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4A65D6-91B9-460C-9784-ECE04FB6C7A0}"/>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401720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9887FD-EE23-46A6-B6D0-5671041063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D6D7281-B690-4412-9879-8ACCCAA09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01A7A3-C447-480B-A665-F80D42F07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BB023C-4520-416B-8E1C-B7827A4FC1C6}"/>
              </a:ext>
            </a:extLst>
          </p:cNvPr>
          <p:cNvSpPr>
            <a:spLocks noGrp="1"/>
          </p:cNvSpPr>
          <p:nvPr>
            <p:ph type="dt" sz="half" idx="10"/>
          </p:nvPr>
        </p:nvSpPr>
        <p:spPr/>
        <p:txBody>
          <a:bodyPr/>
          <a:lstStyle/>
          <a:p>
            <a:fld id="{F0733E26-8E5C-4906-A7AE-DB003563B01F}" type="datetimeFigureOut">
              <a:rPr kumimoji="1" lang="ja-JP" altLang="en-US" smtClean="0"/>
              <a:t>2021/5/19</a:t>
            </a:fld>
            <a:endParaRPr kumimoji="1" lang="ja-JP" altLang="en-US"/>
          </a:p>
        </p:txBody>
      </p:sp>
      <p:sp>
        <p:nvSpPr>
          <p:cNvPr id="6" name="フッター プレースホルダー 5">
            <a:extLst>
              <a:ext uri="{FF2B5EF4-FFF2-40B4-BE49-F238E27FC236}">
                <a16:creationId xmlns:a16="http://schemas.microsoft.com/office/drawing/2014/main" id="{3F523009-D48B-4436-BFA3-F4D8445670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34A374-AE27-4147-928B-DBC6FE8A00FB}"/>
              </a:ext>
            </a:extLst>
          </p:cNvPr>
          <p:cNvSpPr>
            <a:spLocks noGrp="1"/>
          </p:cNvSpPr>
          <p:nvPr>
            <p:ph type="sldNum" sz="quarter" idx="12"/>
          </p:nvPr>
        </p:nvSpPr>
        <p:spPr/>
        <p:txBody>
          <a:body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368624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20ECFA-9FC1-4DB9-AFFB-65A483EB3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6A71FA-884C-4072-9048-044FA71D3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673C65-A27B-4B7E-8AC0-0B99D1BE9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33E26-8E5C-4906-A7AE-DB003563B01F}" type="datetimeFigureOut">
              <a:rPr kumimoji="1" lang="ja-JP" altLang="en-US" smtClean="0"/>
              <a:t>2021/5/19</a:t>
            </a:fld>
            <a:endParaRPr kumimoji="1" lang="ja-JP" altLang="en-US"/>
          </a:p>
        </p:txBody>
      </p:sp>
      <p:sp>
        <p:nvSpPr>
          <p:cNvPr id="5" name="フッター プレースホルダー 4">
            <a:extLst>
              <a:ext uri="{FF2B5EF4-FFF2-40B4-BE49-F238E27FC236}">
                <a16:creationId xmlns:a16="http://schemas.microsoft.com/office/drawing/2014/main" id="{FDFD21E9-8B77-4B72-A640-74194B53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FC636E-417F-442B-B961-BDCD3DF1C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C656C-73EB-47C3-817C-E426DFAB29BD}" type="slidenum">
              <a:rPr kumimoji="1" lang="ja-JP" altLang="en-US" smtClean="0"/>
              <a:t>‹#›</a:t>
            </a:fld>
            <a:endParaRPr kumimoji="1" lang="ja-JP" altLang="en-US"/>
          </a:p>
        </p:txBody>
      </p:sp>
    </p:spTree>
    <p:extLst>
      <p:ext uri="{BB962C8B-B14F-4D97-AF65-F5344CB8AC3E}">
        <p14:creationId xmlns:p14="http://schemas.microsoft.com/office/powerpoint/2010/main" val="356765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urndn.github.io/paper/eurosec2018_ishiguro.pdf" TargetMode="External"/><Relationship Id="rId2" Type="http://schemas.openxmlformats.org/officeDocument/2006/relationships/hyperlink" Target="https://dl.acm.org/doi/10.1145/3193111.31931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jpe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76257-1B4E-4D80-916A-9BD60469CFDE}"/>
              </a:ext>
            </a:extLst>
          </p:cNvPr>
          <p:cNvSpPr>
            <a:spLocks noGrp="1"/>
          </p:cNvSpPr>
          <p:nvPr>
            <p:ph type="ctrTitle"/>
          </p:nvPr>
        </p:nvSpPr>
        <p:spPr/>
        <p:txBody>
          <a:bodyPr>
            <a:normAutofit fontScale="90000"/>
          </a:bodyPr>
          <a:lstStyle/>
          <a:p>
            <a:r>
              <a:rPr kumimoji="1" lang="en-US" altLang="ja-JP" dirty="0">
                <a:latin typeface="Calibri Light" panose="020F0302020204030204" pitchFamily="34" charset="0"/>
                <a:cs typeface="Calibri Light" panose="020F0302020204030204" pitchFamily="34" charset="0"/>
              </a:rPr>
              <a:t>Hardening Hypervisors against Vulnerabilities in Instruction Emulators</a:t>
            </a:r>
            <a:endParaRPr kumimoji="1" lang="ja-JP" altLang="en-US" dirty="0">
              <a:latin typeface="Calibri Light" panose="020F0302020204030204" pitchFamily="34" charset="0"/>
              <a:cs typeface="Calibri Light" panose="020F0302020204030204" pitchFamily="34" charset="0"/>
            </a:endParaRPr>
          </a:p>
        </p:txBody>
      </p:sp>
      <p:sp>
        <p:nvSpPr>
          <p:cNvPr id="3" name="字幕 2">
            <a:extLst>
              <a:ext uri="{FF2B5EF4-FFF2-40B4-BE49-F238E27FC236}">
                <a16:creationId xmlns:a16="http://schemas.microsoft.com/office/drawing/2014/main" id="{3C0F55C7-1627-4612-BDC5-B09D56361C5B}"/>
              </a:ext>
            </a:extLst>
          </p:cNvPr>
          <p:cNvSpPr>
            <a:spLocks noGrp="1"/>
          </p:cNvSpPr>
          <p:nvPr>
            <p:ph type="subTitle" idx="1"/>
          </p:nvPr>
        </p:nvSpPr>
        <p:spPr/>
        <p:txBody>
          <a:bodyPr/>
          <a:lstStyle/>
          <a:p>
            <a:r>
              <a:rPr kumimoji="1" lang="en-US" altLang="ja-JP" dirty="0">
                <a:latin typeface="Calibri Light" panose="020F0302020204030204" pitchFamily="34" charset="0"/>
                <a:cs typeface="Calibri Light" panose="020F0302020204030204" pitchFamily="34" charset="0"/>
              </a:rPr>
              <a:t>Kenta Ishiguro</a:t>
            </a:r>
            <a:endParaRPr kumimoji="1" lang="ja-JP"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7530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21C-9221-44F7-BB45-F138D2AA10AB}"/>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KVM has a Large Instruction Emulator</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C02D2E04-C383-42F6-BFCE-25A359C12C62}"/>
              </a:ext>
            </a:extLst>
          </p:cNvPr>
          <p:cNvSpPr txBox="1"/>
          <p:nvPr/>
        </p:nvSpPr>
        <p:spPr>
          <a:xfrm>
            <a:off x="828000" y="1728000"/>
            <a:ext cx="9860392" cy="304698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KVM supports </a:t>
            </a:r>
            <a:r>
              <a:rPr kumimoji="1" lang="en-US" altLang="ja-JP" sz="3200" b="1" dirty="0">
                <a:solidFill>
                  <a:srgbClr val="C00000"/>
                </a:solidFill>
                <a:latin typeface="Calibri Light" panose="020F0302020204030204" pitchFamily="34" charset="0"/>
                <a:cs typeface="Calibri Light" panose="020F0302020204030204" pitchFamily="34" charset="0"/>
              </a:rPr>
              <a:t>emulation of various kinds of instructions</a:t>
            </a:r>
            <a:r>
              <a:rPr kumimoji="1" lang="en-US" altLang="ja-JP" sz="3200" dirty="0">
                <a:solidFill>
                  <a:srgbClr val="C00000"/>
                </a:solidFill>
                <a:latin typeface="Calibri Light" panose="020F0302020204030204" pitchFamily="34" charset="0"/>
                <a:cs typeface="Calibri Light" panose="020F0302020204030204" pitchFamily="34" charset="0"/>
              </a:rPr>
              <a:t> </a:t>
            </a:r>
            <a:r>
              <a:rPr kumimoji="1" lang="en-US" altLang="ja-JP" sz="3200" dirty="0">
                <a:latin typeface="Calibri Light" panose="020F0302020204030204" pitchFamily="34" charset="0"/>
                <a:cs typeface="Calibri Light" panose="020F0302020204030204" pitchFamily="34" charset="0"/>
              </a:rPr>
              <a:t>for</a:t>
            </a:r>
          </a:p>
          <a:p>
            <a:r>
              <a:rPr lang="en-US" altLang="ja-JP" sz="3200" dirty="0">
                <a:latin typeface="Calibri Light" panose="020F0302020204030204" pitchFamily="34" charset="0"/>
                <a:cs typeface="Calibri Light" panose="020F0302020204030204" pitchFamily="34" charset="0"/>
              </a:rPr>
              <a:t>	- Port I/O</a:t>
            </a:r>
          </a:p>
          <a:p>
            <a:r>
              <a:rPr lang="en-US" altLang="ja-JP" sz="3200" dirty="0">
                <a:latin typeface="Calibri Light" panose="020F0302020204030204" pitchFamily="34" charset="0"/>
                <a:cs typeface="Calibri Light" panose="020F0302020204030204" pitchFamily="34" charset="0"/>
              </a:rPr>
              <a:t>	- Memory-mapped I/O (MMIO)</a:t>
            </a:r>
          </a:p>
          <a:p>
            <a:r>
              <a:rPr lang="en-US" altLang="ja-JP" sz="3200" dirty="0">
                <a:latin typeface="Calibri Light" panose="020F0302020204030204" pitchFamily="34" charset="0"/>
                <a:cs typeface="Calibri Light" panose="020F0302020204030204" pitchFamily="34" charset="0"/>
              </a:rPr>
              <a:t>	- Shadow page table management</a:t>
            </a:r>
          </a:p>
          <a:p>
            <a:r>
              <a:rPr lang="en-US" altLang="ja-JP" sz="3200" dirty="0">
                <a:latin typeface="Calibri Light" panose="020F0302020204030204" pitchFamily="34" charset="0"/>
                <a:cs typeface="Calibri Light" panose="020F0302020204030204" pitchFamily="34" charset="0"/>
              </a:rPr>
              <a:t>	- Real mode emulation</a:t>
            </a:r>
          </a:p>
          <a:p>
            <a:r>
              <a:rPr lang="en-US" altLang="ja-JP" sz="3200" dirty="0">
                <a:latin typeface="Calibri Light" panose="020F0302020204030204" pitchFamily="34" charset="0"/>
                <a:cs typeface="Calibri Light" panose="020F0302020204030204" pitchFamily="34" charset="0"/>
              </a:rPr>
              <a:t>	- Migration</a:t>
            </a:r>
          </a:p>
        </p:txBody>
      </p:sp>
    </p:spTree>
    <p:extLst>
      <p:ext uri="{BB962C8B-B14F-4D97-AF65-F5344CB8AC3E}">
        <p14:creationId xmlns:p14="http://schemas.microsoft.com/office/powerpoint/2010/main" val="67051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21C-9221-44F7-BB45-F138D2AA10AB}"/>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KVM has a Large Instruction Emulator</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C02D2E04-C383-42F6-BFCE-25A359C12C62}"/>
              </a:ext>
            </a:extLst>
          </p:cNvPr>
          <p:cNvSpPr txBox="1"/>
          <p:nvPr/>
        </p:nvSpPr>
        <p:spPr>
          <a:xfrm>
            <a:off x="828000" y="1728000"/>
            <a:ext cx="9860392" cy="304698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KVM supports </a:t>
            </a:r>
            <a:r>
              <a:rPr kumimoji="1" lang="en-US" altLang="ja-JP" sz="3200" b="1" dirty="0">
                <a:solidFill>
                  <a:srgbClr val="C00000"/>
                </a:solidFill>
                <a:latin typeface="Calibri Light" panose="020F0302020204030204" pitchFamily="34" charset="0"/>
                <a:cs typeface="Calibri Light" panose="020F0302020204030204" pitchFamily="34" charset="0"/>
              </a:rPr>
              <a:t>emulation of various kinds of instructions</a:t>
            </a:r>
            <a:r>
              <a:rPr kumimoji="1" lang="en-US" altLang="ja-JP" sz="3200" dirty="0">
                <a:solidFill>
                  <a:srgbClr val="C00000"/>
                </a:solidFill>
                <a:latin typeface="Calibri Light" panose="020F0302020204030204" pitchFamily="34" charset="0"/>
                <a:cs typeface="Calibri Light" panose="020F0302020204030204" pitchFamily="34" charset="0"/>
              </a:rPr>
              <a:t> </a:t>
            </a:r>
            <a:r>
              <a:rPr kumimoji="1" lang="en-US" altLang="ja-JP" sz="3200" dirty="0">
                <a:latin typeface="Calibri Light" panose="020F0302020204030204" pitchFamily="34" charset="0"/>
                <a:cs typeface="Calibri Light" panose="020F0302020204030204" pitchFamily="34" charset="0"/>
              </a:rPr>
              <a:t>for</a:t>
            </a:r>
          </a:p>
          <a:p>
            <a:r>
              <a:rPr lang="en-US" altLang="ja-JP" sz="3200" dirty="0">
                <a:latin typeface="Calibri Light" panose="020F0302020204030204" pitchFamily="34" charset="0"/>
                <a:cs typeface="Calibri Light" panose="020F0302020204030204" pitchFamily="34" charset="0"/>
              </a:rPr>
              <a:t>	- Port I/O</a:t>
            </a:r>
          </a:p>
          <a:p>
            <a:r>
              <a:rPr lang="en-US" altLang="ja-JP" sz="3200" dirty="0">
                <a:latin typeface="Calibri Light" panose="020F0302020204030204" pitchFamily="34" charset="0"/>
                <a:cs typeface="Calibri Light" panose="020F0302020204030204" pitchFamily="34" charset="0"/>
              </a:rPr>
              <a:t>	- Memory-mapped I/O (MMIO)</a:t>
            </a:r>
          </a:p>
          <a:p>
            <a:r>
              <a:rPr lang="en-US" altLang="ja-JP" sz="3200" dirty="0">
                <a:latin typeface="Calibri Light" panose="020F0302020204030204" pitchFamily="34" charset="0"/>
                <a:cs typeface="Calibri Light" panose="020F0302020204030204" pitchFamily="34" charset="0"/>
              </a:rPr>
              <a:t>	- Shadow page table management</a:t>
            </a:r>
          </a:p>
          <a:p>
            <a:r>
              <a:rPr lang="en-US" altLang="ja-JP" sz="3200" dirty="0">
                <a:latin typeface="Calibri Light" panose="020F0302020204030204" pitchFamily="34" charset="0"/>
                <a:cs typeface="Calibri Light" panose="020F0302020204030204" pitchFamily="34" charset="0"/>
              </a:rPr>
              <a:t>	- Real mode emulation</a:t>
            </a:r>
          </a:p>
          <a:p>
            <a:r>
              <a:rPr lang="en-US" altLang="ja-JP" sz="3200" dirty="0">
                <a:latin typeface="Calibri Light" panose="020F0302020204030204" pitchFamily="34" charset="0"/>
                <a:cs typeface="Calibri Light" panose="020F0302020204030204" pitchFamily="34" charset="0"/>
              </a:rPr>
              <a:t>	- Migration</a:t>
            </a:r>
          </a:p>
        </p:txBody>
      </p:sp>
      <p:sp>
        <p:nvSpPr>
          <p:cNvPr id="7" name="四角形: 角を丸くする 6">
            <a:extLst>
              <a:ext uri="{FF2B5EF4-FFF2-40B4-BE49-F238E27FC236}">
                <a16:creationId xmlns:a16="http://schemas.microsoft.com/office/drawing/2014/main" id="{1C4102CF-A0A7-4975-8F18-76445D745C83}"/>
              </a:ext>
            </a:extLst>
          </p:cNvPr>
          <p:cNvSpPr/>
          <p:nvPr/>
        </p:nvSpPr>
        <p:spPr>
          <a:xfrm>
            <a:off x="827999" y="3005847"/>
            <a:ext cx="9860391" cy="3487028"/>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a:solidFill>
                  <a:schemeClr val="tx1"/>
                </a:solidFill>
                <a:latin typeface="Calibri Light" panose="020F0302020204030204" pitchFamily="34" charset="0"/>
                <a:cs typeface="Calibri Light" panose="020F0302020204030204" pitchFamily="34" charset="0"/>
              </a:rPr>
              <a:t>Not well-tested </a:t>
            </a:r>
            <a:r>
              <a:rPr lang="en-US" altLang="ja-JP" sz="3200" b="1" dirty="0">
                <a:solidFill>
                  <a:srgbClr val="C00000"/>
                </a:solidFill>
                <a:latin typeface="Calibri Light" panose="020F0302020204030204" pitchFamily="34" charset="0"/>
                <a:cs typeface="Calibri Light" panose="020F0302020204030204" pitchFamily="34" charset="0"/>
              </a:rPr>
              <a:t>instruction emulation </a:t>
            </a:r>
            <a:r>
              <a:rPr lang="en-US" altLang="ja-JP" sz="3200" dirty="0">
                <a:solidFill>
                  <a:schemeClr val="tx1"/>
                </a:solidFill>
                <a:latin typeface="Calibri Light" panose="020F0302020204030204" pitchFamily="34" charset="0"/>
                <a:cs typeface="Calibri Light" panose="020F0302020204030204" pitchFamily="34" charset="0"/>
              </a:rPr>
              <a:t>in </a:t>
            </a:r>
            <a:r>
              <a:rPr lang="en-US" altLang="ja-JP" sz="3200" b="1" dirty="0">
                <a:solidFill>
                  <a:srgbClr val="C00000"/>
                </a:solidFill>
                <a:latin typeface="Calibri Light" panose="020F0302020204030204" pitchFamily="34" charset="0"/>
                <a:cs typeface="Calibri Light" panose="020F0302020204030204" pitchFamily="34" charset="0"/>
              </a:rPr>
              <a:t>the instruction emulator</a:t>
            </a:r>
            <a:r>
              <a:rPr lang="en-US" altLang="ja-JP" sz="3200" dirty="0">
                <a:solidFill>
                  <a:schemeClr val="tx1"/>
                </a:solidFill>
                <a:latin typeface="Calibri Light" panose="020F0302020204030204" pitchFamily="34" charset="0"/>
                <a:cs typeface="Calibri Light" panose="020F0302020204030204" pitchFamily="34" charset="0"/>
              </a:rPr>
              <a:t> could be a cause of </a:t>
            </a:r>
            <a:r>
              <a:rPr lang="en-US" altLang="ja-JP" sz="3200" b="1" dirty="0">
                <a:solidFill>
                  <a:schemeClr val="tx1"/>
                </a:solidFill>
                <a:latin typeface="Calibri Light" panose="020F0302020204030204" pitchFamily="34" charset="0"/>
                <a:cs typeface="Calibri Light" panose="020F0302020204030204" pitchFamily="34" charset="0"/>
              </a:rPr>
              <a:t>vulnerability</a:t>
            </a:r>
          </a:p>
          <a:p>
            <a:r>
              <a:rPr lang="en-US" altLang="ja-JP" sz="3200" dirty="0">
                <a:solidFill>
                  <a:schemeClr val="tx1"/>
                </a:solidFill>
                <a:latin typeface="Calibri Light" panose="020F0302020204030204" pitchFamily="34" charset="0"/>
                <a:cs typeface="Calibri Light" panose="020F0302020204030204" pitchFamily="34" charset="0"/>
              </a:rPr>
              <a:t>e.g.) </a:t>
            </a:r>
            <a:r>
              <a:rPr lang="en-US" altLang="ja-JP" sz="3200" dirty="0" err="1">
                <a:solidFill>
                  <a:schemeClr val="tx1"/>
                </a:solidFill>
                <a:latin typeface="Calibri Light" panose="020F0302020204030204" pitchFamily="34" charset="0"/>
                <a:cs typeface="Calibri Light" panose="020F0302020204030204" pitchFamily="34" charset="0"/>
              </a:rPr>
              <a:t>sysenter</a:t>
            </a:r>
            <a:r>
              <a:rPr lang="en-US" altLang="ja-JP" sz="3200" dirty="0">
                <a:solidFill>
                  <a:schemeClr val="tx1"/>
                </a:solidFill>
                <a:latin typeface="Calibri Light" panose="020F0302020204030204" pitchFamily="34" charset="0"/>
                <a:cs typeface="Calibri Light" panose="020F0302020204030204" pitchFamily="34" charset="0"/>
              </a:rPr>
              <a:t> (in 16-bit mode) (CVE-2015-0239)</a:t>
            </a:r>
          </a:p>
          <a:p>
            <a:r>
              <a:rPr lang="en-US" altLang="ja-JP" sz="3200" dirty="0">
                <a:solidFill>
                  <a:schemeClr val="tx1"/>
                </a:solidFill>
                <a:latin typeface="Calibri Light" panose="020F0302020204030204" pitchFamily="34" charset="0"/>
                <a:cs typeface="Calibri Light" panose="020F0302020204030204" pitchFamily="34" charset="0"/>
              </a:rPr>
              <a:t>         far </a:t>
            </a:r>
            <a:r>
              <a:rPr lang="en-US" altLang="ja-JP" sz="3200" dirty="0" err="1">
                <a:solidFill>
                  <a:schemeClr val="tx1"/>
                </a:solidFill>
                <a:latin typeface="Calibri Light" panose="020F0302020204030204" pitchFamily="34" charset="0"/>
                <a:cs typeface="Calibri Light" panose="020F0302020204030204" pitchFamily="34" charset="0"/>
              </a:rPr>
              <a:t>jmp</a:t>
            </a:r>
            <a:r>
              <a:rPr lang="en-US" altLang="ja-JP" sz="3200" dirty="0">
                <a:solidFill>
                  <a:schemeClr val="tx1"/>
                </a:solidFill>
                <a:latin typeface="Calibri Light" panose="020F0302020204030204" pitchFamily="34" charset="0"/>
                <a:cs typeface="Calibri Light" panose="020F0302020204030204" pitchFamily="34" charset="0"/>
              </a:rPr>
              <a:t> or far ret (CVE-2014-3647, 2016-9756)</a:t>
            </a:r>
          </a:p>
        </p:txBody>
      </p:sp>
    </p:spTree>
    <p:extLst>
      <p:ext uri="{BB962C8B-B14F-4D97-AF65-F5344CB8AC3E}">
        <p14:creationId xmlns:p14="http://schemas.microsoft.com/office/powerpoint/2010/main" val="73026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21C-9221-44F7-BB45-F138D2AA10AB}"/>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KVM has a Large Instruction Emulator</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C02D2E04-C383-42F6-BFCE-25A359C12C62}"/>
              </a:ext>
            </a:extLst>
          </p:cNvPr>
          <p:cNvSpPr txBox="1"/>
          <p:nvPr/>
        </p:nvSpPr>
        <p:spPr>
          <a:xfrm>
            <a:off x="828000" y="1728000"/>
            <a:ext cx="9860392" cy="304698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KVM supports </a:t>
            </a:r>
            <a:r>
              <a:rPr kumimoji="1" lang="en-US" altLang="ja-JP" sz="3200" b="1" dirty="0">
                <a:solidFill>
                  <a:srgbClr val="C00000"/>
                </a:solidFill>
                <a:latin typeface="Calibri Light" panose="020F0302020204030204" pitchFamily="34" charset="0"/>
                <a:cs typeface="Calibri Light" panose="020F0302020204030204" pitchFamily="34" charset="0"/>
              </a:rPr>
              <a:t>emulation of various kinds of instructions</a:t>
            </a:r>
            <a:r>
              <a:rPr kumimoji="1" lang="en-US" altLang="ja-JP" sz="3200" dirty="0">
                <a:solidFill>
                  <a:srgbClr val="C00000"/>
                </a:solidFill>
                <a:latin typeface="Calibri Light" panose="020F0302020204030204" pitchFamily="34" charset="0"/>
                <a:cs typeface="Calibri Light" panose="020F0302020204030204" pitchFamily="34" charset="0"/>
              </a:rPr>
              <a:t> </a:t>
            </a:r>
            <a:r>
              <a:rPr kumimoji="1" lang="en-US" altLang="ja-JP" sz="3200" dirty="0">
                <a:latin typeface="Calibri Light" panose="020F0302020204030204" pitchFamily="34" charset="0"/>
                <a:cs typeface="Calibri Light" panose="020F0302020204030204" pitchFamily="34" charset="0"/>
              </a:rPr>
              <a:t>for</a:t>
            </a:r>
          </a:p>
          <a:p>
            <a:r>
              <a:rPr lang="en-US" altLang="ja-JP" sz="3200" dirty="0">
                <a:latin typeface="Calibri Light" panose="020F0302020204030204" pitchFamily="34" charset="0"/>
                <a:cs typeface="Calibri Light" panose="020F0302020204030204" pitchFamily="34" charset="0"/>
              </a:rPr>
              <a:t>	- Port I/O</a:t>
            </a:r>
          </a:p>
          <a:p>
            <a:r>
              <a:rPr lang="en-US" altLang="ja-JP" sz="3200" dirty="0">
                <a:latin typeface="Calibri Light" panose="020F0302020204030204" pitchFamily="34" charset="0"/>
                <a:cs typeface="Calibri Light" panose="020F0302020204030204" pitchFamily="34" charset="0"/>
              </a:rPr>
              <a:t>	- Memory-mapped I/O (MMIO)</a:t>
            </a:r>
          </a:p>
          <a:p>
            <a:r>
              <a:rPr lang="en-US" altLang="ja-JP" sz="3200" dirty="0">
                <a:latin typeface="Calibri Light" panose="020F0302020204030204" pitchFamily="34" charset="0"/>
                <a:cs typeface="Calibri Light" panose="020F0302020204030204" pitchFamily="34" charset="0"/>
              </a:rPr>
              <a:t>	- </a:t>
            </a:r>
            <a:r>
              <a:rPr lang="en-US" altLang="ja-JP" sz="3200" strike="sngStrike" dirty="0">
                <a:latin typeface="Calibri Light" panose="020F0302020204030204" pitchFamily="34" charset="0"/>
                <a:cs typeface="Calibri Light" panose="020F0302020204030204" pitchFamily="34" charset="0"/>
              </a:rPr>
              <a:t>Shadow page table management</a:t>
            </a:r>
          </a:p>
          <a:p>
            <a:r>
              <a:rPr lang="en-US" altLang="ja-JP" sz="3200" dirty="0">
                <a:latin typeface="Calibri Light" panose="020F0302020204030204" pitchFamily="34" charset="0"/>
                <a:cs typeface="Calibri Light" panose="020F0302020204030204" pitchFamily="34" charset="0"/>
              </a:rPr>
              <a:t>	- Real mode emulation</a:t>
            </a:r>
          </a:p>
          <a:p>
            <a:r>
              <a:rPr lang="en-US" altLang="ja-JP" sz="3200" dirty="0">
                <a:latin typeface="Calibri Light" panose="020F0302020204030204" pitchFamily="34" charset="0"/>
                <a:cs typeface="Calibri Light" panose="020F0302020204030204" pitchFamily="34" charset="0"/>
              </a:rPr>
              <a:t>	- Migration</a:t>
            </a:r>
          </a:p>
        </p:txBody>
      </p:sp>
      <p:sp>
        <p:nvSpPr>
          <p:cNvPr id="3" name="吹き出し: 円形 2">
            <a:extLst>
              <a:ext uri="{FF2B5EF4-FFF2-40B4-BE49-F238E27FC236}">
                <a16:creationId xmlns:a16="http://schemas.microsoft.com/office/drawing/2014/main" id="{CF9AC8EE-382C-4D21-94BD-B21BB06431CD}"/>
              </a:ext>
            </a:extLst>
          </p:cNvPr>
          <p:cNvSpPr/>
          <p:nvPr/>
        </p:nvSpPr>
        <p:spPr>
          <a:xfrm>
            <a:off x="3517628" y="4762548"/>
            <a:ext cx="6939606" cy="1084387"/>
          </a:xfrm>
          <a:prstGeom prst="wedgeEllipseCallout">
            <a:avLst>
              <a:gd name="adj1" fmla="val -20720"/>
              <a:gd name="adj2" fmla="val -137616"/>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tx1"/>
                </a:solidFill>
                <a:latin typeface="Calibri Light" panose="020F0302020204030204" pitchFamily="34" charset="0"/>
                <a:cs typeface="Calibri Light" panose="020F0302020204030204" pitchFamily="34" charset="0"/>
              </a:rPr>
              <a:t>Extended page table </a:t>
            </a:r>
            <a:r>
              <a:rPr lang="en-US" altLang="ja-JP" sz="2800" dirty="0">
                <a:solidFill>
                  <a:schemeClr val="tx1"/>
                </a:solidFill>
                <a:latin typeface="Calibri Light" panose="020F0302020204030204" pitchFamily="34" charset="0"/>
                <a:cs typeface="Calibri Light" panose="020F0302020204030204" pitchFamily="34" charset="0"/>
              </a:rPr>
              <a:t>was introduced in Nehalem</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159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21C-9221-44F7-BB45-F138D2AA10AB}"/>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KVM has a Large Instruction Emulator</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C02D2E04-C383-42F6-BFCE-25A359C12C62}"/>
              </a:ext>
            </a:extLst>
          </p:cNvPr>
          <p:cNvSpPr txBox="1"/>
          <p:nvPr/>
        </p:nvSpPr>
        <p:spPr>
          <a:xfrm>
            <a:off x="828000" y="1728000"/>
            <a:ext cx="9860392" cy="304698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KVM supports </a:t>
            </a:r>
            <a:r>
              <a:rPr kumimoji="1" lang="en-US" altLang="ja-JP" sz="3200" b="1" dirty="0">
                <a:solidFill>
                  <a:srgbClr val="C00000"/>
                </a:solidFill>
                <a:latin typeface="Calibri Light" panose="020F0302020204030204" pitchFamily="34" charset="0"/>
                <a:cs typeface="Calibri Light" panose="020F0302020204030204" pitchFamily="34" charset="0"/>
              </a:rPr>
              <a:t>emulation of various kinds of instructions</a:t>
            </a:r>
            <a:r>
              <a:rPr kumimoji="1" lang="en-US" altLang="ja-JP" sz="3200" dirty="0">
                <a:solidFill>
                  <a:srgbClr val="C00000"/>
                </a:solidFill>
                <a:latin typeface="Calibri Light" panose="020F0302020204030204" pitchFamily="34" charset="0"/>
                <a:cs typeface="Calibri Light" panose="020F0302020204030204" pitchFamily="34" charset="0"/>
              </a:rPr>
              <a:t> </a:t>
            </a:r>
            <a:r>
              <a:rPr kumimoji="1" lang="en-US" altLang="ja-JP" sz="3200" dirty="0">
                <a:latin typeface="Calibri Light" panose="020F0302020204030204" pitchFamily="34" charset="0"/>
                <a:cs typeface="Calibri Light" panose="020F0302020204030204" pitchFamily="34" charset="0"/>
              </a:rPr>
              <a:t>for</a:t>
            </a:r>
          </a:p>
          <a:p>
            <a:r>
              <a:rPr lang="en-US" altLang="ja-JP" sz="3200" dirty="0">
                <a:latin typeface="Calibri Light" panose="020F0302020204030204" pitchFamily="34" charset="0"/>
                <a:cs typeface="Calibri Light" panose="020F0302020204030204" pitchFamily="34" charset="0"/>
              </a:rPr>
              <a:t>	- Port I/O</a:t>
            </a:r>
          </a:p>
          <a:p>
            <a:r>
              <a:rPr lang="en-US" altLang="ja-JP" sz="3200" dirty="0">
                <a:latin typeface="Calibri Light" panose="020F0302020204030204" pitchFamily="34" charset="0"/>
                <a:cs typeface="Calibri Light" panose="020F0302020204030204" pitchFamily="34" charset="0"/>
              </a:rPr>
              <a:t>	- Memory-mapped I/O (MMIO)</a:t>
            </a:r>
          </a:p>
          <a:p>
            <a:r>
              <a:rPr lang="en-US" altLang="ja-JP" sz="3200" dirty="0">
                <a:latin typeface="Calibri Light" panose="020F0302020204030204" pitchFamily="34" charset="0"/>
                <a:cs typeface="Calibri Light" panose="020F0302020204030204" pitchFamily="34" charset="0"/>
              </a:rPr>
              <a:t>	- </a:t>
            </a:r>
            <a:r>
              <a:rPr lang="en-US" altLang="ja-JP" sz="3200" strike="sngStrike" dirty="0">
                <a:latin typeface="Calibri Light" panose="020F0302020204030204" pitchFamily="34" charset="0"/>
                <a:cs typeface="Calibri Light" panose="020F0302020204030204" pitchFamily="34" charset="0"/>
              </a:rPr>
              <a:t>Shadow page table management</a:t>
            </a:r>
          </a:p>
          <a:p>
            <a:r>
              <a:rPr lang="en-US" altLang="ja-JP" sz="3200" dirty="0">
                <a:latin typeface="Calibri Light" panose="020F0302020204030204" pitchFamily="34" charset="0"/>
                <a:cs typeface="Calibri Light" panose="020F0302020204030204" pitchFamily="34" charset="0"/>
              </a:rPr>
              <a:t>	- </a:t>
            </a:r>
            <a:r>
              <a:rPr lang="en-US" altLang="ja-JP" sz="3200" strike="sngStrike" dirty="0">
                <a:latin typeface="Calibri Light" panose="020F0302020204030204" pitchFamily="34" charset="0"/>
                <a:cs typeface="Calibri Light" panose="020F0302020204030204" pitchFamily="34" charset="0"/>
              </a:rPr>
              <a:t>Real mode emulation</a:t>
            </a:r>
          </a:p>
          <a:p>
            <a:r>
              <a:rPr lang="en-US" altLang="ja-JP" sz="3200" dirty="0">
                <a:latin typeface="Calibri Light" panose="020F0302020204030204" pitchFamily="34" charset="0"/>
                <a:cs typeface="Calibri Light" panose="020F0302020204030204" pitchFamily="34" charset="0"/>
              </a:rPr>
              <a:t>	- Migration</a:t>
            </a:r>
          </a:p>
        </p:txBody>
      </p:sp>
      <p:sp>
        <p:nvSpPr>
          <p:cNvPr id="4" name="吹き出し: 円形 3">
            <a:extLst>
              <a:ext uri="{FF2B5EF4-FFF2-40B4-BE49-F238E27FC236}">
                <a16:creationId xmlns:a16="http://schemas.microsoft.com/office/drawing/2014/main" id="{7F5A32E4-E3B8-45D4-AC44-C8F7367FF8E2}"/>
              </a:ext>
            </a:extLst>
          </p:cNvPr>
          <p:cNvSpPr/>
          <p:nvPr/>
        </p:nvSpPr>
        <p:spPr>
          <a:xfrm>
            <a:off x="3517628" y="4762548"/>
            <a:ext cx="6939606" cy="1084387"/>
          </a:xfrm>
          <a:prstGeom prst="wedgeEllipseCallout">
            <a:avLst>
              <a:gd name="adj1" fmla="val -42868"/>
              <a:gd name="adj2" fmla="val -112498"/>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tx1"/>
                </a:solidFill>
                <a:latin typeface="Calibri Light" panose="020F0302020204030204" pitchFamily="34" charset="0"/>
                <a:cs typeface="Calibri Light" panose="020F0302020204030204" pitchFamily="34" charset="0"/>
              </a:rPr>
              <a:t>Unrestricted mode support </a:t>
            </a:r>
            <a:r>
              <a:rPr lang="en-US" altLang="ja-JP" sz="2800" dirty="0">
                <a:solidFill>
                  <a:schemeClr val="tx1"/>
                </a:solidFill>
                <a:latin typeface="Calibri Light" panose="020F0302020204030204" pitchFamily="34" charset="0"/>
                <a:cs typeface="Calibri Light" panose="020F0302020204030204" pitchFamily="34" charset="0"/>
              </a:rPr>
              <a:t>was introduced in </a:t>
            </a:r>
            <a:r>
              <a:rPr lang="en-US" altLang="ja-JP" sz="2800" dirty="0" err="1">
                <a:solidFill>
                  <a:schemeClr val="tx1"/>
                </a:solidFill>
                <a:latin typeface="Calibri Light" panose="020F0302020204030204" pitchFamily="34" charset="0"/>
                <a:cs typeface="Calibri Light" panose="020F0302020204030204" pitchFamily="34" charset="0"/>
              </a:rPr>
              <a:t>Westmere</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0628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21C-9221-44F7-BB45-F138D2AA10AB}"/>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KVM has a Large Instruction Emulator</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C02D2E04-C383-42F6-BFCE-25A359C12C62}"/>
              </a:ext>
            </a:extLst>
          </p:cNvPr>
          <p:cNvSpPr txBox="1"/>
          <p:nvPr/>
        </p:nvSpPr>
        <p:spPr>
          <a:xfrm>
            <a:off x="828000" y="1728000"/>
            <a:ext cx="9860392" cy="304698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KVM supports </a:t>
            </a:r>
            <a:r>
              <a:rPr kumimoji="1" lang="en-US" altLang="ja-JP" sz="3200" b="1" dirty="0">
                <a:solidFill>
                  <a:srgbClr val="C00000"/>
                </a:solidFill>
                <a:latin typeface="Calibri Light" panose="020F0302020204030204" pitchFamily="34" charset="0"/>
                <a:cs typeface="Calibri Light" panose="020F0302020204030204" pitchFamily="34" charset="0"/>
              </a:rPr>
              <a:t>emulation of various kinds of instructions</a:t>
            </a:r>
            <a:r>
              <a:rPr kumimoji="1" lang="en-US" altLang="ja-JP" sz="3200" dirty="0">
                <a:solidFill>
                  <a:srgbClr val="C00000"/>
                </a:solidFill>
                <a:latin typeface="Calibri Light" panose="020F0302020204030204" pitchFamily="34" charset="0"/>
                <a:cs typeface="Calibri Light" panose="020F0302020204030204" pitchFamily="34" charset="0"/>
              </a:rPr>
              <a:t> </a:t>
            </a:r>
            <a:r>
              <a:rPr kumimoji="1" lang="en-US" altLang="ja-JP" sz="3200" dirty="0">
                <a:latin typeface="Calibri Light" panose="020F0302020204030204" pitchFamily="34" charset="0"/>
                <a:cs typeface="Calibri Light" panose="020F0302020204030204" pitchFamily="34" charset="0"/>
              </a:rPr>
              <a:t>for</a:t>
            </a:r>
          </a:p>
          <a:p>
            <a:r>
              <a:rPr lang="en-US" altLang="ja-JP" sz="3200" dirty="0">
                <a:latin typeface="Calibri Light" panose="020F0302020204030204" pitchFamily="34" charset="0"/>
                <a:cs typeface="Calibri Light" panose="020F0302020204030204" pitchFamily="34" charset="0"/>
              </a:rPr>
              <a:t>	- Port I/O</a:t>
            </a:r>
          </a:p>
          <a:p>
            <a:r>
              <a:rPr lang="en-US" altLang="ja-JP" sz="3200" dirty="0">
                <a:latin typeface="Calibri Light" panose="020F0302020204030204" pitchFamily="34" charset="0"/>
                <a:cs typeface="Calibri Light" panose="020F0302020204030204" pitchFamily="34" charset="0"/>
              </a:rPr>
              <a:t>	- Memory-mapped I/O (MMIO)</a:t>
            </a:r>
          </a:p>
          <a:p>
            <a:r>
              <a:rPr lang="en-US" altLang="ja-JP" sz="3200" dirty="0">
                <a:latin typeface="Calibri Light" panose="020F0302020204030204" pitchFamily="34" charset="0"/>
                <a:cs typeface="Calibri Light" panose="020F0302020204030204" pitchFamily="34" charset="0"/>
              </a:rPr>
              <a:t>	- </a:t>
            </a:r>
            <a:r>
              <a:rPr lang="en-US" altLang="ja-JP" sz="3200" strike="sngStrike" dirty="0">
                <a:latin typeface="Calibri Light" panose="020F0302020204030204" pitchFamily="34" charset="0"/>
                <a:cs typeface="Calibri Light" panose="020F0302020204030204" pitchFamily="34" charset="0"/>
              </a:rPr>
              <a:t>Shadow page table management</a:t>
            </a:r>
          </a:p>
          <a:p>
            <a:r>
              <a:rPr lang="en-US" altLang="ja-JP" sz="3200" dirty="0">
                <a:latin typeface="Calibri Light" panose="020F0302020204030204" pitchFamily="34" charset="0"/>
                <a:cs typeface="Calibri Light" panose="020F0302020204030204" pitchFamily="34" charset="0"/>
              </a:rPr>
              <a:t>	- </a:t>
            </a:r>
            <a:r>
              <a:rPr lang="en-US" altLang="ja-JP" sz="3200" strike="sngStrike" dirty="0">
                <a:latin typeface="Calibri Light" panose="020F0302020204030204" pitchFamily="34" charset="0"/>
                <a:cs typeface="Calibri Light" panose="020F0302020204030204" pitchFamily="34" charset="0"/>
              </a:rPr>
              <a:t>Real mode emulation</a:t>
            </a:r>
          </a:p>
          <a:p>
            <a:r>
              <a:rPr lang="en-US" altLang="ja-JP" sz="3200" dirty="0">
                <a:latin typeface="Calibri Light" panose="020F0302020204030204" pitchFamily="34" charset="0"/>
                <a:cs typeface="Calibri Light" panose="020F0302020204030204" pitchFamily="34" charset="0"/>
              </a:rPr>
              <a:t>	- Migration</a:t>
            </a:r>
          </a:p>
        </p:txBody>
      </p:sp>
      <p:sp>
        <p:nvSpPr>
          <p:cNvPr id="3" name="楕円 2">
            <a:extLst>
              <a:ext uri="{FF2B5EF4-FFF2-40B4-BE49-F238E27FC236}">
                <a16:creationId xmlns:a16="http://schemas.microsoft.com/office/drawing/2014/main" id="{44C2E318-DC72-4FF0-AF9D-51939F9F06E2}"/>
              </a:ext>
            </a:extLst>
          </p:cNvPr>
          <p:cNvSpPr/>
          <p:nvPr/>
        </p:nvSpPr>
        <p:spPr>
          <a:xfrm>
            <a:off x="838200" y="3784060"/>
            <a:ext cx="10445885" cy="225681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latin typeface="Calibri Light" panose="020F0302020204030204" pitchFamily="34" charset="0"/>
                <a:cs typeface="Calibri Light" panose="020F0302020204030204" pitchFamily="34" charset="0"/>
              </a:rPr>
              <a:t>Only few instructions are emulated on hypervisors with the current processors</a:t>
            </a:r>
            <a:endParaRPr kumimoji="1" lang="ja-JP" altLang="en-US" sz="36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9661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BE6CE4-4863-4F1A-85D2-A612B7E64705}"/>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No more Emulation, no more Vulnerabilities</a:t>
            </a:r>
            <a:endParaRPr kumimoji="1" lang="ja-JP"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4124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BE6CE4-4863-4F1A-85D2-A612B7E64705}"/>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No more Emulation, </a:t>
            </a:r>
            <a:r>
              <a:rPr kumimoji="1" lang="en-US" altLang="ja-JP" strike="sngStrike" dirty="0">
                <a:latin typeface="Calibri Light" panose="020F0302020204030204" pitchFamily="34" charset="0"/>
                <a:cs typeface="Calibri Light" panose="020F0302020204030204" pitchFamily="34" charset="0"/>
              </a:rPr>
              <a:t>no more Vulnerabilities</a:t>
            </a:r>
            <a:endParaRPr kumimoji="1" lang="ja-JP" altLang="en-US" strike="sngStrike" dirty="0">
              <a:latin typeface="Calibri Light" panose="020F0302020204030204" pitchFamily="34" charset="0"/>
              <a:cs typeface="Calibri Light" panose="020F0302020204030204" pitchFamily="34" charset="0"/>
            </a:endParaRPr>
          </a:p>
        </p:txBody>
      </p:sp>
      <p:sp>
        <p:nvSpPr>
          <p:cNvPr id="3" name="テキスト ボックス 2">
            <a:extLst>
              <a:ext uri="{FF2B5EF4-FFF2-40B4-BE49-F238E27FC236}">
                <a16:creationId xmlns:a16="http://schemas.microsoft.com/office/drawing/2014/main" id="{E3FCF186-4D6C-4463-8EE5-DF3E00ABEF2E}"/>
              </a:ext>
            </a:extLst>
          </p:cNvPr>
          <p:cNvSpPr txBox="1"/>
          <p:nvPr/>
        </p:nvSpPr>
        <p:spPr>
          <a:xfrm>
            <a:off x="5466945" y="1305967"/>
            <a:ext cx="4453463" cy="769441"/>
          </a:xfrm>
          <a:prstGeom prst="rect">
            <a:avLst/>
          </a:prstGeom>
          <a:noFill/>
        </p:spPr>
        <p:txBody>
          <a:bodyPr wrap="none" rtlCol="0">
            <a:spAutoFit/>
          </a:bodyPr>
          <a:lstStyle/>
          <a:p>
            <a:r>
              <a:rPr lang="en-US" altLang="ja-JP" sz="4400" dirty="0">
                <a:latin typeface="Calibri Light" panose="020F0302020204030204" pitchFamily="34" charset="0"/>
                <a:cs typeface="Calibri Light" panose="020F0302020204030204" pitchFamily="34" charset="0"/>
              </a:rPr>
              <a:t>b</a:t>
            </a:r>
            <a:r>
              <a:rPr kumimoji="1" lang="en-US" altLang="ja-JP" sz="4400" dirty="0">
                <a:latin typeface="Calibri Light" panose="020F0302020204030204" pitchFamily="34" charset="0"/>
                <a:cs typeface="Calibri Light" panose="020F0302020204030204" pitchFamily="34" charset="0"/>
              </a:rPr>
              <a:t>ut still Vulnerable</a:t>
            </a:r>
            <a:endParaRPr kumimoji="1" lang="ja-JP" altLang="en-US" sz="4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5187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BE6CE4-4863-4F1A-85D2-A612B7E64705}"/>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No more Emulation, but still Vulnerable</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9CBEA71E-1927-409E-8BEF-336FB6205C0B}"/>
              </a:ext>
            </a:extLst>
          </p:cNvPr>
          <p:cNvSpPr txBox="1"/>
          <p:nvPr/>
        </p:nvSpPr>
        <p:spPr>
          <a:xfrm>
            <a:off x="828000" y="1728000"/>
            <a:ext cx="9318833"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Attackers </a:t>
            </a:r>
            <a:r>
              <a:rPr kumimoji="1" lang="en-US" altLang="ja-JP" sz="3200" b="1" dirty="0">
                <a:solidFill>
                  <a:srgbClr val="FF0000"/>
                </a:solidFill>
                <a:latin typeface="Calibri Light" panose="020F0302020204030204" pitchFamily="34" charset="0"/>
                <a:cs typeface="Calibri Light" panose="020F0302020204030204" pitchFamily="34" charset="0"/>
              </a:rPr>
              <a:t>can</a:t>
            </a:r>
            <a:r>
              <a:rPr kumimoji="1" lang="en-US" altLang="ja-JP" sz="3200" dirty="0">
                <a:latin typeface="Calibri Light" panose="020F0302020204030204" pitchFamily="34" charset="0"/>
                <a:cs typeface="Calibri Light" panose="020F0302020204030204" pitchFamily="34" charset="0"/>
              </a:rPr>
              <a:t> exploit a vulnerable instruction emulation</a:t>
            </a:r>
          </a:p>
          <a:p>
            <a:r>
              <a:rPr lang="en-US" altLang="ja-JP" sz="3200" b="1" dirty="0">
                <a:latin typeface="Calibri Light" panose="020F0302020204030204" pitchFamily="34" charset="0"/>
                <a:cs typeface="Calibri Light" panose="020F0302020204030204" pitchFamily="34" charset="0"/>
              </a:rPr>
              <a:t>even if the instruction is not emulated</a:t>
            </a:r>
          </a:p>
        </p:txBody>
      </p:sp>
      <p:sp>
        <p:nvSpPr>
          <p:cNvPr id="7" name="四角形: 角を丸くする 6">
            <a:extLst>
              <a:ext uri="{FF2B5EF4-FFF2-40B4-BE49-F238E27FC236}">
                <a16:creationId xmlns:a16="http://schemas.microsoft.com/office/drawing/2014/main" id="{0343090F-2A88-468F-B736-13B48B7A9E86}"/>
              </a:ext>
            </a:extLst>
          </p:cNvPr>
          <p:cNvSpPr/>
          <p:nvPr/>
        </p:nvSpPr>
        <p:spPr>
          <a:xfrm>
            <a:off x="730723" y="3015238"/>
            <a:ext cx="2323761"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9" name="テキスト ボックス 8">
            <a:extLst>
              <a:ext uri="{FF2B5EF4-FFF2-40B4-BE49-F238E27FC236}">
                <a16:creationId xmlns:a16="http://schemas.microsoft.com/office/drawing/2014/main" id="{4D8B3233-4582-4EFA-AE2D-43C89C5D400E}"/>
              </a:ext>
            </a:extLst>
          </p:cNvPr>
          <p:cNvSpPr txBox="1"/>
          <p:nvPr/>
        </p:nvSpPr>
        <p:spPr>
          <a:xfrm>
            <a:off x="818271" y="3015238"/>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virtual CPU0</a:t>
            </a:r>
            <a:endParaRPr kumimoji="1" lang="ja-JP" altLang="en-US" sz="2400" dirty="0">
              <a:latin typeface="Calibri Light" panose="020F0302020204030204" pitchFamily="34" charset="0"/>
              <a:cs typeface="Calibri Light" panose="020F0302020204030204" pitchFamily="34" charset="0"/>
            </a:endParaRPr>
          </a:p>
        </p:txBody>
      </p:sp>
      <p:sp>
        <p:nvSpPr>
          <p:cNvPr id="11" name="四角形: 角を丸くする 10">
            <a:extLst>
              <a:ext uri="{FF2B5EF4-FFF2-40B4-BE49-F238E27FC236}">
                <a16:creationId xmlns:a16="http://schemas.microsoft.com/office/drawing/2014/main" id="{400E726D-F778-4E03-891D-F79E6D24A947}"/>
              </a:ext>
            </a:extLst>
          </p:cNvPr>
          <p:cNvSpPr/>
          <p:nvPr/>
        </p:nvSpPr>
        <p:spPr>
          <a:xfrm>
            <a:off x="730723" y="5227942"/>
            <a:ext cx="4677856"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3" name="テキスト ボックス 12">
            <a:extLst>
              <a:ext uri="{FF2B5EF4-FFF2-40B4-BE49-F238E27FC236}">
                <a16:creationId xmlns:a16="http://schemas.microsoft.com/office/drawing/2014/main" id="{D6EC2D2F-14D3-4E08-AF86-B22257159954}"/>
              </a:ext>
            </a:extLst>
          </p:cNvPr>
          <p:cNvSpPr txBox="1"/>
          <p:nvPr/>
        </p:nvSpPr>
        <p:spPr>
          <a:xfrm>
            <a:off x="818271" y="6031210"/>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VM memory</a:t>
            </a:r>
            <a:endParaRPr kumimoji="1" lang="ja-JP" altLang="en-US" sz="2400" dirty="0">
              <a:latin typeface="Calibri Light" panose="020F0302020204030204" pitchFamily="34" charset="0"/>
              <a:cs typeface="Calibri Light" panose="020F0302020204030204" pitchFamily="34" charset="0"/>
            </a:endParaRPr>
          </a:p>
        </p:txBody>
      </p:sp>
      <p:sp>
        <p:nvSpPr>
          <p:cNvPr id="15" name="四角形: 角を丸くする 14">
            <a:extLst>
              <a:ext uri="{FF2B5EF4-FFF2-40B4-BE49-F238E27FC236}">
                <a16:creationId xmlns:a16="http://schemas.microsoft.com/office/drawing/2014/main" id="{8CE68EBD-3082-465E-9494-945C963F1471}"/>
              </a:ext>
            </a:extLst>
          </p:cNvPr>
          <p:cNvSpPr/>
          <p:nvPr/>
        </p:nvSpPr>
        <p:spPr>
          <a:xfrm>
            <a:off x="7759985" y="2954609"/>
            <a:ext cx="4019617" cy="1325562"/>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17" name="テキスト ボックス 16">
            <a:extLst>
              <a:ext uri="{FF2B5EF4-FFF2-40B4-BE49-F238E27FC236}">
                <a16:creationId xmlns:a16="http://schemas.microsoft.com/office/drawing/2014/main" id="{7CE4CC35-723A-4BC2-8FA4-C65EBED4EB56}"/>
              </a:ext>
            </a:extLst>
          </p:cNvPr>
          <p:cNvSpPr txBox="1"/>
          <p:nvPr/>
        </p:nvSpPr>
        <p:spPr>
          <a:xfrm>
            <a:off x="7759985" y="2984923"/>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9" name="四角形: 角を丸くする 18">
            <a:extLst>
              <a:ext uri="{FF2B5EF4-FFF2-40B4-BE49-F238E27FC236}">
                <a16:creationId xmlns:a16="http://schemas.microsoft.com/office/drawing/2014/main" id="{D4821606-9C50-40C6-8EC5-B58ECC21FEA5}"/>
              </a:ext>
            </a:extLst>
          </p:cNvPr>
          <p:cNvSpPr/>
          <p:nvPr/>
        </p:nvSpPr>
        <p:spPr>
          <a:xfrm>
            <a:off x="9577991" y="3281026"/>
            <a:ext cx="1903379" cy="77295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Instruction Emulator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21" name="四角形: 角を丸くする 20">
            <a:extLst>
              <a:ext uri="{FF2B5EF4-FFF2-40B4-BE49-F238E27FC236}">
                <a16:creationId xmlns:a16="http://schemas.microsoft.com/office/drawing/2014/main" id="{BFCBD45D-CA58-4DE6-AB4D-9526F4655E1C}"/>
              </a:ext>
            </a:extLst>
          </p:cNvPr>
          <p:cNvSpPr/>
          <p:nvPr/>
        </p:nvSpPr>
        <p:spPr>
          <a:xfrm>
            <a:off x="1070616" y="3496241"/>
            <a:ext cx="1800000" cy="61717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rip: 0xffff…..</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23" name="四角形: 角を丸くする 22">
            <a:extLst>
              <a:ext uri="{FF2B5EF4-FFF2-40B4-BE49-F238E27FC236}">
                <a16:creationId xmlns:a16="http://schemas.microsoft.com/office/drawing/2014/main" id="{3EFC1064-7F22-457A-A3F5-404D665D374B}"/>
              </a:ext>
            </a:extLst>
          </p:cNvPr>
          <p:cNvSpPr/>
          <p:nvPr/>
        </p:nvSpPr>
        <p:spPr>
          <a:xfrm>
            <a:off x="2821593" y="5414039"/>
            <a:ext cx="1643974" cy="61717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in al, dl</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cxnSp>
        <p:nvCxnSpPr>
          <p:cNvPr id="24" name="直線矢印コネクタ 23">
            <a:extLst>
              <a:ext uri="{FF2B5EF4-FFF2-40B4-BE49-F238E27FC236}">
                <a16:creationId xmlns:a16="http://schemas.microsoft.com/office/drawing/2014/main" id="{AA3FF1F0-6264-4E25-83BD-B1B344F0E614}"/>
              </a:ext>
            </a:extLst>
          </p:cNvPr>
          <p:cNvCxnSpPr>
            <a:cxnSpLocks/>
            <a:stCxn id="21" idx="2"/>
          </p:cNvCxnSpPr>
          <p:nvPr/>
        </p:nvCxnSpPr>
        <p:spPr>
          <a:xfrm>
            <a:off x="1970616" y="4113412"/>
            <a:ext cx="1099035" cy="13006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5829EFE-74A0-4E2D-8A9C-E4336C1AD309}"/>
              </a:ext>
            </a:extLst>
          </p:cNvPr>
          <p:cNvSpPr txBox="1"/>
          <p:nvPr/>
        </p:nvSpPr>
        <p:spPr>
          <a:xfrm>
            <a:off x="3988341" y="3932728"/>
            <a:ext cx="2519464" cy="830997"/>
          </a:xfrm>
          <a:prstGeom prst="rect">
            <a:avLst/>
          </a:prstGeom>
          <a:noFill/>
        </p:spPr>
        <p:txBody>
          <a:bodyPr wrap="square" rtlCol="0">
            <a:spAutoFit/>
          </a:bodyPr>
          <a:lstStyle/>
          <a:p>
            <a:pPr algn="ctr"/>
            <a:r>
              <a:rPr kumimoji="1" lang="en-US" altLang="ja-JP" sz="2400" dirty="0">
                <a:latin typeface="Calibri Light" panose="020F0302020204030204" pitchFamily="34" charset="0"/>
                <a:cs typeface="Calibri Light" panose="020F0302020204030204" pitchFamily="34" charset="0"/>
              </a:rPr>
              <a:t>VM-Exit </a:t>
            </a:r>
          </a:p>
          <a:p>
            <a:pPr algn="ctr"/>
            <a:r>
              <a:rPr lang="en-US" altLang="ja-JP" sz="2400" dirty="0">
                <a:latin typeface="Calibri Light" panose="020F0302020204030204" pitchFamily="34" charset="0"/>
                <a:cs typeface="Calibri Light" panose="020F0302020204030204" pitchFamily="34" charset="0"/>
              </a:rPr>
              <a:t>Reason: </a:t>
            </a:r>
            <a:r>
              <a:rPr kumimoji="1" lang="en-US" altLang="ja-JP" sz="2400" dirty="0">
                <a:latin typeface="Calibri Light" panose="020F0302020204030204" pitchFamily="34" charset="0"/>
                <a:cs typeface="Calibri Light" panose="020F0302020204030204" pitchFamily="34" charset="0"/>
              </a:rPr>
              <a:t>Port </a:t>
            </a:r>
            <a:r>
              <a:rPr lang="en-US" altLang="ja-JP" sz="2400" dirty="0">
                <a:latin typeface="Calibri Light" panose="020F0302020204030204" pitchFamily="34" charset="0"/>
                <a:cs typeface="Calibri Light" panose="020F0302020204030204" pitchFamily="34" charset="0"/>
              </a:rPr>
              <a:t>I/O</a:t>
            </a:r>
            <a:endParaRPr kumimoji="1" lang="ja-JP" altLang="en-US" sz="2400" dirty="0">
              <a:latin typeface="Calibri Light" panose="020F0302020204030204" pitchFamily="34" charset="0"/>
              <a:cs typeface="Calibri Light" panose="020F0302020204030204" pitchFamily="34" charset="0"/>
            </a:endParaRPr>
          </a:p>
        </p:txBody>
      </p:sp>
      <p:sp>
        <p:nvSpPr>
          <p:cNvPr id="39" name="矢印: 右 38">
            <a:extLst>
              <a:ext uri="{FF2B5EF4-FFF2-40B4-BE49-F238E27FC236}">
                <a16:creationId xmlns:a16="http://schemas.microsoft.com/office/drawing/2014/main" id="{A7D91B96-6862-4A59-9111-D5CC557F3E8E}"/>
              </a:ext>
            </a:extLst>
          </p:cNvPr>
          <p:cNvSpPr/>
          <p:nvPr/>
        </p:nvSpPr>
        <p:spPr>
          <a:xfrm>
            <a:off x="3352715" y="3446588"/>
            <a:ext cx="410903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2953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BE6CE4-4863-4F1A-85D2-A612B7E64705}"/>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No more Emulation, but still Vulnerable</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9CBEA71E-1927-409E-8BEF-336FB6205C0B}"/>
              </a:ext>
            </a:extLst>
          </p:cNvPr>
          <p:cNvSpPr txBox="1"/>
          <p:nvPr/>
        </p:nvSpPr>
        <p:spPr>
          <a:xfrm>
            <a:off x="828000" y="1728000"/>
            <a:ext cx="9318833"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Attackers </a:t>
            </a:r>
            <a:r>
              <a:rPr kumimoji="1" lang="en-US" altLang="ja-JP" sz="3200" b="1" dirty="0">
                <a:solidFill>
                  <a:srgbClr val="FF0000"/>
                </a:solidFill>
                <a:latin typeface="Calibri Light" panose="020F0302020204030204" pitchFamily="34" charset="0"/>
                <a:cs typeface="Calibri Light" panose="020F0302020204030204" pitchFamily="34" charset="0"/>
              </a:rPr>
              <a:t>can</a:t>
            </a:r>
            <a:r>
              <a:rPr kumimoji="1" lang="en-US" altLang="ja-JP" sz="3200" dirty="0">
                <a:latin typeface="Calibri Light" panose="020F0302020204030204" pitchFamily="34" charset="0"/>
                <a:cs typeface="Calibri Light" panose="020F0302020204030204" pitchFamily="34" charset="0"/>
              </a:rPr>
              <a:t> exploit a vulnerable instruction emulation</a:t>
            </a:r>
          </a:p>
          <a:p>
            <a:r>
              <a:rPr lang="en-US" altLang="ja-JP" sz="3200" b="1" dirty="0">
                <a:latin typeface="Calibri Light" panose="020F0302020204030204" pitchFamily="34" charset="0"/>
                <a:cs typeface="Calibri Light" panose="020F0302020204030204" pitchFamily="34" charset="0"/>
              </a:rPr>
              <a:t>even if the instruction is not emulated</a:t>
            </a:r>
          </a:p>
        </p:txBody>
      </p:sp>
      <p:sp>
        <p:nvSpPr>
          <p:cNvPr id="7" name="四角形: 角を丸くする 6">
            <a:extLst>
              <a:ext uri="{FF2B5EF4-FFF2-40B4-BE49-F238E27FC236}">
                <a16:creationId xmlns:a16="http://schemas.microsoft.com/office/drawing/2014/main" id="{0343090F-2A88-468F-B736-13B48B7A9E86}"/>
              </a:ext>
            </a:extLst>
          </p:cNvPr>
          <p:cNvSpPr/>
          <p:nvPr/>
        </p:nvSpPr>
        <p:spPr>
          <a:xfrm>
            <a:off x="730723" y="3015238"/>
            <a:ext cx="2323761"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9" name="テキスト ボックス 8">
            <a:extLst>
              <a:ext uri="{FF2B5EF4-FFF2-40B4-BE49-F238E27FC236}">
                <a16:creationId xmlns:a16="http://schemas.microsoft.com/office/drawing/2014/main" id="{4D8B3233-4582-4EFA-AE2D-43C89C5D400E}"/>
              </a:ext>
            </a:extLst>
          </p:cNvPr>
          <p:cNvSpPr txBox="1"/>
          <p:nvPr/>
        </p:nvSpPr>
        <p:spPr>
          <a:xfrm>
            <a:off x="818271" y="3015238"/>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virtual CPU0</a:t>
            </a:r>
            <a:endParaRPr kumimoji="1" lang="ja-JP" altLang="en-US" sz="2400" dirty="0">
              <a:latin typeface="Calibri Light" panose="020F0302020204030204" pitchFamily="34" charset="0"/>
              <a:cs typeface="Calibri Light" panose="020F0302020204030204" pitchFamily="34" charset="0"/>
            </a:endParaRPr>
          </a:p>
        </p:txBody>
      </p:sp>
      <p:sp>
        <p:nvSpPr>
          <p:cNvPr id="11" name="四角形: 角を丸くする 10">
            <a:extLst>
              <a:ext uri="{FF2B5EF4-FFF2-40B4-BE49-F238E27FC236}">
                <a16:creationId xmlns:a16="http://schemas.microsoft.com/office/drawing/2014/main" id="{400E726D-F778-4E03-891D-F79E6D24A947}"/>
              </a:ext>
            </a:extLst>
          </p:cNvPr>
          <p:cNvSpPr/>
          <p:nvPr/>
        </p:nvSpPr>
        <p:spPr>
          <a:xfrm>
            <a:off x="730723" y="5227942"/>
            <a:ext cx="4677856"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3" name="テキスト ボックス 12">
            <a:extLst>
              <a:ext uri="{FF2B5EF4-FFF2-40B4-BE49-F238E27FC236}">
                <a16:creationId xmlns:a16="http://schemas.microsoft.com/office/drawing/2014/main" id="{D6EC2D2F-14D3-4E08-AF86-B22257159954}"/>
              </a:ext>
            </a:extLst>
          </p:cNvPr>
          <p:cNvSpPr txBox="1"/>
          <p:nvPr/>
        </p:nvSpPr>
        <p:spPr>
          <a:xfrm>
            <a:off x="818271" y="6031210"/>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VM memory</a:t>
            </a:r>
            <a:endParaRPr kumimoji="1" lang="ja-JP" altLang="en-US" sz="2400" dirty="0">
              <a:latin typeface="Calibri Light" panose="020F0302020204030204" pitchFamily="34" charset="0"/>
              <a:cs typeface="Calibri Light" panose="020F0302020204030204" pitchFamily="34" charset="0"/>
            </a:endParaRPr>
          </a:p>
        </p:txBody>
      </p:sp>
      <p:sp>
        <p:nvSpPr>
          <p:cNvPr id="15" name="四角形: 角を丸くする 14">
            <a:extLst>
              <a:ext uri="{FF2B5EF4-FFF2-40B4-BE49-F238E27FC236}">
                <a16:creationId xmlns:a16="http://schemas.microsoft.com/office/drawing/2014/main" id="{8CE68EBD-3082-465E-9494-945C963F1471}"/>
              </a:ext>
            </a:extLst>
          </p:cNvPr>
          <p:cNvSpPr/>
          <p:nvPr/>
        </p:nvSpPr>
        <p:spPr>
          <a:xfrm>
            <a:off x="7759985" y="2954609"/>
            <a:ext cx="4019617" cy="1325562"/>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17" name="テキスト ボックス 16">
            <a:extLst>
              <a:ext uri="{FF2B5EF4-FFF2-40B4-BE49-F238E27FC236}">
                <a16:creationId xmlns:a16="http://schemas.microsoft.com/office/drawing/2014/main" id="{7CE4CC35-723A-4BC2-8FA4-C65EBED4EB56}"/>
              </a:ext>
            </a:extLst>
          </p:cNvPr>
          <p:cNvSpPr txBox="1"/>
          <p:nvPr/>
        </p:nvSpPr>
        <p:spPr>
          <a:xfrm>
            <a:off x="7759985" y="2984923"/>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9" name="四角形: 角を丸くする 18">
            <a:extLst>
              <a:ext uri="{FF2B5EF4-FFF2-40B4-BE49-F238E27FC236}">
                <a16:creationId xmlns:a16="http://schemas.microsoft.com/office/drawing/2014/main" id="{D4821606-9C50-40C6-8EC5-B58ECC21FEA5}"/>
              </a:ext>
            </a:extLst>
          </p:cNvPr>
          <p:cNvSpPr/>
          <p:nvPr/>
        </p:nvSpPr>
        <p:spPr>
          <a:xfrm>
            <a:off x="9577991" y="3281026"/>
            <a:ext cx="1903379" cy="77295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Instruction Emulator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21" name="四角形: 角を丸くする 20">
            <a:extLst>
              <a:ext uri="{FF2B5EF4-FFF2-40B4-BE49-F238E27FC236}">
                <a16:creationId xmlns:a16="http://schemas.microsoft.com/office/drawing/2014/main" id="{BFCBD45D-CA58-4DE6-AB4D-9526F4655E1C}"/>
              </a:ext>
            </a:extLst>
          </p:cNvPr>
          <p:cNvSpPr/>
          <p:nvPr/>
        </p:nvSpPr>
        <p:spPr>
          <a:xfrm>
            <a:off x="1070616" y="3496241"/>
            <a:ext cx="1800000" cy="61717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rip: 0xffff…..</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cxnSp>
        <p:nvCxnSpPr>
          <p:cNvPr id="24" name="直線矢印コネクタ 23">
            <a:extLst>
              <a:ext uri="{FF2B5EF4-FFF2-40B4-BE49-F238E27FC236}">
                <a16:creationId xmlns:a16="http://schemas.microsoft.com/office/drawing/2014/main" id="{AA3FF1F0-6264-4E25-83BD-B1B344F0E614}"/>
              </a:ext>
            </a:extLst>
          </p:cNvPr>
          <p:cNvCxnSpPr>
            <a:cxnSpLocks/>
            <a:stCxn id="21" idx="2"/>
          </p:cNvCxnSpPr>
          <p:nvPr/>
        </p:nvCxnSpPr>
        <p:spPr>
          <a:xfrm>
            <a:off x="1970616" y="4113412"/>
            <a:ext cx="1099035" cy="13006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5829EFE-74A0-4E2D-8A9C-E4336C1AD309}"/>
              </a:ext>
            </a:extLst>
          </p:cNvPr>
          <p:cNvSpPr txBox="1"/>
          <p:nvPr/>
        </p:nvSpPr>
        <p:spPr>
          <a:xfrm>
            <a:off x="3988341" y="3932728"/>
            <a:ext cx="2519464" cy="830997"/>
          </a:xfrm>
          <a:prstGeom prst="rect">
            <a:avLst/>
          </a:prstGeom>
          <a:noFill/>
        </p:spPr>
        <p:txBody>
          <a:bodyPr wrap="square" rtlCol="0">
            <a:spAutoFit/>
          </a:bodyPr>
          <a:lstStyle/>
          <a:p>
            <a:pPr algn="ctr"/>
            <a:r>
              <a:rPr kumimoji="1" lang="en-US" altLang="ja-JP" sz="2400" dirty="0">
                <a:latin typeface="Calibri Light" panose="020F0302020204030204" pitchFamily="34" charset="0"/>
                <a:cs typeface="Calibri Light" panose="020F0302020204030204" pitchFamily="34" charset="0"/>
              </a:rPr>
              <a:t>VM-Exit </a:t>
            </a:r>
          </a:p>
          <a:p>
            <a:pPr algn="ctr"/>
            <a:r>
              <a:rPr lang="en-US" altLang="ja-JP" sz="2400" dirty="0">
                <a:latin typeface="Calibri Light" panose="020F0302020204030204" pitchFamily="34" charset="0"/>
                <a:cs typeface="Calibri Light" panose="020F0302020204030204" pitchFamily="34" charset="0"/>
              </a:rPr>
              <a:t>Reason: </a:t>
            </a:r>
            <a:r>
              <a:rPr kumimoji="1" lang="en-US" altLang="ja-JP" sz="2400" dirty="0">
                <a:latin typeface="Calibri Light" panose="020F0302020204030204" pitchFamily="34" charset="0"/>
                <a:cs typeface="Calibri Light" panose="020F0302020204030204" pitchFamily="34" charset="0"/>
              </a:rPr>
              <a:t>Port </a:t>
            </a:r>
            <a:r>
              <a:rPr lang="en-US" altLang="ja-JP" sz="2400" dirty="0">
                <a:latin typeface="Calibri Light" panose="020F0302020204030204" pitchFamily="34" charset="0"/>
                <a:cs typeface="Calibri Light" panose="020F0302020204030204" pitchFamily="34" charset="0"/>
              </a:rPr>
              <a:t>I/O</a:t>
            </a:r>
            <a:endParaRPr kumimoji="1" lang="ja-JP" altLang="en-US" sz="2400" dirty="0">
              <a:latin typeface="Calibri Light" panose="020F0302020204030204" pitchFamily="34" charset="0"/>
              <a:cs typeface="Calibri Light" panose="020F0302020204030204" pitchFamily="34" charset="0"/>
            </a:endParaRPr>
          </a:p>
        </p:txBody>
      </p:sp>
      <p:sp>
        <p:nvSpPr>
          <p:cNvPr id="39" name="矢印: 右 38">
            <a:extLst>
              <a:ext uri="{FF2B5EF4-FFF2-40B4-BE49-F238E27FC236}">
                <a16:creationId xmlns:a16="http://schemas.microsoft.com/office/drawing/2014/main" id="{A7D91B96-6862-4A59-9111-D5CC557F3E8E}"/>
              </a:ext>
            </a:extLst>
          </p:cNvPr>
          <p:cNvSpPr/>
          <p:nvPr/>
        </p:nvSpPr>
        <p:spPr>
          <a:xfrm>
            <a:off x="3352715" y="3446588"/>
            <a:ext cx="410903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BAD4CDC5-989A-4374-80DD-4F8DF446BBC1}"/>
              </a:ext>
            </a:extLst>
          </p:cNvPr>
          <p:cNvSpPr/>
          <p:nvPr/>
        </p:nvSpPr>
        <p:spPr>
          <a:xfrm>
            <a:off x="2821593" y="5414039"/>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trike="sngStrike" dirty="0">
                <a:solidFill>
                  <a:schemeClr val="tx1"/>
                </a:solidFill>
                <a:latin typeface="Calibri Light" panose="020F0302020204030204" pitchFamily="34" charset="0"/>
                <a:cs typeface="Calibri Light" panose="020F0302020204030204" pitchFamily="34" charset="0"/>
              </a:rPr>
              <a:t>in al, dl</a:t>
            </a:r>
            <a:endParaRPr kumimoji="1" lang="ja-JP" altLang="en-US" sz="2400" strike="sngStrike" dirty="0">
              <a:solidFill>
                <a:schemeClr val="tx1"/>
              </a:solidFill>
              <a:latin typeface="Calibri Light" panose="020F0302020204030204" pitchFamily="34" charset="0"/>
              <a:cs typeface="Calibri Light" panose="020F0302020204030204" pitchFamily="34" charset="0"/>
            </a:endParaRPr>
          </a:p>
        </p:txBody>
      </p:sp>
      <p:sp>
        <p:nvSpPr>
          <p:cNvPr id="18" name="四角形: 角を丸くする 17">
            <a:extLst>
              <a:ext uri="{FF2B5EF4-FFF2-40B4-BE49-F238E27FC236}">
                <a16:creationId xmlns:a16="http://schemas.microsoft.com/office/drawing/2014/main" id="{324BE023-17A0-430C-A3AF-1142E77C3EBA}"/>
              </a:ext>
            </a:extLst>
          </p:cNvPr>
          <p:cNvSpPr/>
          <p:nvPr/>
        </p:nvSpPr>
        <p:spPr>
          <a:xfrm>
            <a:off x="3270135" y="3015238"/>
            <a:ext cx="2323761" cy="1264933"/>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20" name="テキスト ボックス 19">
            <a:extLst>
              <a:ext uri="{FF2B5EF4-FFF2-40B4-BE49-F238E27FC236}">
                <a16:creationId xmlns:a16="http://schemas.microsoft.com/office/drawing/2014/main" id="{9F7517A8-1EF5-4E8B-870B-D31C91BE69CF}"/>
              </a:ext>
            </a:extLst>
          </p:cNvPr>
          <p:cNvSpPr txBox="1"/>
          <p:nvPr/>
        </p:nvSpPr>
        <p:spPr>
          <a:xfrm>
            <a:off x="3357683" y="3015238"/>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virtual CPU1</a:t>
            </a:r>
            <a:endParaRPr kumimoji="1" lang="ja-JP" altLang="en-US" sz="2400" dirty="0">
              <a:latin typeface="Calibri Light" panose="020F0302020204030204" pitchFamily="34" charset="0"/>
              <a:cs typeface="Calibri Light" panose="020F0302020204030204" pitchFamily="34" charset="0"/>
            </a:endParaRPr>
          </a:p>
        </p:txBody>
      </p:sp>
      <p:cxnSp>
        <p:nvCxnSpPr>
          <p:cNvPr id="22" name="直線矢印コネクタ 21">
            <a:extLst>
              <a:ext uri="{FF2B5EF4-FFF2-40B4-BE49-F238E27FC236}">
                <a16:creationId xmlns:a16="http://schemas.microsoft.com/office/drawing/2014/main" id="{0DF580D0-93DF-4184-A3C7-5ED649B72106}"/>
              </a:ext>
            </a:extLst>
          </p:cNvPr>
          <p:cNvCxnSpPr>
            <a:cxnSpLocks/>
            <a:stCxn id="18" idx="2"/>
          </p:cNvCxnSpPr>
          <p:nvPr/>
        </p:nvCxnSpPr>
        <p:spPr>
          <a:xfrm flipH="1">
            <a:off x="3725694" y="4280171"/>
            <a:ext cx="706322" cy="125486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E2B9F1C-1F65-405D-AE87-B4BE3E49FAE7}"/>
              </a:ext>
            </a:extLst>
          </p:cNvPr>
          <p:cNvSpPr txBox="1"/>
          <p:nvPr/>
        </p:nvSpPr>
        <p:spPr>
          <a:xfrm>
            <a:off x="4432015" y="4550740"/>
            <a:ext cx="1317032" cy="461665"/>
          </a:xfrm>
          <a:prstGeom prst="rect">
            <a:avLst/>
          </a:prstGeom>
          <a:solidFill>
            <a:schemeClr val="bg1"/>
          </a:solidFill>
          <a:ln>
            <a:solidFill>
              <a:schemeClr val="tx1"/>
            </a:solidFill>
          </a:ln>
        </p:spPr>
        <p:txBody>
          <a:bodyPr wrap="square" rtlCol="0">
            <a:spAutoFit/>
          </a:bodyPr>
          <a:lstStyle/>
          <a:p>
            <a:pPr algn="ctr"/>
            <a:r>
              <a:rPr lang="en-US" altLang="ja-JP" sz="2400" dirty="0">
                <a:latin typeface="Calibri Light" panose="020F0302020204030204" pitchFamily="34" charset="0"/>
                <a:cs typeface="Calibri Light" panose="020F0302020204030204" pitchFamily="34" charset="0"/>
              </a:rPr>
              <a:t>UPDATE</a:t>
            </a:r>
            <a:endParaRPr kumimoji="1" lang="ja-JP" altLang="en-US" sz="2400" dirty="0">
              <a:latin typeface="Calibri Light" panose="020F0302020204030204" pitchFamily="34" charset="0"/>
              <a:cs typeface="Calibri Light" panose="020F0302020204030204" pitchFamily="34" charset="0"/>
            </a:endParaRPr>
          </a:p>
        </p:txBody>
      </p:sp>
      <p:sp>
        <p:nvSpPr>
          <p:cNvPr id="26" name="矢印: 右 25">
            <a:extLst>
              <a:ext uri="{FF2B5EF4-FFF2-40B4-BE49-F238E27FC236}">
                <a16:creationId xmlns:a16="http://schemas.microsoft.com/office/drawing/2014/main" id="{E61CEC09-51AE-43C5-AFFD-C9D8635E9796}"/>
              </a:ext>
            </a:extLst>
          </p:cNvPr>
          <p:cNvSpPr/>
          <p:nvPr/>
        </p:nvSpPr>
        <p:spPr>
          <a:xfrm>
            <a:off x="4563101" y="5475544"/>
            <a:ext cx="978673"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611762B6-6CEA-4B65-B8F9-D0C827FA5B68}"/>
              </a:ext>
            </a:extLst>
          </p:cNvPr>
          <p:cNvSpPr/>
          <p:nvPr/>
        </p:nvSpPr>
        <p:spPr>
          <a:xfrm>
            <a:off x="5591478" y="5409274"/>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a:solidFill>
                  <a:schemeClr val="tx1"/>
                </a:solidFill>
                <a:latin typeface="Calibri Light" panose="020F0302020204030204" pitchFamily="34" charset="0"/>
                <a:cs typeface="Calibri Light" panose="020F0302020204030204" pitchFamily="34" charset="0"/>
              </a:rPr>
              <a:t>sysenter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8015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BE6CE4-4863-4F1A-85D2-A612B7E64705}"/>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No more Emulation, but still Vulnerable</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9CBEA71E-1927-409E-8BEF-336FB6205C0B}"/>
              </a:ext>
            </a:extLst>
          </p:cNvPr>
          <p:cNvSpPr txBox="1"/>
          <p:nvPr/>
        </p:nvSpPr>
        <p:spPr>
          <a:xfrm>
            <a:off x="828000" y="1728000"/>
            <a:ext cx="9318833"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Attackers </a:t>
            </a:r>
            <a:r>
              <a:rPr kumimoji="1" lang="en-US" altLang="ja-JP" sz="3200" b="1" dirty="0">
                <a:solidFill>
                  <a:srgbClr val="FF0000"/>
                </a:solidFill>
                <a:latin typeface="Calibri Light" panose="020F0302020204030204" pitchFamily="34" charset="0"/>
                <a:cs typeface="Calibri Light" panose="020F0302020204030204" pitchFamily="34" charset="0"/>
              </a:rPr>
              <a:t>can</a:t>
            </a:r>
            <a:r>
              <a:rPr kumimoji="1" lang="en-US" altLang="ja-JP" sz="3200" dirty="0">
                <a:latin typeface="Calibri Light" panose="020F0302020204030204" pitchFamily="34" charset="0"/>
                <a:cs typeface="Calibri Light" panose="020F0302020204030204" pitchFamily="34" charset="0"/>
              </a:rPr>
              <a:t> exploit a vulnerable instruction emulation</a:t>
            </a:r>
          </a:p>
          <a:p>
            <a:r>
              <a:rPr lang="en-US" altLang="ja-JP" sz="3200" b="1" dirty="0">
                <a:latin typeface="Calibri Light" panose="020F0302020204030204" pitchFamily="34" charset="0"/>
                <a:cs typeface="Calibri Light" panose="020F0302020204030204" pitchFamily="34" charset="0"/>
              </a:rPr>
              <a:t>even if the instruction is not emulated</a:t>
            </a:r>
          </a:p>
        </p:txBody>
      </p:sp>
      <p:sp>
        <p:nvSpPr>
          <p:cNvPr id="7" name="四角形: 角を丸くする 6">
            <a:extLst>
              <a:ext uri="{FF2B5EF4-FFF2-40B4-BE49-F238E27FC236}">
                <a16:creationId xmlns:a16="http://schemas.microsoft.com/office/drawing/2014/main" id="{0343090F-2A88-468F-B736-13B48B7A9E86}"/>
              </a:ext>
            </a:extLst>
          </p:cNvPr>
          <p:cNvSpPr/>
          <p:nvPr/>
        </p:nvSpPr>
        <p:spPr>
          <a:xfrm>
            <a:off x="730723" y="3015238"/>
            <a:ext cx="2323761"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9" name="テキスト ボックス 8">
            <a:extLst>
              <a:ext uri="{FF2B5EF4-FFF2-40B4-BE49-F238E27FC236}">
                <a16:creationId xmlns:a16="http://schemas.microsoft.com/office/drawing/2014/main" id="{4D8B3233-4582-4EFA-AE2D-43C89C5D400E}"/>
              </a:ext>
            </a:extLst>
          </p:cNvPr>
          <p:cNvSpPr txBox="1"/>
          <p:nvPr/>
        </p:nvSpPr>
        <p:spPr>
          <a:xfrm>
            <a:off x="818271" y="3015238"/>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virtual CPU0</a:t>
            </a:r>
            <a:endParaRPr kumimoji="1" lang="ja-JP" altLang="en-US" sz="2400" dirty="0">
              <a:latin typeface="Calibri Light" panose="020F0302020204030204" pitchFamily="34" charset="0"/>
              <a:cs typeface="Calibri Light" panose="020F0302020204030204" pitchFamily="34" charset="0"/>
            </a:endParaRPr>
          </a:p>
        </p:txBody>
      </p:sp>
      <p:sp>
        <p:nvSpPr>
          <p:cNvPr id="11" name="四角形: 角を丸くする 10">
            <a:extLst>
              <a:ext uri="{FF2B5EF4-FFF2-40B4-BE49-F238E27FC236}">
                <a16:creationId xmlns:a16="http://schemas.microsoft.com/office/drawing/2014/main" id="{400E726D-F778-4E03-891D-F79E6D24A947}"/>
              </a:ext>
            </a:extLst>
          </p:cNvPr>
          <p:cNvSpPr/>
          <p:nvPr/>
        </p:nvSpPr>
        <p:spPr>
          <a:xfrm>
            <a:off x="730723" y="5227942"/>
            <a:ext cx="4677856"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3" name="テキスト ボックス 12">
            <a:extLst>
              <a:ext uri="{FF2B5EF4-FFF2-40B4-BE49-F238E27FC236}">
                <a16:creationId xmlns:a16="http://schemas.microsoft.com/office/drawing/2014/main" id="{D6EC2D2F-14D3-4E08-AF86-B22257159954}"/>
              </a:ext>
            </a:extLst>
          </p:cNvPr>
          <p:cNvSpPr txBox="1"/>
          <p:nvPr/>
        </p:nvSpPr>
        <p:spPr>
          <a:xfrm>
            <a:off x="818271" y="6031210"/>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VM memory</a:t>
            </a:r>
            <a:endParaRPr kumimoji="1" lang="ja-JP" altLang="en-US" sz="2400" dirty="0">
              <a:latin typeface="Calibri Light" panose="020F0302020204030204" pitchFamily="34" charset="0"/>
              <a:cs typeface="Calibri Light" panose="020F0302020204030204" pitchFamily="34" charset="0"/>
            </a:endParaRPr>
          </a:p>
        </p:txBody>
      </p:sp>
      <p:sp>
        <p:nvSpPr>
          <p:cNvPr id="15" name="四角形: 角を丸くする 14">
            <a:extLst>
              <a:ext uri="{FF2B5EF4-FFF2-40B4-BE49-F238E27FC236}">
                <a16:creationId xmlns:a16="http://schemas.microsoft.com/office/drawing/2014/main" id="{8CE68EBD-3082-465E-9494-945C963F1471}"/>
              </a:ext>
            </a:extLst>
          </p:cNvPr>
          <p:cNvSpPr/>
          <p:nvPr/>
        </p:nvSpPr>
        <p:spPr>
          <a:xfrm>
            <a:off x="7759985" y="2954609"/>
            <a:ext cx="4019617" cy="1325562"/>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17" name="テキスト ボックス 16">
            <a:extLst>
              <a:ext uri="{FF2B5EF4-FFF2-40B4-BE49-F238E27FC236}">
                <a16:creationId xmlns:a16="http://schemas.microsoft.com/office/drawing/2014/main" id="{7CE4CC35-723A-4BC2-8FA4-C65EBED4EB56}"/>
              </a:ext>
            </a:extLst>
          </p:cNvPr>
          <p:cNvSpPr txBox="1"/>
          <p:nvPr/>
        </p:nvSpPr>
        <p:spPr>
          <a:xfrm>
            <a:off x="7759985" y="2984923"/>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9" name="四角形: 角を丸くする 18">
            <a:extLst>
              <a:ext uri="{FF2B5EF4-FFF2-40B4-BE49-F238E27FC236}">
                <a16:creationId xmlns:a16="http://schemas.microsoft.com/office/drawing/2014/main" id="{D4821606-9C50-40C6-8EC5-B58ECC21FEA5}"/>
              </a:ext>
            </a:extLst>
          </p:cNvPr>
          <p:cNvSpPr/>
          <p:nvPr/>
        </p:nvSpPr>
        <p:spPr>
          <a:xfrm>
            <a:off x="9577991" y="3281026"/>
            <a:ext cx="1903379" cy="77295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Instruction Emulator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21" name="四角形: 角を丸くする 20">
            <a:extLst>
              <a:ext uri="{FF2B5EF4-FFF2-40B4-BE49-F238E27FC236}">
                <a16:creationId xmlns:a16="http://schemas.microsoft.com/office/drawing/2014/main" id="{BFCBD45D-CA58-4DE6-AB4D-9526F4655E1C}"/>
              </a:ext>
            </a:extLst>
          </p:cNvPr>
          <p:cNvSpPr/>
          <p:nvPr/>
        </p:nvSpPr>
        <p:spPr>
          <a:xfrm>
            <a:off x="1070616" y="3496241"/>
            <a:ext cx="1800000" cy="61717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rip: 0xffff…..</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cxnSp>
        <p:nvCxnSpPr>
          <p:cNvPr id="24" name="直線矢印コネクタ 23">
            <a:extLst>
              <a:ext uri="{FF2B5EF4-FFF2-40B4-BE49-F238E27FC236}">
                <a16:creationId xmlns:a16="http://schemas.microsoft.com/office/drawing/2014/main" id="{AA3FF1F0-6264-4E25-83BD-B1B344F0E614}"/>
              </a:ext>
            </a:extLst>
          </p:cNvPr>
          <p:cNvCxnSpPr>
            <a:cxnSpLocks/>
            <a:stCxn id="21" idx="2"/>
          </p:cNvCxnSpPr>
          <p:nvPr/>
        </p:nvCxnSpPr>
        <p:spPr>
          <a:xfrm>
            <a:off x="1970616" y="4113412"/>
            <a:ext cx="1099035" cy="13006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5829EFE-74A0-4E2D-8A9C-E4336C1AD309}"/>
              </a:ext>
            </a:extLst>
          </p:cNvPr>
          <p:cNvSpPr txBox="1"/>
          <p:nvPr/>
        </p:nvSpPr>
        <p:spPr>
          <a:xfrm>
            <a:off x="3988341" y="3932728"/>
            <a:ext cx="2519464" cy="830997"/>
          </a:xfrm>
          <a:prstGeom prst="rect">
            <a:avLst/>
          </a:prstGeom>
          <a:noFill/>
        </p:spPr>
        <p:txBody>
          <a:bodyPr wrap="square" rtlCol="0">
            <a:spAutoFit/>
          </a:bodyPr>
          <a:lstStyle/>
          <a:p>
            <a:pPr algn="ctr"/>
            <a:r>
              <a:rPr kumimoji="1" lang="en-US" altLang="ja-JP" sz="2400" dirty="0">
                <a:latin typeface="Calibri Light" panose="020F0302020204030204" pitchFamily="34" charset="0"/>
                <a:cs typeface="Calibri Light" panose="020F0302020204030204" pitchFamily="34" charset="0"/>
              </a:rPr>
              <a:t>VM-Exit </a:t>
            </a:r>
          </a:p>
          <a:p>
            <a:pPr algn="ctr"/>
            <a:r>
              <a:rPr lang="en-US" altLang="ja-JP" sz="2400" dirty="0">
                <a:latin typeface="Calibri Light" panose="020F0302020204030204" pitchFamily="34" charset="0"/>
                <a:cs typeface="Calibri Light" panose="020F0302020204030204" pitchFamily="34" charset="0"/>
              </a:rPr>
              <a:t>Reason: </a:t>
            </a:r>
            <a:r>
              <a:rPr kumimoji="1" lang="en-US" altLang="ja-JP" sz="2400" dirty="0">
                <a:latin typeface="Calibri Light" panose="020F0302020204030204" pitchFamily="34" charset="0"/>
                <a:cs typeface="Calibri Light" panose="020F0302020204030204" pitchFamily="34" charset="0"/>
              </a:rPr>
              <a:t>Port </a:t>
            </a:r>
            <a:r>
              <a:rPr lang="en-US" altLang="ja-JP" sz="2400" dirty="0">
                <a:latin typeface="Calibri Light" panose="020F0302020204030204" pitchFamily="34" charset="0"/>
                <a:cs typeface="Calibri Light" panose="020F0302020204030204" pitchFamily="34" charset="0"/>
              </a:rPr>
              <a:t>I/O</a:t>
            </a:r>
            <a:endParaRPr kumimoji="1" lang="ja-JP" altLang="en-US" sz="2400" dirty="0">
              <a:latin typeface="Calibri Light" panose="020F0302020204030204" pitchFamily="34" charset="0"/>
              <a:cs typeface="Calibri Light" panose="020F0302020204030204" pitchFamily="34" charset="0"/>
            </a:endParaRPr>
          </a:p>
        </p:txBody>
      </p:sp>
      <p:sp>
        <p:nvSpPr>
          <p:cNvPr id="39" name="矢印: 右 38">
            <a:extLst>
              <a:ext uri="{FF2B5EF4-FFF2-40B4-BE49-F238E27FC236}">
                <a16:creationId xmlns:a16="http://schemas.microsoft.com/office/drawing/2014/main" id="{A7D91B96-6862-4A59-9111-D5CC557F3E8E}"/>
              </a:ext>
            </a:extLst>
          </p:cNvPr>
          <p:cNvSpPr/>
          <p:nvPr/>
        </p:nvSpPr>
        <p:spPr>
          <a:xfrm>
            <a:off x="3352715" y="3446588"/>
            <a:ext cx="410903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BAD4CDC5-989A-4374-80DD-4F8DF446BBC1}"/>
              </a:ext>
            </a:extLst>
          </p:cNvPr>
          <p:cNvSpPr/>
          <p:nvPr/>
        </p:nvSpPr>
        <p:spPr>
          <a:xfrm>
            <a:off x="2821593" y="5414039"/>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trike="sngStrike" dirty="0">
                <a:solidFill>
                  <a:schemeClr val="tx1"/>
                </a:solidFill>
                <a:latin typeface="Calibri Light" panose="020F0302020204030204" pitchFamily="34" charset="0"/>
                <a:cs typeface="Calibri Light" panose="020F0302020204030204" pitchFamily="34" charset="0"/>
              </a:rPr>
              <a:t>in al, dl</a:t>
            </a:r>
            <a:endParaRPr kumimoji="1" lang="ja-JP" altLang="en-US" sz="2400" strike="sngStrike" dirty="0">
              <a:solidFill>
                <a:schemeClr val="tx1"/>
              </a:solidFill>
              <a:latin typeface="Calibri Light" panose="020F0302020204030204" pitchFamily="34" charset="0"/>
              <a:cs typeface="Calibri Light" panose="020F0302020204030204" pitchFamily="34" charset="0"/>
            </a:endParaRPr>
          </a:p>
        </p:txBody>
      </p:sp>
      <p:cxnSp>
        <p:nvCxnSpPr>
          <p:cNvPr id="22" name="直線矢印コネクタ 21">
            <a:extLst>
              <a:ext uri="{FF2B5EF4-FFF2-40B4-BE49-F238E27FC236}">
                <a16:creationId xmlns:a16="http://schemas.microsoft.com/office/drawing/2014/main" id="{0DF580D0-93DF-4184-A3C7-5ED649B72106}"/>
              </a:ext>
            </a:extLst>
          </p:cNvPr>
          <p:cNvCxnSpPr>
            <a:cxnSpLocks/>
            <a:endCxn id="27" idx="0"/>
          </p:cNvCxnSpPr>
          <p:nvPr/>
        </p:nvCxnSpPr>
        <p:spPr>
          <a:xfrm flipH="1">
            <a:off x="6413465" y="4053980"/>
            <a:ext cx="3700616" cy="13552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61CEC09-51AE-43C5-AFFD-C9D8635E9796}"/>
              </a:ext>
            </a:extLst>
          </p:cNvPr>
          <p:cNvSpPr/>
          <p:nvPr/>
        </p:nvSpPr>
        <p:spPr>
          <a:xfrm>
            <a:off x="4563101" y="5475544"/>
            <a:ext cx="978673"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611762B6-6CEA-4B65-B8F9-D0C827FA5B68}"/>
              </a:ext>
            </a:extLst>
          </p:cNvPr>
          <p:cNvSpPr/>
          <p:nvPr/>
        </p:nvSpPr>
        <p:spPr>
          <a:xfrm>
            <a:off x="5591478" y="5409274"/>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a:solidFill>
                  <a:schemeClr val="tx1"/>
                </a:solidFill>
                <a:latin typeface="Calibri Light" panose="020F0302020204030204" pitchFamily="34" charset="0"/>
                <a:cs typeface="Calibri Light" panose="020F0302020204030204" pitchFamily="34" charset="0"/>
              </a:rPr>
              <a:t>sysenter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6" name="吹き出し: 円形 5">
            <a:extLst>
              <a:ext uri="{FF2B5EF4-FFF2-40B4-BE49-F238E27FC236}">
                <a16:creationId xmlns:a16="http://schemas.microsoft.com/office/drawing/2014/main" id="{D2F0E113-8E83-4439-8D00-ADF0A8EB8FDF}"/>
              </a:ext>
            </a:extLst>
          </p:cNvPr>
          <p:cNvSpPr/>
          <p:nvPr/>
        </p:nvSpPr>
        <p:spPr>
          <a:xfrm>
            <a:off x="7461753" y="5302742"/>
            <a:ext cx="4677857" cy="1084387"/>
          </a:xfrm>
          <a:prstGeom prst="wedgeEllipseCallout">
            <a:avLst>
              <a:gd name="adj1" fmla="val -20436"/>
              <a:gd name="adj2" fmla="val -11698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Fetch and emulate </a:t>
            </a:r>
            <a:r>
              <a:rPr lang="en-US" altLang="ja-JP" sz="2800" b="1" dirty="0" err="1">
                <a:solidFill>
                  <a:schemeClr val="tx1"/>
                </a:solidFill>
                <a:latin typeface="Calibri Light" panose="020F0302020204030204" pitchFamily="34" charset="0"/>
                <a:cs typeface="Calibri Light" panose="020F0302020204030204" pitchFamily="34" charset="0"/>
              </a:rPr>
              <a:t>sysenter</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8" name="爆発: 8 pt 7">
            <a:extLst>
              <a:ext uri="{FF2B5EF4-FFF2-40B4-BE49-F238E27FC236}">
                <a16:creationId xmlns:a16="http://schemas.microsoft.com/office/drawing/2014/main" id="{A3FCA983-54FC-4D0B-B83D-8614D312AFA3}"/>
              </a:ext>
            </a:extLst>
          </p:cNvPr>
          <p:cNvSpPr/>
          <p:nvPr/>
        </p:nvSpPr>
        <p:spPr>
          <a:xfrm>
            <a:off x="10309668" y="3679177"/>
            <a:ext cx="1274346" cy="112360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517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5C655-74F3-481E-A592-D689B7B5ACAD}"/>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What is Hypervisor?</a:t>
            </a:r>
            <a:endParaRPr kumimoji="1" lang="ja-JP" altLang="en-US" dirty="0">
              <a:latin typeface="Calibri Light" panose="020F0302020204030204" pitchFamily="34" charset="0"/>
              <a:cs typeface="Calibri Light" panose="020F0302020204030204" pitchFamily="34" charset="0"/>
            </a:endParaRPr>
          </a:p>
        </p:txBody>
      </p:sp>
      <p:sp>
        <p:nvSpPr>
          <p:cNvPr id="9" name="四角形: 角を丸くする 8">
            <a:extLst>
              <a:ext uri="{FF2B5EF4-FFF2-40B4-BE49-F238E27FC236}">
                <a16:creationId xmlns:a16="http://schemas.microsoft.com/office/drawing/2014/main" id="{F57F8351-2CCD-4747-96B7-280E7F9859D5}"/>
              </a:ext>
            </a:extLst>
          </p:cNvPr>
          <p:cNvSpPr/>
          <p:nvPr/>
        </p:nvSpPr>
        <p:spPr>
          <a:xfrm>
            <a:off x="6211548" y="5893825"/>
            <a:ext cx="3015893" cy="5990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Calibri Light" panose="020F0302020204030204" pitchFamily="34" charset="0"/>
                <a:cs typeface="Calibri Light" panose="020F0302020204030204" pitchFamily="34" charset="0"/>
              </a:rPr>
              <a:t>Server</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pic>
        <p:nvPicPr>
          <p:cNvPr id="8" name="図 7" descr="電子機器, 回路 が含まれている画像&#10;&#10;自動的に生成された説明">
            <a:extLst>
              <a:ext uri="{FF2B5EF4-FFF2-40B4-BE49-F238E27FC236}">
                <a16:creationId xmlns:a16="http://schemas.microsoft.com/office/drawing/2014/main" id="{F7478F73-0965-4B9A-A596-5D5F4D973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640" y="5891532"/>
            <a:ext cx="1069053" cy="601343"/>
          </a:xfrm>
          <a:prstGeom prst="rect">
            <a:avLst/>
          </a:prstGeom>
        </p:spPr>
      </p:pic>
      <p:pic>
        <p:nvPicPr>
          <p:cNvPr id="11" name="図 10">
            <a:extLst>
              <a:ext uri="{FF2B5EF4-FFF2-40B4-BE49-F238E27FC236}">
                <a16:creationId xmlns:a16="http://schemas.microsoft.com/office/drawing/2014/main" id="{31C981B8-182A-4B24-BA9D-CA0DF13487B7}"/>
              </a:ext>
            </a:extLst>
          </p:cNvPr>
          <p:cNvPicPr>
            <a:picLocks noChangeAspect="1"/>
          </p:cNvPicPr>
          <p:nvPr/>
        </p:nvPicPr>
        <p:blipFill rotWithShape="1">
          <a:blip r:embed="rId4"/>
          <a:srcRect l="16681" r="18274"/>
          <a:stretch/>
        </p:blipFill>
        <p:spPr>
          <a:xfrm>
            <a:off x="9437640" y="4996333"/>
            <a:ext cx="1021860" cy="571269"/>
          </a:xfrm>
          <a:prstGeom prst="rect">
            <a:avLst/>
          </a:prstGeom>
          <a:solidFill>
            <a:schemeClr val="bg1"/>
          </a:solidFill>
        </p:spPr>
      </p:pic>
      <p:pic>
        <p:nvPicPr>
          <p:cNvPr id="13" name="図 12">
            <a:extLst>
              <a:ext uri="{FF2B5EF4-FFF2-40B4-BE49-F238E27FC236}">
                <a16:creationId xmlns:a16="http://schemas.microsoft.com/office/drawing/2014/main" id="{51C90A35-3D16-4759-B576-496E22DC4EC5}"/>
              </a:ext>
            </a:extLst>
          </p:cNvPr>
          <p:cNvPicPr>
            <a:picLocks noChangeAspect="1"/>
          </p:cNvPicPr>
          <p:nvPr/>
        </p:nvPicPr>
        <p:blipFill>
          <a:blip r:embed="rId5"/>
          <a:stretch>
            <a:fillRect/>
          </a:stretch>
        </p:blipFill>
        <p:spPr>
          <a:xfrm>
            <a:off x="9558426" y="4657646"/>
            <a:ext cx="750556" cy="232673"/>
          </a:xfrm>
          <a:prstGeom prst="rect">
            <a:avLst/>
          </a:prstGeom>
          <a:solidFill>
            <a:schemeClr val="bg1"/>
          </a:solidFill>
        </p:spPr>
      </p:pic>
      <p:pic>
        <p:nvPicPr>
          <p:cNvPr id="15" name="図 14">
            <a:extLst>
              <a:ext uri="{FF2B5EF4-FFF2-40B4-BE49-F238E27FC236}">
                <a16:creationId xmlns:a16="http://schemas.microsoft.com/office/drawing/2014/main" id="{BD97128B-92DF-447A-A9FC-8876B647E139}"/>
              </a:ext>
            </a:extLst>
          </p:cNvPr>
          <p:cNvPicPr>
            <a:picLocks noChangeAspect="1"/>
          </p:cNvPicPr>
          <p:nvPr/>
        </p:nvPicPr>
        <p:blipFill>
          <a:blip r:embed="rId6"/>
          <a:stretch>
            <a:fillRect/>
          </a:stretch>
        </p:blipFill>
        <p:spPr>
          <a:xfrm flipH="1">
            <a:off x="11368530" y="4607602"/>
            <a:ext cx="439781" cy="565432"/>
          </a:xfrm>
          <a:prstGeom prst="rect">
            <a:avLst/>
          </a:prstGeom>
        </p:spPr>
      </p:pic>
      <p:pic>
        <p:nvPicPr>
          <p:cNvPr id="17" name="図 16">
            <a:extLst>
              <a:ext uri="{FF2B5EF4-FFF2-40B4-BE49-F238E27FC236}">
                <a16:creationId xmlns:a16="http://schemas.microsoft.com/office/drawing/2014/main" id="{C50E96A1-F30F-4263-9C9A-18CD0C029149}"/>
              </a:ext>
            </a:extLst>
          </p:cNvPr>
          <p:cNvPicPr>
            <a:picLocks noChangeAspect="1"/>
          </p:cNvPicPr>
          <p:nvPr/>
        </p:nvPicPr>
        <p:blipFill>
          <a:blip r:embed="rId7"/>
          <a:stretch>
            <a:fillRect/>
          </a:stretch>
        </p:blipFill>
        <p:spPr>
          <a:xfrm>
            <a:off x="10546151" y="5180419"/>
            <a:ext cx="822379" cy="129231"/>
          </a:xfrm>
          <a:prstGeom prst="rect">
            <a:avLst/>
          </a:prstGeom>
          <a:solidFill>
            <a:schemeClr val="bg1"/>
          </a:solidFill>
        </p:spPr>
      </p:pic>
      <p:pic>
        <p:nvPicPr>
          <p:cNvPr id="19" name="図 18">
            <a:extLst>
              <a:ext uri="{FF2B5EF4-FFF2-40B4-BE49-F238E27FC236}">
                <a16:creationId xmlns:a16="http://schemas.microsoft.com/office/drawing/2014/main" id="{F86F8275-3FD8-4E00-946C-BD2C24CBF40F}"/>
              </a:ext>
            </a:extLst>
          </p:cNvPr>
          <p:cNvPicPr>
            <a:picLocks noChangeAspect="1"/>
          </p:cNvPicPr>
          <p:nvPr/>
        </p:nvPicPr>
        <p:blipFill>
          <a:blip r:embed="rId8"/>
          <a:stretch>
            <a:fillRect/>
          </a:stretch>
        </p:blipFill>
        <p:spPr>
          <a:xfrm>
            <a:off x="10519182" y="4624194"/>
            <a:ext cx="722850" cy="302283"/>
          </a:xfrm>
          <a:prstGeom prst="rect">
            <a:avLst/>
          </a:prstGeom>
          <a:solidFill>
            <a:schemeClr val="bg1"/>
          </a:solidFill>
        </p:spPr>
      </p:pic>
      <p:sp>
        <p:nvSpPr>
          <p:cNvPr id="31" name="四角形: 角を丸くする 30">
            <a:extLst>
              <a:ext uri="{FF2B5EF4-FFF2-40B4-BE49-F238E27FC236}">
                <a16:creationId xmlns:a16="http://schemas.microsoft.com/office/drawing/2014/main" id="{77322612-E196-404A-804A-0BABABA90DE0}"/>
              </a:ext>
            </a:extLst>
          </p:cNvPr>
          <p:cNvSpPr/>
          <p:nvPr/>
        </p:nvSpPr>
        <p:spPr>
          <a:xfrm>
            <a:off x="6211549" y="4735350"/>
            <a:ext cx="3015894" cy="60134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latin typeface="Calibri Light" panose="020F0302020204030204" pitchFamily="34" charset="0"/>
                <a:cs typeface="Calibri Light" panose="020F0302020204030204" pitchFamily="34" charset="0"/>
              </a:rPr>
              <a:t>Hypervisor</a:t>
            </a: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40" name="四角形: 角を丸くする 39">
            <a:extLst>
              <a:ext uri="{FF2B5EF4-FFF2-40B4-BE49-F238E27FC236}">
                <a16:creationId xmlns:a16="http://schemas.microsoft.com/office/drawing/2014/main" id="{F72A6FA4-00D2-4DFA-8BCF-AC2774EC1322}"/>
              </a:ext>
            </a:extLst>
          </p:cNvPr>
          <p:cNvSpPr/>
          <p:nvPr/>
        </p:nvSpPr>
        <p:spPr>
          <a:xfrm>
            <a:off x="7900401" y="3576875"/>
            <a:ext cx="1257902" cy="60134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42" name="四角形: 角を丸くする 41">
            <a:extLst>
              <a:ext uri="{FF2B5EF4-FFF2-40B4-BE49-F238E27FC236}">
                <a16:creationId xmlns:a16="http://schemas.microsoft.com/office/drawing/2014/main" id="{0465AF40-739F-463B-81BA-86D7F1A33A56}"/>
              </a:ext>
            </a:extLst>
          </p:cNvPr>
          <p:cNvSpPr/>
          <p:nvPr/>
        </p:nvSpPr>
        <p:spPr>
          <a:xfrm>
            <a:off x="6305083" y="3576875"/>
            <a:ext cx="1403209" cy="60134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43" name="テキスト ボックス 42">
            <a:extLst>
              <a:ext uri="{FF2B5EF4-FFF2-40B4-BE49-F238E27FC236}">
                <a16:creationId xmlns:a16="http://schemas.microsoft.com/office/drawing/2014/main" id="{9F412B56-C40B-4E0A-9776-BAEFA07B3F01}"/>
              </a:ext>
            </a:extLst>
          </p:cNvPr>
          <p:cNvSpPr txBox="1"/>
          <p:nvPr/>
        </p:nvSpPr>
        <p:spPr>
          <a:xfrm>
            <a:off x="6305083" y="3587118"/>
            <a:ext cx="684620" cy="410601"/>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45" name="テキスト ボックス 44">
            <a:extLst>
              <a:ext uri="{FF2B5EF4-FFF2-40B4-BE49-F238E27FC236}">
                <a16:creationId xmlns:a16="http://schemas.microsoft.com/office/drawing/2014/main" id="{62E977A4-18C8-4396-9330-33FFEC664E04}"/>
              </a:ext>
            </a:extLst>
          </p:cNvPr>
          <p:cNvSpPr txBox="1"/>
          <p:nvPr/>
        </p:nvSpPr>
        <p:spPr>
          <a:xfrm>
            <a:off x="7900401" y="3587118"/>
            <a:ext cx="684620" cy="410601"/>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VM1</a:t>
            </a:r>
            <a:endParaRPr kumimoji="1" lang="ja-JP" altLang="en-US" sz="2400" dirty="0">
              <a:latin typeface="Calibri Light" panose="020F0302020204030204" pitchFamily="34" charset="0"/>
              <a:cs typeface="Calibri Light" panose="020F0302020204030204" pitchFamily="34" charset="0"/>
            </a:endParaRPr>
          </a:p>
        </p:txBody>
      </p:sp>
      <p:pic>
        <p:nvPicPr>
          <p:cNvPr id="47" name="図 46" descr="屋内, 小さい, テーブル, 座る が含まれている画像&#10;&#10;自動的に生成された説明">
            <a:extLst>
              <a:ext uri="{FF2B5EF4-FFF2-40B4-BE49-F238E27FC236}">
                <a16:creationId xmlns:a16="http://schemas.microsoft.com/office/drawing/2014/main" id="{8DE4FEBC-7F3C-4DC2-889A-04BAF446DA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1812" y="3669429"/>
            <a:ext cx="350849" cy="416235"/>
          </a:xfrm>
          <a:prstGeom prst="rect">
            <a:avLst/>
          </a:prstGeom>
        </p:spPr>
      </p:pic>
      <p:pic>
        <p:nvPicPr>
          <p:cNvPr id="49" name="図 48" descr="屋内, 小さい, テーブル, 座る が含まれている画像&#10;&#10;自動的に生成された説明">
            <a:extLst>
              <a:ext uri="{FF2B5EF4-FFF2-40B4-BE49-F238E27FC236}">
                <a16:creationId xmlns:a16="http://schemas.microsoft.com/office/drawing/2014/main" id="{7FA79060-8FC1-472D-9819-F53D5C6F54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918" y="3669429"/>
            <a:ext cx="350849" cy="416235"/>
          </a:xfrm>
          <a:prstGeom prst="rect">
            <a:avLst/>
          </a:prstGeom>
        </p:spPr>
      </p:pic>
      <p:pic>
        <p:nvPicPr>
          <p:cNvPr id="51" name="Picture 4" descr="A picture containing drawing, shirt&#10;&#10;Description automatically generated">
            <a:extLst>
              <a:ext uri="{FF2B5EF4-FFF2-40B4-BE49-F238E27FC236}">
                <a16:creationId xmlns:a16="http://schemas.microsoft.com/office/drawing/2014/main" id="{C52D4029-5675-47ED-A057-2236715808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3558" y="2019750"/>
            <a:ext cx="1096353" cy="1096353"/>
          </a:xfrm>
          <a:prstGeom prst="rect">
            <a:avLst/>
          </a:prstGeom>
        </p:spPr>
      </p:pic>
      <p:pic>
        <p:nvPicPr>
          <p:cNvPr id="53" name="Graphic 6">
            <a:extLst>
              <a:ext uri="{FF2B5EF4-FFF2-40B4-BE49-F238E27FC236}">
                <a16:creationId xmlns:a16="http://schemas.microsoft.com/office/drawing/2014/main" id="{588EA137-B0EF-4DE4-A22F-565DA18316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49780" y="2258684"/>
            <a:ext cx="2288563" cy="663684"/>
          </a:xfrm>
          <a:prstGeom prst="rect">
            <a:avLst/>
          </a:prstGeom>
        </p:spPr>
      </p:pic>
      <p:pic>
        <p:nvPicPr>
          <p:cNvPr id="55" name="Graphic 8">
            <a:extLst>
              <a:ext uri="{FF2B5EF4-FFF2-40B4-BE49-F238E27FC236}">
                <a16:creationId xmlns:a16="http://schemas.microsoft.com/office/drawing/2014/main" id="{92029E66-D599-4E33-A8D1-348A237A17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2078" y="3487348"/>
            <a:ext cx="3887018" cy="601307"/>
          </a:xfrm>
          <a:prstGeom prst="rect">
            <a:avLst/>
          </a:prstGeom>
        </p:spPr>
      </p:pic>
      <p:sp>
        <p:nvSpPr>
          <p:cNvPr id="59" name="四角形: 角を丸くする 58">
            <a:extLst>
              <a:ext uri="{FF2B5EF4-FFF2-40B4-BE49-F238E27FC236}">
                <a16:creationId xmlns:a16="http://schemas.microsoft.com/office/drawing/2014/main" id="{2B7000CF-2308-48E3-B087-9C0E1D6D265B}"/>
              </a:ext>
            </a:extLst>
          </p:cNvPr>
          <p:cNvSpPr/>
          <p:nvPr/>
        </p:nvSpPr>
        <p:spPr>
          <a:xfrm>
            <a:off x="276684" y="1690688"/>
            <a:ext cx="4555025" cy="279980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63" name="矢印: 右 62">
            <a:extLst>
              <a:ext uri="{FF2B5EF4-FFF2-40B4-BE49-F238E27FC236}">
                <a16:creationId xmlns:a16="http://schemas.microsoft.com/office/drawing/2014/main" id="{002FBC2C-FB8A-4749-9779-C7444DE58178}"/>
              </a:ext>
            </a:extLst>
          </p:cNvPr>
          <p:cNvSpPr/>
          <p:nvPr/>
        </p:nvSpPr>
        <p:spPr>
          <a:xfrm rot="1786759">
            <a:off x="4927634" y="3659075"/>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四角形: 角を丸くする 72">
            <a:extLst>
              <a:ext uri="{FF2B5EF4-FFF2-40B4-BE49-F238E27FC236}">
                <a16:creationId xmlns:a16="http://schemas.microsoft.com/office/drawing/2014/main" id="{A3A1D037-9AFD-42B7-922E-B49AB1C6E39B}"/>
              </a:ext>
            </a:extLst>
          </p:cNvPr>
          <p:cNvSpPr/>
          <p:nvPr/>
        </p:nvSpPr>
        <p:spPr>
          <a:xfrm>
            <a:off x="6001967" y="3335446"/>
            <a:ext cx="5992238" cy="335718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75" name="テキスト ボックス 74">
            <a:extLst>
              <a:ext uri="{FF2B5EF4-FFF2-40B4-BE49-F238E27FC236}">
                <a16:creationId xmlns:a16="http://schemas.microsoft.com/office/drawing/2014/main" id="{708E568F-A957-40E4-BACA-6B9D71B665C1}"/>
              </a:ext>
            </a:extLst>
          </p:cNvPr>
          <p:cNvSpPr txBox="1"/>
          <p:nvPr/>
        </p:nvSpPr>
        <p:spPr>
          <a:xfrm>
            <a:off x="142714" y="4215143"/>
            <a:ext cx="2530693" cy="584775"/>
          </a:xfrm>
          <a:prstGeom prst="rect">
            <a:avLst/>
          </a:prstGeom>
          <a:solidFill>
            <a:schemeClr val="bg1"/>
          </a:solidFill>
          <a:ln w="25400">
            <a:solidFill>
              <a:schemeClr val="tx1"/>
            </a:solidFill>
          </a:ln>
        </p:spPr>
        <p:txBody>
          <a:bodyPr wrap="none" rtlCol="0">
            <a:spAutoFit/>
          </a:bodyPr>
          <a:lstStyle/>
          <a:p>
            <a:r>
              <a:rPr kumimoji="1" lang="en-US" altLang="ja-JP" sz="3200" b="1" dirty="0">
                <a:latin typeface="Calibri Light" panose="020F0302020204030204" pitchFamily="34" charset="0"/>
                <a:cs typeface="Calibri Light" panose="020F0302020204030204" pitchFamily="34" charset="0"/>
              </a:rPr>
              <a:t>Cloud Services</a:t>
            </a:r>
            <a:endParaRPr kumimoji="1" lang="ja-JP" altLang="en-US" sz="3200" b="1" dirty="0">
              <a:latin typeface="Calibri Light" panose="020F0302020204030204" pitchFamily="34" charset="0"/>
              <a:cs typeface="Calibri Light" panose="020F0302020204030204" pitchFamily="34" charset="0"/>
            </a:endParaRPr>
          </a:p>
        </p:txBody>
      </p:sp>
      <p:pic>
        <p:nvPicPr>
          <p:cNvPr id="4" name="グラフィックス 3" descr="拡大 単色塗りつぶし">
            <a:extLst>
              <a:ext uri="{FF2B5EF4-FFF2-40B4-BE49-F238E27FC236}">
                <a16:creationId xmlns:a16="http://schemas.microsoft.com/office/drawing/2014/main" id="{3981234F-297B-4E64-A101-1B83DF689F5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82467" y="4222070"/>
            <a:ext cx="914400" cy="914400"/>
          </a:xfrm>
          <a:prstGeom prst="rect">
            <a:avLst/>
          </a:prstGeom>
        </p:spPr>
      </p:pic>
    </p:spTree>
    <p:extLst>
      <p:ext uri="{BB962C8B-B14F-4D97-AF65-F5344CB8AC3E}">
        <p14:creationId xmlns:p14="http://schemas.microsoft.com/office/powerpoint/2010/main" val="32036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7CCC5-8716-45CD-88E3-9107B6036403}"/>
              </a:ext>
            </a:extLst>
          </p:cNvPr>
          <p:cNvSpPr>
            <a:spLocks noGrp="1"/>
          </p:cNvSpPr>
          <p:nvPr>
            <p:ph type="title"/>
          </p:nvPr>
        </p:nvSpPr>
        <p:spPr/>
        <p:txBody>
          <a:bodyPr/>
          <a:lstStyle/>
          <a:p>
            <a:r>
              <a:rPr lang="en-US" altLang="ja-JP" dirty="0">
                <a:latin typeface="Calibri Light" panose="020F0302020204030204" pitchFamily="34" charset="0"/>
                <a:cs typeface="Calibri Light" panose="020F0302020204030204" pitchFamily="34" charset="0"/>
              </a:rPr>
              <a:t>Proposal: </a:t>
            </a:r>
            <a:r>
              <a:rPr lang="en-US" altLang="ja-JP" dirty="0" err="1">
                <a:latin typeface="Calibri Light" panose="020F0302020204030204" pitchFamily="34" charset="0"/>
                <a:cs typeface="Calibri Light" panose="020F0302020204030204" pitchFamily="34" charset="0"/>
              </a:rPr>
              <a:t>Fwinst</a:t>
            </a:r>
            <a:r>
              <a:rPr lang="en-US" altLang="ja-JP" dirty="0">
                <a:latin typeface="Calibri Light" panose="020F0302020204030204" pitchFamily="34" charset="0"/>
                <a:cs typeface="Calibri Light" panose="020F0302020204030204" pitchFamily="34" charset="0"/>
              </a:rPr>
              <a:t> (Instruction Firewall)</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EA31DD41-6AD9-4163-8BB8-4A8E231AA626}"/>
              </a:ext>
            </a:extLst>
          </p:cNvPr>
          <p:cNvSpPr txBox="1"/>
          <p:nvPr/>
        </p:nvSpPr>
        <p:spPr>
          <a:xfrm>
            <a:off x="828000" y="1728000"/>
            <a:ext cx="10693312" cy="1077218"/>
          </a:xfrm>
          <a:prstGeom prst="rect">
            <a:avLst/>
          </a:prstGeom>
          <a:noFill/>
        </p:spPr>
        <p:txBody>
          <a:bodyPr wrap="none" rtlCol="0">
            <a:spAutoFit/>
          </a:bodyPr>
          <a:lstStyle/>
          <a:p>
            <a:r>
              <a:rPr kumimoji="1" lang="en-US" altLang="ja-JP" sz="3200" b="1" dirty="0">
                <a:latin typeface="Calibri Light" panose="020F0302020204030204" pitchFamily="34" charset="0"/>
                <a:cs typeface="Calibri Light" panose="020F0302020204030204" pitchFamily="34" charset="0"/>
              </a:rPr>
              <a:t>Context-sensitive</a:t>
            </a:r>
            <a:r>
              <a:rPr kumimoji="1" lang="en-US" altLang="ja-JP" sz="3200" dirty="0">
                <a:latin typeface="Calibri Light" panose="020F0302020204030204" pitchFamily="34" charset="0"/>
                <a:cs typeface="Calibri Light" panose="020F0302020204030204" pitchFamily="34" charset="0"/>
              </a:rPr>
              <a:t> </a:t>
            </a:r>
            <a:r>
              <a:rPr lang="en-US" altLang="ja-JP" sz="3200" dirty="0">
                <a:latin typeface="Calibri Light" panose="020F0302020204030204" pitchFamily="34" charset="0"/>
                <a:cs typeface="Calibri Light" panose="020F0302020204030204" pitchFamily="34" charset="0"/>
              </a:rPr>
              <a:t>instruction </a:t>
            </a:r>
            <a:r>
              <a:rPr lang="en-US" altLang="ja-JP" sz="3200" b="1" dirty="0">
                <a:latin typeface="Calibri Light" panose="020F0302020204030204" pitchFamily="34" charset="0"/>
                <a:cs typeface="Calibri Light" panose="020F0302020204030204" pitchFamily="34" charset="0"/>
              </a:rPr>
              <a:t>filter</a:t>
            </a:r>
            <a:r>
              <a:rPr lang="en-US" altLang="ja-JP" sz="3200" dirty="0">
                <a:latin typeface="Calibri Light" panose="020F0302020204030204" pitchFamily="34" charset="0"/>
                <a:cs typeface="Calibri Light" panose="020F0302020204030204" pitchFamily="34" charset="0"/>
              </a:rPr>
              <a:t> protects instruction emulator</a:t>
            </a:r>
          </a:p>
          <a:p>
            <a:r>
              <a:rPr lang="en-US" altLang="ja-JP" sz="3200" dirty="0">
                <a:latin typeface="Calibri Light" panose="020F0302020204030204" pitchFamily="34" charset="0"/>
                <a:cs typeface="Calibri Light" panose="020F0302020204030204" pitchFamily="34" charset="0"/>
              </a:rPr>
              <a:t>from cross-modifying code attacks</a:t>
            </a:r>
          </a:p>
        </p:txBody>
      </p:sp>
      <p:sp>
        <p:nvSpPr>
          <p:cNvPr id="6" name="四角形: 角を丸くする 5">
            <a:extLst>
              <a:ext uri="{FF2B5EF4-FFF2-40B4-BE49-F238E27FC236}">
                <a16:creationId xmlns:a16="http://schemas.microsoft.com/office/drawing/2014/main" id="{EF68A1F9-E065-4FF9-8DD0-2B63D02F4C3B}"/>
              </a:ext>
            </a:extLst>
          </p:cNvPr>
          <p:cNvSpPr/>
          <p:nvPr/>
        </p:nvSpPr>
        <p:spPr>
          <a:xfrm>
            <a:off x="730723" y="3015238"/>
            <a:ext cx="2323761"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7" name="テキスト ボックス 6">
            <a:extLst>
              <a:ext uri="{FF2B5EF4-FFF2-40B4-BE49-F238E27FC236}">
                <a16:creationId xmlns:a16="http://schemas.microsoft.com/office/drawing/2014/main" id="{673B16A2-8E8D-4CFA-811F-5EE431599B04}"/>
              </a:ext>
            </a:extLst>
          </p:cNvPr>
          <p:cNvSpPr txBox="1"/>
          <p:nvPr/>
        </p:nvSpPr>
        <p:spPr>
          <a:xfrm>
            <a:off x="818271" y="3015238"/>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virtual CPU0</a:t>
            </a:r>
            <a:endParaRPr kumimoji="1" lang="ja-JP" altLang="en-US" sz="2400" dirty="0">
              <a:latin typeface="Calibri Light" panose="020F0302020204030204" pitchFamily="34" charset="0"/>
              <a:cs typeface="Calibri Light" panose="020F0302020204030204" pitchFamily="34" charset="0"/>
            </a:endParaRPr>
          </a:p>
        </p:txBody>
      </p:sp>
      <p:sp>
        <p:nvSpPr>
          <p:cNvPr id="8" name="四角形: 角を丸くする 7">
            <a:extLst>
              <a:ext uri="{FF2B5EF4-FFF2-40B4-BE49-F238E27FC236}">
                <a16:creationId xmlns:a16="http://schemas.microsoft.com/office/drawing/2014/main" id="{61AECD8C-E3D6-4AC2-AB8E-AE6D0859754F}"/>
              </a:ext>
            </a:extLst>
          </p:cNvPr>
          <p:cNvSpPr/>
          <p:nvPr/>
        </p:nvSpPr>
        <p:spPr>
          <a:xfrm>
            <a:off x="730723" y="5227942"/>
            <a:ext cx="4677856"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9" name="テキスト ボックス 8">
            <a:extLst>
              <a:ext uri="{FF2B5EF4-FFF2-40B4-BE49-F238E27FC236}">
                <a16:creationId xmlns:a16="http://schemas.microsoft.com/office/drawing/2014/main" id="{67326766-CBD0-4E18-A851-B618492550C6}"/>
              </a:ext>
            </a:extLst>
          </p:cNvPr>
          <p:cNvSpPr txBox="1"/>
          <p:nvPr/>
        </p:nvSpPr>
        <p:spPr>
          <a:xfrm>
            <a:off x="818271" y="6031210"/>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VM memory</a:t>
            </a:r>
            <a:endParaRPr kumimoji="1" lang="ja-JP" altLang="en-US" sz="2400" dirty="0">
              <a:latin typeface="Calibri Light" panose="020F0302020204030204" pitchFamily="34" charset="0"/>
              <a:cs typeface="Calibri Light" panose="020F0302020204030204" pitchFamily="34" charset="0"/>
            </a:endParaRPr>
          </a:p>
        </p:txBody>
      </p:sp>
      <p:sp>
        <p:nvSpPr>
          <p:cNvPr id="10" name="四角形: 角を丸くする 9">
            <a:extLst>
              <a:ext uri="{FF2B5EF4-FFF2-40B4-BE49-F238E27FC236}">
                <a16:creationId xmlns:a16="http://schemas.microsoft.com/office/drawing/2014/main" id="{16CE3E83-EA86-4080-95F0-954976DBCBE6}"/>
              </a:ext>
            </a:extLst>
          </p:cNvPr>
          <p:cNvSpPr/>
          <p:nvPr/>
        </p:nvSpPr>
        <p:spPr>
          <a:xfrm>
            <a:off x="7759985" y="2954609"/>
            <a:ext cx="4019617" cy="1325562"/>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11" name="テキスト ボックス 10">
            <a:extLst>
              <a:ext uri="{FF2B5EF4-FFF2-40B4-BE49-F238E27FC236}">
                <a16:creationId xmlns:a16="http://schemas.microsoft.com/office/drawing/2014/main" id="{1FE3E517-A046-4C32-B737-B8A44F2F05BC}"/>
              </a:ext>
            </a:extLst>
          </p:cNvPr>
          <p:cNvSpPr txBox="1"/>
          <p:nvPr/>
        </p:nvSpPr>
        <p:spPr>
          <a:xfrm>
            <a:off x="7759985" y="2984923"/>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2" name="四角形: 角を丸くする 11">
            <a:extLst>
              <a:ext uri="{FF2B5EF4-FFF2-40B4-BE49-F238E27FC236}">
                <a16:creationId xmlns:a16="http://schemas.microsoft.com/office/drawing/2014/main" id="{03340AA3-3DB4-408E-AF88-D137721D3FA5}"/>
              </a:ext>
            </a:extLst>
          </p:cNvPr>
          <p:cNvSpPr/>
          <p:nvPr/>
        </p:nvSpPr>
        <p:spPr>
          <a:xfrm>
            <a:off x="9577991" y="3281026"/>
            <a:ext cx="1903379" cy="77295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Instruction Emulator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13" name="四角形: 角を丸くする 12">
            <a:extLst>
              <a:ext uri="{FF2B5EF4-FFF2-40B4-BE49-F238E27FC236}">
                <a16:creationId xmlns:a16="http://schemas.microsoft.com/office/drawing/2014/main" id="{A4CBE422-5E44-4E20-814E-38AC936B6405}"/>
              </a:ext>
            </a:extLst>
          </p:cNvPr>
          <p:cNvSpPr/>
          <p:nvPr/>
        </p:nvSpPr>
        <p:spPr>
          <a:xfrm>
            <a:off x="1070616" y="3496241"/>
            <a:ext cx="1800000" cy="61717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rip: 0xffff…..</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cxnSp>
        <p:nvCxnSpPr>
          <p:cNvPr id="14" name="直線矢印コネクタ 13">
            <a:extLst>
              <a:ext uri="{FF2B5EF4-FFF2-40B4-BE49-F238E27FC236}">
                <a16:creationId xmlns:a16="http://schemas.microsoft.com/office/drawing/2014/main" id="{BE6F7E09-006F-4C1F-9EF4-1EB142DF6DE1}"/>
              </a:ext>
            </a:extLst>
          </p:cNvPr>
          <p:cNvCxnSpPr>
            <a:cxnSpLocks/>
            <a:stCxn id="13" idx="2"/>
          </p:cNvCxnSpPr>
          <p:nvPr/>
        </p:nvCxnSpPr>
        <p:spPr>
          <a:xfrm>
            <a:off x="1970616" y="4113412"/>
            <a:ext cx="1099035" cy="13006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D1E2534-DF56-45AC-A0B6-55EA81E1EEDC}"/>
              </a:ext>
            </a:extLst>
          </p:cNvPr>
          <p:cNvSpPr txBox="1"/>
          <p:nvPr/>
        </p:nvSpPr>
        <p:spPr>
          <a:xfrm>
            <a:off x="3988341" y="3932728"/>
            <a:ext cx="2519464" cy="830997"/>
          </a:xfrm>
          <a:prstGeom prst="rect">
            <a:avLst/>
          </a:prstGeom>
          <a:noFill/>
        </p:spPr>
        <p:txBody>
          <a:bodyPr wrap="square" rtlCol="0">
            <a:spAutoFit/>
          </a:bodyPr>
          <a:lstStyle/>
          <a:p>
            <a:pPr algn="ctr"/>
            <a:r>
              <a:rPr kumimoji="1" lang="en-US" altLang="ja-JP" sz="2400" dirty="0">
                <a:latin typeface="Calibri Light" panose="020F0302020204030204" pitchFamily="34" charset="0"/>
                <a:cs typeface="Calibri Light" panose="020F0302020204030204" pitchFamily="34" charset="0"/>
              </a:rPr>
              <a:t>VM-Exit </a:t>
            </a:r>
          </a:p>
          <a:p>
            <a:pPr algn="ctr"/>
            <a:r>
              <a:rPr lang="en-US" altLang="ja-JP" sz="2400" dirty="0">
                <a:latin typeface="Calibri Light" panose="020F0302020204030204" pitchFamily="34" charset="0"/>
                <a:cs typeface="Calibri Light" panose="020F0302020204030204" pitchFamily="34" charset="0"/>
              </a:rPr>
              <a:t>Reason: </a:t>
            </a:r>
            <a:r>
              <a:rPr kumimoji="1" lang="en-US" altLang="ja-JP" sz="2400" dirty="0">
                <a:latin typeface="Calibri Light" panose="020F0302020204030204" pitchFamily="34" charset="0"/>
                <a:cs typeface="Calibri Light" panose="020F0302020204030204" pitchFamily="34" charset="0"/>
              </a:rPr>
              <a:t>Port </a:t>
            </a:r>
            <a:r>
              <a:rPr lang="en-US" altLang="ja-JP" sz="2400" dirty="0">
                <a:latin typeface="Calibri Light" panose="020F0302020204030204" pitchFamily="34" charset="0"/>
                <a:cs typeface="Calibri Light" panose="020F0302020204030204" pitchFamily="34" charset="0"/>
              </a:rPr>
              <a:t>I/O</a:t>
            </a:r>
            <a:endParaRPr kumimoji="1" lang="ja-JP" altLang="en-US" sz="2400" dirty="0">
              <a:latin typeface="Calibri Light" panose="020F0302020204030204" pitchFamily="34" charset="0"/>
              <a:cs typeface="Calibri Light" panose="020F0302020204030204" pitchFamily="34" charset="0"/>
            </a:endParaRPr>
          </a:p>
        </p:txBody>
      </p:sp>
      <p:sp>
        <p:nvSpPr>
          <p:cNvPr id="16" name="矢印: 右 15">
            <a:extLst>
              <a:ext uri="{FF2B5EF4-FFF2-40B4-BE49-F238E27FC236}">
                <a16:creationId xmlns:a16="http://schemas.microsoft.com/office/drawing/2014/main" id="{5EE61C7B-1A00-44A7-8B19-382BB186939F}"/>
              </a:ext>
            </a:extLst>
          </p:cNvPr>
          <p:cNvSpPr/>
          <p:nvPr/>
        </p:nvSpPr>
        <p:spPr>
          <a:xfrm>
            <a:off x="3352715" y="3446588"/>
            <a:ext cx="410903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FC7BF2B7-8C11-436D-AF81-CB53EE6D7893}"/>
              </a:ext>
            </a:extLst>
          </p:cNvPr>
          <p:cNvSpPr/>
          <p:nvPr/>
        </p:nvSpPr>
        <p:spPr>
          <a:xfrm>
            <a:off x="2821593" y="5414039"/>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trike="sngStrike" dirty="0">
                <a:solidFill>
                  <a:schemeClr val="tx1"/>
                </a:solidFill>
                <a:latin typeface="Calibri Light" panose="020F0302020204030204" pitchFamily="34" charset="0"/>
                <a:cs typeface="Calibri Light" panose="020F0302020204030204" pitchFamily="34" charset="0"/>
              </a:rPr>
              <a:t>in al, dl</a:t>
            </a:r>
            <a:endParaRPr kumimoji="1" lang="ja-JP" altLang="en-US" sz="2400" strike="sngStrike" dirty="0">
              <a:solidFill>
                <a:schemeClr val="tx1"/>
              </a:solidFill>
              <a:latin typeface="Calibri Light" panose="020F0302020204030204" pitchFamily="34" charset="0"/>
              <a:cs typeface="Calibri Light" panose="020F0302020204030204" pitchFamily="34" charset="0"/>
            </a:endParaRPr>
          </a:p>
        </p:txBody>
      </p:sp>
      <p:sp>
        <p:nvSpPr>
          <p:cNvPr id="19" name="矢印: 右 18">
            <a:extLst>
              <a:ext uri="{FF2B5EF4-FFF2-40B4-BE49-F238E27FC236}">
                <a16:creationId xmlns:a16="http://schemas.microsoft.com/office/drawing/2014/main" id="{FD5CC36B-6F7E-458A-ABF5-0450A944ED6D}"/>
              </a:ext>
            </a:extLst>
          </p:cNvPr>
          <p:cNvSpPr/>
          <p:nvPr/>
        </p:nvSpPr>
        <p:spPr>
          <a:xfrm>
            <a:off x="4563101" y="5475544"/>
            <a:ext cx="978673"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37BF0946-6F29-49BE-AC16-A2489599F2E7}"/>
              </a:ext>
            </a:extLst>
          </p:cNvPr>
          <p:cNvSpPr/>
          <p:nvPr/>
        </p:nvSpPr>
        <p:spPr>
          <a:xfrm>
            <a:off x="5591478" y="5409274"/>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a:solidFill>
                  <a:schemeClr val="tx1"/>
                </a:solidFill>
                <a:latin typeface="Calibri Light" panose="020F0302020204030204" pitchFamily="34" charset="0"/>
                <a:cs typeface="Calibri Light" panose="020F0302020204030204" pitchFamily="34" charset="0"/>
              </a:rPr>
              <a:t>sysenter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25" name="四角形: 角を丸くする 24">
            <a:extLst>
              <a:ext uri="{FF2B5EF4-FFF2-40B4-BE49-F238E27FC236}">
                <a16:creationId xmlns:a16="http://schemas.microsoft.com/office/drawing/2014/main" id="{35B00550-919F-4BDF-9A7B-F1562A4BC55E}"/>
              </a:ext>
            </a:extLst>
          </p:cNvPr>
          <p:cNvSpPr/>
          <p:nvPr/>
        </p:nvSpPr>
        <p:spPr>
          <a:xfrm>
            <a:off x="6570459" y="4523362"/>
            <a:ext cx="3293388" cy="772954"/>
          </a:xfrm>
          <a:prstGeom prst="round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Calibri Light" panose="020F0302020204030204" pitchFamily="34" charset="0"/>
                <a:cs typeface="Calibri Light" panose="020F0302020204030204" pitchFamily="34" charset="0"/>
              </a:rPr>
              <a:t>FWinst</a:t>
            </a:r>
            <a:endParaRPr kumimoji="1" lang="ja-JP" altLang="en-US" sz="2400" b="1"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4698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7CCC5-8716-45CD-88E3-9107B6036403}"/>
              </a:ext>
            </a:extLst>
          </p:cNvPr>
          <p:cNvSpPr>
            <a:spLocks noGrp="1"/>
          </p:cNvSpPr>
          <p:nvPr>
            <p:ph type="title"/>
          </p:nvPr>
        </p:nvSpPr>
        <p:spPr/>
        <p:txBody>
          <a:bodyPr/>
          <a:lstStyle/>
          <a:p>
            <a:r>
              <a:rPr lang="en-US" altLang="ja-JP" dirty="0">
                <a:latin typeface="Calibri Light" panose="020F0302020204030204" pitchFamily="34" charset="0"/>
                <a:cs typeface="Calibri Light" panose="020F0302020204030204" pitchFamily="34" charset="0"/>
              </a:rPr>
              <a:t>Proposal: </a:t>
            </a:r>
            <a:r>
              <a:rPr lang="en-US" altLang="ja-JP" dirty="0" err="1">
                <a:latin typeface="Calibri Light" panose="020F0302020204030204" pitchFamily="34" charset="0"/>
                <a:cs typeface="Calibri Light" panose="020F0302020204030204" pitchFamily="34" charset="0"/>
              </a:rPr>
              <a:t>Fwinst</a:t>
            </a:r>
            <a:r>
              <a:rPr lang="en-US" altLang="ja-JP" dirty="0">
                <a:latin typeface="Calibri Light" panose="020F0302020204030204" pitchFamily="34" charset="0"/>
                <a:cs typeface="Calibri Light" panose="020F0302020204030204" pitchFamily="34" charset="0"/>
              </a:rPr>
              <a:t> (Instruction Firewall)</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EA31DD41-6AD9-4163-8BB8-4A8E231AA626}"/>
              </a:ext>
            </a:extLst>
          </p:cNvPr>
          <p:cNvSpPr txBox="1"/>
          <p:nvPr/>
        </p:nvSpPr>
        <p:spPr>
          <a:xfrm>
            <a:off x="828000" y="1728000"/>
            <a:ext cx="10693312" cy="1077218"/>
          </a:xfrm>
          <a:prstGeom prst="rect">
            <a:avLst/>
          </a:prstGeom>
          <a:noFill/>
        </p:spPr>
        <p:txBody>
          <a:bodyPr wrap="none" rtlCol="0">
            <a:spAutoFit/>
          </a:bodyPr>
          <a:lstStyle/>
          <a:p>
            <a:r>
              <a:rPr kumimoji="1" lang="en-US" altLang="ja-JP" sz="3200" b="1" dirty="0">
                <a:latin typeface="Calibri Light" panose="020F0302020204030204" pitchFamily="34" charset="0"/>
                <a:cs typeface="Calibri Light" panose="020F0302020204030204" pitchFamily="34" charset="0"/>
              </a:rPr>
              <a:t>Context-sensitive</a:t>
            </a:r>
            <a:r>
              <a:rPr kumimoji="1" lang="en-US" altLang="ja-JP" sz="3200" dirty="0">
                <a:latin typeface="Calibri Light" panose="020F0302020204030204" pitchFamily="34" charset="0"/>
                <a:cs typeface="Calibri Light" panose="020F0302020204030204" pitchFamily="34" charset="0"/>
              </a:rPr>
              <a:t> </a:t>
            </a:r>
            <a:r>
              <a:rPr lang="en-US" altLang="ja-JP" sz="3200" dirty="0">
                <a:latin typeface="Calibri Light" panose="020F0302020204030204" pitchFamily="34" charset="0"/>
                <a:cs typeface="Calibri Light" panose="020F0302020204030204" pitchFamily="34" charset="0"/>
              </a:rPr>
              <a:t>instruction </a:t>
            </a:r>
            <a:r>
              <a:rPr lang="en-US" altLang="ja-JP" sz="3200" b="1" dirty="0">
                <a:latin typeface="Calibri Light" panose="020F0302020204030204" pitchFamily="34" charset="0"/>
                <a:cs typeface="Calibri Light" panose="020F0302020204030204" pitchFamily="34" charset="0"/>
              </a:rPr>
              <a:t>filter</a:t>
            </a:r>
            <a:r>
              <a:rPr lang="en-US" altLang="ja-JP" sz="3200" dirty="0">
                <a:latin typeface="Calibri Light" panose="020F0302020204030204" pitchFamily="34" charset="0"/>
                <a:cs typeface="Calibri Light" panose="020F0302020204030204" pitchFamily="34" charset="0"/>
              </a:rPr>
              <a:t> protects instruction emulator</a:t>
            </a:r>
          </a:p>
          <a:p>
            <a:r>
              <a:rPr lang="en-US" altLang="ja-JP" sz="3200" dirty="0">
                <a:latin typeface="Calibri Light" panose="020F0302020204030204" pitchFamily="34" charset="0"/>
                <a:cs typeface="Calibri Light" panose="020F0302020204030204" pitchFamily="34" charset="0"/>
              </a:rPr>
              <a:t>from cross-modifying code attacks</a:t>
            </a:r>
          </a:p>
        </p:txBody>
      </p:sp>
      <p:sp>
        <p:nvSpPr>
          <p:cNvPr id="6" name="四角形: 角を丸くする 5">
            <a:extLst>
              <a:ext uri="{FF2B5EF4-FFF2-40B4-BE49-F238E27FC236}">
                <a16:creationId xmlns:a16="http://schemas.microsoft.com/office/drawing/2014/main" id="{EF68A1F9-E065-4FF9-8DD0-2B63D02F4C3B}"/>
              </a:ext>
            </a:extLst>
          </p:cNvPr>
          <p:cNvSpPr/>
          <p:nvPr/>
        </p:nvSpPr>
        <p:spPr>
          <a:xfrm>
            <a:off x="730723" y="3015238"/>
            <a:ext cx="2323761"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7" name="テキスト ボックス 6">
            <a:extLst>
              <a:ext uri="{FF2B5EF4-FFF2-40B4-BE49-F238E27FC236}">
                <a16:creationId xmlns:a16="http://schemas.microsoft.com/office/drawing/2014/main" id="{673B16A2-8E8D-4CFA-811F-5EE431599B04}"/>
              </a:ext>
            </a:extLst>
          </p:cNvPr>
          <p:cNvSpPr txBox="1"/>
          <p:nvPr/>
        </p:nvSpPr>
        <p:spPr>
          <a:xfrm>
            <a:off x="818271" y="3015238"/>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virtual CPU0</a:t>
            </a:r>
            <a:endParaRPr kumimoji="1" lang="ja-JP" altLang="en-US" sz="2400" dirty="0">
              <a:latin typeface="Calibri Light" panose="020F0302020204030204" pitchFamily="34" charset="0"/>
              <a:cs typeface="Calibri Light" panose="020F0302020204030204" pitchFamily="34" charset="0"/>
            </a:endParaRPr>
          </a:p>
        </p:txBody>
      </p:sp>
      <p:sp>
        <p:nvSpPr>
          <p:cNvPr id="8" name="四角形: 角を丸くする 7">
            <a:extLst>
              <a:ext uri="{FF2B5EF4-FFF2-40B4-BE49-F238E27FC236}">
                <a16:creationId xmlns:a16="http://schemas.microsoft.com/office/drawing/2014/main" id="{61AECD8C-E3D6-4AC2-AB8E-AE6D0859754F}"/>
              </a:ext>
            </a:extLst>
          </p:cNvPr>
          <p:cNvSpPr/>
          <p:nvPr/>
        </p:nvSpPr>
        <p:spPr>
          <a:xfrm>
            <a:off x="730723" y="5227942"/>
            <a:ext cx="4677856" cy="126493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9" name="テキスト ボックス 8">
            <a:extLst>
              <a:ext uri="{FF2B5EF4-FFF2-40B4-BE49-F238E27FC236}">
                <a16:creationId xmlns:a16="http://schemas.microsoft.com/office/drawing/2014/main" id="{67326766-CBD0-4E18-A851-B618492550C6}"/>
              </a:ext>
            </a:extLst>
          </p:cNvPr>
          <p:cNvSpPr txBox="1"/>
          <p:nvPr/>
        </p:nvSpPr>
        <p:spPr>
          <a:xfrm>
            <a:off x="818271" y="6031210"/>
            <a:ext cx="1749831" cy="461665"/>
          </a:xfrm>
          <a:prstGeom prst="rect">
            <a:avLst/>
          </a:prstGeom>
          <a:noFill/>
        </p:spPr>
        <p:txBody>
          <a:bodyPr wrap="square" rtlCol="0">
            <a:spAutoFit/>
          </a:bodyPr>
          <a:lstStyle/>
          <a:p>
            <a:r>
              <a:rPr kumimoji="1" lang="en-US" altLang="ja-JP" sz="2400" dirty="0">
                <a:latin typeface="Calibri Light" panose="020F0302020204030204" pitchFamily="34" charset="0"/>
                <a:cs typeface="Calibri Light" panose="020F0302020204030204" pitchFamily="34" charset="0"/>
              </a:rPr>
              <a:t>VM memory</a:t>
            </a:r>
            <a:endParaRPr kumimoji="1" lang="ja-JP" altLang="en-US" sz="2400" dirty="0">
              <a:latin typeface="Calibri Light" panose="020F0302020204030204" pitchFamily="34" charset="0"/>
              <a:cs typeface="Calibri Light" panose="020F0302020204030204" pitchFamily="34" charset="0"/>
            </a:endParaRPr>
          </a:p>
        </p:txBody>
      </p:sp>
      <p:sp>
        <p:nvSpPr>
          <p:cNvPr id="10" name="四角形: 角を丸くする 9">
            <a:extLst>
              <a:ext uri="{FF2B5EF4-FFF2-40B4-BE49-F238E27FC236}">
                <a16:creationId xmlns:a16="http://schemas.microsoft.com/office/drawing/2014/main" id="{16CE3E83-EA86-4080-95F0-954976DBCBE6}"/>
              </a:ext>
            </a:extLst>
          </p:cNvPr>
          <p:cNvSpPr/>
          <p:nvPr/>
        </p:nvSpPr>
        <p:spPr>
          <a:xfrm>
            <a:off x="7759985" y="2954609"/>
            <a:ext cx="4019617" cy="1325562"/>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11" name="テキスト ボックス 10">
            <a:extLst>
              <a:ext uri="{FF2B5EF4-FFF2-40B4-BE49-F238E27FC236}">
                <a16:creationId xmlns:a16="http://schemas.microsoft.com/office/drawing/2014/main" id="{1FE3E517-A046-4C32-B737-B8A44F2F05BC}"/>
              </a:ext>
            </a:extLst>
          </p:cNvPr>
          <p:cNvSpPr txBox="1"/>
          <p:nvPr/>
        </p:nvSpPr>
        <p:spPr>
          <a:xfrm>
            <a:off x="7759985" y="2984923"/>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2" name="四角形: 角を丸くする 11">
            <a:extLst>
              <a:ext uri="{FF2B5EF4-FFF2-40B4-BE49-F238E27FC236}">
                <a16:creationId xmlns:a16="http://schemas.microsoft.com/office/drawing/2014/main" id="{03340AA3-3DB4-408E-AF88-D137721D3FA5}"/>
              </a:ext>
            </a:extLst>
          </p:cNvPr>
          <p:cNvSpPr/>
          <p:nvPr/>
        </p:nvSpPr>
        <p:spPr>
          <a:xfrm>
            <a:off x="9577991" y="3281026"/>
            <a:ext cx="1903379" cy="77295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Instruction Emulator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13" name="四角形: 角を丸くする 12">
            <a:extLst>
              <a:ext uri="{FF2B5EF4-FFF2-40B4-BE49-F238E27FC236}">
                <a16:creationId xmlns:a16="http://schemas.microsoft.com/office/drawing/2014/main" id="{A4CBE422-5E44-4E20-814E-38AC936B6405}"/>
              </a:ext>
            </a:extLst>
          </p:cNvPr>
          <p:cNvSpPr/>
          <p:nvPr/>
        </p:nvSpPr>
        <p:spPr>
          <a:xfrm>
            <a:off x="1070616" y="3496241"/>
            <a:ext cx="1800000" cy="61717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latin typeface="Calibri Light" panose="020F0302020204030204" pitchFamily="34" charset="0"/>
                <a:cs typeface="Calibri Light" panose="020F0302020204030204" pitchFamily="34" charset="0"/>
              </a:rPr>
              <a:t>rip: 0xffff…..</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cxnSp>
        <p:nvCxnSpPr>
          <p:cNvPr id="14" name="直線矢印コネクタ 13">
            <a:extLst>
              <a:ext uri="{FF2B5EF4-FFF2-40B4-BE49-F238E27FC236}">
                <a16:creationId xmlns:a16="http://schemas.microsoft.com/office/drawing/2014/main" id="{BE6F7E09-006F-4C1F-9EF4-1EB142DF6DE1}"/>
              </a:ext>
            </a:extLst>
          </p:cNvPr>
          <p:cNvCxnSpPr>
            <a:cxnSpLocks/>
            <a:stCxn id="13" idx="2"/>
          </p:cNvCxnSpPr>
          <p:nvPr/>
        </p:nvCxnSpPr>
        <p:spPr>
          <a:xfrm>
            <a:off x="1970616" y="4113412"/>
            <a:ext cx="1099035" cy="13006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D1E2534-DF56-45AC-A0B6-55EA81E1EEDC}"/>
              </a:ext>
            </a:extLst>
          </p:cNvPr>
          <p:cNvSpPr txBox="1"/>
          <p:nvPr/>
        </p:nvSpPr>
        <p:spPr>
          <a:xfrm>
            <a:off x="3988341" y="3932728"/>
            <a:ext cx="2519464" cy="830997"/>
          </a:xfrm>
          <a:prstGeom prst="rect">
            <a:avLst/>
          </a:prstGeom>
          <a:noFill/>
        </p:spPr>
        <p:txBody>
          <a:bodyPr wrap="square" rtlCol="0">
            <a:spAutoFit/>
          </a:bodyPr>
          <a:lstStyle/>
          <a:p>
            <a:pPr algn="ctr"/>
            <a:r>
              <a:rPr kumimoji="1" lang="en-US" altLang="ja-JP" sz="2400" dirty="0">
                <a:latin typeface="Calibri Light" panose="020F0302020204030204" pitchFamily="34" charset="0"/>
                <a:cs typeface="Calibri Light" panose="020F0302020204030204" pitchFamily="34" charset="0"/>
              </a:rPr>
              <a:t>VM-Exit </a:t>
            </a:r>
          </a:p>
          <a:p>
            <a:pPr algn="ctr"/>
            <a:r>
              <a:rPr lang="en-US" altLang="ja-JP" sz="2400" dirty="0">
                <a:latin typeface="Calibri Light" panose="020F0302020204030204" pitchFamily="34" charset="0"/>
                <a:cs typeface="Calibri Light" panose="020F0302020204030204" pitchFamily="34" charset="0"/>
              </a:rPr>
              <a:t>Reason: </a:t>
            </a:r>
            <a:r>
              <a:rPr kumimoji="1" lang="en-US" altLang="ja-JP" sz="2400" dirty="0">
                <a:latin typeface="Calibri Light" panose="020F0302020204030204" pitchFamily="34" charset="0"/>
                <a:cs typeface="Calibri Light" panose="020F0302020204030204" pitchFamily="34" charset="0"/>
              </a:rPr>
              <a:t>Port </a:t>
            </a:r>
            <a:r>
              <a:rPr lang="en-US" altLang="ja-JP" sz="2400" dirty="0">
                <a:latin typeface="Calibri Light" panose="020F0302020204030204" pitchFamily="34" charset="0"/>
                <a:cs typeface="Calibri Light" panose="020F0302020204030204" pitchFamily="34" charset="0"/>
              </a:rPr>
              <a:t>I/O</a:t>
            </a:r>
            <a:endParaRPr kumimoji="1" lang="ja-JP" altLang="en-US" sz="2400" dirty="0">
              <a:latin typeface="Calibri Light" panose="020F0302020204030204" pitchFamily="34" charset="0"/>
              <a:cs typeface="Calibri Light" panose="020F0302020204030204" pitchFamily="34" charset="0"/>
            </a:endParaRPr>
          </a:p>
        </p:txBody>
      </p:sp>
      <p:sp>
        <p:nvSpPr>
          <p:cNvPr id="16" name="矢印: 右 15">
            <a:extLst>
              <a:ext uri="{FF2B5EF4-FFF2-40B4-BE49-F238E27FC236}">
                <a16:creationId xmlns:a16="http://schemas.microsoft.com/office/drawing/2014/main" id="{5EE61C7B-1A00-44A7-8B19-382BB186939F}"/>
              </a:ext>
            </a:extLst>
          </p:cNvPr>
          <p:cNvSpPr/>
          <p:nvPr/>
        </p:nvSpPr>
        <p:spPr>
          <a:xfrm>
            <a:off x="3352715" y="3446588"/>
            <a:ext cx="410903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FC7BF2B7-8C11-436D-AF81-CB53EE6D7893}"/>
              </a:ext>
            </a:extLst>
          </p:cNvPr>
          <p:cNvSpPr/>
          <p:nvPr/>
        </p:nvSpPr>
        <p:spPr>
          <a:xfrm>
            <a:off x="2821593" y="5414039"/>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trike="sngStrike" dirty="0">
                <a:solidFill>
                  <a:schemeClr val="tx1"/>
                </a:solidFill>
                <a:latin typeface="Calibri Light" panose="020F0302020204030204" pitchFamily="34" charset="0"/>
                <a:cs typeface="Calibri Light" panose="020F0302020204030204" pitchFamily="34" charset="0"/>
              </a:rPr>
              <a:t>in al, dl</a:t>
            </a:r>
            <a:endParaRPr kumimoji="1" lang="ja-JP" altLang="en-US" sz="2400" strike="sngStrike" dirty="0">
              <a:solidFill>
                <a:schemeClr val="tx1"/>
              </a:solidFill>
              <a:latin typeface="Calibri Light" panose="020F0302020204030204" pitchFamily="34" charset="0"/>
              <a:cs typeface="Calibri Light" panose="020F0302020204030204" pitchFamily="34" charset="0"/>
            </a:endParaRPr>
          </a:p>
        </p:txBody>
      </p:sp>
      <p:cxnSp>
        <p:nvCxnSpPr>
          <p:cNvPr id="18" name="直線矢印コネクタ 17">
            <a:extLst>
              <a:ext uri="{FF2B5EF4-FFF2-40B4-BE49-F238E27FC236}">
                <a16:creationId xmlns:a16="http://schemas.microsoft.com/office/drawing/2014/main" id="{8A7B4BA5-14A9-42A8-8F38-45C174482424}"/>
              </a:ext>
            </a:extLst>
          </p:cNvPr>
          <p:cNvCxnSpPr>
            <a:cxnSpLocks/>
          </p:cNvCxnSpPr>
          <p:nvPr/>
        </p:nvCxnSpPr>
        <p:spPr>
          <a:xfrm flipH="1">
            <a:off x="8764621" y="4053980"/>
            <a:ext cx="1349461" cy="4616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矢印: 右 18">
            <a:extLst>
              <a:ext uri="{FF2B5EF4-FFF2-40B4-BE49-F238E27FC236}">
                <a16:creationId xmlns:a16="http://schemas.microsoft.com/office/drawing/2014/main" id="{FD5CC36B-6F7E-458A-ABF5-0450A944ED6D}"/>
              </a:ext>
            </a:extLst>
          </p:cNvPr>
          <p:cNvSpPr/>
          <p:nvPr/>
        </p:nvSpPr>
        <p:spPr>
          <a:xfrm>
            <a:off x="4563101" y="5475544"/>
            <a:ext cx="978673"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37BF0946-6F29-49BE-AC16-A2489599F2E7}"/>
              </a:ext>
            </a:extLst>
          </p:cNvPr>
          <p:cNvSpPr/>
          <p:nvPr/>
        </p:nvSpPr>
        <p:spPr>
          <a:xfrm>
            <a:off x="5591478" y="5409274"/>
            <a:ext cx="1643974" cy="617171"/>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a:solidFill>
                  <a:schemeClr val="tx1"/>
                </a:solidFill>
                <a:latin typeface="Calibri Light" panose="020F0302020204030204" pitchFamily="34" charset="0"/>
                <a:cs typeface="Calibri Light" panose="020F0302020204030204" pitchFamily="34" charset="0"/>
              </a:rPr>
              <a:t>sysenter</a:t>
            </a:r>
            <a:endParaRPr kumimoji="1" lang="ja-JP" altLang="en-US" sz="2400" dirty="0">
              <a:solidFill>
                <a:schemeClr val="tx1"/>
              </a:solidFill>
              <a:latin typeface="Calibri Light" panose="020F0302020204030204" pitchFamily="34" charset="0"/>
              <a:cs typeface="Calibri Light" panose="020F0302020204030204" pitchFamily="34" charset="0"/>
            </a:endParaRPr>
          </a:p>
        </p:txBody>
      </p:sp>
      <p:sp>
        <p:nvSpPr>
          <p:cNvPr id="21" name="吹き出し: 円形 20">
            <a:extLst>
              <a:ext uri="{FF2B5EF4-FFF2-40B4-BE49-F238E27FC236}">
                <a16:creationId xmlns:a16="http://schemas.microsoft.com/office/drawing/2014/main" id="{47A82921-BB5E-4610-B096-6CB3C0CDC2A3}"/>
              </a:ext>
            </a:extLst>
          </p:cNvPr>
          <p:cNvSpPr/>
          <p:nvPr/>
        </p:nvSpPr>
        <p:spPr>
          <a:xfrm>
            <a:off x="4832720" y="5731853"/>
            <a:ext cx="7215179" cy="1084387"/>
          </a:xfrm>
          <a:prstGeom prst="wedgeEllipseCallout">
            <a:avLst>
              <a:gd name="adj1" fmla="val -11110"/>
              <a:gd name="adj2" fmla="val -82896"/>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err="1">
                <a:solidFill>
                  <a:schemeClr val="tx1"/>
                </a:solidFill>
                <a:latin typeface="Calibri Light" panose="020F0302020204030204" pitchFamily="34" charset="0"/>
                <a:cs typeface="Calibri Light" panose="020F0302020204030204" pitchFamily="34" charset="0"/>
              </a:rPr>
              <a:t>sysenter</a:t>
            </a:r>
            <a:r>
              <a:rPr lang="en-US" altLang="ja-JP" sz="2800" dirty="0">
                <a:solidFill>
                  <a:schemeClr val="tx1"/>
                </a:solidFill>
                <a:latin typeface="Calibri Light" panose="020F0302020204030204" pitchFamily="34" charset="0"/>
                <a:cs typeface="Calibri Light" panose="020F0302020204030204" pitchFamily="34" charset="0"/>
              </a:rPr>
              <a:t> should not be emulated if the VM-Exit reason is Port I/O</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25" name="四角形: 角を丸くする 24">
            <a:extLst>
              <a:ext uri="{FF2B5EF4-FFF2-40B4-BE49-F238E27FC236}">
                <a16:creationId xmlns:a16="http://schemas.microsoft.com/office/drawing/2014/main" id="{35B00550-919F-4BDF-9A7B-F1562A4BC55E}"/>
              </a:ext>
            </a:extLst>
          </p:cNvPr>
          <p:cNvSpPr/>
          <p:nvPr/>
        </p:nvSpPr>
        <p:spPr>
          <a:xfrm>
            <a:off x="6570459" y="4523362"/>
            <a:ext cx="3293388" cy="772954"/>
          </a:xfrm>
          <a:prstGeom prst="round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Calibri Light" panose="020F0302020204030204" pitchFamily="34" charset="0"/>
                <a:cs typeface="Calibri Light" panose="020F0302020204030204" pitchFamily="34" charset="0"/>
              </a:rPr>
              <a:t>FWinst</a:t>
            </a:r>
            <a:endParaRPr kumimoji="1" lang="ja-JP" altLang="en-US" sz="2400" b="1"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2399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C5B34-CFEF-424E-B3E8-23B8DCF89D55}"/>
              </a:ext>
            </a:extLst>
          </p:cNvPr>
          <p:cNvSpPr>
            <a:spLocks noGrp="1"/>
          </p:cNvSpPr>
          <p:nvPr>
            <p:ph type="title"/>
          </p:nvPr>
        </p:nvSpPr>
        <p:spPr/>
        <p:txBody>
          <a:bodyPr/>
          <a:lstStyle/>
          <a:p>
            <a:r>
              <a:rPr lang="en-US" altLang="ja-JP" dirty="0">
                <a:latin typeface="Calibri Light" panose="020F0302020204030204" pitchFamily="34" charset="0"/>
                <a:cs typeface="Calibri Light" panose="020F0302020204030204" pitchFamily="34" charset="0"/>
              </a:rPr>
              <a:t>Summary</a:t>
            </a:r>
            <a:endParaRPr kumimoji="1" lang="ja-JP" altLang="en-US" dirty="0">
              <a:latin typeface="Calibri Light" panose="020F0302020204030204" pitchFamily="34" charset="0"/>
              <a:cs typeface="Calibri Light" panose="020F0302020204030204" pitchFamily="34" charset="0"/>
            </a:endParaRPr>
          </a:p>
        </p:txBody>
      </p:sp>
      <p:sp>
        <p:nvSpPr>
          <p:cNvPr id="3" name="コンテンツ プレースホルダー 2">
            <a:extLst>
              <a:ext uri="{FF2B5EF4-FFF2-40B4-BE49-F238E27FC236}">
                <a16:creationId xmlns:a16="http://schemas.microsoft.com/office/drawing/2014/main" id="{4A3CD820-019F-4D3F-90BD-CF2333ED13F7}"/>
              </a:ext>
            </a:extLst>
          </p:cNvPr>
          <p:cNvSpPr>
            <a:spLocks noGrp="1"/>
          </p:cNvSpPr>
          <p:nvPr>
            <p:ph idx="1"/>
          </p:nvPr>
        </p:nvSpPr>
        <p:spPr/>
        <p:txBody>
          <a:bodyPr>
            <a:normAutofit/>
          </a:bodyPr>
          <a:lstStyle/>
          <a:p>
            <a:r>
              <a:rPr lang="en-US" altLang="ja-JP" dirty="0">
                <a:latin typeface="Calibri Light" panose="020F0302020204030204" pitchFamily="34" charset="0"/>
                <a:cs typeface="Calibri Light" panose="020F0302020204030204" pitchFamily="34" charset="0"/>
              </a:rPr>
              <a:t>Need more detail?</a:t>
            </a:r>
          </a:p>
          <a:p>
            <a:r>
              <a:rPr kumimoji="1" lang="en-US" altLang="ja-JP" dirty="0">
                <a:latin typeface="Calibri Light" panose="020F0302020204030204" pitchFamily="34" charset="0"/>
                <a:cs typeface="Calibri Light" panose="020F0302020204030204" pitchFamily="34" charset="0"/>
              </a:rPr>
              <a:t>Pl</a:t>
            </a:r>
            <a:r>
              <a:rPr lang="en-US" altLang="ja-JP" dirty="0">
                <a:latin typeface="Calibri Light" panose="020F0302020204030204" pitchFamily="34" charset="0"/>
                <a:cs typeface="Calibri Light" panose="020F0302020204030204" pitchFamily="34" charset="0"/>
              </a:rPr>
              <a:t>ease see our paper!</a:t>
            </a:r>
          </a:p>
          <a:p>
            <a:r>
              <a:rPr kumimoji="1" lang="en-US" altLang="ja-JP" dirty="0">
                <a:latin typeface="Calibri Light" panose="020F0302020204030204" pitchFamily="34" charset="0"/>
                <a:cs typeface="Calibri Light" panose="020F0302020204030204" pitchFamily="34" charset="0"/>
                <a:hlinkClick r:id="rId2"/>
              </a:rPr>
              <a:t>https://dl.acm.org/doi/10.1145/3193111.3193118</a:t>
            </a:r>
            <a:endParaRPr kumimoji="1" lang="en-US" altLang="ja-JP" dirty="0">
              <a:latin typeface="Calibri Light" panose="020F0302020204030204" pitchFamily="34" charset="0"/>
              <a:cs typeface="Calibri Light" panose="020F0302020204030204" pitchFamily="34" charset="0"/>
            </a:endParaRPr>
          </a:p>
          <a:p>
            <a:r>
              <a:rPr lang="en-US" altLang="ja-JP" dirty="0">
                <a:latin typeface="Calibri Light" panose="020F0302020204030204" pitchFamily="34" charset="0"/>
                <a:cs typeface="Calibri Light" panose="020F0302020204030204" pitchFamily="34" charset="0"/>
                <a:hlinkClick r:id="rId3"/>
              </a:rPr>
              <a:t>https://turndn.github.io/paper/eurosec2018_ishiguro.pdf</a:t>
            </a:r>
            <a:endParaRPr kumimoji="1" lang="en-US" altLang="ja-JP" dirty="0">
              <a:latin typeface="Calibri Light" panose="020F0302020204030204" pitchFamily="34" charset="0"/>
              <a:cs typeface="Calibri Light" panose="020F0302020204030204" pitchFamily="34" charset="0"/>
            </a:endParaRPr>
          </a:p>
          <a:p>
            <a:endParaRPr lang="en-US" altLang="ja-JP" dirty="0">
              <a:latin typeface="Calibri Light" panose="020F0302020204030204" pitchFamily="34" charset="0"/>
              <a:cs typeface="Calibri Light" panose="020F0302020204030204" pitchFamily="34" charset="0"/>
            </a:endParaRPr>
          </a:p>
          <a:p>
            <a:endParaRPr kumimoji="1" lang="en-US" altLang="ja-JP" dirty="0">
              <a:latin typeface="Calibri Light" panose="020F0302020204030204" pitchFamily="34" charset="0"/>
              <a:cs typeface="Calibri Light" panose="020F0302020204030204" pitchFamily="34" charset="0"/>
            </a:endParaRPr>
          </a:p>
          <a:p>
            <a:endParaRPr kumimoji="1" lang="ja-JP"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8971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5C655-74F3-481E-A592-D689B7B5ACAD}"/>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Hypervisor is an Essential </a:t>
            </a:r>
            <a:r>
              <a:rPr lang="en-US" altLang="ja-JP" dirty="0">
                <a:latin typeface="Calibri Light" panose="020F0302020204030204" pitchFamily="34" charset="0"/>
                <a:cs typeface="Calibri Light" panose="020F0302020204030204" pitchFamily="34" charset="0"/>
              </a:rPr>
              <a:t>S</a:t>
            </a:r>
            <a:r>
              <a:rPr kumimoji="1" lang="en-US" altLang="ja-JP" dirty="0">
                <a:latin typeface="Calibri Light" panose="020F0302020204030204" pitchFamily="34" charset="0"/>
                <a:cs typeface="Calibri Light" panose="020F0302020204030204" pitchFamily="34" charset="0"/>
              </a:rPr>
              <a:t>oftware</a:t>
            </a:r>
            <a:endParaRPr kumimoji="1" lang="ja-JP" altLang="en-US" dirty="0">
              <a:latin typeface="Calibri Light" panose="020F0302020204030204" pitchFamily="34" charset="0"/>
              <a:cs typeface="Calibri Light" panose="020F0302020204030204" pitchFamily="34" charset="0"/>
            </a:endParaRPr>
          </a:p>
        </p:txBody>
      </p:sp>
      <p:sp>
        <p:nvSpPr>
          <p:cNvPr id="9" name="四角形: 角を丸くする 8">
            <a:extLst>
              <a:ext uri="{FF2B5EF4-FFF2-40B4-BE49-F238E27FC236}">
                <a16:creationId xmlns:a16="http://schemas.microsoft.com/office/drawing/2014/main" id="{F57F8351-2CCD-4747-96B7-280E7F9859D5}"/>
              </a:ext>
            </a:extLst>
          </p:cNvPr>
          <p:cNvSpPr/>
          <p:nvPr/>
        </p:nvSpPr>
        <p:spPr>
          <a:xfrm>
            <a:off x="398834" y="5833579"/>
            <a:ext cx="8754894" cy="6735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Calibri Light" panose="020F0302020204030204" pitchFamily="34" charset="0"/>
                <a:cs typeface="Calibri Light" panose="020F0302020204030204" pitchFamily="34" charset="0"/>
              </a:rPr>
              <a:t>Server</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pic>
        <p:nvPicPr>
          <p:cNvPr id="8" name="図 7" descr="電子機器, 回路 が含まれている画像&#10;&#10;自動的に生成された説明">
            <a:extLst>
              <a:ext uri="{FF2B5EF4-FFF2-40B4-BE49-F238E27FC236}">
                <a16:creationId xmlns:a16="http://schemas.microsoft.com/office/drawing/2014/main" id="{F7478F73-0965-4B9A-A596-5D5F4D973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835" y="5816747"/>
            <a:ext cx="1202005" cy="676128"/>
          </a:xfrm>
          <a:prstGeom prst="rect">
            <a:avLst/>
          </a:prstGeom>
        </p:spPr>
      </p:pic>
      <p:pic>
        <p:nvPicPr>
          <p:cNvPr id="11" name="図 10">
            <a:extLst>
              <a:ext uri="{FF2B5EF4-FFF2-40B4-BE49-F238E27FC236}">
                <a16:creationId xmlns:a16="http://schemas.microsoft.com/office/drawing/2014/main" id="{31C981B8-182A-4B24-BA9D-CA0DF13487B7}"/>
              </a:ext>
            </a:extLst>
          </p:cNvPr>
          <p:cNvPicPr>
            <a:picLocks noChangeAspect="1"/>
          </p:cNvPicPr>
          <p:nvPr/>
        </p:nvPicPr>
        <p:blipFill rotWithShape="1">
          <a:blip r:embed="rId4"/>
          <a:srcRect l="16681" r="18274"/>
          <a:stretch/>
        </p:blipFill>
        <p:spPr>
          <a:xfrm>
            <a:off x="9315835" y="4810217"/>
            <a:ext cx="1148943" cy="642314"/>
          </a:xfrm>
          <a:prstGeom prst="rect">
            <a:avLst/>
          </a:prstGeom>
          <a:solidFill>
            <a:schemeClr val="bg1"/>
          </a:solidFill>
        </p:spPr>
      </p:pic>
      <p:pic>
        <p:nvPicPr>
          <p:cNvPr id="13" name="図 12">
            <a:extLst>
              <a:ext uri="{FF2B5EF4-FFF2-40B4-BE49-F238E27FC236}">
                <a16:creationId xmlns:a16="http://schemas.microsoft.com/office/drawing/2014/main" id="{51C90A35-3D16-4759-B576-496E22DC4EC5}"/>
              </a:ext>
            </a:extLst>
          </p:cNvPr>
          <p:cNvPicPr>
            <a:picLocks noChangeAspect="1"/>
          </p:cNvPicPr>
          <p:nvPr/>
        </p:nvPicPr>
        <p:blipFill>
          <a:blip r:embed="rId5"/>
          <a:stretch>
            <a:fillRect/>
          </a:stretch>
        </p:blipFill>
        <p:spPr>
          <a:xfrm>
            <a:off x="9451642" y="4429409"/>
            <a:ext cx="843899" cy="261609"/>
          </a:xfrm>
          <a:prstGeom prst="rect">
            <a:avLst/>
          </a:prstGeom>
          <a:solidFill>
            <a:schemeClr val="bg1"/>
          </a:solidFill>
        </p:spPr>
      </p:pic>
      <p:pic>
        <p:nvPicPr>
          <p:cNvPr id="15" name="図 14">
            <a:extLst>
              <a:ext uri="{FF2B5EF4-FFF2-40B4-BE49-F238E27FC236}">
                <a16:creationId xmlns:a16="http://schemas.microsoft.com/office/drawing/2014/main" id="{BD97128B-92DF-447A-A9FC-8876B647E139}"/>
              </a:ext>
            </a:extLst>
          </p:cNvPr>
          <p:cNvPicPr>
            <a:picLocks noChangeAspect="1"/>
          </p:cNvPicPr>
          <p:nvPr/>
        </p:nvPicPr>
        <p:blipFill>
          <a:blip r:embed="rId6"/>
          <a:stretch>
            <a:fillRect/>
          </a:stretch>
        </p:blipFill>
        <p:spPr>
          <a:xfrm flipH="1">
            <a:off x="11486859" y="4373142"/>
            <a:ext cx="494474" cy="635752"/>
          </a:xfrm>
          <a:prstGeom prst="rect">
            <a:avLst/>
          </a:prstGeom>
        </p:spPr>
      </p:pic>
      <p:pic>
        <p:nvPicPr>
          <p:cNvPr id="17" name="図 16">
            <a:extLst>
              <a:ext uri="{FF2B5EF4-FFF2-40B4-BE49-F238E27FC236}">
                <a16:creationId xmlns:a16="http://schemas.microsoft.com/office/drawing/2014/main" id="{C50E96A1-F30F-4263-9C9A-18CD0C029149}"/>
              </a:ext>
            </a:extLst>
          </p:cNvPr>
          <p:cNvPicPr>
            <a:picLocks noChangeAspect="1"/>
          </p:cNvPicPr>
          <p:nvPr/>
        </p:nvPicPr>
        <p:blipFill>
          <a:blip r:embed="rId7"/>
          <a:stretch>
            <a:fillRect/>
          </a:stretch>
        </p:blipFill>
        <p:spPr>
          <a:xfrm>
            <a:off x="10562205" y="5017197"/>
            <a:ext cx="924654" cy="145303"/>
          </a:xfrm>
          <a:prstGeom prst="rect">
            <a:avLst/>
          </a:prstGeom>
          <a:solidFill>
            <a:schemeClr val="bg1"/>
          </a:solidFill>
        </p:spPr>
      </p:pic>
      <p:pic>
        <p:nvPicPr>
          <p:cNvPr id="19" name="図 18">
            <a:extLst>
              <a:ext uri="{FF2B5EF4-FFF2-40B4-BE49-F238E27FC236}">
                <a16:creationId xmlns:a16="http://schemas.microsoft.com/office/drawing/2014/main" id="{F86F8275-3FD8-4E00-946C-BD2C24CBF40F}"/>
              </a:ext>
            </a:extLst>
          </p:cNvPr>
          <p:cNvPicPr>
            <a:picLocks noChangeAspect="1"/>
          </p:cNvPicPr>
          <p:nvPr/>
        </p:nvPicPr>
        <p:blipFill>
          <a:blip r:embed="rId8"/>
          <a:stretch>
            <a:fillRect/>
          </a:stretch>
        </p:blipFill>
        <p:spPr>
          <a:xfrm>
            <a:off x="10531882" y="4391797"/>
            <a:ext cx="812747" cy="339876"/>
          </a:xfrm>
          <a:prstGeom prst="rect">
            <a:avLst/>
          </a:prstGeom>
          <a:solidFill>
            <a:schemeClr val="bg1"/>
          </a:solidFill>
        </p:spPr>
      </p:pic>
      <p:sp>
        <p:nvSpPr>
          <p:cNvPr id="31" name="四角形: 角を丸くする 30">
            <a:extLst>
              <a:ext uri="{FF2B5EF4-FFF2-40B4-BE49-F238E27FC236}">
                <a16:creationId xmlns:a16="http://schemas.microsoft.com/office/drawing/2014/main" id="{77322612-E196-404A-804A-0BABABA90DE0}"/>
              </a:ext>
            </a:extLst>
          </p:cNvPr>
          <p:cNvSpPr/>
          <p:nvPr/>
        </p:nvSpPr>
        <p:spPr>
          <a:xfrm>
            <a:off x="398834" y="4531031"/>
            <a:ext cx="8754894" cy="67612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40" name="四角形: 角を丸くする 39">
            <a:extLst>
              <a:ext uri="{FF2B5EF4-FFF2-40B4-BE49-F238E27FC236}">
                <a16:creationId xmlns:a16="http://schemas.microsoft.com/office/drawing/2014/main" id="{F72A6FA4-00D2-4DFA-8BCF-AC2774EC1322}"/>
              </a:ext>
            </a:extLst>
          </p:cNvPr>
          <p:cNvSpPr/>
          <p:nvPr/>
        </p:nvSpPr>
        <p:spPr>
          <a:xfrm>
            <a:off x="6007864" y="3228483"/>
            <a:ext cx="2880000" cy="67612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42" name="四角形: 角を丸くする 41">
            <a:extLst>
              <a:ext uri="{FF2B5EF4-FFF2-40B4-BE49-F238E27FC236}">
                <a16:creationId xmlns:a16="http://schemas.microsoft.com/office/drawing/2014/main" id="{0465AF40-739F-463B-81BA-86D7F1A33A56}"/>
              </a:ext>
            </a:extLst>
          </p:cNvPr>
          <p:cNvSpPr/>
          <p:nvPr/>
        </p:nvSpPr>
        <p:spPr>
          <a:xfrm>
            <a:off x="504000" y="3228483"/>
            <a:ext cx="2880000" cy="67612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43" name="テキスト ボックス 42">
            <a:extLst>
              <a:ext uri="{FF2B5EF4-FFF2-40B4-BE49-F238E27FC236}">
                <a16:creationId xmlns:a16="http://schemas.microsoft.com/office/drawing/2014/main" id="{9F412B56-C40B-4E0A-9776-BAEFA07B3F01}"/>
              </a:ext>
            </a:extLst>
          </p:cNvPr>
          <p:cNvSpPr txBox="1"/>
          <p:nvPr/>
        </p:nvSpPr>
        <p:spPr>
          <a:xfrm>
            <a:off x="504000" y="3240000"/>
            <a:ext cx="769763"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45" name="テキスト ボックス 44">
            <a:extLst>
              <a:ext uri="{FF2B5EF4-FFF2-40B4-BE49-F238E27FC236}">
                <a16:creationId xmlns:a16="http://schemas.microsoft.com/office/drawing/2014/main" id="{62E977A4-18C8-4396-9330-33FFEC664E04}"/>
              </a:ext>
            </a:extLst>
          </p:cNvPr>
          <p:cNvSpPr txBox="1"/>
          <p:nvPr/>
        </p:nvSpPr>
        <p:spPr>
          <a:xfrm>
            <a:off x="6007864" y="3240000"/>
            <a:ext cx="769763"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VM1</a:t>
            </a:r>
            <a:endParaRPr kumimoji="1" lang="ja-JP" altLang="en-US" sz="2400" dirty="0">
              <a:latin typeface="Calibri Light" panose="020F0302020204030204" pitchFamily="34" charset="0"/>
              <a:cs typeface="Calibri Light" panose="020F0302020204030204" pitchFamily="34" charset="0"/>
            </a:endParaRPr>
          </a:p>
        </p:txBody>
      </p:sp>
      <p:pic>
        <p:nvPicPr>
          <p:cNvPr id="47" name="図 46" descr="屋内, 小さい, テーブル, 座る が含まれている画像&#10;&#10;自動的に生成された説明">
            <a:extLst>
              <a:ext uri="{FF2B5EF4-FFF2-40B4-BE49-F238E27FC236}">
                <a16:creationId xmlns:a16="http://schemas.microsoft.com/office/drawing/2014/main" id="{8DE4FEBC-7F3C-4DC2-889A-04BAF446DA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9763" y="3332547"/>
            <a:ext cx="394482" cy="468000"/>
          </a:xfrm>
          <a:prstGeom prst="rect">
            <a:avLst/>
          </a:prstGeom>
        </p:spPr>
      </p:pic>
      <p:pic>
        <p:nvPicPr>
          <p:cNvPr id="49" name="図 48" descr="屋内, 小さい, テーブル, 座る が含まれている画像&#10;&#10;自動的に生成された説明">
            <a:extLst>
              <a:ext uri="{FF2B5EF4-FFF2-40B4-BE49-F238E27FC236}">
                <a16:creationId xmlns:a16="http://schemas.microsoft.com/office/drawing/2014/main" id="{7FA79060-8FC1-472D-9819-F53D5C6F54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73014" y="3332547"/>
            <a:ext cx="394482" cy="468000"/>
          </a:xfrm>
          <a:prstGeom prst="rect">
            <a:avLst/>
          </a:prstGeom>
        </p:spPr>
      </p:pic>
      <p:pic>
        <p:nvPicPr>
          <p:cNvPr id="6" name="図 5">
            <a:extLst>
              <a:ext uri="{FF2B5EF4-FFF2-40B4-BE49-F238E27FC236}">
                <a16:creationId xmlns:a16="http://schemas.microsoft.com/office/drawing/2014/main" id="{74083CAF-99A2-4AAC-9262-61365553B697}"/>
              </a:ext>
            </a:extLst>
          </p:cNvPr>
          <p:cNvPicPr>
            <a:picLocks noChangeAspect="1"/>
          </p:cNvPicPr>
          <p:nvPr/>
        </p:nvPicPr>
        <p:blipFill>
          <a:blip r:embed="rId10"/>
          <a:stretch>
            <a:fillRect/>
          </a:stretch>
        </p:blipFill>
        <p:spPr>
          <a:xfrm>
            <a:off x="2435709" y="3303929"/>
            <a:ext cx="625813" cy="525236"/>
          </a:xfrm>
          <a:prstGeom prst="rect">
            <a:avLst/>
          </a:prstGeom>
        </p:spPr>
      </p:pic>
      <p:sp>
        <p:nvSpPr>
          <p:cNvPr id="16" name="テキスト ボックス 15">
            <a:extLst>
              <a:ext uri="{FF2B5EF4-FFF2-40B4-BE49-F238E27FC236}">
                <a16:creationId xmlns:a16="http://schemas.microsoft.com/office/drawing/2014/main" id="{D15F06E3-D8DC-4A2A-81A1-E973B489D8E2}"/>
              </a:ext>
            </a:extLst>
          </p:cNvPr>
          <p:cNvSpPr txBox="1"/>
          <p:nvPr/>
        </p:nvSpPr>
        <p:spPr>
          <a:xfrm>
            <a:off x="398834" y="4641927"/>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22" name="矢印: 右 21">
            <a:extLst>
              <a:ext uri="{FF2B5EF4-FFF2-40B4-BE49-F238E27FC236}">
                <a16:creationId xmlns:a16="http://schemas.microsoft.com/office/drawing/2014/main" id="{39692849-B2C6-41E4-91BD-8EBC8A24CAF5}"/>
              </a:ext>
            </a:extLst>
          </p:cNvPr>
          <p:cNvSpPr/>
          <p:nvPr/>
        </p:nvSpPr>
        <p:spPr>
          <a:xfrm>
            <a:off x="3627436" y="3332547"/>
            <a:ext cx="880674"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4653FA2B-53DB-4626-A486-8994D9237F5D}"/>
              </a:ext>
            </a:extLst>
          </p:cNvPr>
          <p:cNvSpPr/>
          <p:nvPr/>
        </p:nvSpPr>
        <p:spPr>
          <a:xfrm>
            <a:off x="4919893" y="3333589"/>
            <a:ext cx="880674"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8E48AFB2-554D-4932-90BF-D32684A38E4D}"/>
              </a:ext>
            </a:extLst>
          </p:cNvPr>
          <p:cNvGrpSpPr>
            <a:grpSpLocks noChangeAspect="1"/>
          </p:cNvGrpSpPr>
          <p:nvPr/>
        </p:nvGrpSpPr>
        <p:grpSpPr>
          <a:xfrm>
            <a:off x="5076000" y="3312000"/>
            <a:ext cx="504000" cy="504000"/>
            <a:chOff x="6840000" y="1440000"/>
            <a:chExt cx="914400" cy="914400"/>
          </a:xfrm>
        </p:grpSpPr>
        <p:cxnSp>
          <p:nvCxnSpPr>
            <p:cNvPr id="23" name="直線コネクタ 22">
              <a:extLst>
                <a:ext uri="{FF2B5EF4-FFF2-40B4-BE49-F238E27FC236}">
                  <a16:creationId xmlns:a16="http://schemas.microsoft.com/office/drawing/2014/main" id="{9967CBB7-1714-444B-96AE-50A49A0FA161}"/>
                </a:ext>
              </a:extLst>
            </p:cNvPr>
            <p:cNvCxnSpPr/>
            <p:nvPr/>
          </p:nvCxnSpPr>
          <p:spPr>
            <a:xfrm>
              <a:off x="6840000" y="1440000"/>
              <a:ext cx="914400" cy="91440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38869C1-42F0-41EE-9E93-8E63506CDFDB}"/>
                </a:ext>
              </a:extLst>
            </p:cNvPr>
            <p:cNvCxnSpPr>
              <a:cxnSpLocks/>
            </p:cNvCxnSpPr>
            <p:nvPr/>
          </p:nvCxnSpPr>
          <p:spPr>
            <a:xfrm rot="5400000">
              <a:off x="6840000" y="1440000"/>
              <a:ext cx="914400" cy="91440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7" name="直線コネクタ 26">
            <a:extLst>
              <a:ext uri="{FF2B5EF4-FFF2-40B4-BE49-F238E27FC236}">
                <a16:creationId xmlns:a16="http://schemas.microsoft.com/office/drawing/2014/main" id="{28926B6C-0367-4D83-8816-068338658B3F}"/>
              </a:ext>
            </a:extLst>
          </p:cNvPr>
          <p:cNvCxnSpPr>
            <a:cxnSpLocks/>
          </p:cNvCxnSpPr>
          <p:nvPr/>
        </p:nvCxnSpPr>
        <p:spPr>
          <a:xfrm>
            <a:off x="4680000" y="2880000"/>
            <a:ext cx="9129" cy="144000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83BD1DEF-AF82-491A-A1FF-B9E9A8E0DE1E}"/>
              </a:ext>
            </a:extLst>
          </p:cNvPr>
          <p:cNvSpPr txBox="1"/>
          <p:nvPr/>
        </p:nvSpPr>
        <p:spPr>
          <a:xfrm>
            <a:off x="828000" y="1728000"/>
            <a:ext cx="8053808" cy="584775"/>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Hypervisor provides isolation between each VM</a:t>
            </a:r>
            <a:endParaRPr kumimoji="1" lang="ja-JP" alt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4313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5C655-74F3-481E-A592-D689B7B5ACAD}"/>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Vulnerabilities in Hypervisors: How </a:t>
            </a:r>
            <a:r>
              <a:rPr lang="en-US" altLang="ja-JP" dirty="0">
                <a:latin typeface="Calibri Light" panose="020F0302020204030204" pitchFamily="34" charset="0"/>
                <a:cs typeface="Calibri Light" panose="020F0302020204030204" pitchFamily="34" charset="0"/>
              </a:rPr>
              <a:t>C</a:t>
            </a:r>
            <a:r>
              <a:rPr kumimoji="1" lang="en-US" altLang="ja-JP" dirty="0">
                <a:latin typeface="Calibri Light" panose="020F0302020204030204" pitchFamily="34" charset="0"/>
                <a:cs typeface="Calibri Light" panose="020F0302020204030204" pitchFamily="34" charset="0"/>
              </a:rPr>
              <a:t>ritical</a:t>
            </a:r>
            <a:endParaRPr kumimoji="1" lang="ja-JP" altLang="en-US" dirty="0">
              <a:latin typeface="Calibri Light" panose="020F0302020204030204" pitchFamily="34" charset="0"/>
              <a:cs typeface="Calibri Light" panose="020F0302020204030204" pitchFamily="34" charset="0"/>
            </a:endParaRPr>
          </a:p>
        </p:txBody>
      </p:sp>
      <p:sp>
        <p:nvSpPr>
          <p:cNvPr id="9" name="四角形: 角を丸くする 8">
            <a:extLst>
              <a:ext uri="{FF2B5EF4-FFF2-40B4-BE49-F238E27FC236}">
                <a16:creationId xmlns:a16="http://schemas.microsoft.com/office/drawing/2014/main" id="{F57F8351-2CCD-4747-96B7-280E7F9859D5}"/>
              </a:ext>
            </a:extLst>
          </p:cNvPr>
          <p:cNvSpPr/>
          <p:nvPr/>
        </p:nvSpPr>
        <p:spPr>
          <a:xfrm>
            <a:off x="398834" y="5833579"/>
            <a:ext cx="8754894" cy="6735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Calibri Light" panose="020F0302020204030204" pitchFamily="34" charset="0"/>
                <a:cs typeface="Calibri Light" panose="020F0302020204030204" pitchFamily="34" charset="0"/>
              </a:rPr>
              <a:t>Server</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pic>
        <p:nvPicPr>
          <p:cNvPr id="8" name="図 7" descr="電子機器, 回路 が含まれている画像&#10;&#10;自動的に生成された説明">
            <a:extLst>
              <a:ext uri="{FF2B5EF4-FFF2-40B4-BE49-F238E27FC236}">
                <a16:creationId xmlns:a16="http://schemas.microsoft.com/office/drawing/2014/main" id="{F7478F73-0965-4B9A-A596-5D5F4D973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835" y="5816747"/>
            <a:ext cx="1202005" cy="676128"/>
          </a:xfrm>
          <a:prstGeom prst="rect">
            <a:avLst/>
          </a:prstGeom>
        </p:spPr>
      </p:pic>
      <p:pic>
        <p:nvPicPr>
          <p:cNvPr id="11" name="図 10">
            <a:extLst>
              <a:ext uri="{FF2B5EF4-FFF2-40B4-BE49-F238E27FC236}">
                <a16:creationId xmlns:a16="http://schemas.microsoft.com/office/drawing/2014/main" id="{31C981B8-182A-4B24-BA9D-CA0DF13487B7}"/>
              </a:ext>
            </a:extLst>
          </p:cNvPr>
          <p:cNvPicPr>
            <a:picLocks noChangeAspect="1"/>
          </p:cNvPicPr>
          <p:nvPr/>
        </p:nvPicPr>
        <p:blipFill rotWithShape="1">
          <a:blip r:embed="rId4"/>
          <a:srcRect l="16681" r="18274"/>
          <a:stretch/>
        </p:blipFill>
        <p:spPr>
          <a:xfrm>
            <a:off x="9315835" y="4810217"/>
            <a:ext cx="1148943" cy="642314"/>
          </a:xfrm>
          <a:prstGeom prst="rect">
            <a:avLst/>
          </a:prstGeom>
          <a:solidFill>
            <a:schemeClr val="bg1"/>
          </a:solidFill>
        </p:spPr>
      </p:pic>
      <p:pic>
        <p:nvPicPr>
          <p:cNvPr id="13" name="図 12">
            <a:extLst>
              <a:ext uri="{FF2B5EF4-FFF2-40B4-BE49-F238E27FC236}">
                <a16:creationId xmlns:a16="http://schemas.microsoft.com/office/drawing/2014/main" id="{51C90A35-3D16-4759-B576-496E22DC4EC5}"/>
              </a:ext>
            </a:extLst>
          </p:cNvPr>
          <p:cNvPicPr>
            <a:picLocks noChangeAspect="1"/>
          </p:cNvPicPr>
          <p:nvPr/>
        </p:nvPicPr>
        <p:blipFill>
          <a:blip r:embed="rId5"/>
          <a:stretch>
            <a:fillRect/>
          </a:stretch>
        </p:blipFill>
        <p:spPr>
          <a:xfrm>
            <a:off x="9451642" y="4429409"/>
            <a:ext cx="843899" cy="261609"/>
          </a:xfrm>
          <a:prstGeom prst="rect">
            <a:avLst/>
          </a:prstGeom>
          <a:solidFill>
            <a:schemeClr val="bg1"/>
          </a:solidFill>
        </p:spPr>
      </p:pic>
      <p:pic>
        <p:nvPicPr>
          <p:cNvPr id="15" name="図 14">
            <a:extLst>
              <a:ext uri="{FF2B5EF4-FFF2-40B4-BE49-F238E27FC236}">
                <a16:creationId xmlns:a16="http://schemas.microsoft.com/office/drawing/2014/main" id="{BD97128B-92DF-447A-A9FC-8876B647E139}"/>
              </a:ext>
            </a:extLst>
          </p:cNvPr>
          <p:cNvPicPr>
            <a:picLocks noChangeAspect="1"/>
          </p:cNvPicPr>
          <p:nvPr/>
        </p:nvPicPr>
        <p:blipFill>
          <a:blip r:embed="rId6"/>
          <a:stretch>
            <a:fillRect/>
          </a:stretch>
        </p:blipFill>
        <p:spPr>
          <a:xfrm flipH="1">
            <a:off x="11486859" y="4373142"/>
            <a:ext cx="494474" cy="635752"/>
          </a:xfrm>
          <a:prstGeom prst="rect">
            <a:avLst/>
          </a:prstGeom>
        </p:spPr>
      </p:pic>
      <p:pic>
        <p:nvPicPr>
          <p:cNvPr id="17" name="図 16">
            <a:extLst>
              <a:ext uri="{FF2B5EF4-FFF2-40B4-BE49-F238E27FC236}">
                <a16:creationId xmlns:a16="http://schemas.microsoft.com/office/drawing/2014/main" id="{C50E96A1-F30F-4263-9C9A-18CD0C029149}"/>
              </a:ext>
            </a:extLst>
          </p:cNvPr>
          <p:cNvPicPr>
            <a:picLocks noChangeAspect="1"/>
          </p:cNvPicPr>
          <p:nvPr/>
        </p:nvPicPr>
        <p:blipFill>
          <a:blip r:embed="rId7"/>
          <a:stretch>
            <a:fillRect/>
          </a:stretch>
        </p:blipFill>
        <p:spPr>
          <a:xfrm>
            <a:off x="10562205" y="5017197"/>
            <a:ext cx="924654" cy="145303"/>
          </a:xfrm>
          <a:prstGeom prst="rect">
            <a:avLst/>
          </a:prstGeom>
          <a:solidFill>
            <a:schemeClr val="bg1"/>
          </a:solidFill>
        </p:spPr>
      </p:pic>
      <p:pic>
        <p:nvPicPr>
          <p:cNvPr id="19" name="図 18">
            <a:extLst>
              <a:ext uri="{FF2B5EF4-FFF2-40B4-BE49-F238E27FC236}">
                <a16:creationId xmlns:a16="http://schemas.microsoft.com/office/drawing/2014/main" id="{F86F8275-3FD8-4E00-946C-BD2C24CBF40F}"/>
              </a:ext>
            </a:extLst>
          </p:cNvPr>
          <p:cNvPicPr>
            <a:picLocks noChangeAspect="1"/>
          </p:cNvPicPr>
          <p:nvPr/>
        </p:nvPicPr>
        <p:blipFill>
          <a:blip r:embed="rId8"/>
          <a:stretch>
            <a:fillRect/>
          </a:stretch>
        </p:blipFill>
        <p:spPr>
          <a:xfrm>
            <a:off x="10531882" y="4391797"/>
            <a:ext cx="812747" cy="339876"/>
          </a:xfrm>
          <a:prstGeom prst="rect">
            <a:avLst/>
          </a:prstGeom>
          <a:solidFill>
            <a:schemeClr val="bg1"/>
          </a:solidFill>
        </p:spPr>
      </p:pic>
      <p:sp>
        <p:nvSpPr>
          <p:cNvPr id="31" name="四角形: 角を丸くする 30">
            <a:extLst>
              <a:ext uri="{FF2B5EF4-FFF2-40B4-BE49-F238E27FC236}">
                <a16:creationId xmlns:a16="http://schemas.microsoft.com/office/drawing/2014/main" id="{77322612-E196-404A-804A-0BABABA90DE0}"/>
              </a:ext>
            </a:extLst>
          </p:cNvPr>
          <p:cNvSpPr/>
          <p:nvPr/>
        </p:nvSpPr>
        <p:spPr>
          <a:xfrm>
            <a:off x="398834" y="4531031"/>
            <a:ext cx="8754894" cy="67612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40" name="四角形: 角を丸くする 39">
            <a:extLst>
              <a:ext uri="{FF2B5EF4-FFF2-40B4-BE49-F238E27FC236}">
                <a16:creationId xmlns:a16="http://schemas.microsoft.com/office/drawing/2014/main" id="{F72A6FA4-00D2-4DFA-8BCF-AC2774EC1322}"/>
              </a:ext>
            </a:extLst>
          </p:cNvPr>
          <p:cNvSpPr/>
          <p:nvPr/>
        </p:nvSpPr>
        <p:spPr>
          <a:xfrm>
            <a:off x="6007864" y="3228483"/>
            <a:ext cx="2880000" cy="67612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42" name="四角形: 角を丸くする 41">
            <a:extLst>
              <a:ext uri="{FF2B5EF4-FFF2-40B4-BE49-F238E27FC236}">
                <a16:creationId xmlns:a16="http://schemas.microsoft.com/office/drawing/2014/main" id="{0465AF40-739F-463B-81BA-86D7F1A33A56}"/>
              </a:ext>
            </a:extLst>
          </p:cNvPr>
          <p:cNvSpPr/>
          <p:nvPr/>
        </p:nvSpPr>
        <p:spPr>
          <a:xfrm>
            <a:off x="504000" y="3228483"/>
            <a:ext cx="2880000" cy="67612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43" name="テキスト ボックス 42">
            <a:extLst>
              <a:ext uri="{FF2B5EF4-FFF2-40B4-BE49-F238E27FC236}">
                <a16:creationId xmlns:a16="http://schemas.microsoft.com/office/drawing/2014/main" id="{9F412B56-C40B-4E0A-9776-BAEFA07B3F01}"/>
              </a:ext>
            </a:extLst>
          </p:cNvPr>
          <p:cNvSpPr txBox="1"/>
          <p:nvPr/>
        </p:nvSpPr>
        <p:spPr>
          <a:xfrm>
            <a:off x="504000" y="3240000"/>
            <a:ext cx="769763"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45" name="テキスト ボックス 44">
            <a:extLst>
              <a:ext uri="{FF2B5EF4-FFF2-40B4-BE49-F238E27FC236}">
                <a16:creationId xmlns:a16="http://schemas.microsoft.com/office/drawing/2014/main" id="{62E977A4-18C8-4396-9330-33FFEC664E04}"/>
              </a:ext>
            </a:extLst>
          </p:cNvPr>
          <p:cNvSpPr txBox="1"/>
          <p:nvPr/>
        </p:nvSpPr>
        <p:spPr>
          <a:xfrm>
            <a:off x="6007864" y="3240000"/>
            <a:ext cx="769763"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VM1</a:t>
            </a:r>
            <a:endParaRPr kumimoji="1" lang="ja-JP" altLang="en-US" sz="2400" dirty="0">
              <a:latin typeface="Calibri Light" panose="020F0302020204030204" pitchFamily="34" charset="0"/>
              <a:cs typeface="Calibri Light" panose="020F0302020204030204" pitchFamily="34" charset="0"/>
            </a:endParaRPr>
          </a:p>
        </p:txBody>
      </p:sp>
      <p:pic>
        <p:nvPicPr>
          <p:cNvPr id="47" name="図 46" descr="屋内, 小さい, テーブル, 座る が含まれている画像&#10;&#10;自動的に生成された説明">
            <a:extLst>
              <a:ext uri="{FF2B5EF4-FFF2-40B4-BE49-F238E27FC236}">
                <a16:creationId xmlns:a16="http://schemas.microsoft.com/office/drawing/2014/main" id="{8DE4FEBC-7F3C-4DC2-889A-04BAF446DA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9763" y="3332547"/>
            <a:ext cx="394482" cy="468000"/>
          </a:xfrm>
          <a:prstGeom prst="rect">
            <a:avLst/>
          </a:prstGeom>
        </p:spPr>
      </p:pic>
      <p:pic>
        <p:nvPicPr>
          <p:cNvPr id="49" name="図 48" descr="屋内, 小さい, テーブル, 座る が含まれている画像&#10;&#10;自動的に生成された説明">
            <a:extLst>
              <a:ext uri="{FF2B5EF4-FFF2-40B4-BE49-F238E27FC236}">
                <a16:creationId xmlns:a16="http://schemas.microsoft.com/office/drawing/2014/main" id="{7FA79060-8FC1-472D-9819-F53D5C6F54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73014" y="3332547"/>
            <a:ext cx="394482" cy="468000"/>
          </a:xfrm>
          <a:prstGeom prst="rect">
            <a:avLst/>
          </a:prstGeom>
        </p:spPr>
      </p:pic>
      <p:pic>
        <p:nvPicPr>
          <p:cNvPr id="6" name="図 5">
            <a:extLst>
              <a:ext uri="{FF2B5EF4-FFF2-40B4-BE49-F238E27FC236}">
                <a16:creationId xmlns:a16="http://schemas.microsoft.com/office/drawing/2014/main" id="{74083CAF-99A2-4AAC-9262-61365553B697}"/>
              </a:ext>
            </a:extLst>
          </p:cNvPr>
          <p:cNvPicPr>
            <a:picLocks noChangeAspect="1"/>
          </p:cNvPicPr>
          <p:nvPr/>
        </p:nvPicPr>
        <p:blipFill>
          <a:blip r:embed="rId10"/>
          <a:stretch>
            <a:fillRect/>
          </a:stretch>
        </p:blipFill>
        <p:spPr>
          <a:xfrm>
            <a:off x="2435709" y="3303929"/>
            <a:ext cx="625813" cy="525236"/>
          </a:xfrm>
          <a:prstGeom prst="rect">
            <a:avLst/>
          </a:prstGeom>
        </p:spPr>
      </p:pic>
      <p:sp>
        <p:nvSpPr>
          <p:cNvPr id="16" name="テキスト ボックス 15">
            <a:extLst>
              <a:ext uri="{FF2B5EF4-FFF2-40B4-BE49-F238E27FC236}">
                <a16:creationId xmlns:a16="http://schemas.microsoft.com/office/drawing/2014/main" id="{D15F06E3-D8DC-4A2A-81A1-E973B489D8E2}"/>
              </a:ext>
            </a:extLst>
          </p:cNvPr>
          <p:cNvSpPr txBox="1"/>
          <p:nvPr/>
        </p:nvSpPr>
        <p:spPr>
          <a:xfrm>
            <a:off x="398834" y="4641927"/>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23" name="テキスト ボックス 22">
            <a:extLst>
              <a:ext uri="{FF2B5EF4-FFF2-40B4-BE49-F238E27FC236}">
                <a16:creationId xmlns:a16="http://schemas.microsoft.com/office/drawing/2014/main" id="{33CAE918-CBCB-4DA6-BE78-6C17AB7EB37D}"/>
              </a:ext>
            </a:extLst>
          </p:cNvPr>
          <p:cNvSpPr txBox="1"/>
          <p:nvPr/>
        </p:nvSpPr>
        <p:spPr>
          <a:xfrm>
            <a:off x="828000" y="1728000"/>
            <a:ext cx="10106228" cy="584775"/>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Vulnerabilities in hypervisors can </a:t>
            </a:r>
            <a:r>
              <a:rPr kumimoji="1" lang="en-US" altLang="ja-JP" sz="3200" b="1" dirty="0">
                <a:latin typeface="Calibri Light" panose="020F0302020204030204" pitchFamily="34" charset="0"/>
                <a:cs typeface="Calibri Light" panose="020F0302020204030204" pitchFamily="34" charset="0"/>
              </a:rPr>
              <a:t>undermine all VM security </a:t>
            </a:r>
            <a:endParaRPr kumimoji="1" lang="ja-JP" altLang="en-US" sz="3200" b="1" dirty="0">
              <a:latin typeface="Calibri Light" panose="020F0302020204030204" pitchFamily="34" charset="0"/>
              <a:cs typeface="Calibri Light" panose="020F0302020204030204" pitchFamily="34" charset="0"/>
            </a:endParaRPr>
          </a:p>
        </p:txBody>
      </p:sp>
      <p:sp>
        <p:nvSpPr>
          <p:cNvPr id="3" name="爆発: 8 pt 2">
            <a:extLst>
              <a:ext uri="{FF2B5EF4-FFF2-40B4-BE49-F238E27FC236}">
                <a16:creationId xmlns:a16="http://schemas.microsoft.com/office/drawing/2014/main" id="{2ACB32FC-0697-4ED1-923E-A375A6A8673C}"/>
              </a:ext>
            </a:extLst>
          </p:cNvPr>
          <p:cNvSpPr/>
          <p:nvPr/>
        </p:nvSpPr>
        <p:spPr>
          <a:xfrm>
            <a:off x="2435709" y="4429409"/>
            <a:ext cx="914400" cy="9144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39692849-B2C6-41E4-91BD-8EBC8A24CAF5}"/>
              </a:ext>
            </a:extLst>
          </p:cNvPr>
          <p:cNvSpPr/>
          <p:nvPr/>
        </p:nvSpPr>
        <p:spPr>
          <a:xfrm rot="5400000">
            <a:off x="2256572" y="4151633"/>
            <a:ext cx="978673"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15D3DFE-073D-4653-A40F-E6F25FFD7C8E}"/>
              </a:ext>
            </a:extLst>
          </p:cNvPr>
          <p:cNvPicPr>
            <a:picLocks noChangeAspect="1"/>
          </p:cNvPicPr>
          <p:nvPr/>
        </p:nvPicPr>
        <p:blipFill>
          <a:blip r:embed="rId10"/>
          <a:stretch>
            <a:fillRect/>
          </a:stretch>
        </p:blipFill>
        <p:spPr>
          <a:xfrm>
            <a:off x="8286124" y="4612693"/>
            <a:ext cx="625813" cy="525236"/>
          </a:xfrm>
          <a:prstGeom prst="rect">
            <a:avLst/>
          </a:prstGeom>
        </p:spPr>
      </p:pic>
      <p:sp>
        <p:nvSpPr>
          <p:cNvPr id="7" name="爆発: 8 pt 6">
            <a:extLst>
              <a:ext uri="{FF2B5EF4-FFF2-40B4-BE49-F238E27FC236}">
                <a16:creationId xmlns:a16="http://schemas.microsoft.com/office/drawing/2014/main" id="{E067C7BB-4817-4F36-94BD-73B2A85ED469}"/>
              </a:ext>
            </a:extLst>
          </p:cNvPr>
          <p:cNvSpPr/>
          <p:nvPr/>
        </p:nvSpPr>
        <p:spPr>
          <a:xfrm>
            <a:off x="7375545" y="3385083"/>
            <a:ext cx="914400" cy="9144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5FF48321-AEDF-4A84-85F3-2F78D0EF8D66}"/>
              </a:ext>
            </a:extLst>
          </p:cNvPr>
          <p:cNvSpPr/>
          <p:nvPr/>
        </p:nvSpPr>
        <p:spPr>
          <a:xfrm rot="16200000">
            <a:off x="7176487" y="4137442"/>
            <a:ext cx="978673"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BCCADD1-1E6E-4312-8091-88F0FE30A46B}"/>
              </a:ext>
            </a:extLst>
          </p:cNvPr>
          <p:cNvSpPr/>
          <p:nvPr/>
        </p:nvSpPr>
        <p:spPr>
          <a:xfrm>
            <a:off x="3121682" y="4567901"/>
            <a:ext cx="4388071"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480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7" grpId="0" animBg="1"/>
      <p:bldP spid="5"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0DCB2-F219-4F70-A327-52600E947E52}"/>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Virtualiz</a:t>
            </a:r>
            <a:r>
              <a:rPr lang="en-US" altLang="ja-JP" dirty="0">
                <a:latin typeface="Calibri Light" panose="020F0302020204030204" pitchFamily="34" charset="0"/>
                <a:cs typeface="Calibri Light" panose="020F0302020204030204" pitchFamily="34" charset="0"/>
              </a:rPr>
              <a:t>ation != Emulation</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779622D1-EA0D-4753-801D-78828BDA62A6}"/>
              </a:ext>
            </a:extLst>
          </p:cNvPr>
          <p:cNvSpPr txBox="1"/>
          <p:nvPr/>
        </p:nvSpPr>
        <p:spPr>
          <a:xfrm>
            <a:off x="828000" y="1728000"/>
            <a:ext cx="11121827"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Hypervisor </a:t>
            </a:r>
            <a:r>
              <a:rPr kumimoji="1" lang="en-US" altLang="ja-JP" sz="3200" b="1" dirty="0">
                <a:solidFill>
                  <a:srgbClr val="FF0000"/>
                </a:solidFill>
                <a:latin typeface="Calibri Light" panose="020F0302020204030204" pitchFamily="34" charset="0"/>
                <a:cs typeface="Calibri Light" panose="020F0302020204030204" pitchFamily="34" charset="0"/>
              </a:rPr>
              <a:t>does nothing </a:t>
            </a:r>
            <a:r>
              <a:rPr kumimoji="1" lang="en-US" altLang="ja-JP" sz="3200" dirty="0">
                <a:latin typeface="Calibri Light" panose="020F0302020204030204" pitchFamily="34" charset="0"/>
                <a:cs typeface="Calibri Light" panose="020F0302020204030204" pitchFamily="34" charset="0"/>
              </a:rPr>
              <a:t>at VM runtime until emulation is required</a:t>
            </a:r>
          </a:p>
          <a:p>
            <a:r>
              <a:rPr lang="en-US" altLang="ja-JP" sz="3200" dirty="0">
                <a:latin typeface="Calibri Light" panose="020F0302020204030204" pitchFamily="34" charset="0"/>
                <a:cs typeface="Calibri Light" panose="020F0302020204030204" pitchFamily="34" charset="0"/>
              </a:rPr>
              <a:t>Hypervisor employs </a:t>
            </a:r>
            <a:r>
              <a:rPr lang="en-US" altLang="ja-JP" sz="3200" b="1" dirty="0">
                <a:solidFill>
                  <a:srgbClr val="FF0000"/>
                </a:solidFill>
                <a:latin typeface="Calibri Light" panose="020F0302020204030204" pitchFamily="34" charset="0"/>
                <a:cs typeface="Calibri Light" panose="020F0302020204030204" pitchFamily="34" charset="0"/>
              </a:rPr>
              <a:t>trap-and-emulate</a:t>
            </a:r>
            <a:r>
              <a:rPr lang="en-US" altLang="ja-JP" sz="3200" dirty="0">
                <a:latin typeface="Calibri Light" panose="020F0302020204030204" pitchFamily="34" charset="0"/>
                <a:cs typeface="Calibri Light" panose="020F0302020204030204" pitchFamily="34" charset="0"/>
              </a:rPr>
              <a:t> style virtualization</a:t>
            </a:r>
            <a:endParaRPr kumimoji="1" lang="ja-JP" altLang="en-US" sz="3200" dirty="0">
              <a:latin typeface="Calibri Light" panose="020F0302020204030204" pitchFamily="34" charset="0"/>
              <a:cs typeface="Calibri Light" panose="020F0302020204030204" pitchFamily="34" charset="0"/>
            </a:endParaRPr>
          </a:p>
        </p:txBody>
      </p:sp>
      <p:sp>
        <p:nvSpPr>
          <p:cNvPr id="8" name="四角形: 角を丸くする 7">
            <a:extLst>
              <a:ext uri="{FF2B5EF4-FFF2-40B4-BE49-F238E27FC236}">
                <a16:creationId xmlns:a16="http://schemas.microsoft.com/office/drawing/2014/main" id="{88D2505E-E49B-4639-9D34-75BA7AEA037B}"/>
              </a:ext>
            </a:extLst>
          </p:cNvPr>
          <p:cNvSpPr/>
          <p:nvPr/>
        </p:nvSpPr>
        <p:spPr>
          <a:xfrm>
            <a:off x="828000" y="5789387"/>
            <a:ext cx="3539719" cy="5990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0" name="四角形: 角を丸くする 9">
            <a:extLst>
              <a:ext uri="{FF2B5EF4-FFF2-40B4-BE49-F238E27FC236}">
                <a16:creationId xmlns:a16="http://schemas.microsoft.com/office/drawing/2014/main" id="{A2622C16-0A23-49D5-B1F3-221EE985B24D}"/>
              </a:ext>
            </a:extLst>
          </p:cNvPr>
          <p:cNvSpPr/>
          <p:nvPr/>
        </p:nvSpPr>
        <p:spPr>
          <a:xfrm>
            <a:off x="1926077" y="4630912"/>
            <a:ext cx="2441642" cy="60134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14" name="四角形: 角を丸くする 13">
            <a:extLst>
              <a:ext uri="{FF2B5EF4-FFF2-40B4-BE49-F238E27FC236}">
                <a16:creationId xmlns:a16="http://schemas.microsoft.com/office/drawing/2014/main" id="{C4F22118-27D7-4372-88E5-91F49C5DFD2D}"/>
              </a:ext>
            </a:extLst>
          </p:cNvPr>
          <p:cNvSpPr/>
          <p:nvPr/>
        </p:nvSpPr>
        <p:spPr>
          <a:xfrm>
            <a:off x="921535" y="3472437"/>
            <a:ext cx="1403209" cy="60134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6" name="テキスト ボックス 15">
            <a:extLst>
              <a:ext uri="{FF2B5EF4-FFF2-40B4-BE49-F238E27FC236}">
                <a16:creationId xmlns:a16="http://schemas.microsoft.com/office/drawing/2014/main" id="{F527DBCE-7471-4988-ADBA-5F1BB9522DF1}"/>
              </a:ext>
            </a:extLst>
          </p:cNvPr>
          <p:cNvSpPr txBox="1"/>
          <p:nvPr/>
        </p:nvSpPr>
        <p:spPr>
          <a:xfrm>
            <a:off x="921535" y="3482680"/>
            <a:ext cx="684620" cy="410601"/>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24" name="テキスト ボックス 23">
            <a:extLst>
              <a:ext uri="{FF2B5EF4-FFF2-40B4-BE49-F238E27FC236}">
                <a16:creationId xmlns:a16="http://schemas.microsoft.com/office/drawing/2014/main" id="{D166222D-5F94-43C3-B428-1899F3CC8EDF}"/>
              </a:ext>
            </a:extLst>
          </p:cNvPr>
          <p:cNvSpPr txBox="1"/>
          <p:nvPr/>
        </p:nvSpPr>
        <p:spPr>
          <a:xfrm>
            <a:off x="1926077" y="4630912"/>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28" name="テキスト ボックス 27">
            <a:extLst>
              <a:ext uri="{FF2B5EF4-FFF2-40B4-BE49-F238E27FC236}">
                <a16:creationId xmlns:a16="http://schemas.microsoft.com/office/drawing/2014/main" id="{302C02CF-60C9-459D-8FE3-94D1D5C17B92}"/>
              </a:ext>
            </a:extLst>
          </p:cNvPr>
          <p:cNvSpPr txBox="1"/>
          <p:nvPr/>
        </p:nvSpPr>
        <p:spPr>
          <a:xfrm>
            <a:off x="3392772" y="5929065"/>
            <a:ext cx="974947"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Server</a:t>
            </a:r>
            <a:endParaRPr kumimoji="1" lang="ja-JP" altLang="en-US" sz="2400" dirty="0">
              <a:latin typeface="Calibri Light" panose="020F0302020204030204" pitchFamily="34" charset="0"/>
              <a:cs typeface="Calibri Light" panose="020F0302020204030204" pitchFamily="34" charset="0"/>
            </a:endParaRPr>
          </a:p>
        </p:txBody>
      </p:sp>
      <p:sp>
        <p:nvSpPr>
          <p:cNvPr id="30" name="四角形: 角を丸くする 29">
            <a:extLst>
              <a:ext uri="{FF2B5EF4-FFF2-40B4-BE49-F238E27FC236}">
                <a16:creationId xmlns:a16="http://schemas.microsoft.com/office/drawing/2014/main" id="{094D7078-430F-4C40-99C4-42F8EA78BC50}"/>
              </a:ext>
            </a:extLst>
          </p:cNvPr>
          <p:cNvSpPr/>
          <p:nvPr/>
        </p:nvSpPr>
        <p:spPr>
          <a:xfrm>
            <a:off x="983039" y="5913983"/>
            <a:ext cx="1127347" cy="34985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Calibri Light" panose="020F0302020204030204" pitchFamily="34" charset="0"/>
                <a:cs typeface="Calibri Light" panose="020F0302020204030204" pitchFamily="34" charset="0"/>
              </a:rPr>
              <a:t>PCPU</a:t>
            </a:r>
            <a:endParaRPr kumimoji="1" lang="ja-JP" altLang="en-US" sz="2400" b="1" dirty="0">
              <a:solidFill>
                <a:schemeClr val="tx1"/>
              </a:solidFill>
              <a:latin typeface="Calibri Light" panose="020F0302020204030204" pitchFamily="34" charset="0"/>
              <a:cs typeface="Calibri Light" panose="020F0302020204030204" pitchFamily="34" charset="0"/>
            </a:endParaRPr>
          </a:p>
        </p:txBody>
      </p:sp>
      <p:cxnSp>
        <p:nvCxnSpPr>
          <p:cNvPr id="32" name="直線矢印コネクタ 31">
            <a:extLst>
              <a:ext uri="{FF2B5EF4-FFF2-40B4-BE49-F238E27FC236}">
                <a16:creationId xmlns:a16="http://schemas.microsoft.com/office/drawing/2014/main" id="{4A88FFE8-B954-42B0-8549-B4FF51480BCA}"/>
              </a:ext>
            </a:extLst>
          </p:cNvPr>
          <p:cNvCxnSpPr>
            <a:cxnSpLocks/>
            <a:endCxn id="30" idx="0"/>
          </p:cNvCxnSpPr>
          <p:nvPr/>
        </p:nvCxnSpPr>
        <p:spPr>
          <a:xfrm>
            <a:off x="1546712" y="4084023"/>
            <a:ext cx="1" cy="18299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吹き出し: 円形 34">
            <a:extLst>
              <a:ext uri="{FF2B5EF4-FFF2-40B4-BE49-F238E27FC236}">
                <a16:creationId xmlns:a16="http://schemas.microsoft.com/office/drawing/2014/main" id="{D5ECF31B-6781-4DD4-BD45-5D28962E597A}"/>
              </a:ext>
            </a:extLst>
          </p:cNvPr>
          <p:cNvSpPr/>
          <p:nvPr/>
        </p:nvSpPr>
        <p:spPr>
          <a:xfrm>
            <a:off x="3538707" y="3140666"/>
            <a:ext cx="6188947" cy="1084387"/>
          </a:xfrm>
          <a:prstGeom prst="wedgeEllipseCallout">
            <a:avLst>
              <a:gd name="adj1" fmla="val -79718"/>
              <a:gd name="adj2" fmla="val 7319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Instructions are executed natively on physical CPUs</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1971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0DCB2-F219-4F70-A327-52600E947E52}"/>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Virtualiz</a:t>
            </a:r>
            <a:r>
              <a:rPr lang="en-US" altLang="ja-JP" dirty="0">
                <a:latin typeface="Calibri Light" panose="020F0302020204030204" pitchFamily="34" charset="0"/>
                <a:cs typeface="Calibri Light" panose="020F0302020204030204" pitchFamily="34" charset="0"/>
              </a:rPr>
              <a:t>ation != Emulation</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779622D1-EA0D-4753-801D-78828BDA62A6}"/>
              </a:ext>
            </a:extLst>
          </p:cNvPr>
          <p:cNvSpPr txBox="1"/>
          <p:nvPr/>
        </p:nvSpPr>
        <p:spPr>
          <a:xfrm>
            <a:off x="828000" y="1728000"/>
            <a:ext cx="11121827"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Hypervisor </a:t>
            </a:r>
            <a:r>
              <a:rPr kumimoji="1" lang="en-US" altLang="ja-JP" sz="3200" b="1" dirty="0">
                <a:solidFill>
                  <a:srgbClr val="FF0000"/>
                </a:solidFill>
                <a:latin typeface="Calibri Light" panose="020F0302020204030204" pitchFamily="34" charset="0"/>
                <a:cs typeface="Calibri Light" panose="020F0302020204030204" pitchFamily="34" charset="0"/>
              </a:rPr>
              <a:t>does nothing </a:t>
            </a:r>
            <a:r>
              <a:rPr kumimoji="1" lang="en-US" altLang="ja-JP" sz="3200" dirty="0">
                <a:latin typeface="Calibri Light" panose="020F0302020204030204" pitchFamily="34" charset="0"/>
                <a:cs typeface="Calibri Light" panose="020F0302020204030204" pitchFamily="34" charset="0"/>
              </a:rPr>
              <a:t>at VM runtime until </a:t>
            </a:r>
            <a:r>
              <a:rPr kumimoji="1" lang="en-US" altLang="ja-JP" sz="3200" u="sng" dirty="0">
                <a:latin typeface="Calibri Light" panose="020F0302020204030204" pitchFamily="34" charset="0"/>
                <a:cs typeface="Calibri Light" panose="020F0302020204030204" pitchFamily="34" charset="0"/>
              </a:rPr>
              <a:t>emulation is required</a:t>
            </a:r>
          </a:p>
          <a:p>
            <a:r>
              <a:rPr lang="en-US" altLang="ja-JP" sz="3200" dirty="0">
                <a:latin typeface="Calibri Light" panose="020F0302020204030204" pitchFamily="34" charset="0"/>
                <a:cs typeface="Calibri Light" panose="020F0302020204030204" pitchFamily="34" charset="0"/>
              </a:rPr>
              <a:t>Hypervisor employs </a:t>
            </a:r>
            <a:r>
              <a:rPr lang="en-US" altLang="ja-JP" sz="3200" b="1" dirty="0">
                <a:solidFill>
                  <a:srgbClr val="FF0000"/>
                </a:solidFill>
                <a:latin typeface="Calibri Light" panose="020F0302020204030204" pitchFamily="34" charset="0"/>
                <a:cs typeface="Calibri Light" panose="020F0302020204030204" pitchFamily="34" charset="0"/>
              </a:rPr>
              <a:t>trap-and-emulate</a:t>
            </a:r>
            <a:r>
              <a:rPr lang="en-US" altLang="ja-JP" sz="3200" dirty="0">
                <a:latin typeface="Calibri Light" panose="020F0302020204030204" pitchFamily="34" charset="0"/>
                <a:cs typeface="Calibri Light" panose="020F0302020204030204" pitchFamily="34" charset="0"/>
              </a:rPr>
              <a:t> style virtualization</a:t>
            </a:r>
            <a:endParaRPr kumimoji="1" lang="ja-JP" altLang="en-US" sz="3200" dirty="0">
              <a:latin typeface="Calibri Light" panose="020F0302020204030204" pitchFamily="34" charset="0"/>
              <a:cs typeface="Calibri Light" panose="020F0302020204030204" pitchFamily="34" charset="0"/>
            </a:endParaRPr>
          </a:p>
        </p:txBody>
      </p:sp>
      <p:sp>
        <p:nvSpPr>
          <p:cNvPr id="6" name="吹き出し: 円形 5">
            <a:extLst>
              <a:ext uri="{FF2B5EF4-FFF2-40B4-BE49-F238E27FC236}">
                <a16:creationId xmlns:a16="http://schemas.microsoft.com/office/drawing/2014/main" id="{1B9FC45B-9893-45D7-A148-3CF973F08F90}"/>
              </a:ext>
            </a:extLst>
          </p:cNvPr>
          <p:cNvSpPr/>
          <p:nvPr/>
        </p:nvSpPr>
        <p:spPr>
          <a:xfrm>
            <a:off x="6388913" y="2520923"/>
            <a:ext cx="5275634" cy="1084387"/>
          </a:xfrm>
          <a:prstGeom prst="wedgeEllipseCallout">
            <a:avLst>
              <a:gd name="adj1" fmla="val 18930"/>
              <a:gd name="adj2" fmla="val -73028"/>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E.g.) VM accesses hardware resources</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7" name="四角形: 角を丸くする 6">
            <a:extLst>
              <a:ext uri="{FF2B5EF4-FFF2-40B4-BE49-F238E27FC236}">
                <a16:creationId xmlns:a16="http://schemas.microsoft.com/office/drawing/2014/main" id="{5544F1FC-1151-42B0-A3F0-12E844E4E8CA}"/>
              </a:ext>
            </a:extLst>
          </p:cNvPr>
          <p:cNvSpPr/>
          <p:nvPr/>
        </p:nvSpPr>
        <p:spPr>
          <a:xfrm>
            <a:off x="828000" y="5789387"/>
            <a:ext cx="3539719" cy="5990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8" name="四角形: 角を丸くする 7">
            <a:extLst>
              <a:ext uri="{FF2B5EF4-FFF2-40B4-BE49-F238E27FC236}">
                <a16:creationId xmlns:a16="http://schemas.microsoft.com/office/drawing/2014/main" id="{DA13FFD3-784C-46A1-A94B-DC74C3278615}"/>
              </a:ext>
            </a:extLst>
          </p:cNvPr>
          <p:cNvSpPr/>
          <p:nvPr/>
        </p:nvSpPr>
        <p:spPr>
          <a:xfrm>
            <a:off x="1926077" y="4630912"/>
            <a:ext cx="2441642" cy="60134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9" name="四角形: 角を丸くする 8">
            <a:extLst>
              <a:ext uri="{FF2B5EF4-FFF2-40B4-BE49-F238E27FC236}">
                <a16:creationId xmlns:a16="http://schemas.microsoft.com/office/drawing/2014/main" id="{DDF7D648-56E4-44DC-90E0-87E54D82F60A}"/>
              </a:ext>
            </a:extLst>
          </p:cNvPr>
          <p:cNvSpPr/>
          <p:nvPr/>
        </p:nvSpPr>
        <p:spPr>
          <a:xfrm>
            <a:off x="921535" y="3472437"/>
            <a:ext cx="1403209" cy="60134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0" name="テキスト ボックス 9">
            <a:extLst>
              <a:ext uri="{FF2B5EF4-FFF2-40B4-BE49-F238E27FC236}">
                <a16:creationId xmlns:a16="http://schemas.microsoft.com/office/drawing/2014/main" id="{0D278682-5E5D-4BD5-BD8E-7B33A37A5E45}"/>
              </a:ext>
            </a:extLst>
          </p:cNvPr>
          <p:cNvSpPr txBox="1"/>
          <p:nvPr/>
        </p:nvSpPr>
        <p:spPr>
          <a:xfrm>
            <a:off x="921535" y="3482680"/>
            <a:ext cx="684620" cy="410601"/>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11" name="テキスト ボックス 10">
            <a:extLst>
              <a:ext uri="{FF2B5EF4-FFF2-40B4-BE49-F238E27FC236}">
                <a16:creationId xmlns:a16="http://schemas.microsoft.com/office/drawing/2014/main" id="{96A8CEC3-9B56-424C-8226-0C6B6E7845EC}"/>
              </a:ext>
            </a:extLst>
          </p:cNvPr>
          <p:cNvSpPr txBox="1"/>
          <p:nvPr/>
        </p:nvSpPr>
        <p:spPr>
          <a:xfrm>
            <a:off x="1926077" y="4630912"/>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2" name="テキスト ボックス 11">
            <a:extLst>
              <a:ext uri="{FF2B5EF4-FFF2-40B4-BE49-F238E27FC236}">
                <a16:creationId xmlns:a16="http://schemas.microsoft.com/office/drawing/2014/main" id="{037C99D2-E836-4477-8D35-967CCEC7117C}"/>
              </a:ext>
            </a:extLst>
          </p:cNvPr>
          <p:cNvSpPr txBox="1"/>
          <p:nvPr/>
        </p:nvSpPr>
        <p:spPr>
          <a:xfrm>
            <a:off x="3392772" y="5929065"/>
            <a:ext cx="974947"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Server</a:t>
            </a:r>
            <a:endParaRPr kumimoji="1" lang="ja-JP" altLang="en-US" sz="2400" dirty="0">
              <a:latin typeface="Calibri Light" panose="020F0302020204030204" pitchFamily="34" charset="0"/>
              <a:cs typeface="Calibri Light" panose="020F0302020204030204" pitchFamily="34" charset="0"/>
            </a:endParaRPr>
          </a:p>
        </p:txBody>
      </p:sp>
      <p:sp>
        <p:nvSpPr>
          <p:cNvPr id="13" name="四角形: 角を丸くする 12">
            <a:extLst>
              <a:ext uri="{FF2B5EF4-FFF2-40B4-BE49-F238E27FC236}">
                <a16:creationId xmlns:a16="http://schemas.microsoft.com/office/drawing/2014/main" id="{2C22E880-728F-4D6A-9C62-F20504082568}"/>
              </a:ext>
            </a:extLst>
          </p:cNvPr>
          <p:cNvSpPr/>
          <p:nvPr/>
        </p:nvSpPr>
        <p:spPr>
          <a:xfrm>
            <a:off x="983039" y="5913983"/>
            <a:ext cx="1127347" cy="34985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Calibri Light" panose="020F0302020204030204" pitchFamily="34" charset="0"/>
                <a:cs typeface="Calibri Light" panose="020F0302020204030204" pitchFamily="34" charset="0"/>
              </a:rPr>
              <a:t>PCPU</a:t>
            </a:r>
            <a:endParaRPr kumimoji="1" lang="ja-JP" altLang="en-US" sz="2400" b="1" dirty="0">
              <a:solidFill>
                <a:schemeClr val="tx1"/>
              </a:solidFill>
              <a:latin typeface="Calibri Light" panose="020F0302020204030204" pitchFamily="34" charset="0"/>
              <a:cs typeface="Calibri Light" panose="020F0302020204030204" pitchFamily="34" charset="0"/>
            </a:endParaRPr>
          </a:p>
        </p:txBody>
      </p:sp>
      <p:cxnSp>
        <p:nvCxnSpPr>
          <p:cNvPr id="14" name="直線矢印コネクタ 13">
            <a:extLst>
              <a:ext uri="{FF2B5EF4-FFF2-40B4-BE49-F238E27FC236}">
                <a16:creationId xmlns:a16="http://schemas.microsoft.com/office/drawing/2014/main" id="{BCE5BA9B-5221-4F9F-AA48-79C9DB30C8EF}"/>
              </a:ext>
            </a:extLst>
          </p:cNvPr>
          <p:cNvCxnSpPr>
            <a:cxnSpLocks/>
            <a:endCxn id="13" idx="0"/>
          </p:cNvCxnSpPr>
          <p:nvPr/>
        </p:nvCxnSpPr>
        <p:spPr>
          <a:xfrm>
            <a:off x="1546712" y="4084023"/>
            <a:ext cx="1" cy="18299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29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0DCB2-F219-4F70-A327-52600E947E52}"/>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Virtualiz</a:t>
            </a:r>
            <a:r>
              <a:rPr lang="en-US" altLang="ja-JP" dirty="0">
                <a:latin typeface="Calibri Light" panose="020F0302020204030204" pitchFamily="34" charset="0"/>
                <a:cs typeface="Calibri Light" panose="020F0302020204030204" pitchFamily="34" charset="0"/>
              </a:rPr>
              <a:t>ation != Emulation</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779622D1-EA0D-4753-801D-78828BDA62A6}"/>
              </a:ext>
            </a:extLst>
          </p:cNvPr>
          <p:cNvSpPr txBox="1"/>
          <p:nvPr/>
        </p:nvSpPr>
        <p:spPr>
          <a:xfrm>
            <a:off x="828000" y="1728000"/>
            <a:ext cx="11121827"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Hypervisor </a:t>
            </a:r>
            <a:r>
              <a:rPr kumimoji="1" lang="en-US" altLang="ja-JP" sz="3200" b="1" dirty="0">
                <a:solidFill>
                  <a:srgbClr val="FF0000"/>
                </a:solidFill>
                <a:latin typeface="Calibri Light" panose="020F0302020204030204" pitchFamily="34" charset="0"/>
                <a:cs typeface="Calibri Light" panose="020F0302020204030204" pitchFamily="34" charset="0"/>
              </a:rPr>
              <a:t>does nothing </a:t>
            </a:r>
            <a:r>
              <a:rPr kumimoji="1" lang="en-US" altLang="ja-JP" sz="3200" dirty="0">
                <a:latin typeface="Calibri Light" panose="020F0302020204030204" pitchFamily="34" charset="0"/>
                <a:cs typeface="Calibri Light" panose="020F0302020204030204" pitchFamily="34" charset="0"/>
              </a:rPr>
              <a:t>at VM runtime until </a:t>
            </a:r>
            <a:r>
              <a:rPr kumimoji="1" lang="en-US" altLang="ja-JP" sz="3200" u="sng" dirty="0">
                <a:latin typeface="Calibri Light" panose="020F0302020204030204" pitchFamily="34" charset="0"/>
                <a:cs typeface="Calibri Light" panose="020F0302020204030204" pitchFamily="34" charset="0"/>
              </a:rPr>
              <a:t>emulation is required</a:t>
            </a:r>
          </a:p>
          <a:p>
            <a:r>
              <a:rPr lang="en-US" altLang="ja-JP" sz="3200" dirty="0">
                <a:latin typeface="Calibri Light" panose="020F0302020204030204" pitchFamily="34" charset="0"/>
                <a:cs typeface="Calibri Light" panose="020F0302020204030204" pitchFamily="34" charset="0"/>
              </a:rPr>
              <a:t>Hypervisor employs </a:t>
            </a:r>
            <a:r>
              <a:rPr lang="en-US" altLang="ja-JP" sz="3200" b="1" dirty="0">
                <a:solidFill>
                  <a:srgbClr val="FF0000"/>
                </a:solidFill>
                <a:latin typeface="Calibri Light" panose="020F0302020204030204" pitchFamily="34" charset="0"/>
                <a:cs typeface="Calibri Light" panose="020F0302020204030204" pitchFamily="34" charset="0"/>
              </a:rPr>
              <a:t>trap-and-emulate</a:t>
            </a:r>
            <a:r>
              <a:rPr lang="en-US" altLang="ja-JP" sz="3200" dirty="0">
                <a:latin typeface="Calibri Light" panose="020F0302020204030204" pitchFamily="34" charset="0"/>
                <a:cs typeface="Calibri Light" panose="020F0302020204030204" pitchFamily="34" charset="0"/>
              </a:rPr>
              <a:t> style virtualization</a:t>
            </a:r>
            <a:endParaRPr kumimoji="1" lang="ja-JP" altLang="en-US" sz="3200" dirty="0">
              <a:latin typeface="Calibri Light" panose="020F0302020204030204" pitchFamily="34" charset="0"/>
              <a:cs typeface="Calibri Light" panose="020F0302020204030204" pitchFamily="34" charset="0"/>
            </a:endParaRPr>
          </a:p>
        </p:txBody>
      </p:sp>
      <p:sp>
        <p:nvSpPr>
          <p:cNvPr id="6" name="吹き出し: 円形 5">
            <a:extLst>
              <a:ext uri="{FF2B5EF4-FFF2-40B4-BE49-F238E27FC236}">
                <a16:creationId xmlns:a16="http://schemas.microsoft.com/office/drawing/2014/main" id="{1B9FC45B-9893-45D7-A148-3CF973F08F90}"/>
              </a:ext>
            </a:extLst>
          </p:cNvPr>
          <p:cNvSpPr/>
          <p:nvPr/>
        </p:nvSpPr>
        <p:spPr>
          <a:xfrm>
            <a:off x="6388913" y="2520923"/>
            <a:ext cx="5275634" cy="1084387"/>
          </a:xfrm>
          <a:prstGeom prst="wedgeEllipseCallout">
            <a:avLst>
              <a:gd name="adj1" fmla="val 18930"/>
              <a:gd name="adj2" fmla="val -73028"/>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E.g.) VM accesses hardware resources</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7" name="四角形: 角を丸くする 6">
            <a:extLst>
              <a:ext uri="{FF2B5EF4-FFF2-40B4-BE49-F238E27FC236}">
                <a16:creationId xmlns:a16="http://schemas.microsoft.com/office/drawing/2014/main" id="{5544F1FC-1151-42B0-A3F0-12E844E4E8CA}"/>
              </a:ext>
            </a:extLst>
          </p:cNvPr>
          <p:cNvSpPr/>
          <p:nvPr/>
        </p:nvSpPr>
        <p:spPr>
          <a:xfrm>
            <a:off x="828000" y="5789387"/>
            <a:ext cx="3539719" cy="5990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8" name="四角形: 角を丸くする 7">
            <a:extLst>
              <a:ext uri="{FF2B5EF4-FFF2-40B4-BE49-F238E27FC236}">
                <a16:creationId xmlns:a16="http://schemas.microsoft.com/office/drawing/2014/main" id="{DA13FFD3-784C-46A1-A94B-DC74C3278615}"/>
              </a:ext>
            </a:extLst>
          </p:cNvPr>
          <p:cNvSpPr/>
          <p:nvPr/>
        </p:nvSpPr>
        <p:spPr>
          <a:xfrm>
            <a:off x="1926077" y="4630912"/>
            <a:ext cx="2441642" cy="60134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9" name="四角形: 角を丸くする 8">
            <a:extLst>
              <a:ext uri="{FF2B5EF4-FFF2-40B4-BE49-F238E27FC236}">
                <a16:creationId xmlns:a16="http://schemas.microsoft.com/office/drawing/2014/main" id="{DDF7D648-56E4-44DC-90E0-87E54D82F60A}"/>
              </a:ext>
            </a:extLst>
          </p:cNvPr>
          <p:cNvSpPr/>
          <p:nvPr/>
        </p:nvSpPr>
        <p:spPr>
          <a:xfrm>
            <a:off x="921535" y="3472437"/>
            <a:ext cx="1403209" cy="60134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0" name="テキスト ボックス 9">
            <a:extLst>
              <a:ext uri="{FF2B5EF4-FFF2-40B4-BE49-F238E27FC236}">
                <a16:creationId xmlns:a16="http://schemas.microsoft.com/office/drawing/2014/main" id="{0D278682-5E5D-4BD5-BD8E-7B33A37A5E45}"/>
              </a:ext>
            </a:extLst>
          </p:cNvPr>
          <p:cNvSpPr txBox="1"/>
          <p:nvPr/>
        </p:nvSpPr>
        <p:spPr>
          <a:xfrm>
            <a:off x="921535" y="3482680"/>
            <a:ext cx="684620" cy="410601"/>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11" name="テキスト ボックス 10">
            <a:extLst>
              <a:ext uri="{FF2B5EF4-FFF2-40B4-BE49-F238E27FC236}">
                <a16:creationId xmlns:a16="http://schemas.microsoft.com/office/drawing/2014/main" id="{96A8CEC3-9B56-424C-8226-0C6B6E7845EC}"/>
              </a:ext>
            </a:extLst>
          </p:cNvPr>
          <p:cNvSpPr txBox="1"/>
          <p:nvPr/>
        </p:nvSpPr>
        <p:spPr>
          <a:xfrm>
            <a:off x="1926077" y="4630912"/>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2" name="テキスト ボックス 11">
            <a:extLst>
              <a:ext uri="{FF2B5EF4-FFF2-40B4-BE49-F238E27FC236}">
                <a16:creationId xmlns:a16="http://schemas.microsoft.com/office/drawing/2014/main" id="{037C99D2-E836-4477-8D35-967CCEC7117C}"/>
              </a:ext>
            </a:extLst>
          </p:cNvPr>
          <p:cNvSpPr txBox="1"/>
          <p:nvPr/>
        </p:nvSpPr>
        <p:spPr>
          <a:xfrm>
            <a:off x="3392772" y="5929065"/>
            <a:ext cx="974947"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Server</a:t>
            </a:r>
            <a:endParaRPr kumimoji="1" lang="ja-JP" altLang="en-US" sz="2400" dirty="0">
              <a:latin typeface="Calibri Light" panose="020F0302020204030204" pitchFamily="34" charset="0"/>
              <a:cs typeface="Calibri Light" panose="020F0302020204030204" pitchFamily="34" charset="0"/>
            </a:endParaRPr>
          </a:p>
        </p:txBody>
      </p:sp>
      <p:sp>
        <p:nvSpPr>
          <p:cNvPr id="13" name="四角形: 角を丸くする 12">
            <a:extLst>
              <a:ext uri="{FF2B5EF4-FFF2-40B4-BE49-F238E27FC236}">
                <a16:creationId xmlns:a16="http://schemas.microsoft.com/office/drawing/2014/main" id="{2C22E880-728F-4D6A-9C62-F20504082568}"/>
              </a:ext>
            </a:extLst>
          </p:cNvPr>
          <p:cNvSpPr/>
          <p:nvPr/>
        </p:nvSpPr>
        <p:spPr>
          <a:xfrm>
            <a:off x="983039" y="5913983"/>
            <a:ext cx="1127347" cy="34985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Calibri Light" panose="020F0302020204030204" pitchFamily="34" charset="0"/>
                <a:cs typeface="Calibri Light" panose="020F0302020204030204" pitchFamily="34" charset="0"/>
              </a:rPr>
              <a:t>PCPU</a:t>
            </a:r>
            <a:endParaRPr kumimoji="1" lang="ja-JP" altLang="en-US" sz="2400" b="1" dirty="0">
              <a:solidFill>
                <a:schemeClr val="tx1"/>
              </a:solidFill>
              <a:latin typeface="Calibri Light" panose="020F0302020204030204" pitchFamily="34" charset="0"/>
              <a:cs typeface="Calibri Light" panose="020F0302020204030204" pitchFamily="34" charset="0"/>
            </a:endParaRPr>
          </a:p>
        </p:txBody>
      </p:sp>
      <p:cxnSp>
        <p:nvCxnSpPr>
          <p:cNvPr id="14" name="直線矢印コネクタ 13">
            <a:extLst>
              <a:ext uri="{FF2B5EF4-FFF2-40B4-BE49-F238E27FC236}">
                <a16:creationId xmlns:a16="http://schemas.microsoft.com/office/drawing/2014/main" id="{BCE5BA9B-5221-4F9F-AA48-79C9DB30C8EF}"/>
              </a:ext>
            </a:extLst>
          </p:cNvPr>
          <p:cNvCxnSpPr>
            <a:cxnSpLocks/>
            <a:endCxn id="13" idx="0"/>
          </p:cNvCxnSpPr>
          <p:nvPr/>
        </p:nvCxnSpPr>
        <p:spPr>
          <a:xfrm>
            <a:off x="1546712" y="4084023"/>
            <a:ext cx="1" cy="18299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吹き出し: 円形 3">
            <a:extLst>
              <a:ext uri="{FF2B5EF4-FFF2-40B4-BE49-F238E27FC236}">
                <a16:creationId xmlns:a16="http://schemas.microsoft.com/office/drawing/2014/main" id="{B6ACBFD6-A9EC-48DF-81C6-F53B74448E88}"/>
              </a:ext>
            </a:extLst>
          </p:cNvPr>
          <p:cNvSpPr/>
          <p:nvPr/>
        </p:nvSpPr>
        <p:spPr>
          <a:xfrm>
            <a:off x="2633138" y="2944896"/>
            <a:ext cx="3037171" cy="1337611"/>
          </a:xfrm>
          <a:prstGeom prst="wedgeEllipseCallout">
            <a:avLst>
              <a:gd name="adj1" fmla="val -82751"/>
              <a:gd name="adj2" fmla="val 7025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mov r15, </a:t>
            </a:r>
            <a:r>
              <a:rPr lang="en-US" altLang="ja-JP" sz="2800" dirty="0" err="1">
                <a:solidFill>
                  <a:schemeClr val="tx1"/>
                </a:solidFill>
                <a:latin typeface="Calibri Light" panose="020F0302020204030204" pitchFamily="34" charset="0"/>
                <a:cs typeface="Calibri Light" panose="020F0302020204030204" pitchFamily="34" charset="0"/>
              </a:rPr>
              <a:t>rax</a:t>
            </a:r>
            <a:endParaRPr lang="en-US" altLang="ja-JP" sz="2800" dirty="0">
              <a:solidFill>
                <a:schemeClr val="tx1"/>
              </a:solidFill>
              <a:latin typeface="Calibri Light" panose="020F0302020204030204" pitchFamily="34" charset="0"/>
              <a:cs typeface="Calibri Light" panose="020F0302020204030204" pitchFamily="34" charset="0"/>
            </a:endParaRPr>
          </a:p>
          <a:p>
            <a:pPr algn="ctr"/>
            <a:r>
              <a:rPr lang="en-US" altLang="ja-JP" sz="2800" dirty="0" err="1">
                <a:solidFill>
                  <a:schemeClr val="tx1"/>
                </a:solidFill>
                <a:latin typeface="Calibri Light" panose="020F0302020204030204" pitchFamily="34" charset="0"/>
                <a:cs typeface="Calibri Light" panose="020F0302020204030204" pitchFamily="34" charset="0"/>
              </a:rPr>
              <a:t>xor</a:t>
            </a:r>
            <a:r>
              <a:rPr lang="en-US" altLang="ja-JP" sz="2800" dirty="0">
                <a:solidFill>
                  <a:schemeClr val="tx1"/>
                </a:solidFill>
                <a:latin typeface="Calibri Light" panose="020F0302020204030204" pitchFamily="34" charset="0"/>
                <a:cs typeface="Calibri Light" panose="020F0302020204030204" pitchFamily="34" charset="0"/>
              </a:rPr>
              <a:t> </a:t>
            </a:r>
            <a:r>
              <a:rPr lang="en-US" altLang="ja-JP" sz="2800" dirty="0" err="1">
                <a:solidFill>
                  <a:schemeClr val="tx1"/>
                </a:solidFill>
                <a:latin typeface="Calibri Light" panose="020F0302020204030204" pitchFamily="34" charset="0"/>
                <a:cs typeface="Calibri Light" panose="020F0302020204030204" pitchFamily="34" charset="0"/>
              </a:rPr>
              <a:t>rax</a:t>
            </a:r>
            <a:r>
              <a:rPr lang="en-US" altLang="ja-JP" sz="2800" dirty="0">
                <a:solidFill>
                  <a:schemeClr val="tx1"/>
                </a:solidFill>
                <a:latin typeface="Calibri Light" panose="020F0302020204030204" pitchFamily="34" charset="0"/>
                <a:cs typeface="Calibri Light" panose="020F0302020204030204" pitchFamily="34" charset="0"/>
              </a:rPr>
              <a:t>, </a:t>
            </a:r>
            <a:r>
              <a:rPr lang="en-US" altLang="ja-JP" sz="2800" dirty="0" err="1">
                <a:solidFill>
                  <a:schemeClr val="tx1"/>
                </a:solidFill>
                <a:latin typeface="Calibri Light" panose="020F0302020204030204" pitchFamily="34" charset="0"/>
                <a:cs typeface="Calibri Light" panose="020F0302020204030204" pitchFamily="34" charset="0"/>
              </a:rPr>
              <a:t>rax</a:t>
            </a:r>
            <a:endParaRPr lang="en-US" altLang="ja-JP" sz="2800" dirty="0">
              <a:solidFill>
                <a:schemeClr val="tx1"/>
              </a:solidFill>
              <a:latin typeface="Calibri Light" panose="020F0302020204030204" pitchFamily="34" charset="0"/>
              <a:cs typeface="Calibri Light" panose="020F0302020204030204" pitchFamily="34" charset="0"/>
            </a:endParaRPr>
          </a:p>
          <a:p>
            <a:pPr algn="ctr"/>
            <a:r>
              <a:rPr lang="en-US" altLang="ja-JP" sz="2800" dirty="0">
                <a:solidFill>
                  <a:schemeClr val="tx1">
                    <a:lumMod val="50000"/>
                    <a:lumOff val="50000"/>
                  </a:schemeClr>
                </a:solidFill>
                <a:latin typeface="Calibri Light" panose="020F0302020204030204" pitchFamily="34" charset="0"/>
                <a:cs typeface="Calibri Light" panose="020F0302020204030204" pitchFamily="34" charset="0"/>
              </a:rPr>
              <a:t>CPUID</a:t>
            </a:r>
          </a:p>
        </p:txBody>
      </p:sp>
      <p:sp>
        <p:nvSpPr>
          <p:cNvPr id="20" name="テキスト ボックス 19">
            <a:extLst>
              <a:ext uri="{FF2B5EF4-FFF2-40B4-BE49-F238E27FC236}">
                <a16:creationId xmlns:a16="http://schemas.microsoft.com/office/drawing/2014/main" id="{97CBD014-48DB-4129-BBF9-A4899E712DC6}"/>
              </a:ext>
            </a:extLst>
          </p:cNvPr>
          <p:cNvSpPr txBox="1"/>
          <p:nvPr/>
        </p:nvSpPr>
        <p:spPr>
          <a:xfrm>
            <a:off x="72000" y="5734969"/>
            <a:ext cx="888385" cy="707886"/>
          </a:xfrm>
          <a:prstGeom prst="rect">
            <a:avLst/>
          </a:prstGeom>
          <a:noFill/>
        </p:spPr>
        <p:txBody>
          <a:bodyPr wrap="none" rtlCol="0">
            <a:spAutoFit/>
          </a:bodyPr>
          <a:lstStyle/>
          <a:p>
            <a:r>
              <a:rPr kumimoji="1" lang="en-US" altLang="ja-JP" sz="4000" dirty="0">
                <a:solidFill>
                  <a:schemeClr val="accent6">
                    <a:lumMod val="75000"/>
                  </a:schemeClr>
                </a:solidFill>
                <a:latin typeface="Calibri Light" panose="020F0302020204030204" pitchFamily="34" charset="0"/>
                <a:cs typeface="Calibri Light" panose="020F0302020204030204" pitchFamily="34" charset="0"/>
              </a:rPr>
              <a:t>✔️</a:t>
            </a:r>
            <a:endParaRPr kumimoji="1" lang="ja-JP" altLang="en-US" sz="4000" dirty="0">
              <a:solidFill>
                <a:schemeClr val="accent6">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7982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0DCB2-F219-4F70-A327-52600E947E52}"/>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Virtualiz</a:t>
            </a:r>
            <a:r>
              <a:rPr lang="en-US" altLang="ja-JP" dirty="0">
                <a:latin typeface="Calibri Light" panose="020F0302020204030204" pitchFamily="34" charset="0"/>
                <a:cs typeface="Calibri Light" panose="020F0302020204030204" pitchFamily="34" charset="0"/>
              </a:rPr>
              <a:t>ation != Emulation</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779622D1-EA0D-4753-801D-78828BDA62A6}"/>
              </a:ext>
            </a:extLst>
          </p:cNvPr>
          <p:cNvSpPr txBox="1"/>
          <p:nvPr/>
        </p:nvSpPr>
        <p:spPr>
          <a:xfrm>
            <a:off x="828000" y="1728000"/>
            <a:ext cx="11121827"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Hypervisor </a:t>
            </a:r>
            <a:r>
              <a:rPr kumimoji="1" lang="en-US" altLang="ja-JP" sz="3200" b="1" dirty="0">
                <a:solidFill>
                  <a:srgbClr val="FF0000"/>
                </a:solidFill>
                <a:latin typeface="Calibri Light" panose="020F0302020204030204" pitchFamily="34" charset="0"/>
                <a:cs typeface="Calibri Light" panose="020F0302020204030204" pitchFamily="34" charset="0"/>
              </a:rPr>
              <a:t>does nothing </a:t>
            </a:r>
            <a:r>
              <a:rPr kumimoji="1" lang="en-US" altLang="ja-JP" sz="3200" dirty="0">
                <a:latin typeface="Calibri Light" panose="020F0302020204030204" pitchFamily="34" charset="0"/>
                <a:cs typeface="Calibri Light" panose="020F0302020204030204" pitchFamily="34" charset="0"/>
              </a:rPr>
              <a:t>at VM runtime until </a:t>
            </a:r>
            <a:r>
              <a:rPr kumimoji="1" lang="en-US" altLang="ja-JP" sz="3200" u="sng" dirty="0">
                <a:latin typeface="Calibri Light" panose="020F0302020204030204" pitchFamily="34" charset="0"/>
                <a:cs typeface="Calibri Light" panose="020F0302020204030204" pitchFamily="34" charset="0"/>
              </a:rPr>
              <a:t>emulation is required</a:t>
            </a:r>
          </a:p>
          <a:p>
            <a:r>
              <a:rPr lang="en-US" altLang="ja-JP" sz="3200" dirty="0">
                <a:latin typeface="Calibri Light" panose="020F0302020204030204" pitchFamily="34" charset="0"/>
                <a:cs typeface="Calibri Light" panose="020F0302020204030204" pitchFamily="34" charset="0"/>
              </a:rPr>
              <a:t>Hypervisor employs </a:t>
            </a:r>
            <a:r>
              <a:rPr lang="en-US" altLang="ja-JP" sz="3200" b="1" dirty="0">
                <a:solidFill>
                  <a:srgbClr val="FF0000"/>
                </a:solidFill>
                <a:latin typeface="Calibri Light" panose="020F0302020204030204" pitchFamily="34" charset="0"/>
                <a:cs typeface="Calibri Light" panose="020F0302020204030204" pitchFamily="34" charset="0"/>
              </a:rPr>
              <a:t>trap-and-emulate</a:t>
            </a:r>
            <a:r>
              <a:rPr lang="en-US" altLang="ja-JP" sz="3200" dirty="0">
                <a:latin typeface="Calibri Light" panose="020F0302020204030204" pitchFamily="34" charset="0"/>
                <a:cs typeface="Calibri Light" panose="020F0302020204030204" pitchFamily="34" charset="0"/>
              </a:rPr>
              <a:t> style virtualization</a:t>
            </a:r>
            <a:endParaRPr kumimoji="1" lang="ja-JP" altLang="en-US" sz="3200" dirty="0">
              <a:latin typeface="Calibri Light" panose="020F0302020204030204" pitchFamily="34" charset="0"/>
              <a:cs typeface="Calibri Light" panose="020F0302020204030204" pitchFamily="34" charset="0"/>
            </a:endParaRPr>
          </a:p>
        </p:txBody>
      </p:sp>
      <p:sp>
        <p:nvSpPr>
          <p:cNvPr id="6" name="吹き出し: 円形 5">
            <a:extLst>
              <a:ext uri="{FF2B5EF4-FFF2-40B4-BE49-F238E27FC236}">
                <a16:creationId xmlns:a16="http://schemas.microsoft.com/office/drawing/2014/main" id="{1B9FC45B-9893-45D7-A148-3CF973F08F90}"/>
              </a:ext>
            </a:extLst>
          </p:cNvPr>
          <p:cNvSpPr/>
          <p:nvPr/>
        </p:nvSpPr>
        <p:spPr>
          <a:xfrm>
            <a:off x="6388913" y="2520923"/>
            <a:ext cx="5275634" cy="1084387"/>
          </a:xfrm>
          <a:prstGeom prst="wedgeEllipseCallout">
            <a:avLst>
              <a:gd name="adj1" fmla="val 18930"/>
              <a:gd name="adj2" fmla="val -73028"/>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E.g.) VM accesses hardware resources</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7" name="四角形: 角を丸くする 6">
            <a:extLst>
              <a:ext uri="{FF2B5EF4-FFF2-40B4-BE49-F238E27FC236}">
                <a16:creationId xmlns:a16="http://schemas.microsoft.com/office/drawing/2014/main" id="{5544F1FC-1151-42B0-A3F0-12E844E4E8CA}"/>
              </a:ext>
            </a:extLst>
          </p:cNvPr>
          <p:cNvSpPr/>
          <p:nvPr/>
        </p:nvSpPr>
        <p:spPr>
          <a:xfrm>
            <a:off x="828000" y="5789387"/>
            <a:ext cx="3539719" cy="5990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8" name="四角形: 角を丸くする 7">
            <a:extLst>
              <a:ext uri="{FF2B5EF4-FFF2-40B4-BE49-F238E27FC236}">
                <a16:creationId xmlns:a16="http://schemas.microsoft.com/office/drawing/2014/main" id="{DA13FFD3-784C-46A1-A94B-DC74C3278615}"/>
              </a:ext>
            </a:extLst>
          </p:cNvPr>
          <p:cNvSpPr/>
          <p:nvPr/>
        </p:nvSpPr>
        <p:spPr>
          <a:xfrm>
            <a:off x="1926077" y="4630912"/>
            <a:ext cx="2441642" cy="60134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9" name="四角形: 角を丸くする 8">
            <a:extLst>
              <a:ext uri="{FF2B5EF4-FFF2-40B4-BE49-F238E27FC236}">
                <a16:creationId xmlns:a16="http://schemas.microsoft.com/office/drawing/2014/main" id="{DDF7D648-56E4-44DC-90E0-87E54D82F60A}"/>
              </a:ext>
            </a:extLst>
          </p:cNvPr>
          <p:cNvSpPr/>
          <p:nvPr/>
        </p:nvSpPr>
        <p:spPr>
          <a:xfrm>
            <a:off x="921535" y="3472437"/>
            <a:ext cx="1403209" cy="60134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0" name="テキスト ボックス 9">
            <a:extLst>
              <a:ext uri="{FF2B5EF4-FFF2-40B4-BE49-F238E27FC236}">
                <a16:creationId xmlns:a16="http://schemas.microsoft.com/office/drawing/2014/main" id="{0D278682-5E5D-4BD5-BD8E-7B33A37A5E45}"/>
              </a:ext>
            </a:extLst>
          </p:cNvPr>
          <p:cNvSpPr txBox="1"/>
          <p:nvPr/>
        </p:nvSpPr>
        <p:spPr>
          <a:xfrm>
            <a:off x="921535" y="3482680"/>
            <a:ext cx="684620" cy="410601"/>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11" name="テキスト ボックス 10">
            <a:extLst>
              <a:ext uri="{FF2B5EF4-FFF2-40B4-BE49-F238E27FC236}">
                <a16:creationId xmlns:a16="http://schemas.microsoft.com/office/drawing/2014/main" id="{96A8CEC3-9B56-424C-8226-0C6B6E7845EC}"/>
              </a:ext>
            </a:extLst>
          </p:cNvPr>
          <p:cNvSpPr txBox="1"/>
          <p:nvPr/>
        </p:nvSpPr>
        <p:spPr>
          <a:xfrm>
            <a:off x="1926077" y="4630912"/>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2" name="テキスト ボックス 11">
            <a:extLst>
              <a:ext uri="{FF2B5EF4-FFF2-40B4-BE49-F238E27FC236}">
                <a16:creationId xmlns:a16="http://schemas.microsoft.com/office/drawing/2014/main" id="{037C99D2-E836-4477-8D35-967CCEC7117C}"/>
              </a:ext>
            </a:extLst>
          </p:cNvPr>
          <p:cNvSpPr txBox="1"/>
          <p:nvPr/>
        </p:nvSpPr>
        <p:spPr>
          <a:xfrm>
            <a:off x="3392772" y="5929065"/>
            <a:ext cx="974947"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Server</a:t>
            </a:r>
            <a:endParaRPr kumimoji="1" lang="ja-JP" altLang="en-US" sz="2400" dirty="0">
              <a:latin typeface="Calibri Light" panose="020F0302020204030204" pitchFamily="34" charset="0"/>
              <a:cs typeface="Calibri Light" panose="020F0302020204030204" pitchFamily="34" charset="0"/>
            </a:endParaRPr>
          </a:p>
        </p:txBody>
      </p:sp>
      <p:sp>
        <p:nvSpPr>
          <p:cNvPr id="13" name="四角形: 角を丸くする 12">
            <a:extLst>
              <a:ext uri="{FF2B5EF4-FFF2-40B4-BE49-F238E27FC236}">
                <a16:creationId xmlns:a16="http://schemas.microsoft.com/office/drawing/2014/main" id="{2C22E880-728F-4D6A-9C62-F20504082568}"/>
              </a:ext>
            </a:extLst>
          </p:cNvPr>
          <p:cNvSpPr/>
          <p:nvPr/>
        </p:nvSpPr>
        <p:spPr>
          <a:xfrm>
            <a:off x="983039" y="5913983"/>
            <a:ext cx="1127347" cy="34985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Calibri Light" panose="020F0302020204030204" pitchFamily="34" charset="0"/>
                <a:cs typeface="Calibri Light" panose="020F0302020204030204" pitchFamily="34" charset="0"/>
              </a:rPr>
              <a:t>PCPU</a:t>
            </a:r>
            <a:endParaRPr kumimoji="1" lang="ja-JP" altLang="en-US" sz="2400" b="1" dirty="0">
              <a:solidFill>
                <a:schemeClr val="tx1"/>
              </a:solidFill>
              <a:latin typeface="Calibri Light" panose="020F0302020204030204" pitchFamily="34" charset="0"/>
              <a:cs typeface="Calibri Light" panose="020F0302020204030204" pitchFamily="34" charset="0"/>
            </a:endParaRPr>
          </a:p>
        </p:txBody>
      </p:sp>
      <p:cxnSp>
        <p:nvCxnSpPr>
          <p:cNvPr id="14" name="直線矢印コネクタ 13">
            <a:extLst>
              <a:ext uri="{FF2B5EF4-FFF2-40B4-BE49-F238E27FC236}">
                <a16:creationId xmlns:a16="http://schemas.microsoft.com/office/drawing/2014/main" id="{BCE5BA9B-5221-4F9F-AA48-79C9DB30C8EF}"/>
              </a:ext>
            </a:extLst>
          </p:cNvPr>
          <p:cNvCxnSpPr>
            <a:cxnSpLocks/>
            <a:endCxn id="13" idx="0"/>
          </p:cNvCxnSpPr>
          <p:nvPr/>
        </p:nvCxnSpPr>
        <p:spPr>
          <a:xfrm>
            <a:off x="1546712" y="4084023"/>
            <a:ext cx="1" cy="18299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吹き出し: 円形 3">
            <a:extLst>
              <a:ext uri="{FF2B5EF4-FFF2-40B4-BE49-F238E27FC236}">
                <a16:creationId xmlns:a16="http://schemas.microsoft.com/office/drawing/2014/main" id="{B6ACBFD6-A9EC-48DF-81C6-F53B74448E88}"/>
              </a:ext>
            </a:extLst>
          </p:cNvPr>
          <p:cNvSpPr/>
          <p:nvPr/>
        </p:nvSpPr>
        <p:spPr>
          <a:xfrm>
            <a:off x="2633138" y="2944896"/>
            <a:ext cx="3037171" cy="1337611"/>
          </a:xfrm>
          <a:prstGeom prst="wedgeEllipseCallout">
            <a:avLst>
              <a:gd name="adj1" fmla="val -82751"/>
              <a:gd name="adj2" fmla="val 7025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lumMod val="50000"/>
                    <a:lumOff val="50000"/>
                  </a:schemeClr>
                </a:solidFill>
                <a:latin typeface="Calibri Light" panose="020F0302020204030204" pitchFamily="34" charset="0"/>
                <a:cs typeface="Calibri Light" panose="020F0302020204030204" pitchFamily="34" charset="0"/>
              </a:rPr>
              <a:t>mov r15, </a:t>
            </a:r>
            <a:r>
              <a:rPr lang="en-US" altLang="ja-JP" sz="2800" dirty="0" err="1">
                <a:solidFill>
                  <a:schemeClr val="tx1">
                    <a:lumMod val="50000"/>
                    <a:lumOff val="50000"/>
                  </a:schemeClr>
                </a:solidFill>
                <a:latin typeface="Calibri Light" panose="020F0302020204030204" pitchFamily="34" charset="0"/>
                <a:cs typeface="Calibri Light" panose="020F0302020204030204" pitchFamily="34" charset="0"/>
              </a:rPr>
              <a:t>rax</a:t>
            </a:r>
            <a:endParaRPr lang="en-US" altLang="ja-JP" sz="2800" dirty="0">
              <a:solidFill>
                <a:schemeClr val="tx1">
                  <a:lumMod val="50000"/>
                  <a:lumOff val="50000"/>
                </a:schemeClr>
              </a:solidFill>
              <a:latin typeface="Calibri Light" panose="020F0302020204030204" pitchFamily="34" charset="0"/>
              <a:cs typeface="Calibri Light" panose="020F0302020204030204" pitchFamily="34" charset="0"/>
            </a:endParaRPr>
          </a:p>
          <a:p>
            <a:pPr algn="ctr"/>
            <a:r>
              <a:rPr lang="en-US" altLang="ja-JP" sz="2800" dirty="0" err="1">
                <a:solidFill>
                  <a:schemeClr val="tx1">
                    <a:lumMod val="50000"/>
                    <a:lumOff val="50000"/>
                  </a:schemeClr>
                </a:solidFill>
                <a:latin typeface="Calibri Light" panose="020F0302020204030204" pitchFamily="34" charset="0"/>
                <a:cs typeface="Calibri Light" panose="020F0302020204030204" pitchFamily="34" charset="0"/>
              </a:rPr>
              <a:t>xor</a:t>
            </a:r>
            <a:r>
              <a:rPr lang="en-US" altLang="ja-JP" sz="2800" dirty="0">
                <a:solidFill>
                  <a:schemeClr val="tx1">
                    <a:lumMod val="50000"/>
                    <a:lumOff val="50000"/>
                  </a:schemeClr>
                </a:solidFill>
                <a:latin typeface="Calibri Light" panose="020F0302020204030204" pitchFamily="34" charset="0"/>
                <a:cs typeface="Calibri Light" panose="020F0302020204030204" pitchFamily="34" charset="0"/>
              </a:rPr>
              <a:t> </a:t>
            </a:r>
            <a:r>
              <a:rPr lang="en-US" altLang="ja-JP" sz="2800" dirty="0" err="1">
                <a:solidFill>
                  <a:schemeClr val="tx1">
                    <a:lumMod val="50000"/>
                    <a:lumOff val="50000"/>
                  </a:schemeClr>
                </a:solidFill>
                <a:latin typeface="Calibri Light" panose="020F0302020204030204" pitchFamily="34" charset="0"/>
                <a:cs typeface="Calibri Light" panose="020F0302020204030204" pitchFamily="34" charset="0"/>
              </a:rPr>
              <a:t>rax</a:t>
            </a:r>
            <a:r>
              <a:rPr lang="en-US" altLang="ja-JP" sz="2800" dirty="0">
                <a:solidFill>
                  <a:schemeClr val="tx1">
                    <a:lumMod val="50000"/>
                    <a:lumOff val="50000"/>
                  </a:schemeClr>
                </a:solidFill>
                <a:latin typeface="Calibri Light" panose="020F0302020204030204" pitchFamily="34" charset="0"/>
                <a:cs typeface="Calibri Light" panose="020F0302020204030204" pitchFamily="34" charset="0"/>
              </a:rPr>
              <a:t>, </a:t>
            </a:r>
            <a:r>
              <a:rPr lang="en-US" altLang="ja-JP" sz="2800" dirty="0" err="1">
                <a:solidFill>
                  <a:schemeClr val="tx1">
                    <a:lumMod val="50000"/>
                    <a:lumOff val="50000"/>
                  </a:schemeClr>
                </a:solidFill>
                <a:latin typeface="Calibri Light" panose="020F0302020204030204" pitchFamily="34" charset="0"/>
                <a:cs typeface="Calibri Light" panose="020F0302020204030204" pitchFamily="34" charset="0"/>
              </a:rPr>
              <a:t>rax</a:t>
            </a:r>
            <a:endParaRPr lang="en-US" altLang="ja-JP" sz="2800" dirty="0">
              <a:solidFill>
                <a:schemeClr val="tx1">
                  <a:lumMod val="50000"/>
                  <a:lumOff val="50000"/>
                </a:schemeClr>
              </a:solidFill>
              <a:latin typeface="Calibri Light" panose="020F0302020204030204" pitchFamily="34" charset="0"/>
              <a:cs typeface="Calibri Light" panose="020F0302020204030204" pitchFamily="34" charset="0"/>
            </a:endParaRPr>
          </a:p>
          <a:p>
            <a:pPr algn="ctr"/>
            <a:r>
              <a:rPr lang="en-US" altLang="ja-JP" sz="2800" dirty="0">
                <a:solidFill>
                  <a:schemeClr val="tx1"/>
                </a:solidFill>
                <a:latin typeface="Calibri Light" panose="020F0302020204030204" pitchFamily="34" charset="0"/>
                <a:cs typeface="Calibri Light" panose="020F0302020204030204" pitchFamily="34" charset="0"/>
              </a:rPr>
              <a:t>CPUID</a:t>
            </a:r>
          </a:p>
        </p:txBody>
      </p:sp>
      <p:cxnSp>
        <p:nvCxnSpPr>
          <p:cNvPr id="15" name="直線矢印コネクタ 14">
            <a:extLst>
              <a:ext uri="{FF2B5EF4-FFF2-40B4-BE49-F238E27FC236}">
                <a16:creationId xmlns:a16="http://schemas.microsoft.com/office/drawing/2014/main" id="{37CA0CC4-0F64-476D-98CF-DCA1E5A84FEF}"/>
              </a:ext>
            </a:extLst>
          </p:cNvPr>
          <p:cNvCxnSpPr>
            <a:cxnSpLocks/>
          </p:cNvCxnSpPr>
          <p:nvPr/>
        </p:nvCxnSpPr>
        <p:spPr>
          <a:xfrm flipV="1">
            <a:off x="1721796" y="5009745"/>
            <a:ext cx="1857983" cy="9042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826E1F1-DC5A-4CCB-98D8-F0A4B6A8E4B6}"/>
              </a:ext>
            </a:extLst>
          </p:cNvPr>
          <p:cNvSpPr txBox="1"/>
          <p:nvPr/>
        </p:nvSpPr>
        <p:spPr>
          <a:xfrm>
            <a:off x="2867809" y="5296482"/>
            <a:ext cx="1156086"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VM-Exit</a:t>
            </a:r>
            <a:endParaRPr kumimoji="1" lang="ja-JP" altLang="en-US" sz="2400" dirty="0">
              <a:latin typeface="Calibri Light" panose="020F0302020204030204" pitchFamily="34" charset="0"/>
              <a:cs typeface="Calibri Light" panose="020F0302020204030204" pitchFamily="34" charset="0"/>
            </a:endParaRPr>
          </a:p>
        </p:txBody>
      </p:sp>
      <p:sp>
        <p:nvSpPr>
          <p:cNvPr id="3" name="テキスト ボックス 2">
            <a:extLst>
              <a:ext uri="{FF2B5EF4-FFF2-40B4-BE49-F238E27FC236}">
                <a16:creationId xmlns:a16="http://schemas.microsoft.com/office/drawing/2014/main" id="{1F6B2488-7208-41FD-BF72-C4FF5D3A1A8A}"/>
              </a:ext>
            </a:extLst>
          </p:cNvPr>
          <p:cNvSpPr txBox="1"/>
          <p:nvPr/>
        </p:nvSpPr>
        <p:spPr>
          <a:xfrm>
            <a:off x="72000" y="5734969"/>
            <a:ext cx="888385" cy="707886"/>
          </a:xfrm>
          <a:prstGeom prst="rect">
            <a:avLst/>
          </a:prstGeom>
          <a:noFill/>
        </p:spPr>
        <p:txBody>
          <a:bodyPr wrap="none" rtlCol="0">
            <a:spAutoFit/>
          </a:bodyPr>
          <a:lstStyle/>
          <a:p>
            <a:r>
              <a:rPr kumimoji="1" lang="en-US" altLang="ja-JP" sz="4000" dirty="0">
                <a:solidFill>
                  <a:srgbClr val="FF0000"/>
                </a:solidFill>
                <a:latin typeface="Calibri Light" panose="020F0302020204030204" pitchFamily="34" charset="0"/>
                <a:cs typeface="Calibri Light" panose="020F0302020204030204" pitchFamily="34" charset="0"/>
              </a:rPr>
              <a:t>❌</a:t>
            </a:r>
            <a:endParaRPr kumimoji="1" lang="ja-JP" altLang="en-US" sz="4000" dirty="0">
              <a:solidFill>
                <a:srgbClr val="FF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584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0DCB2-F219-4F70-A327-52600E947E52}"/>
              </a:ext>
            </a:extLst>
          </p:cNvPr>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Virtualiz</a:t>
            </a:r>
            <a:r>
              <a:rPr lang="en-US" altLang="ja-JP" dirty="0">
                <a:latin typeface="Calibri Light" panose="020F0302020204030204" pitchFamily="34" charset="0"/>
                <a:cs typeface="Calibri Light" panose="020F0302020204030204" pitchFamily="34" charset="0"/>
              </a:rPr>
              <a:t>ation != Emulation</a:t>
            </a:r>
            <a:endParaRPr kumimoji="1" lang="ja-JP" altLang="en-US" dirty="0">
              <a:latin typeface="Calibri Light" panose="020F0302020204030204" pitchFamily="34" charset="0"/>
              <a:cs typeface="Calibri Light" panose="020F0302020204030204" pitchFamily="34" charset="0"/>
            </a:endParaRPr>
          </a:p>
        </p:txBody>
      </p:sp>
      <p:sp>
        <p:nvSpPr>
          <p:cNvPr id="5" name="テキスト ボックス 4">
            <a:extLst>
              <a:ext uri="{FF2B5EF4-FFF2-40B4-BE49-F238E27FC236}">
                <a16:creationId xmlns:a16="http://schemas.microsoft.com/office/drawing/2014/main" id="{779622D1-EA0D-4753-801D-78828BDA62A6}"/>
              </a:ext>
            </a:extLst>
          </p:cNvPr>
          <p:cNvSpPr txBox="1"/>
          <p:nvPr/>
        </p:nvSpPr>
        <p:spPr>
          <a:xfrm>
            <a:off x="828000" y="1728000"/>
            <a:ext cx="11121827" cy="1077218"/>
          </a:xfrm>
          <a:prstGeom prst="rect">
            <a:avLst/>
          </a:prstGeom>
          <a:noFill/>
        </p:spPr>
        <p:txBody>
          <a:bodyPr wrap="none" rtlCol="0">
            <a:spAutoFit/>
          </a:bodyPr>
          <a:lstStyle/>
          <a:p>
            <a:r>
              <a:rPr kumimoji="1" lang="en-US" altLang="ja-JP" sz="3200" dirty="0">
                <a:latin typeface="Calibri Light" panose="020F0302020204030204" pitchFamily="34" charset="0"/>
                <a:cs typeface="Calibri Light" panose="020F0302020204030204" pitchFamily="34" charset="0"/>
              </a:rPr>
              <a:t>Hypervisor </a:t>
            </a:r>
            <a:r>
              <a:rPr kumimoji="1" lang="en-US" altLang="ja-JP" sz="3200" b="1" dirty="0">
                <a:solidFill>
                  <a:srgbClr val="FF0000"/>
                </a:solidFill>
                <a:latin typeface="Calibri Light" panose="020F0302020204030204" pitchFamily="34" charset="0"/>
                <a:cs typeface="Calibri Light" panose="020F0302020204030204" pitchFamily="34" charset="0"/>
              </a:rPr>
              <a:t>does nothing </a:t>
            </a:r>
            <a:r>
              <a:rPr kumimoji="1" lang="en-US" altLang="ja-JP" sz="3200" dirty="0">
                <a:latin typeface="Calibri Light" panose="020F0302020204030204" pitchFamily="34" charset="0"/>
                <a:cs typeface="Calibri Light" panose="020F0302020204030204" pitchFamily="34" charset="0"/>
              </a:rPr>
              <a:t>at VM runtime until emulation is required</a:t>
            </a:r>
          </a:p>
          <a:p>
            <a:r>
              <a:rPr lang="en-US" altLang="ja-JP" sz="3200" dirty="0">
                <a:latin typeface="Calibri Light" panose="020F0302020204030204" pitchFamily="34" charset="0"/>
                <a:cs typeface="Calibri Light" panose="020F0302020204030204" pitchFamily="34" charset="0"/>
              </a:rPr>
              <a:t>Hypervisor employs </a:t>
            </a:r>
            <a:r>
              <a:rPr lang="en-US" altLang="ja-JP" sz="3200" b="1" dirty="0">
                <a:solidFill>
                  <a:srgbClr val="FF0000"/>
                </a:solidFill>
                <a:latin typeface="Calibri Light" panose="020F0302020204030204" pitchFamily="34" charset="0"/>
                <a:cs typeface="Calibri Light" panose="020F0302020204030204" pitchFamily="34" charset="0"/>
              </a:rPr>
              <a:t>trap-and-emulate</a:t>
            </a:r>
            <a:r>
              <a:rPr lang="en-US" altLang="ja-JP" sz="3200" dirty="0">
                <a:latin typeface="Calibri Light" panose="020F0302020204030204" pitchFamily="34" charset="0"/>
                <a:cs typeface="Calibri Light" panose="020F0302020204030204" pitchFamily="34" charset="0"/>
              </a:rPr>
              <a:t> style virtualization</a:t>
            </a:r>
            <a:endParaRPr kumimoji="1" lang="ja-JP" altLang="en-US" sz="3200" dirty="0">
              <a:latin typeface="Calibri Light" panose="020F0302020204030204" pitchFamily="34" charset="0"/>
              <a:cs typeface="Calibri Light" panose="020F0302020204030204" pitchFamily="34" charset="0"/>
            </a:endParaRPr>
          </a:p>
        </p:txBody>
      </p:sp>
      <p:sp>
        <p:nvSpPr>
          <p:cNvPr id="6" name="吹き出し: 円形 5">
            <a:extLst>
              <a:ext uri="{FF2B5EF4-FFF2-40B4-BE49-F238E27FC236}">
                <a16:creationId xmlns:a16="http://schemas.microsoft.com/office/drawing/2014/main" id="{1B9FC45B-9893-45D7-A148-3CF973F08F90}"/>
              </a:ext>
            </a:extLst>
          </p:cNvPr>
          <p:cNvSpPr/>
          <p:nvPr/>
        </p:nvSpPr>
        <p:spPr>
          <a:xfrm>
            <a:off x="2778326" y="2968396"/>
            <a:ext cx="6939606" cy="1084387"/>
          </a:xfrm>
          <a:prstGeom prst="wedgeEllipseCallout">
            <a:avLst>
              <a:gd name="adj1" fmla="val -23664"/>
              <a:gd name="adj2" fmla="val -6495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VM-Exit transfers the control back to the hypervisor on x86</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7" name="四角形: 角を丸くする 6">
            <a:extLst>
              <a:ext uri="{FF2B5EF4-FFF2-40B4-BE49-F238E27FC236}">
                <a16:creationId xmlns:a16="http://schemas.microsoft.com/office/drawing/2014/main" id="{6C67D778-D14D-4D51-96FB-D85A15D6287E}"/>
              </a:ext>
            </a:extLst>
          </p:cNvPr>
          <p:cNvSpPr/>
          <p:nvPr/>
        </p:nvSpPr>
        <p:spPr>
          <a:xfrm>
            <a:off x="828000" y="5789387"/>
            <a:ext cx="3539719" cy="59905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8" name="四角形: 角を丸くする 7">
            <a:extLst>
              <a:ext uri="{FF2B5EF4-FFF2-40B4-BE49-F238E27FC236}">
                <a16:creationId xmlns:a16="http://schemas.microsoft.com/office/drawing/2014/main" id="{78B36FE9-E3A7-4D14-A8FA-88C1DBCEFEF9}"/>
              </a:ext>
            </a:extLst>
          </p:cNvPr>
          <p:cNvSpPr/>
          <p:nvPr/>
        </p:nvSpPr>
        <p:spPr>
          <a:xfrm>
            <a:off x="1926077" y="4630912"/>
            <a:ext cx="2441642" cy="601343"/>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Calibri Light" panose="020F0302020204030204" pitchFamily="34" charset="0"/>
              <a:cs typeface="Calibri Light" panose="020F0302020204030204" pitchFamily="34" charset="0"/>
            </a:endParaRPr>
          </a:p>
        </p:txBody>
      </p:sp>
      <p:sp>
        <p:nvSpPr>
          <p:cNvPr id="9" name="四角形: 角を丸くする 8">
            <a:extLst>
              <a:ext uri="{FF2B5EF4-FFF2-40B4-BE49-F238E27FC236}">
                <a16:creationId xmlns:a16="http://schemas.microsoft.com/office/drawing/2014/main" id="{57D7BED3-5946-4B8B-80CB-2B5F25C2D305}"/>
              </a:ext>
            </a:extLst>
          </p:cNvPr>
          <p:cNvSpPr/>
          <p:nvPr/>
        </p:nvSpPr>
        <p:spPr>
          <a:xfrm>
            <a:off x="921535" y="3472437"/>
            <a:ext cx="1403209" cy="601343"/>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
        <p:nvSpPr>
          <p:cNvPr id="10" name="テキスト ボックス 9">
            <a:extLst>
              <a:ext uri="{FF2B5EF4-FFF2-40B4-BE49-F238E27FC236}">
                <a16:creationId xmlns:a16="http://schemas.microsoft.com/office/drawing/2014/main" id="{7B109E52-B5DF-43AF-9B7F-155401C364EA}"/>
              </a:ext>
            </a:extLst>
          </p:cNvPr>
          <p:cNvSpPr txBox="1"/>
          <p:nvPr/>
        </p:nvSpPr>
        <p:spPr>
          <a:xfrm>
            <a:off x="921535" y="3482680"/>
            <a:ext cx="684620" cy="410601"/>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VM0</a:t>
            </a:r>
            <a:endParaRPr kumimoji="1" lang="ja-JP" altLang="en-US" sz="2400" dirty="0">
              <a:latin typeface="Calibri Light" panose="020F0302020204030204" pitchFamily="34" charset="0"/>
              <a:cs typeface="Calibri Light" panose="020F0302020204030204" pitchFamily="34" charset="0"/>
            </a:endParaRPr>
          </a:p>
        </p:txBody>
      </p:sp>
      <p:sp>
        <p:nvSpPr>
          <p:cNvPr id="11" name="テキスト ボックス 10">
            <a:extLst>
              <a:ext uri="{FF2B5EF4-FFF2-40B4-BE49-F238E27FC236}">
                <a16:creationId xmlns:a16="http://schemas.microsoft.com/office/drawing/2014/main" id="{53C6E80F-AB2D-43D0-B251-84D9E2BF1D63}"/>
              </a:ext>
            </a:extLst>
          </p:cNvPr>
          <p:cNvSpPr txBox="1"/>
          <p:nvPr/>
        </p:nvSpPr>
        <p:spPr>
          <a:xfrm>
            <a:off x="1926077" y="4630912"/>
            <a:ext cx="1519775" cy="461665"/>
          </a:xfrm>
          <a:prstGeom prst="rect">
            <a:avLst/>
          </a:prstGeom>
          <a:noFill/>
        </p:spPr>
        <p:txBody>
          <a:bodyPr wrap="none" rtlCol="0">
            <a:spAutoFit/>
          </a:bodyPr>
          <a:lstStyle/>
          <a:p>
            <a:r>
              <a:rPr kumimoji="1" lang="en-US" altLang="ja-JP" sz="2400" b="1" dirty="0">
                <a:latin typeface="Calibri Light" panose="020F0302020204030204" pitchFamily="34" charset="0"/>
                <a:cs typeface="Calibri Light" panose="020F0302020204030204" pitchFamily="34" charset="0"/>
              </a:rPr>
              <a:t>Hypervisor</a:t>
            </a:r>
            <a:endParaRPr kumimoji="1" lang="ja-JP" altLang="en-US" sz="2400" b="1" dirty="0">
              <a:latin typeface="Calibri Light" panose="020F0302020204030204" pitchFamily="34" charset="0"/>
              <a:cs typeface="Calibri Light" panose="020F0302020204030204" pitchFamily="34" charset="0"/>
            </a:endParaRPr>
          </a:p>
        </p:txBody>
      </p:sp>
      <p:sp>
        <p:nvSpPr>
          <p:cNvPr id="12" name="テキスト ボックス 11">
            <a:extLst>
              <a:ext uri="{FF2B5EF4-FFF2-40B4-BE49-F238E27FC236}">
                <a16:creationId xmlns:a16="http://schemas.microsoft.com/office/drawing/2014/main" id="{B3F0D61A-7C04-4C13-8E2F-B3EB3D8D3988}"/>
              </a:ext>
            </a:extLst>
          </p:cNvPr>
          <p:cNvSpPr txBox="1"/>
          <p:nvPr/>
        </p:nvSpPr>
        <p:spPr>
          <a:xfrm>
            <a:off x="3392772" y="5929065"/>
            <a:ext cx="974947"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Server</a:t>
            </a:r>
            <a:endParaRPr kumimoji="1" lang="ja-JP" altLang="en-US" sz="2400" dirty="0">
              <a:latin typeface="Calibri Light" panose="020F0302020204030204" pitchFamily="34" charset="0"/>
              <a:cs typeface="Calibri Light" panose="020F0302020204030204" pitchFamily="34" charset="0"/>
            </a:endParaRPr>
          </a:p>
        </p:txBody>
      </p:sp>
      <p:sp>
        <p:nvSpPr>
          <p:cNvPr id="13" name="四角形: 角を丸くする 12">
            <a:extLst>
              <a:ext uri="{FF2B5EF4-FFF2-40B4-BE49-F238E27FC236}">
                <a16:creationId xmlns:a16="http://schemas.microsoft.com/office/drawing/2014/main" id="{7D50899E-22BC-4325-B91B-5B4E36084F36}"/>
              </a:ext>
            </a:extLst>
          </p:cNvPr>
          <p:cNvSpPr/>
          <p:nvPr/>
        </p:nvSpPr>
        <p:spPr>
          <a:xfrm>
            <a:off x="983039" y="5913983"/>
            <a:ext cx="1127347" cy="349858"/>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Calibri Light" panose="020F0302020204030204" pitchFamily="34" charset="0"/>
                <a:cs typeface="Calibri Light" panose="020F0302020204030204" pitchFamily="34" charset="0"/>
              </a:rPr>
              <a:t>PCPU</a:t>
            </a:r>
            <a:endParaRPr kumimoji="1" lang="ja-JP" altLang="en-US" sz="2400" b="1" dirty="0">
              <a:solidFill>
                <a:schemeClr val="tx1"/>
              </a:solidFill>
              <a:latin typeface="Calibri Light" panose="020F0302020204030204" pitchFamily="34" charset="0"/>
              <a:cs typeface="Calibri Light" panose="020F0302020204030204" pitchFamily="34" charset="0"/>
            </a:endParaRPr>
          </a:p>
        </p:txBody>
      </p:sp>
      <p:cxnSp>
        <p:nvCxnSpPr>
          <p:cNvPr id="14" name="直線矢印コネクタ 13">
            <a:extLst>
              <a:ext uri="{FF2B5EF4-FFF2-40B4-BE49-F238E27FC236}">
                <a16:creationId xmlns:a16="http://schemas.microsoft.com/office/drawing/2014/main" id="{E3DAD63D-BA9A-48C0-A47A-8DC215C1886C}"/>
              </a:ext>
            </a:extLst>
          </p:cNvPr>
          <p:cNvCxnSpPr>
            <a:cxnSpLocks/>
            <a:endCxn id="13" idx="0"/>
          </p:cNvCxnSpPr>
          <p:nvPr/>
        </p:nvCxnSpPr>
        <p:spPr>
          <a:xfrm>
            <a:off x="1546712" y="4084023"/>
            <a:ext cx="1" cy="18299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2F77F6F-B12D-44ED-A190-326304FDB1FF}"/>
              </a:ext>
            </a:extLst>
          </p:cNvPr>
          <p:cNvCxnSpPr>
            <a:cxnSpLocks/>
          </p:cNvCxnSpPr>
          <p:nvPr/>
        </p:nvCxnSpPr>
        <p:spPr>
          <a:xfrm flipV="1">
            <a:off x="1721796" y="5009745"/>
            <a:ext cx="1857983" cy="9042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976B6EA-F0D1-42E6-B982-1CF12A697C42}"/>
              </a:ext>
            </a:extLst>
          </p:cNvPr>
          <p:cNvSpPr txBox="1"/>
          <p:nvPr/>
        </p:nvSpPr>
        <p:spPr>
          <a:xfrm>
            <a:off x="2867809" y="5296482"/>
            <a:ext cx="1156086" cy="461665"/>
          </a:xfrm>
          <a:prstGeom prst="rect">
            <a:avLst/>
          </a:prstGeom>
          <a:noFill/>
        </p:spPr>
        <p:txBody>
          <a:bodyPr wrap="none" rtlCol="0">
            <a:spAutoFit/>
          </a:bodyPr>
          <a:lstStyle/>
          <a:p>
            <a:r>
              <a:rPr kumimoji="1" lang="en-US" altLang="ja-JP" sz="2400" dirty="0">
                <a:latin typeface="Calibri Light" panose="020F0302020204030204" pitchFamily="34" charset="0"/>
                <a:cs typeface="Calibri Light" panose="020F0302020204030204" pitchFamily="34" charset="0"/>
              </a:rPr>
              <a:t>VM-Exit</a:t>
            </a:r>
            <a:endParaRPr kumimoji="1" lang="ja-JP" altLang="en-US" sz="2400" dirty="0">
              <a:latin typeface="Calibri Light" panose="020F0302020204030204" pitchFamily="34" charset="0"/>
              <a:cs typeface="Calibri Light" panose="020F0302020204030204" pitchFamily="34" charset="0"/>
            </a:endParaRPr>
          </a:p>
        </p:txBody>
      </p:sp>
      <p:sp>
        <p:nvSpPr>
          <p:cNvPr id="3" name="吹き出し: 円形 2">
            <a:extLst>
              <a:ext uri="{FF2B5EF4-FFF2-40B4-BE49-F238E27FC236}">
                <a16:creationId xmlns:a16="http://schemas.microsoft.com/office/drawing/2014/main" id="{900E9B77-C793-40CF-AEDE-836E8E270AD7}"/>
              </a:ext>
            </a:extLst>
          </p:cNvPr>
          <p:cNvSpPr/>
          <p:nvPr/>
        </p:nvSpPr>
        <p:spPr>
          <a:xfrm>
            <a:off x="4725793" y="4630913"/>
            <a:ext cx="5147782" cy="1825264"/>
          </a:xfrm>
          <a:prstGeom prst="wedgeEllipseCallout">
            <a:avLst>
              <a:gd name="adj1" fmla="val -53475"/>
              <a:gd name="adj2" fmla="val -32862"/>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latin typeface="Calibri Light" panose="020F0302020204030204" pitchFamily="34" charset="0"/>
                <a:cs typeface="Calibri Light" panose="020F0302020204030204" pitchFamily="34" charset="0"/>
              </a:rPr>
              <a:t>Hypervisor returns</a:t>
            </a:r>
          </a:p>
          <a:p>
            <a:pPr algn="ctr"/>
            <a:r>
              <a:rPr lang="en-US" altLang="ja-JP" sz="2800" dirty="0">
                <a:solidFill>
                  <a:schemeClr val="tx1"/>
                </a:solidFill>
                <a:latin typeface="Calibri Light" panose="020F0302020204030204" pitchFamily="34" charset="0"/>
                <a:cs typeface="Calibri Light" panose="020F0302020204030204" pitchFamily="34" charset="0"/>
              </a:rPr>
              <a:t>the </a:t>
            </a:r>
            <a:r>
              <a:rPr kumimoji="1" lang="en-US" altLang="ja-JP" sz="2800" dirty="0">
                <a:solidFill>
                  <a:schemeClr val="tx1"/>
                </a:solidFill>
                <a:latin typeface="Calibri Light" panose="020F0302020204030204" pitchFamily="34" charset="0"/>
                <a:cs typeface="Calibri Light" panose="020F0302020204030204" pitchFamily="34" charset="0"/>
              </a:rPr>
              <a:t>virtual CPUID</a:t>
            </a:r>
            <a:endParaRPr kumimoji="1" lang="ja-JP" altLang="en-US" sz="28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348332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1743</Words>
  <Application>Microsoft Office PowerPoint</Application>
  <PresentationFormat>ワイド画面</PresentationFormat>
  <Paragraphs>245</Paragraphs>
  <Slides>22</Slides>
  <Notes>20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游ゴシック Light</vt:lpstr>
      <vt:lpstr>Arial</vt:lpstr>
      <vt:lpstr>Calibri Light</vt:lpstr>
      <vt:lpstr>Office テーマ</vt:lpstr>
      <vt:lpstr>Hardening Hypervisors against Vulnerabilities in Instruction Emulators</vt:lpstr>
      <vt:lpstr>What is Hypervisor?</vt:lpstr>
      <vt:lpstr>Hypervisor is an Essential Software</vt:lpstr>
      <vt:lpstr>Vulnerabilities in Hypervisors: How Critical</vt:lpstr>
      <vt:lpstr>Virtualization != Emulation</vt:lpstr>
      <vt:lpstr>Virtualization != Emulation</vt:lpstr>
      <vt:lpstr>Virtualization != Emulation</vt:lpstr>
      <vt:lpstr>Virtualization != Emulation</vt:lpstr>
      <vt:lpstr>Virtualization != Emulation</vt:lpstr>
      <vt:lpstr>KVM has a Large Instruction Emulator</vt:lpstr>
      <vt:lpstr>KVM has a Large Instruction Emulator</vt:lpstr>
      <vt:lpstr>KVM has a Large Instruction Emulator</vt:lpstr>
      <vt:lpstr>KVM has a Large Instruction Emulator</vt:lpstr>
      <vt:lpstr>KVM has a Large Instruction Emulator</vt:lpstr>
      <vt:lpstr>No more Emulation, no more Vulnerabilities</vt:lpstr>
      <vt:lpstr>No more Emulation, no more Vulnerabilities</vt:lpstr>
      <vt:lpstr>No more Emulation, but still Vulnerable</vt:lpstr>
      <vt:lpstr>No more Emulation, but still Vulnerable</vt:lpstr>
      <vt:lpstr>No more Emulation, but still Vulnerable</vt:lpstr>
      <vt:lpstr>Proposal: Fwinst (Instruction Firewall)</vt:lpstr>
      <vt:lpstr>Proposal: Fwinst (Instruction Firewall)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Hardening Hypervisors against Vulnerabilities in Instruction Emulators</dc:title>
  <dc:creator>石黒 健太</dc:creator>
  <cp:lastModifiedBy>石黒 健太</cp:lastModifiedBy>
  <cp:revision>97</cp:revision>
  <dcterms:created xsi:type="dcterms:W3CDTF">2020-10-13T06:14:52Z</dcterms:created>
  <dcterms:modified xsi:type="dcterms:W3CDTF">2021-05-19T10:17:53Z</dcterms:modified>
</cp:coreProperties>
</file>