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61" r:id="rId5"/>
    <p:sldId id="268" r:id="rId6"/>
    <p:sldId id="269" r:id="rId7"/>
    <p:sldId id="263" r:id="rId8"/>
    <p:sldId id="265" r:id="rId9"/>
    <p:sldId id="266" r:id="rId10"/>
    <p:sldId id="270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98AAE54-ADA7-428E-B45F-1CF249048A68}">
          <p14:sldIdLst>
            <p14:sldId id="256"/>
          </p14:sldIdLst>
        </p14:section>
        <p14:section name="DNA" id="{EACDC0D1-9B1F-463F-89D9-CF9428BA4560}">
          <p14:sldIdLst>
            <p14:sldId id="257"/>
          </p14:sldIdLst>
        </p14:section>
        <p14:section name="NGS and Strings" id="{AF6D0CC7-D942-4F9A-AC79-4B65131E1131}">
          <p14:sldIdLst>
            <p14:sldId id="261"/>
          </p14:sldIdLst>
        </p14:section>
        <p14:section name="Problem Description" id="{BD4B89F1-E49C-4CC7-873D-2BAEA3A3CEA9}">
          <p14:sldIdLst>
            <p14:sldId id="268"/>
            <p14:sldId id="269"/>
            <p14:sldId id="263"/>
          </p14:sldIdLst>
        </p14:section>
        <p14:section name="Solution Description" id="{0EDCF0C1-9D52-4975-A69B-4CFCF626D6D7}">
          <p14:sldIdLst>
            <p14:sldId id="265"/>
            <p14:sldId id="266"/>
            <p14:sldId id="270"/>
            <p14:sldId id="272"/>
          </p14:sldIdLst>
        </p14:section>
        <p14:section name="Extntions" id="{B55CDF78-FCDF-4411-8988-7D3F4A253DB8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86191" autoAdjust="0"/>
  </p:normalViewPr>
  <p:slideViewPr>
    <p:cSldViewPr>
      <p:cViewPr varScale="1">
        <p:scale>
          <a:sx n="60" d="100"/>
          <a:sy n="60" d="100"/>
        </p:scale>
        <p:origin x="-89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6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6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altLang="he-IL" sz="1800" dirty="0" smtClean="0"/>
              <a:t>קצת רקע על </a:t>
            </a:r>
            <a:r>
              <a:rPr lang="en-US" altLang="he-IL" sz="1800" dirty="0" smtClean="0"/>
              <a:t>DNA</a:t>
            </a:r>
            <a:r>
              <a:rPr lang="he-IL" altLang="he-IL" sz="1800" dirty="0" smtClean="0"/>
              <a:t>: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מולקולת ענק שמצויה בכל תאי הגוף שלנו. 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 מצוי כל המידע התורשתי לבניית החלבונים בתא אצל כל האורגניזמים הידועים, מחיידקים ועד לבני אדם.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המבנה של ה</a:t>
            </a:r>
            <a:r>
              <a:rPr lang="en-US" sz="1200" dirty="0" smtClean="0">
                <a:solidFill>
                  <a:schemeClr val="tx1"/>
                </a:solidFill>
              </a:rPr>
              <a:t>DNA </a:t>
            </a:r>
            <a:r>
              <a:rPr lang="he-IL" sz="1200" dirty="0" smtClean="0">
                <a:solidFill>
                  <a:schemeClr val="tx1"/>
                </a:solidFill>
              </a:rPr>
              <a:t> בנוי כמעיין "סולם" שמסתלסל סביב עצמו.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ה"שלבים בסולם" מורכבים, כל אחד, מזוג בסיסים המתחברים זה לזה ומסומנים באותיות הלטיניות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he-IL" sz="1200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בכל "שלב" מתחברים הבסיסים עם בן זוג קבוע –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     ו -</a:t>
            </a:r>
            <a:r>
              <a:rPr lang="en-US" sz="1200" dirty="0" smtClean="0">
                <a:solidFill>
                  <a:schemeClr val="tx1"/>
                </a:solidFill>
              </a:rPr>
              <a:t> C 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כך שאם ידוע לנו רק צד אחד של ה"סולם" אנו יכולים לשחזר ממנו במדויק גם את הצד השני.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ה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יכול לעבור מוטציה, שינוי. רוב המוטציות אינן מזיקות אך אם הן מופיעות במקומות מסוימים על גבי רצף ה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הן יכולות לגרום לבעיות גנטיות וביניהן  לנטיה למחלות גנטיות ובפרט לסרטן. </a:t>
            </a:r>
            <a:endParaRPr lang="he-IL" altLang="he-IL" dirty="0" smtClean="0"/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היא מולקולת ענק שמצויה בכל אחד ואחד מתאי הגוף שלנו ובה מצוי כל המידע התורשתי לבניית החלבונים בתא אצל כל האורגניזמים הידועים, מחיידקים ועד לבני אדם.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המבנה של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בנוי כמעיין "סולם" שמסתלסל סביב עצמו, כאשר ה"שלבים בסולם" מורכבים, כל אחד, מזוג בסיסים המתחברים זה לזה ומסומנים באותיות הלטיניות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בכל "שלב" מתחברים הבסיסים עם בן זוג קבוע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C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כך שאם ידוע לנו רק צד אחד של ה"סולם" אנו יכולים לשחזר ממנו במדויק גם את הצד השני.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המדהים הוא שכ99.9%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והפשוטות– וזוהי תכונה קרדינלית לפרויקט זה.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6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X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בניית האינדקס בעזרת מערך סייפות: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יהי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 = googol$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נבצע הזזה מחזורית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ונשמור תוצאה של כל הזזה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כרשומה.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לאחר מכן  נמיין את הרשומות מיון לקסוגרפי.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לאחר המיון, אוסף התווים הראשונים מכל רשומה מהווים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את מערך הסיומת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(6,3,0,5,2,4,1)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השרשור של התוים האחרונים של הרשומות נותן לנו את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"מחרוזות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lo$oogg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וזהו למעשה האינדקס שנשתמש בו.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(ניתן לעיין בנוגע ל טרנספורם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– זהו נושא שלם בפני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עצמו).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החלק המעניין בתרשים זה הוא הקו המקווקו המראה את המסלול של האלגוריתם בחיפוש אחר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', תוך אפשור חוסר התאמה אחד. 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האותיות על הצלעות המוקפות ריבוע,מסמנות חוסר התאמה ("שגיאה") לשאילתא בחיפוש. ההתאמה היחידה לחיפוש היא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Optimizing 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546" y="764704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שלבים בפתרון:</a:t>
            </a:r>
            <a:endParaRPr lang="he-IL" altLang="he-IL" sz="3200" dirty="0" smtClean="0"/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בניית אב טיפוס (</a:t>
            </a:r>
            <a:r>
              <a:rPr lang="en-US" sz="2000" dirty="0" smtClean="0"/>
              <a:t>CPU</a:t>
            </a:r>
            <a:r>
              <a:rPr lang="he-IL" sz="2000" dirty="0" smtClean="0"/>
              <a:t>)  - להבנת הסביבה והאלגוריתם</a:t>
            </a:r>
            <a:r>
              <a:rPr lang="he-IL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מקבול נאיבי של האלגוריתם – כל דגימה תקבל </a:t>
            </a:r>
            <a:r>
              <a:rPr lang="en-US" sz="2000" dirty="0" smtClean="0"/>
              <a:t>Thread</a:t>
            </a:r>
            <a:r>
              <a:rPr lang="he-IL" sz="2000" dirty="0" smtClean="0"/>
              <a:t> משל עצמה על גבי ה</a:t>
            </a:r>
            <a:r>
              <a:rPr lang="en-US" sz="2000" dirty="0" smtClean="0"/>
              <a:t>GPU</a:t>
            </a:r>
            <a:r>
              <a:rPr lang="he-IL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שיפור. </a:t>
            </a:r>
            <a:r>
              <a:rPr lang="he-IL" sz="2000" dirty="0" smtClean="0"/>
              <a:t>נצפה בזמני הריצה בפועל, ובמידת הצורך – ננסה לשפר את זמן הריצה.</a:t>
            </a:r>
            <a:endParaRPr lang="he-IL" sz="2000" dirty="0" smtClean="0"/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smtClean="0"/>
              <a:t>תיאור הפתרון</a:t>
            </a:r>
            <a:endParaRPr lang="he-IL" altLang="he-IL" kern="0" dirty="0"/>
          </a:p>
        </p:txBody>
      </p:sp>
    </p:spTree>
    <p:extLst>
      <p:ext uri="{BB962C8B-B14F-4D97-AF65-F5344CB8AC3E}">
        <p14:creationId xmlns:p14="http://schemas.microsoft.com/office/powerpoint/2010/main" val="26896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546" y="764704"/>
            <a:ext cx="6432444" cy="485740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/>
              <a:t>בנוסף למקבול, רצינו לשפר קוד קיים. אך מסתבר שהקוד לא מתועד ומאוד לא אינטואיטיבי (כנראה בעקבות אופטימיזציות רבות)</a:t>
            </a:r>
            <a:r>
              <a:rPr lang="he-IL" sz="2000" dirty="0" smtClean="0"/>
              <a:t>. אם לאחר המקבול התוצאות לא יהיו טובות מספיק, נשקול לכתוב את הקוד הרלוונטי מחדש בצורה שקל יותר למקבל.</a:t>
            </a:r>
          </a:p>
          <a:p>
            <a:pPr marL="457200" indent="-457200">
              <a:lnSpc>
                <a:spcPct val="150000"/>
              </a:lnSpc>
              <a:buFont typeface="+mj-cs"/>
              <a:buAutoNum type="hebrew2Minus"/>
            </a:pPr>
            <a:r>
              <a:rPr lang="he-IL" sz="2000" dirty="0" smtClean="0">
                <a:solidFill>
                  <a:schemeClr val="tx1"/>
                </a:solidFill>
              </a:rPr>
              <a:t>באב הטיפוס הנכחי ישמנו את הפעולות הבאות:</a:t>
            </a:r>
          </a:p>
          <a:p>
            <a:pPr marL="857250" lvl="1" indent="-457200">
              <a:lnSpc>
                <a:spcPct val="150000"/>
              </a:lnSpc>
            </a:pPr>
            <a:r>
              <a:rPr lang="he-IL" sz="2000" dirty="0" smtClean="0"/>
              <a:t>טרנספורם </a:t>
            </a:r>
            <a:r>
              <a:rPr lang="en-US" sz="2000" dirty="0" smtClean="0"/>
              <a:t>BWT</a:t>
            </a:r>
            <a:r>
              <a:rPr lang="he-IL" sz="2000" dirty="0" smtClean="0"/>
              <a:t> (אינדוקס).</a:t>
            </a:r>
          </a:p>
          <a:p>
            <a:pPr marL="857250" lvl="1" indent="-457200">
              <a:lnSpc>
                <a:spcPct val="150000"/>
              </a:lnSpc>
            </a:pPr>
            <a:r>
              <a:rPr lang="he-IL" sz="2000" dirty="0" smtClean="0"/>
              <a:t>אלגוריתם </a:t>
            </a:r>
            <a:r>
              <a:rPr lang="en-US" sz="2000" dirty="0" smtClean="0"/>
              <a:t>BWA-Align</a:t>
            </a:r>
            <a:endParaRPr lang="he-IL" sz="2000" dirty="0" smtClean="0"/>
          </a:p>
          <a:p>
            <a:pPr marL="857250" lvl="1" indent="-457200">
              <a:lnSpc>
                <a:spcPct val="150000"/>
              </a:lnSpc>
            </a:pPr>
            <a:r>
              <a:rPr lang="he-IL" sz="2000" dirty="0"/>
              <a:t>אלגוריתם </a:t>
            </a:r>
            <a:r>
              <a:rPr lang="en-US" sz="2000" dirty="0" smtClean="0"/>
              <a:t>BWA-Align</a:t>
            </a:r>
            <a:r>
              <a:rPr lang="he-IL" sz="2000" dirty="0" smtClean="0"/>
              <a:t> ממוקבל.</a:t>
            </a:r>
          </a:p>
          <a:p>
            <a:pPr marL="857250" lvl="1" indent="-457200">
              <a:lnSpc>
                <a:spcPct val="150000"/>
              </a:lnSpc>
            </a:pPr>
            <a:r>
              <a:rPr lang="he-IL" sz="2000" smtClean="0"/>
              <a:t>השוואת זמני ריצה בין האלגוריתם ההמוקבל והסדרתי.</a:t>
            </a:r>
            <a:endParaRPr lang="he-IL" sz="2000"/>
          </a:p>
          <a:p>
            <a:pPr marL="857250" lvl="1" indent="-457200">
              <a:lnSpc>
                <a:spcPct val="150000"/>
              </a:lnSpc>
            </a:pPr>
            <a:endParaRPr lang="he-IL" sz="2000" dirty="0" smtClean="0"/>
          </a:p>
          <a:p>
            <a:pPr marL="857250" lvl="1" indent="-457200">
              <a:lnSpc>
                <a:spcPct val="150000"/>
              </a:lnSpc>
              <a:buFont typeface="+mj-cs"/>
              <a:buAutoNum type="hebrew2Minus"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9834" y="192390"/>
            <a:ext cx="6316662" cy="4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he-IL" b="1" kern="0" dirty="0" smtClean="0"/>
              <a:t>הרחבה</a:t>
            </a:r>
            <a:endParaRPr lang="he-IL" altLang="he-IL" kern="0" dirty="0"/>
          </a:p>
        </p:txBody>
      </p:sp>
    </p:spTree>
    <p:extLst>
      <p:ext uri="{BB962C8B-B14F-4D97-AF65-F5344CB8AC3E}">
        <p14:creationId xmlns:p14="http://schemas.microsoft.com/office/powerpoint/2010/main" val="4502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752" y="764704"/>
            <a:ext cx="6792238" cy="576064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קצת רקע על </a:t>
            </a:r>
            <a:r>
              <a:rPr lang="en-US" altLang="he-IL" sz="3200" dirty="0" smtClean="0"/>
              <a:t>DNA</a:t>
            </a:r>
            <a:r>
              <a:rPr lang="he-IL" altLang="he-IL" sz="3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20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מצוי </a:t>
            </a:r>
            <a:r>
              <a:rPr lang="he-IL" sz="2000" kern="1200" dirty="0">
                <a:solidFill>
                  <a:schemeClr val="tx1"/>
                </a:solidFill>
                <a:latin typeface="Arial" pitchFamily="34" charset="0"/>
              </a:rPr>
              <a:t>כל המידע התורשתי לבניית החלבונים בתא אצל כל האורגניזמים הידועים, מחיידקים ועד לבני אדם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המבנה של ה</a:t>
            </a:r>
            <a:r>
              <a:rPr lang="en-US" sz="2000" dirty="0">
                <a:solidFill>
                  <a:schemeClr val="tx1"/>
                </a:solidFill>
              </a:rPr>
              <a:t>DNA </a:t>
            </a:r>
            <a:r>
              <a:rPr lang="he-IL" sz="2000" dirty="0">
                <a:solidFill>
                  <a:schemeClr val="tx1"/>
                </a:solidFill>
              </a:rPr>
              <a:t> בנוי כמעיין "סולם" שמסתלסל סביב </a:t>
            </a:r>
            <a:r>
              <a:rPr lang="he-IL" sz="2000" dirty="0" smtClean="0">
                <a:solidFill>
                  <a:schemeClr val="tx1"/>
                </a:solidFill>
              </a:rPr>
              <a:t>עצמו.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ה"שלבים בסולם</a:t>
            </a:r>
            <a:r>
              <a:rPr lang="he-IL" sz="2000" dirty="0" smtClean="0">
                <a:solidFill>
                  <a:schemeClr val="tx1"/>
                </a:solidFill>
              </a:rPr>
              <a:t>" </a:t>
            </a:r>
            <a:r>
              <a:rPr lang="he-IL" sz="2000" dirty="0">
                <a:solidFill>
                  <a:schemeClr val="tx1"/>
                </a:solidFill>
              </a:rPr>
              <a:t>מורכבים, כל אחד, מזוג בסיסים המתחברים זה לזה ומסומנים באותיות הלטיניות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he-IL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>
              <a:lnSpc>
                <a:spcPct val="150000"/>
              </a:lnSpc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יכול לעבור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מוטציה -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altLang="he-IL" dirty="0"/>
          </a:p>
        </p:txBody>
      </p:sp>
      <p:pic>
        <p:nvPicPr>
          <p:cNvPr id="6" name="Picture 5" descr="http://upload.wikimedia.org/wikipedia/commons/8/81/ADN_animation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114490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ferraribiblog.files.wordpress.com/2012/10/dna_structure.jpg?w=300&amp;h=2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2219325" cy="172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546" y="764704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קלט המערכת: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כחלק מתהליך אבחון סרטן אצל חולים, נדגם ה</a:t>
            </a:r>
            <a:r>
              <a:rPr lang="en-US" sz="2000" dirty="0"/>
              <a:t>DNA</a:t>
            </a:r>
            <a:r>
              <a:rPr lang="he-IL" sz="2000" dirty="0"/>
              <a:t> שלהם ונבדק על מנת למצוא מוטציות שעלולות לגרום לסרטן.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Illumina</a:t>
            </a:r>
            <a:r>
              <a:rPr lang="he-IL" sz="2000" dirty="0" smtClean="0"/>
              <a:t> – מכונה לדגימת </a:t>
            </a:r>
            <a:r>
              <a:rPr lang="en-US" sz="2000" dirty="0" smtClean="0"/>
              <a:t>DNA</a:t>
            </a:r>
            <a:r>
              <a:rPr lang="he-IL" sz="2000" dirty="0" smtClean="0"/>
              <a:t>, במתודולוגיית </a:t>
            </a:r>
            <a:r>
              <a:rPr lang="en-US" sz="2000" dirty="0" smtClean="0"/>
              <a:t>NGS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he-IL" sz="2000" dirty="0"/>
              <a:t>כל דגימה </a:t>
            </a:r>
            <a:r>
              <a:rPr lang="he-IL" sz="2000" dirty="0" smtClean="0"/>
              <a:t>באורך כ</a:t>
            </a:r>
            <a:r>
              <a:rPr lang="en-US" sz="2000" dirty="0" err="1" smtClean="0"/>
              <a:t>bp</a:t>
            </a:r>
            <a:r>
              <a:rPr lang="en-US" sz="2000" dirty="0" smtClean="0"/>
              <a:t> </a:t>
            </a:r>
            <a:r>
              <a:rPr lang="he-IL" sz="2000" dirty="0" smtClean="0"/>
              <a:t>35-200 במקומות אקראיים.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he-IL" sz="2000" kern="1200" dirty="0" smtClean="0">
                <a:latin typeface="Arial" pitchFamily="34" charset="0"/>
              </a:rPr>
              <a:t>כיסוי </a:t>
            </a:r>
            <a:r>
              <a:rPr lang="en-US" sz="2000" kern="1200" dirty="0" smtClean="0">
                <a:latin typeface="Arial" pitchFamily="34" charset="0"/>
              </a:rPr>
              <a:t>DNA</a:t>
            </a:r>
            <a:r>
              <a:rPr lang="he-IL" sz="2000" kern="1200" dirty="0" smtClean="0">
                <a:latin typeface="Arial" pitchFamily="34" charset="0"/>
              </a:rPr>
              <a:t>: </a:t>
            </a:r>
            <a:r>
              <a:rPr lang="en-US" sz="2000" kern="1200" dirty="0" smtClean="0">
                <a:latin typeface="Arial" pitchFamily="34" charset="0"/>
              </a:rPr>
              <a:t>X</a:t>
            </a:r>
            <a:r>
              <a:rPr lang="he-IL" sz="2000" kern="1200" dirty="0" smtClean="0">
                <a:latin typeface="Arial" pitchFamily="34" charset="0"/>
              </a:rPr>
              <a:t>30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kern="1200" dirty="0">
                <a:latin typeface="Arial" pitchFamily="34" charset="0"/>
              </a:rPr>
              <a:t>הדגימות מיוצגות כמחרוזת 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הביסיסים המרכיבים אותן (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לדוג':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TGACCGTCAG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....)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latin typeface="Arial" pitchFamily="34" charset="0"/>
              </a:rPr>
              <a:t>אוסף דגימות זה הוא הקלט של המערכת.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4001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lvl="0" indent="0">
                  <a:buNone/>
                </a:pPr>
                <a:r>
                  <a:rPr lang="he-IL" sz="2800" dirty="0"/>
                  <a:t>הגישה הנאיבית:</a:t>
                </a:r>
                <a:endParaRPr lang="en-US" dirty="0"/>
              </a:p>
              <a:p>
                <a:r>
                  <a:rPr lang="he-IL" sz="2000" dirty="0" smtClean="0"/>
                  <a:t>עבור כל דגימה נבדוק בכל אינדקס בגנום האם קיימת התאמה.</a:t>
                </a:r>
                <a:endParaRPr lang="en-US" sz="2000" dirty="0"/>
              </a:p>
              <a:p>
                <a:r>
                  <a:rPr lang="he-IL" sz="2000" dirty="0"/>
                  <a:t> יעילות </a:t>
                </a:r>
                <a:r>
                  <a:rPr lang="he-IL" sz="2000" dirty="0" smtClean="0"/>
                  <a:t>האלגוריתם עבור מציאת מיקום כל הדגימות: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he-IL" sz="2000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indent="0">
                  <a:buNone/>
                </a:pPr>
                <a:r>
                  <a:rPr lang="he-IL" sz="2800" dirty="0"/>
                  <a:t>אלגוריתם </a:t>
                </a:r>
                <a:r>
                  <a:rPr lang="en-US" sz="2800" dirty="0" smtClean="0"/>
                  <a:t>KMP</a:t>
                </a:r>
                <a:r>
                  <a:rPr lang="he-IL" sz="2800" dirty="0" smtClean="0"/>
                  <a:t>:</a:t>
                </a:r>
                <a:endParaRPr lang="en-US" dirty="0"/>
              </a:p>
              <a:p>
                <a:r>
                  <a:rPr lang="he-IL" sz="2000" dirty="0" smtClean="0"/>
                  <a:t>אלגוריתם </a:t>
                </a:r>
                <a:r>
                  <a:rPr lang="he-IL" sz="2000" dirty="0"/>
                  <a:t>המנצל את מבנה </a:t>
                </a:r>
                <a:r>
                  <a:rPr lang="he-IL" sz="2000" dirty="0" smtClean="0"/>
                  <a:t>התבנית של המחרוזת על </a:t>
                </a:r>
                <a:r>
                  <a:rPr lang="he-IL" sz="2000" dirty="0"/>
                  <a:t>מנת ליעל את </a:t>
                </a:r>
                <a:r>
                  <a:rPr lang="he-IL" sz="2000" dirty="0" smtClean="0"/>
                  <a:t>החיפוש.</a:t>
                </a:r>
              </a:p>
              <a:p>
                <a:r>
                  <a:rPr lang="he-IL" sz="2000" dirty="0" smtClean="0"/>
                  <a:t>יעילות האלגוריתם עבור מציאת מיקום כל הדגימות: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ואם נפלה טעות במחרוזת?</a:t>
                </a:r>
                <a:endParaRPr lang="he-IL" altLang="he-IL" sz="3200" dirty="0"/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נניח קריאה אחת באורך של 100 תווים.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נפלו 2 שגיאות – ישנם </a:t>
                </a:r>
                <a:r>
                  <a:rPr lang="en-US" sz="2000" dirty="0">
                    <a:latin typeface="Arial" pitchFamily="34" charset="0"/>
                  </a:rPr>
                  <a:t> 4,950</a:t>
                </a:r>
                <a:r>
                  <a:rPr lang="he-IL" sz="2000" dirty="0">
                    <a:latin typeface="Arial" pitchFamily="34" charset="0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 smtClean="0">
                    <a:latin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זמן הריצה עולה משמעותית...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57185" y="4690982"/>
            <a:ext cx="20162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ACGACCTAG...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7671" y="4088816"/>
            <a:ext cx="3600399" cy="1611760"/>
            <a:chOff x="2195736" y="3998966"/>
            <a:chExt cx="3600399" cy="1611760"/>
          </a:xfrm>
        </p:grpSpPr>
        <p:grpSp>
          <p:nvGrpSpPr>
            <p:cNvPr id="5" name="Group 4"/>
            <p:cNvGrpSpPr/>
            <p:nvPr/>
          </p:nvGrpSpPr>
          <p:grpSpPr>
            <a:xfrm>
              <a:off x="2195736" y="4037071"/>
              <a:ext cx="2016223" cy="973206"/>
              <a:chOff x="2195736" y="4037071"/>
              <a:chExt cx="2016223" cy="973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95737" y="4976074"/>
              <a:ext cx="2016223" cy="634652"/>
              <a:chOff x="2195736" y="4037071"/>
              <a:chExt cx="2016223" cy="6346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912" y="3998966"/>
              <a:ext cx="2016223" cy="973206"/>
              <a:chOff x="2195736" y="4037071"/>
              <a:chExt cx="2016223" cy="9732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07904" y="4941168"/>
              <a:ext cx="2016223" cy="634652"/>
              <a:chOff x="2195736" y="4037071"/>
              <a:chExt cx="2016223" cy="6346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194644" y="3716692"/>
            <a:ext cx="9526311" cy="3123320"/>
            <a:chOff x="-563068" y="1327009"/>
            <a:chExt cx="9526311" cy="3123320"/>
          </a:xfrm>
        </p:grpSpPr>
        <p:grpSp>
          <p:nvGrpSpPr>
            <p:cNvPr id="54273" name="Group 54272"/>
            <p:cNvGrpSpPr/>
            <p:nvPr/>
          </p:nvGrpSpPr>
          <p:grpSpPr>
            <a:xfrm>
              <a:off x="1022605" y="1327009"/>
              <a:ext cx="7940638" cy="2915938"/>
              <a:chOff x="1203362" y="1242065"/>
              <a:chExt cx="7940638" cy="2915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40" name="Group 23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21" name="Group 22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54" name="Group 253"/>
            <p:cNvGrpSpPr/>
            <p:nvPr/>
          </p:nvGrpSpPr>
          <p:grpSpPr>
            <a:xfrm>
              <a:off x="-563068" y="1534391"/>
              <a:ext cx="7940638" cy="2915938"/>
              <a:chOff x="1203362" y="1242065"/>
              <a:chExt cx="7940638" cy="2915938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81" name="Group 38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4" name="Group 38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7" name="Group 3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8" name="Group 3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47" name="Group 34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2" name="Group 31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7" name="Group 29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8" name="Group 29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67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 smtClean="0"/>
                  <a:t>DNA</a:t>
                </a:r>
                <a:r>
                  <a:rPr lang="he-IL" altLang="he-IL" sz="3200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אלגוריתם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BWA-Align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זהו אלגוריתם 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 לחיפוש מהסוג שלנו </a:t>
                </a: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000" dirty="0" smtClean="0"/>
                  <a:t>מציאת מיקום של מחרוזות קטנות על פני מחרוזת ארוכה וידועה מראש.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(לא תלוי באורך באורך הגנום!). 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/>
                  <a:t>יעילות האלגוריתם עבור מציאת מיקום כל הדגימות </a:t>
                </a:r>
                <a:r>
                  <a:rPr lang="he-IL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w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 Processing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he-IL" altLang="he-IL" dirty="0"/>
              </a:p>
            </p:txBody>
          </p:sp>
        </mc:Choice>
        <mc:Fallback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/>
              <a:t>BWA-Align</a:t>
            </a:r>
            <a:r>
              <a:rPr lang="he-IL" sz="3200" dirty="0"/>
              <a:t>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מחולק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לשלושה שלבים: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אינדוקס של הגנום – שמירת הגנום בצורה שניתן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לחפש עליו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בצורה יעילה. זו פעולה שיש לעשות אותה פעם אחת בלבד (ולא בכל בדיקה של חולה...).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Alignment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מציאת המיקום של הקריאות על פני הגנום.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Pairing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כחלק מקריאת ה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 החולה, הדגימות נחתכות ל- 2 ויש צורך למצוא התאמה בין 2 חלקי הדגימה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39604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1A1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המחשת </a:t>
                </a:r>
                <a:r>
                  <a:rPr lang="he-IL" sz="3200" dirty="0"/>
                  <a:t>אלגוריתם </a:t>
                </a:r>
                <a:r>
                  <a:rPr lang="en-US" sz="3200" dirty="0" smtClean="0"/>
                  <a:t>BWA-Align</a:t>
                </a:r>
                <a:r>
                  <a:rPr lang="he-IL" sz="3200" dirty="0" smtClean="0"/>
                  <a:t> - המשך </a:t>
                </a:r>
                <a:r>
                  <a:rPr lang="he-IL" altLang="he-IL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he-IL" sz="1800" b="1" u="sng" dirty="0"/>
                  <a:t>הערה</a:t>
                </a:r>
                <a:r>
                  <a:rPr lang="he-IL" sz="1800" dirty="0"/>
                  <a:t>: </a:t>
                </a:r>
                <a:r>
                  <a:rPr lang="he-IL" sz="1800" dirty="0" smtClean="0"/>
                  <a:t>עץ </a:t>
                </a:r>
                <a:r>
                  <a:rPr lang="he-IL" sz="1800" dirty="0"/>
                  <a:t>רישות שקול למערך סיפות (לצורך אינטואיציה – עץ הרישות של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he-IL" sz="1800" dirty="0"/>
                  <a:t> זהה לעץ הסיפות של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𝑅𝑒𝑣𝑒𝑟𝑠𝑒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1800" dirty="0"/>
                  <a:t>, ולכן כל הדגמה על עץ רישות נכונה גם עבור עץ </a:t>
                </a:r>
                <a:r>
                  <a:rPr lang="he-IL" sz="1800" dirty="0" smtClean="0"/>
                  <a:t>סיפות).</a:t>
                </a:r>
                <a:endParaRPr lang="he-IL" sz="1800" dirty="0" smtClean="0"/>
              </a:p>
              <a:p>
                <a:pPr marL="0" indent="0">
                  <a:buNone/>
                </a:pPr>
                <a:r>
                  <a:rPr lang="he-IL" sz="2000" dirty="0"/>
                  <a:t>נדגים חיפוש אחר המחרוזת '</a:t>
                </a:r>
                <a:r>
                  <a:rPr lang="en-US" sz="2000" dirty="0"/>
                  <a:t>LOL</a:t>
                </a:r>
                <a:r>
                  <a:rPr lang="he-IL" sz="2000" dirty="0"/>
                  <a:t>', תוך אפשור חוסר התאמה אחד</a:t>
                </a:r>
                <a:r>
                  <a:rPr lang="he-IL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 smtClean="0"/>
                  <a:t>להלן </a:t>
                </a:r>
                <a:r>
                  <a:rPr lang="he-IL" sz="2000" b="1" dirty="0"/>
                  <a:t>עץ רישות</a:t>
                </a:r>
                <a:r>
                  <a:rPr lang="he-IL" sz="2000" dirty="0"/>
                  <a:t> של המחרוזת "</a:t>
                </a:r>
                <a:r>
                  <a:rPr lang="en-US" sz="2000" dirty="0"/>
                  <a:t>Googol</a:t>
                </a:r>
                <a:r>
                  <a:rPr lang="he-IL" sz="2000" dirty="0"/>
                  <a:t>". הסמל ∧ מסמן את תחילתה של </a:t>
                </a:r>
                <a:r>
                  <a:rPr lang="he-IL" sz="2000" dirty="0" smtClean="0"/>
                  <a:t>המחרוזת:</a:t>
                </a:r>
              </a:p>
              <a:p>
                <a:pPr marL="0" indent="0">
                  <a:buNone/>
                </a:pPr>
                <a:endParaRPr lang="he-IL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he-IL" altLang="he-IL" sz="3200" dirty="0" smtClean="0"/>
              </a:p>
              <a:p>
                <a:pPr lvl="0"/>
                <a:endParaRPr lang="he-IL" sz="2000" dirty="0"/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2339752" y="3356992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492896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5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3143708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348855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348854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313325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852935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388003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389348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723779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212950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187799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8701" flipH="1">
            <a:off x="5437327" y="3853802"/>
            <a:ext cx="58991" cy="61600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02715" y="3980888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9516" y="447088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 bwMode="auto">
          <a:xfrm rot="168701" flipH="1">
            <a:off x="6370012" y="3044994"/>
            <a:ext cx="45719" cy="486483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27636" y="3191530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68701">
            <a:off x="5785075" y="3486105"/>
            <a:ext cx="574971" cy="656835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81143" y="372377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01608" y="3467683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968" y="4111331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395536" y="4187798"/>
            <a:ext cx="144016" cy="101457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91698" y="4212949"/>
            <a:ext cx="187542" cy="98942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68701" flipH="1">
            <a:off x="6773526" y="3553562"/>
            <a:ext cx="689258" cy="40965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24809" y="3852725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5536" y="4797153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03648" y="4901095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48264" y="407707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68701" flipH="1">
            <a:off x="7439474" y="4112140"/>
            <a:ext cx="45788" cy="52260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128312" y="4358025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2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025" y="462328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52"/>
          <p:cNvSpPr/>
          <p:nvPr/>
        </p:nvSpPr>
        <p:spPr bwMode="auto">
          <a:xfrm rot="168701" flipH="1">
            <a:off x="6640036" y="3013936"/>
            <a:ext cx="1396327" cy="29107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092280" y="2845857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 rot="168701" flipH="1">
            <a:off x="8167085" y="3338465"/>
            <a:ext cx="45719" cy="47309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903509" y="3384750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 rot="168701" flipH="1">
            <a:off x="8188112" y="4035654"/>
            <a:ext cx="60651" cy="304039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920400" y="3925977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884368" y="310089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5536" y="3933056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4368" y="371703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95536" y="4541056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003648" y="3925757"/>
            <a:ext cx="183976" cy="261915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971600" y="4541055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7" name="Picture 3" descr="C:\Users\Avi\AppData\Local\Microsoft\Windows\Temporary Internet Files\Content.IE5\XP2OWRGC\2349348534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7" y="4521285"/>
            <a:ext cx="412225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 bwMode="auto">
          <a:xfrm>
            <a:off x="7956376" y="4293096"/>
            <a:ext cx="504056" cy="256096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3528" y="3356992"/>
            <a:ext cx="1152128" cy="218021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465</TotalTime>
  <Words>1844</Words>
  <Application>Microsoft Office PowerPoint</Application>
  <PresentationFormat>On-screen Show (4:3)</PresentationFormat>
  <Paragraphs>466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med_0056_slide</vt:lpstr>
      <vt:lpstr>1_Default Design</vt:lpstr>
      <vt:lpstr>Optimizing BWA-Aligner  </vt:lpstr>
      <vt:lpstr>תיאור מסגרת הפרויקט </vt:lpstr>
      <vt:lpstr>תיאור מסגרת הפרויקט </vt:lpstr>
      <vt:lpstr>תיאור הבעיה</vt:lpstr>
      <vt:lpstr>תיאור הבעיה</vt:lpstr>
      <vt:lpstr>תיאור הבעיה</vt:lpstr>
      <vt:lpstr>תיאור הפתרון</vt:lpstr>
      <vt:lpstr>תיאור הפתרון</vt:lpstr>
      <vt:lpstr>תיאור הפתרון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85</cp:revision>
  <dcterms:created xsi:type="dcterms:W3CDTF">2015-01-23T08:15:10Z</dcterms:created>
  <dcterms:modified xsi:type="dcterms:W3CDTF">2015-01-31T20:17:52Z</dcterms:modified>
</cp:coreProperties>
</file>