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5"/>
  </p:notesMasterIdLst>
  <p:sldIdLst>
    <p:sldId id="256" r:id="rId3"/>
    <p:sldId id="257" r:id="rId4"/>
    <p:sldId id="261" r:id="rId5"/>
    <p:sldId id="268" r:id="rId6"/>
    <p:sldId id="269" r:id="rId7"/>
    <p:sldId id="280" r:id="rId8"/>
    <p:sldId id="265" r:id="rId9"/>
    <p:sldId id="266" r:id="rId10"/>
    <p:sldId id="270" r:id="rId11"/>
    <p:sldId id="272" r:id="rId12"/>
    <p:sldId id="275" r:id="rId13"/>
    <p:sldId id="273" r:id="rId14"/>
    <p:sldId id="286" r:id="rId15"/>
    <p:sldId id="281" r:id="rId16"/>
    <p:sldId id="285" r:id="rId17"/>
    <p:sldId id="284" r:id="rId18"/>
    <p:sldId id="283" r:id="rId19"/>
    <p:sldId id="274" r:id="rId20"/>
    <p:sldId id="288" r:id="rId21"/>
    <p:sldId id="289" r:id="rId22"/>
    <p:sldId id="278" r:id="rId23"/>
    <p:sldId id="290"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Cover Slide" id="{498AAE54-ADA7-428E-B45F-1CF249048A68}">
          <p14:sldIdLst>
            <p14:sldId id="256"/>
          </p14:sldIdLst>
        </p14:section>
        <p14:section name="DNA" id="{EACDC0D1-9B1F-463F-89D9-CF9428BA4560}">
          <p14:sldIdLst>
            <p14:sldId id="257"/>
          </p14:sldIdLst>
        </p14:section>
        <p14:section name="NGS and Strings" id="{AF6D0CC7-D942-4F9A-AC79-4B65131E1131}">
          <p14:sldIdLst>
            <p14:sldId id="261"/>
          </p14:sldIdLst>
        </p14:section>
        <p14:section name="Problem Description" id="{BD4B89F1-E49C-4CC7-873D-2BAEA3A3CEA9}">
          <p14:sldIdLst>
            <p14:sldId id="268"/>
            <p14:sldId id="269"/>
            <p14:sldId id="280"/>
          </p14:sldIdLst>
        </p14:section>
        <p14:section name="Solution Description" id="{0EDCF0C1-9D52-4975-A69B-4CFCF626D6D7}">
          <p14:sldIdLst>
            <p14:sldId id="265"/>
            <p14:sldId id="266"/>
            <p14:sldId id="270"/>
            <p14:sldId id="272"/>
            <p14:sldId id="275"/>
          </p14:sldIdLst>
        </p14:section>
        <p14:section name="Untitled Section" id="{92DB5A56-C36D-482F-86BB-590B32959FA7}">
          <p14:sldIdLst>
            <p14:sldId id="273"/>
            <p14:sldId id="286"/>
            <p14:sldId id="281"/>
            <p14:sldId id="285"/>
            <p14:sldId id="284"/>
            <p14:sldId id="283"/>
          </p14:sldIdLst>
        </p14:section>
        <p14:section name="Results" id="{DB5D7A3E-E192-4DB3-8C06-24C94D713D7B}">
          <p14:sldIdLst>
            <p14:sldId id="274"/>
            <p14:sldId id="288"/>
            <p14:sldId id="289"/>
            <p14:sldId id="278"/>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70410" autoAdjust="0"/>
  </p:normalViewPr>
  <p:slideViewPr>
    <p:cSldViewPr>
      <p:cViewPr>
        <p:scale>
          <a:sx n="50" d="100"/>
          <a:sy n="50" d="100"/>
        </p:scale>
        <p:origin x="-173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he-IL"/>
          </a:p>
        </p:txBody>
      </p:sp>
      <p:sp>
        <p:nvSpPr>
          <p:cNvPr id="38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he-IL"/>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he-IL"/>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B3C0BDA-275C-4F72-B40D-28BA313A146B}" type="slidenum">
              <a:rPr lang="en-US" altLang="he-IL"/>
              <a:pPr/>
              <a:t>‹#›</a:t>
            </a:fld>
            <a:endParaRPr lang="en-US" altLang="he-IL"/>
          </a:p>
        </p:txBody>
      </p:sp>
    </p:spTree>
    <p:extLst>
      <p:ext uri="{BB962C8B-B14F-4D97-AF65-F5344CB8AC3E}">
        <p14:creationId xmlns:p14="http://schemas.microsoft.com/office/powerpoint/2010/main" val="7281890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לפני שנתחיל. ב2</a:t>
            </a:r>
            <a:r>
              <a:rPr lang="he-IL" baseline="0" dirty="0" smtClean="0"/>
              <a:t> מילים חיפוש מחרוזות במחרוזת ארוכה וידועה מראש – בצורה יעילה.</a:t>
            </a:r>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1</a:t>
            </a:fld>
            <a:endParaRPr lang="en-US" altLang="he-IL"/>
          </a:p>
        </p:txBody>
      </p:sp>
    </p:spTree>
    <p:extLst>
      <p:ext uri="{BB962C8B-B14F-4D97-AF65-F5344CB8AC3E}">
        <p14:creationId xmlns:p14="http://schemas.microsoft.com/office/powerpoint/2010/main" val="277344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r" defTabSz="914400" rtl="1" eaLnBrk="1" fontAlgn="base" latinLnBrk="0" hangingPunct="1">
                  <a:lnSpc>
                    <a:spcPct val="100000"/>
                  </a:lnSpc>
                  <a:spcBef>
                    <a:spcPct val="30000"/>
                  </a:spcBef>
                  <a:spcAft>
                    <a:spcPct val="0"/>
                  </a:spcAft>
                  <a:buClrTx/>
                  <a:buSzTx/>
                  <a:buFontTx/>
                  <a:buNone/>
                  <a:tabLst/>
                  <a:defRPr/>
                </a:pPr>
                <a:endParaRPr lang="he-IL" sz="12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t>אלגוריתם זה ודומיו הם המובילים בעולם ביו אינפורמטיקה בתחום התאמת קריאות על פני הגנום, וכבר נמצא בשימוש ע"י בתי החולים ששוכרים חוות שרתים לביצוע חישוב זה, ועדיין התהליך לוקח כיום שלם.</a:t>
                </a:r>
              </a:p>
              <a:p>
                <a:pPr marL="0" marR="0" indent="0" algn="r" defTabSz="914400" rtl="1" eaLnBrk="1" fontAlgn="base" latinLnBrk="0" hangingPunct="1">
                  <a:lnSpc>
                    <a:spcPct val="100000"/>
                  </a:lnSpc>
                  <a:spcBef>
                    <a:spcPct val="30000"/>
                  </a:spcBef>
                  <a:spcAft>
                    <a:spcPct val="0"/>
                  </a:spcAft>
                  <a:buClrTx/>
                  <a:buSzTx/>
                  <a:buFontTx/>
                  <a:buNone/>
                  <a:tabLst/>
                  <a:defRPr/>
                </a:pPr>
                <a:endParaRPr lang="he-IL" sz="12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dirty="0" smtClean="0"/>
                  <a:t>המשמעות של הזמן כיום</a:t>
                </a:r>
                <a:r>
                  <a:rPr lang="he-IL" baseline="0" dirty="0" smtClean="0"/>
                  <a:t> בשימוש: זמן = כסף. המחקר והחולים מתעכבים.</a:t>
                </a:r>
              </a:p>
              <a:p>
                <a:pPr marL="0" marR="0" indent="0" algn="r" defTabSz="914400" rtl="1" eaLnBrk="1" fontAlgn="base" latinLnBrk="0" hangingPunct="1">
                  <a:lnSpc>
                    <a:spcPct val="100000"/>
                  </a:lnSpc>
                  <a:spcBef>
                    <a:spcPct val="30000"/>
                  </a:spcBef>
                  <a:spcAft>
                    <a:spcPct val="0"/>
                  </a:spcAft>
                  <a:buClrTx/>
                  <a:buSzTx/>
                  <a:buFontTx/>
                  <a:buNone/>
                  <a:tabLst/>
                  <a:defRPr/>
                </a:pPr>
                <a:endParaRPr lang="en-US" sz="1200" dirty="0" smtClean="0"/>
              </a:p>
              <a:p>
                <a:pPr algn="r" rtl="1"/>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10</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en-US" dirty="0" smtClean="0"/>
                  <a:t> </a:t>
                </a:r>
                <a:r>
                  <a:rPr lang="he-IL" baseline="0" dirty="0" smtClean="0"/>
                  <a:t> </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11</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1" indent="0" algn="r" defTabSz="914400" rtl="1" eaLnBrk="1" fontAlgn="base" latinLnBrk="0" hangingPunct="1">
                  <a:lnSpc>
                    <a:spcPct val="100000"/>
                  </a:lnSpc>
                  <a:spcBef>
                    <a:spcPct val="30000"/>
                  </a:spcBef>
                  <a:spcAft>
                    <a:spcPct val="0"/>
                  </a:spcAft>
                  <a:buClrTx/>
                  <a:buSzTx/>
                  <a:buFontTx/>
                  <a:buNone/>
                  <a:tabLst/>
                  <a:defRPr/>
                </a:pPr>
                <a:r>
                  <a:rPr lang="he-IL" sz="1200" kern="1200" dirty="0" smtClean="0">
                    <a:solidFill>
                      <a:schemeClr val="tx1"/>
                    </a:solidFill>
                    <a:effectLst/>
                    <a:latin typeface="Arial" pitchFamily="34" charset="0"/>
                    <a:ea typeface="+mn-ea"/>
                    <a:cs typeface="+mn-cs"/>
                  </a:rPr>
                  <a:t>אחד החלקים העיקריים בתוכנה מבצע </a:t>
                </a:r>
                <a:r>
                  <a:rPr lang="he-IL" sz="2000" dirty="0" smtClean="0"/>
                  <a:t>הצגת השוואת זמני של השוואות </a:t>
                </a:r>
                <a:r>
                  <a:rPr lang="en-US" sz="2000" dirty="0" smtClean="0"/>
                  <a:t>BWA</a:t>
                </a:r>
                <a:r>
                  <a:rPr lang="he-IL" sz="2000" dirty="0" smtClean="0"/>
                  <a:t>.</a:t>
                </a:r>
                <a:endParaRPr lang="en-US" sz="20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kern="1200" dirty="0" smtClean="0">
                    <a:solidFill>
                      <a:schemeClr val="tx1"/>
                    </a:solidFill>
                    <a:effectLst/>
                    <a:latin typeface="Arial" pitchFamily="34" charset="0"/>
                    <a:ea typeface="+mn-ea"/>
                    <a:cs typeface="+mn-cs"/>
                  </a:rPr>
                  <a:t> פעמיים, פעם בתהליכון אחד, ופעם עם ריבוי תהליכונים.</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16</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17</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18</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19</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latin typeface="Arial" pitchFamily="34" charset="0"/>
              </a:rPr>
              <a:t>מולקולת ענק שמכילה</a:t>
            </a:r>
            <a:r>
              <a:rPr lang="he-IL" sz="1200" kern="1200" baseline="0" dirty="0" smtClean="0">
                <a:solidFill>
                  <a:schemeClr val="tx1"/>
                </a:solidFill>
                <a:latin typeface="Arial" pitchFamily="34" charset="0"/>
              </a:rPr>
              <a:t> את</a:t>
            </a:r>
            <a:r>
              <a:rPr lang="he-IL" sz="1200" kern="1200" dirty="0" smtClean="0">
                <a:solidFill>
                  <a:schemeClr val="tx1"/>
                </a:solidFill>
                <a:latin typeface="Arial" pitchFamily="34" charset="0"/>
              </a:rPr>
              <a:t> כל המידע התורשתי לבניית החלבונים בתא אצל כל האורגניזמים הידועים, מחיידקים ועד לבני אדם.</a:t>
            </a:r>
          </a:p>
          <a:p>
            <a:pPr algn="r" rtl="1"/>
            <a:endParaRPr lang="he-IL" sz="1200" dirty="0" smtClean="0">
              <a:solidFill>
                <a:schemeClr val="tx1"/>
              </a:solidFill>
            </a:endParaRPr>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solidFill>
                  <a:schemeClr val="tx1"/>
                </a:solidFill>
              </a:rPr>
              <a:t>ניתן לייצג אותו כמחרוזת של הבסיסים המרכיבים אותו </a:t>
            </a:r>
            <a:r>
              <a:rPr lang="en-US" sz="1200" dirty="0" smtClean="0">
                <a:solidFill>
                  <a:schemeClr val="tx1"/>
                </a:solidFill>
              </a:rPr>
              <a:t>A</a:t>
            </a:r>
            <a:r>
              <a:rPr lang="he-IL" sz="1200" dirty="0" smtClean="0">
                <a:solidFill>
                  <a:schemeClr val="tx1"/>
                </a:solidFill>
              </a:rPr>
              <a:t>, </a:t>
            </a:r>
            <a:r>
              <a:rPr lang="en-US" sz="1200" dirty="0" smtClean="0">
                <a:solidFill>
                  <a:schemeClr val="tx1"/>
                </a:solidFill>
              </a:rPr>
              <a:t>G</a:t>
            </a:r>
            <a:r>
              <a:rPr lang="he-IL" sz="1200" dirty="0" smtClean="0">
                <a:solidFill>
                  <a:schemeClr val="tx1"/>
                </a:solidFill>
              </a:rPr>
              <a:t>, </a:t>
            </a:r>
            <a:r>
              <a:rPr lang="en-US" sz="1200" dirty="0" smtClean="0">
                <a:solidFill>
                  <a:schemeClr val="tx1"/>
                </a:solidFill>
              </a:rPr>
              <a:t>T</a:t>
            </a:r>
            <a:r>
              <a:rPr lang="he-IL" sz="1200" dirty="0" smtClean="0">
                <a:solidFill>
                  <a:schemeClr val="tx1"/>
                </a:solidFill>
              </a:rPr>
              <a:t>, </a:t>
            </a:r>
            <a:r>
              <a:rPr lang="en-US" sz="1200" dirty="0" smtClean="0">
                <a:solidFill>
                  <a:schemeClr val="tx1"/>
                </a:solidFill>
              </a:rPr>
              <a:t>C</a:t>
            </a:r>
            <a:r>
              <a:rPr lang="he-IL" sz="1200" dirty="0" smtClean="0">
                <a:solidFill>
                  <a:schemeClr val="tx1"/>
                </a:solidFill>
              </a:rPr>
              <a:t>. </a:t>
            </a:r>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solidFill>
                  <a:schemeClr val="tx1"/>
                </a:solidFill>
              </a:rPr>
              <a:t>סדר הגודל של מחרוזת של </a:t>
            </a:r>
            <a:r>
              <a:rPr lang="en-US" sz="1200" dirty="0" smtClean="0">
                <a:solidFill>
                  <a:schemeClr val="tx1"/>
                </a:solidFill>
              </a:rPr>
              <a:t>DNA</a:t>
            </a:r>
            <a:r>
              <a:rPr lang="he-IL" sz="1200" dirty="0" smtClean="0">
                <a:solidFill>
                  <a:schemeClr val="tx1"/>
                </a:solidFill>
              </a:rPr>
              <a:t> שלם –1.6 </a:t>
            </a:r>
            <a:r>
              <a:rPr lang="en-US" sz="1200" dirty="0" smtClean="0">
                <a:solidFill>
                  <a:schemeClr val="tx1"/>
                </a:solidFill>
              </a:rPr>
              <a:t>GB</a:t>
            </a:r>
            <a:r>
              <a:rPr lang="he-IL" sz="1200" dirty="0" smtClean="0">
                <a:solidFill>
                  <a:schemeClr val="tx1"/>
                </a:solidFill>
              </a:rPr>
              <a:t> - כ2 דיסקים </a:t>
            </a: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gn="r" rtl="1"/>
            <a:r>
              <a:rPr lang="he-IL" sz="1200" kern="1200" dirty="0" smtClean="0">
                <a:solidFill>
                  <a:schemeClr val="tx1"/>
                </a:solidFill>
                <a:latin typeface="Arial" pitchFamily="34" charset="0"/>
                <a:ea typeface="+mn-ea"/>
                <a:cs typeface="+mn-cs"/>
              </a:rPr>
              <a:t>ה </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יכול לעבור מוטציה, שינוי – אנחנו מסתמכים על זה.</a:t>
            </a:r>
          </a:p>
          <a:p>
            <a:pPr algn="r" rtl="1"/>
            <a:endParaRPr lang="he-IL" sz="1200" kern="1200" dirty="0" smtClean="0">
              <a:solidFill>
                <a:schemeClr val="tx1"/>
              </a:solidFill>
              <a:latin typeface="Arial" pitchFamily="34" charset="0"/>
              <a:ea typeface="+mn-ea"/>
              <a:cs typeface="+mn-cs"/>
            </a:endParaRPr>
          </a:p>
          <a:p>
            <a:pPr algn="r" rtl="1"/>
            <a:r>
              <a:rPr lang="he-IL" sz="1200" kern="1200" dirty="0" smtClean="0">
                <a:solidFill>
                  <a:schemeClr val="tx1"/>
                </a:solidFill>
                <a:latin typeface="Arial" pitchFamily="34" charset="0"/>
                <a:ea typeface="+mn-ea"/>
                <a:cs typeface="+mn-cs"/>
              </a:rPr>
              <a:t> רוב המוטציות אינן מזיקות אך אם הן מופיעות במקומות מסוימים על גבי רצף ה</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הן יכולות לגרום לבעיות גנטיות וביניהן  לנטיה למחלות גנטיות ובפרט לסרטן. </a:t>
            </a:r>
            <a:endParaRPr lang="he-IL" altLang="he-IL" dirty="0" smtClean="0"/>
          </a:p>
          <a:p>
            <a:pPr algn="r" rtl="1"/>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a:p>
            <a:pPr algn="r" rtl="1"/>
            <a:r>
              <a:rPr lang="en-US" sz="1200" b="1" u="sng" kern="1200" dirty="0" smtClean="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היא מולקולת ענק שמצויה בכל אחד ואחד מתאי הגוף שלנו ובה מצוי כל המידע התורשתי לבניית החלבונים בתא אצל כל האורגניזמים הידועים, מחיידקים ועד לבני 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המבנה של 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בנוי כמעיין "סולם" שמסתלסל סביב עצמו, כאשר ה"שלבים בסולם" מורכבים, כל אחד, מזוג בסיסים המתחברים זה לזה ומסומנים באותיות הלטיניות </a:t>
            </a:r>
            <a:r>
              <a:rPr lang="en-US" sz="1200" kern="1200" dirty="0">
                <a:solidFill>
                  <a:schemeClr val="tx1"/>
                </a:solidFill>
                <a:effectLst/>
                <a:latin typeface="Arial" pitchFamily="34" charset="0"/>
                <a:ea typeface="+mn-ea"/>
                <a:cs typeface="+mn-cs"/>
              </a:rPr>
              <a:t>A</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G</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T</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C</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בכל "שלב" מתחברים הבסיסים עם בן זוג קבוע – </a:t>
            </a:r>
            <a:r>
              <a:rPr lang="en-US" sz="1200" kern="1200" dirty="0">
                <a:solidFill>
                  <a:schemeClr val="tx1"/>
                </a:solidFill>
                <a:effectLst/>
                <a:latin typeface="Arial" pitchFamily="34" charset="0"/>
                <a:ea typeface="+mn-ea"/>
                <a:cs typeface="+mn-cs"/>
              </a:rPr>
              <a:t>A</a:t>
            </a:r>
            <a:r>
              <a:rPr lang="he-IL" sz="1200" kern="1200" dirty="0">
                <a:solidFill>
                  <a:schemeClr val="tx1"/>
                </a:solidFill>
                <a:effectLst/>
                <a:latin typeface="Arial" pitchFamily="34" charset="0"/>
                <a:ea typeface="+mn-ea"/>
                <a:cs typeface="+mn-cs"/>
              </a:rPr>
              <a:t> עם </a:t>
            </a:r>
            <a:r>
              <a:rPr lang="en-US" sz="1200" kern="1200" dirty="0">
                <a:solidFill>
                  <a:schemeClr val="tx1"/>
                </a:solidFill>
                <a:effectLst/>
                <a:latin typeface="Arial" pitchFamily="34" charset="0"/>
                <a:ea typeface="+mn-ea"/>
                <a:cs typeface="+mn-cs"/>
              </a:rPr>
              <a:t>T</a:t>
            </a:r>
            <a:r>
              <a:rPr lang="he-IL" sz="1200" kern="1200" dirty="0">
                <a:solidFill>
                  <a:schemeClr val="tx1"/>
                </a:solidFill>
                <a:effectLst/>
                <a:latin typeface="Arial" pitchFamily="34" charset="0"/>
                <a:ea typeface="+mn-ea"/>
                <a:cs typeface="+mn-cs"/>
              </a:rPr>
              <a:t> ו </a:t>
            </a:r>
            <a:r>
              <a:rPr lang="en-US" sz="1200" kern="1200" dirty="0">
                <a:solidFill>
                  <a:schemeClr val="tx1"/>
                </a:solidFill>
                <a:effectLst/>
                <a:latin typeface="Arial" pitchFamily="34" charset="0"/>
                <a:ea typeface="+mn-ea"/>
                <a:cs typeface="+mn-cs"/>
              </a:rPr>
              <a:t> C </a:t>
            </a:r>
            <a:r>
              <a:rPr lang="he-IL" sz="1200" kern="1200" dirty="0">
                <a:solidFill>
                  <a:schemeClr val="tx1"/>
                </a:solidFill>
                <a:effectLst/>
                <a:latin typeface="Arial" pitchFamily="34" charset="0"/>
                <a:ea typeface="+mn-ea"/>
                <a:cs typeface="+mn-cs"/>
              </a:rPr>
              <a:t>עם </a:t>
            </a:r>
            <a:r>
              <a:rPr lang="en-US" sz="1200" kern="1200" dirty="0">
                <a:solidFill>
                  <a:schemeClr val="tx1"/>
                </a:solidFill>
                <a:effectLst/>
                <a:latin typeface="Arial" pitchFamily="34" charset="0"/>
                <a:ea typeface="+mn-ea"/>
                <a:cs typeface="+mn-cs"/>
              </a:rPr>
              <a:t>G</a:t>
            </a:r>
            <a:r>
              <a:rPr lang="he-IL" sz="1200" kern="1200" dirty="0">
                <a:solidFill>
                  <a:schemeClr val="tx1"/>
                </a:solidFill>
                <a:effectLst/>
                <a:latin typeface="Arial" pitchFamily="34" charset="0"/>
                <a:ea typeface="+mn-ea"/>
                <a:cs typeface="+mn-cs"/>
              </a:rPr>
              <a:t>, כך שאם ידוע לנו רק צד אחד של ה"סולם" אנו יכולים לשחזר ממנו במדויק גם את הצד השני.</a:t>
            </a:r>
            <a:endParaRPr lang="en-US" sz="1200" kern="1200" dirty="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המדהים הוא שכ99.9%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של כל בני האדם משותף למרות אבני הבניין המועטות והפשוטות– וזוהי תכונה קרדינלית לפרויקט זה.</a:t>
            </a:r>
            <a:endParaRPr lang="en-US" sz="1200" kern="1200" dirty="0" smtClean="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20</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lgn="r" rtl="1"/>
                <a:r>
                  <a:rPr lang="he-IL" dirty="0" smtClean="0"/>
                  <a:t>מקבול כזה:</a:t>
                </a:r>
                <a:endParaRPr lang="en-US" dirty="0" smtClean="0"/>
              </a:p>
              <a:p>
                <a:pPr lvl="1" algn="r" rtl="1"/>
                <a:r>
                  <a:rPr lang="he-IL" dirty="0" smtClean="0"/>
                  <a:t>עדיף לתת לכל תהליכון מספיק עבודה כך שמערכת ההפעלה תשקיע את המשאבים בעבודה עצמה ולא בניהול תהליכונים.</a:t>
                </a:r>
                <a:endParaRPr lang="en-US" dirty="0" smtClean="0"/>
              </a:p>
              <a:p>
                <a:pPr lvl="1" algn="r" rtl="1"/>
                <a:r>
                  <a:rPr lang="he-IL" dirty="0" smtClean="0"/>
                  <a:t>מקבול שכזה מונע בעייתיות של תהליכונים שסיימו את עבודתם וממתינים לתהליכונים אחרים. במקבול התהליך – אין שום תלות בין התהליכונים.</a:t>
                </a:r>
                <a:endParaRPr lang="en-US" dirty="0" smtClean="0"/>
              </a:p>
              <a:p>
                <a:pPr lvl="1" algn="r" rtl="1"/>
                <a:r>
                  <a:rPr lang="he-IL" dirty="0" smtClean="0"/>
                  <a:t>הרצת כל קריאה על פני תהליכון יחיד עוזרת מבחינת העומס על הזכרון. סטטיסטית – ישנן פחות רקורסיות "עמוקות" באותו הזמן.</a:t>
                </a:r>
              </a:p>
              <a:p>
                <a:pPr lvl="1" algn="r" rtl="1"/>
                <a:endParaRPr lang="he-IL" dirty="0" smtClean="0"/>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מאידך, נראה שמיון הדגימות, לא עוזר לשפר את זמן הריצה באופן ניכר.</a:t>
                </a:r>
              </a:p>
              <a:p>
                <a:pPr marL="457200" marR="0" lvl="1" indent="0" algn="r" defTabSz="914400" rtl="1" eaLnBrk="1" fontAlgn="base" latinLnBrk="0" hangingPunct="1">
                  <a:lnSpc>
                    <a:spcPct val="100000"/>
                  </a:lnSpc>
                  <a:spcBef>
                    <a:spcPct val="30000"/>
                  </a:spcBef>
                  <a:spcAft>
                    <a:spcPct val="0"/>
                  </a:spcAft>
                  <a:buClrTx/>
                  <a:buSzTx/>
                  <a:buFontTx/>
                  <a:buNone/>
                  <a:tabLst/>
                  <a:defRPr/>
                </a:pPr>
                <a:endParaRPr lang="he-IL" dirty="0" smtClean="0"/>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להמשך:</a:t>
                </a:r>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כרטיס מסך</a:t>
                </a:r>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הרקורסיה של האלגוריתם מעמיסה על הזכרון ובעייתית בהעברת המימוש לכרטיס מסך.</a:t>
                </a:r>
                <a:endParaRPr lang="en-US" dirty="0" smtClean="0"/>
              </a:p>
              <a:p>
                <a:pPr marL="457200" marR="0" lvl="1" indent="0" algn="r" defTabSz="914400" rtl="1" eaLnBrk="1" fontAlgn="base" latinLnBrk="0" hangingPunct="1">
                  <a:lnSpc>
                    <a:spcPct val="100000"/>
                  </a:lnSpc>
                  <a:spcBef>
                    <a:spcPct val="30000"/>
                  </a:spcBef>
                  <a:spcAft>
                    <a:spcPct val="0"/>
                  </a:spcAft>
                  <a:buClrTx/>
                  <a:buSzTx/>
                  <a:buFontTx/>
                  <a:buNone/>
                  <a:tabLst/>
                  <a:defRPr/>
                </a:pPr>
                <a:endParaRPr lang="he-IL" dirty="0" smtClean="0"/>
              </a:p>
              <a:p>
                <a:pPr lvl="1" algn="r" rtl="1"/>
                <a:endParaRPr lang="en-US" dirty="0" smtClean="0"/>
              </a:p>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21</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r>
                  <a:rPr lang="he-IL" dirty="0" smtClean="0"/>
                  <a:t>לעבור על הנקודות</a:t>
                </a:r>
              </a:p>
              <a:p>
                <a:pPr algn="r"/>
                <a:endParaRPr lang="he-IL" dirty="0" smtClean="0"/>
              </a:p>
              <a:p>
                <a:pPr algn="r"/>
                <a:r>
                  <a:rPr lang="he-IL" dirty="0" smtClean="0"/>
                  <a:t>בסופו </a:t>
                </a:r>
                <a:r>
                  <a:rPr lang="he-IL" dirty="0" smtClean="0"/>
                  <a:t>של דבר – המערכת מחפשת מחרוזות</a:t>
                </a:r>
                <a:r>
                  <a:rPr lang="he-IL" baseline="0" dirty="0" smtClean="0"/>
                  <a:t> קצרות על פני הגנום האנושי</a:t>
                </a:r>
                <a:r>
                  <a:rPr lang="he-IL" baseline="0" dirty="0" smtClean="0"/>
                  <a:t>.</a:t>
                </a:r>
                <a:endParaRPr lang="he-IL" baseline="0" dirty="0" smtClean="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2000" dirty="0" smtClean="0"/>
                  <a:t>יעילות האלגוריתם עבור מציאת מיקום כל הדגימות: </a:t>
                </a:r>
                <a14:m>
                  <m:oMath xmlns:m="http://schemas.openxmlformats.org/officeDocument/2006/math">
                    <m:r>
                      <a:rPr lang="en-US" sz="2000" i="1">
                        <a:latin typeface="Cambria Math"/>
                      </a:rPr>
                      <m:t>𝑚</m:t>
                    </m:r>
                    <m:r>
                      <a:rPr lang="en-US" sz="2000" b="0" i="1" smtClean="0">
                        <a:latin typeface="Cambria Math"/>
                      </a:rPr>
                      <m:t>∙</m:t>
                    </m:r>
                    <m:r>
                      <a:rPr lang="he-IL" sz="2000" i="1">
                        <a:latin typeface="Cambria Math"/>
                      </a:rPr>
                      <m:t>𝜃</m:t>
                    </m:r>
                    <m:r>
                      <a:rPr lang="en-US" sz="2000" i="1">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lgn="r" rtl="1">
                  <a:buNone/>
                </a:pPr>
                <a:endParaRPr lang="he-IL" sz="2000" dirty="0">
                  <a:latin typeface="Arial" pitchFamily="34" charset="0"/>
                </a:endParaRPr>
              </a:p>
              <a:p>
                <a:pPr marL="0" indent="0" algn="r" rtl="1">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lgn="r" rtl="1">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2000" dirty="0" smtClean="0"/>
                  <a:t>יעילות האלגוריתם עבור מציאת מיקום כל הדגימות:</a:t>
                </a:r>
                <a14:m>
                  <m:oMath xmlns:m="http://schemas.openxmlformats.org/officeDocument/2006/math">
                    <m:r>
                      <a:rPr lang="en-US" sz="2000" i="1">
                        <a:latin typeface="Cambria Math"/>
                      </a:rPr>
                      <m:t>𝑚</m:t>
                    </m:r>
                    <m:r>
                      <a:rPr lang="en-US" sz="2000" i="1">
                        <a:latin typeface="Cambria Math"/>
                      </a:rPr>
                      <m:t>∙</m:t>
                    </m:r>
                    <m:r>
                      <a:rPr lang="he-IL" sz="2000" i="1">
                        <a:latin typeface="Cambria Math"/>
                      </a:rPr>
                      <m:t>𝜃</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lgn="r" rtl="1">
                  <a:buNone/>
                </a:pPr>
                <a:endParaRPr lang="he-IL" sz="2000" dirty="0">
                  <a:latin typeface="Arial" pitchFamily="34" charset="0"/>
                </a:endParaRPr>
              </a:p>
              <a:p>
                <a:pPr marL="0" indent="0" algn="r" rtl="1">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lgn="r" rtl="1">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6</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lgn="r" rtl="1"/>
                <a:r>
                  <a:rPr lang="he-IL" sz="1200" kern="1200" dirty="0" smtClean="0">
                    <a:solidFill>
                      <a:schemeClr val="tx1"/>
                    </a:solidFill>
                    <a:effectLst/>
                    <a:latin typeface="Arial" pitchFamily="34" charset="0"/>
                    <a:ea typeface="+mn-ea"/>
                    <a:cs typeface="+mn-cs"/>
                  </a:rPr>
                  <a:t>אלגוריתם </a:t>
                </a:r>
                <a:r>
                  <a:rPr lang="en-US" sz="1200" kern="1200" dirty="0" smtClean="0">
                    <a:solidFill>
                      <a:schemeClr val="tx1"/>
                    </a:solidFill>
                    <a:effectLst/>
                    <a:latin typeface="Arial" pitchFamily="34" charset="0"/>
                    <a:ea typeface="+mn-ea"/>
                    <a:cs typeface="+mn-cs"/>
                  </a:rPr>
                  <a:t>BWA</a:t>
                </a:r>
                <a:r>
                  <a:rPr lang="he-IL" sz="1200" kern="1200" baseline="0" dirty="0" smtClean="0">
                    <a:solidFill>
                      <a:schemeClr val="tx1"/>
                    </a:solidFill>
                    <a:effectLst/>
                    <a:latin typeface="Arial" pitchFamily="34" charset="0"/>
                    <a:ea typeface="+mn-ea"/>
                    <a:cs typeface="+mn-cs"/>
                  </a:rPr>
                  <a:t> מוצא מחרוזת ביעילות של </a:t>
                </a:r>
                <a:r>
                  <a:rPr lang="en-US" sz="1200" kern="1200" baseline="0" dirty="0" smtClean="0">
                    <a:solidFill>
                      <a:schemeClr val="tx1"/>
                    </a:solidFill>
                    <a:effectLst/>
                    <a:latin typeface="Arial" pitchFamily="34" charset="0"/>
                    <a:ea typeface="+mn-ea"/>
                    <a:cs typeface="+mn-cs"/>
                  </a:rPr>
                  <a:t>O(|w|)</a:t>
                </a:r>
                <a:r>
                  <a:rPr lang="he-IL" sz="1200" kern="1200" baseline="0" dirty="0" smtClean="0">
                    <a:solidFill>
                      <a:schemeClr val="tx1"/>
                    </a:solidFill>
                    <a:effectLst/>
                    <a:latin typeface="Arial" pitchFamily="34" charset="0"/>
                    <a:ea typeface="+mn-ea"/>
                    <a:cs typeface="+mn-cs"/>
                  </a:rPr>
                  <a:t>!</a:t>
                </a:r>
                <a:endParaRPr lang="he-IL"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המדהים בו - לא </a:t>
                </a:r>
                <a:r>
                  <a:rPr lang="he-IL" sz="1200" kern="1200" dirty="0">
                    <a:solidFill>
                      <a:schemeClr val="tx1"/>
                    </a:solidFill>
                    <a:effectLst/>
                    <a:latin typeface="Arial" pitchFamily="34" charset="0"/>
                    <a:ea typeface="+mn-ea"/>
                    <a:cs typeface="+mn-cs"/>
                  </a:rPr>
                  <a:t>תלוי באורך באורך הגנום</a:t>
                </a:r>
                <a:r>
                  <a:rPr lang="he-IL" sz="1200" kern="1200" dirty="0" smtClean="0">
                    <a:solidFill>
                      <a:schemeClr val="tx1"/>
                    </a:solidFill>
                    <a:effectLst/>
                    <a:latin typeface="Arial" pitchFamily="34" charset="0"/>
                    <a:ea typeface="+mn-ea"/>
                    <a:cs typeface="+mn-cs"/>
                  </a:rPr>
                  <a:t>! </a:t>
                </a:r>
              </a:p>
              <a:p>
                <a:pPr lvl="0" algn="r" rtl="1"/>
                <a:r>
                  <a:rPr lang="he-IL" sz="1200" kern="1200" dirty="0" smtClean="0">
                    <a:solidFill>
                      <a:schemeClr val="tx1"/>
                    </a:solidFill>
                    <a:effectLst/>
                    <a:latin typeface="Arial" pitchFamily="34" charset="0"/>
                    <a:ea typeface="+mn-ea"/>
                    <a:cs typeface="+mn-cs"/>
                  </a:rPr>
                  <a:t>יודע להתגבר על שגיאות במחרוזות הקצרות</a:t>
                </a:r>
              </a:p>
              <a:p>
                <a:pPr lvl="0" algn="r" rtl="1"/>
                <a:endParaRPr lang="he-IL"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להמחשה</a:t>
                </a:r>
                <a:r>
                  <a:rPr lang="he-IL" sz="1200" kern="1200" baseline="0" dirty="0" smtClean="0">
                    <a:solidFill>
                      <a:schemeClr val="tx1"/>
                    </a:solidFill>
                    <a:effectLst/>
                    <a:latin typeface="Arial" pitchFamily="34" charset="0"/>
                    <a:ea typeface="+mn-ea"/>
                    <a:cs typeface="+mn-cs"/>
                  </a:rPr>
                  <a:t> – כאילו מחפשים את המשפט "להיות או לא להיות" בכל כתבי שייקספיר – אז מספר האותיות שתהיה צריך לחפש בהם יהיה ב"סדר גודל" של 17 אותיות.</a:t>
                </a:r>
                <a:endParaRPr lang="en-US" sz="1200" kern="1200" dirty="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בפועל</a:t>
                </a:r>
                <a:r>
                  <a:rPr lang="he-IL" sz="1200" kern="1200" dirty="0">
                    <a:solidFill>
                      <a:schemeClr val="tx1"/>
                    </a:solidFill>
                    <a:effectLst/>
                    <a:latin typeface="Arial" pitchFamily="34" charset="0"/>
                    <a:ea typeface="+mn-ea"/>
                    <a:cs typeface="+mn-cs"/>
                  </a:rPr>
                  <a:t>,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14:m>
                  <m:oMath xmlns:m="http://schemas.openxmlformats.org/officeDocument/2006/math">
                    <m:r>
                      <a:rPr lang="en-US" sz="1200" i="1" kern="1200">
                        <a:solidFill>
                          <a:schemeClr val="tx1"/>
                        </a:solidFill>
                        <a:effectLst/>
                        <a:latin typeface="Cambria Math"/>
                        <a:ea typeface="+mn-ea"/>
                        <a:cs typeface="+mn-cs"/>
                      </a:rPr>
                      <m:t>𝑂</m:t>
                    </m:r>
                    <m:r>
                      <a:rPr lang="en-US" sz="1200" i="1" kern="1200">
                        <a:solidFill>
                          <a:schemeClr val="tx1"/>
                        </a:solidFill>
                        <a:effectLst/>
                        <a:latin typeface="Cambria Math"/>
                        <a:ea typeface="+mn-ea"/>
                        <a:cs typeface="+mn-cs"/>
                      </a:rPr>
                      <m:t>(</m:t>
                    </m:r>
                    <m:r>
                      <a:rPr lang="en-US" sz="1200" kern="1200">
                        <a:solidFill>
                          <a:schemeClr val="tx1"/>
                        </a:solidFill>
                        <a:effectLst/>
                        <a:latin typeface="Cambria Math"/>
                        <a:ea typeface="+mn-ea"/>
                        <a:cs typeface="+mn-cs"/>
                      </a:rPr>
                      <m:t>|</m:t>
                    </m:r>
                    <m:r>
                      <m:rPr>
                        <m:sty m:val="p"/>
                      </m:rPr>
                      <a:rPr lang="en-US" sz="1200" kern="1200">
                        <a:solidFill>
                          <a:schemeClr val="tx1"/>
                        </a:solidFill>
                        <a:effectLst/>
                        <a:latin typeface="Cambria Math"/>
                        <a:ea typeface="+mn-ea"/>
                        <a:cs typeface="+mn-cs"/>
                      </a:rPr>
                      <m:t>X</m:t>
                    </m:r>
                    <m:r>
                      <a:rPr lang="en-US" sz="1200"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m:t>
                    </m:r>
                  </m:oMath>
                </a14:m>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14:m>
                  <m:oMath xmlns:m="http://schemas.openxmlformats.org/officeDocument/2006/math">
                    <m:r>
                      <a:rPr lang="en-US" sz="1200" i="1" kern="1200">
                        <a:solidFill>
                          <a:schemeClr val="tx1"/>
                        </a:solidFill>
                        <a:effectLst/>
                        <a:latin typeface="Cambria Math"/>
                        <a:ea typeface="+mn-ea"/>
                        <a:cs typeface="+mn-cs"/>
                      </a:rPr>
                      <m:t>𝑚</m:t>
                    </m:r>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14:m>
                  <m:oMath xmlns:m="http://schemas.openxmlformats.org/officeDocument/2006/math">
                    <m:r>
                      <a:rPr lang="he-IL" sz="1200" i="1" kern="1200">
                        <a:solidFill>
                          <a:schemeClr val="tx1"/>
                        </a:solidFill>
                        <a:effectLst/>
                        <a:latin typeface="Cambria Math"/>
                        <a:ea typeface="+mn-ea"/>
                        <a:cs typeface="+mn-cs"/>
                      </a:rPr>
                      <m:t>𝜃</m:t>
                    </m:r>
                    <m:d>
                      <m:dPr>
                        <m:ctrlPr>
                          <a:rPr lang="en-US" sz="1200" i="1" kern="1200">
                            <a:solidFill>
                              <a:schemeClr val="tx1"/>
                            </a:solidFill>
                            <a:effectLst/>
                            <a:latin typeface="Cambria Math"/>
                            <a:ea typeface="+mn-ea"/>
                            <a:cs typeface="+mn-cs"/>
                          </a:rPr>
                        </m:ctrlPr>
                      </m:dPr>
                      <m:e>
                        <m:d>
                          <m:dPr>
                            <m:begChr m:val="|"/>
                            <m:endChr m:val="|"/>
                            <m:ctrlPr>
                              <a:rPr lang="en-US" sz="1200" i="1" kern="1200">
                                <a:solidFill>
                                  <a:schemeClr val="tx1"/>
                                </a:solidFill>
                                <a:effectLst/>
                                <a:latin typeface="Cambria Math"/>
                                <a:ea typeface="+mn-ea"/>
                                <a:cs typeface="+mn-cs"/>
                              </a:rPr>
                            </m:ctrlPr>
                          </m:dPr>
                          <m:e>
                            <m:r>
                              <m:rPr>
                                <m:sty m:val="p"/>
                              </m:rPr>
                              <a:rPr lang="en-US" sz="1200" kern="1200">
                                <a:solidFill>
                                  <a:schemeClr val="tx1"/>
                                </a:solidFill>
                                <a:effectLst/>
                                <a:latin typeface="Cambria Math"/>
                                <a:ea typeface="+mn-ea"/>
                                <a:cs typeface="+mn-cs"/>
                              </a:rPr>
                              <m:t>X</m:t>
                            </m:r>
                          </m:e>
                        </m:d>
                      </m:e>
                    </m:d>
                    <m:r>
                      <a:rPr lang="en-US" sz="1200" kern="1200">
                        <a:solidFill>
                          <a:schemeClr val="tx1"/>
                        </a:solidFill>
                        <a:effectLst/>
                        <a:latin typeface="Cambria Math"/>
                        <a:ea typeface="+mn-ea"/>
                        <a:cs typeface="+mn-cs"/>
                      </a:rPr>
                      <m:t>+</m:t>
                    </m:r>
                    <m:r>
                      <a:rPr lang="en-US" sz="1200" i="1" kern="1200" smtClean="0">
                        <a:solidFill>
                          <a:schemeClr val="tx1"/>
                        </a:solidFill>
                        <a:effectLst/>
                        <a:latin typeface="Cambria Math"/>
                        <a:ea typeface="+mn-ea"/>
                        <a:cs typeface="+mn-cs"/>
                      </a:rPr>
                      <m:t>𝑚</m:t>
                    </m:r>
                    <m:r>
                      <a:rPr lang="he-IL" sz="1200" i="1" kern="1200">
                        <a:solidFill>
                          <a:schemeClr val="tx1"/>
                        </a:solidFill>
                        <a:effectLst/>
                        <a:latin typeface="Cambria Math"/>
                        <a:ea typeface="+mn-ea"/>
                        <a:cs typeface="+mn-cs"/>
                      </a:rPr>
                      <m:t>𝜃</m:t>
                    </m:r>
                    <m:r>
                      <a:rPr lang="en-US" sz="1200" i="1" kern="1200">
                        <a:solidFill>
                          <a:schemeClr val="tx1"/>
                        </a:solidFill>
                        <a:effectLst/>
                        <a:latin typeface="Cambria Math"/>
                        <a:ea typeface="+mn-ea"/>
                        <a:cs typeface="+mn-cs"/>
                      </a:rPr>
                      <m:t>(</m:t>
                    </m:r>
                    <m:d>
                      <m:dPr>
                        <m:begChr m:val="|"/>
                        <m:endChr m:val="|"/>
                        <m:ctrlPr>
                          <a:rPr lang="en-US" sz="1200" i="1" kern="1200">
                            <a:solidFill>
                              <a:schemeClr val="tx1"/>
                            </a:solidFill>
                            <a:effectLst/>
                            <a:latin typeface="Cambria Math"/>
                            <a:ea typeface="+mn-ea"/>
                            <a:cs typeface="+mn-cs"/>
                          </a:rPr>
                        </m:ctrlPr>
                      </m:dPr>
                      <m:e>
                        <m:r>
                          <a:rPr lang="en-US" sz="1200" i="1" kern="1200">
                            <a:solidFill>
                              <a:schemeClr val="tx1"/>
                            </a:solidFill>
                            <a:effectLst/>
                            <a:latin typeface="Cambria Math"/>
                            <a:ea typeface="+mn-ea"/>
                            <a:cs typeface="+mn-cs"/>
                          </a:rPr>
                          <m:t>𝑤</m:t>
                        </m:r>
                      </m:e>
                    </m:d>
                    <m:r>
                      <a:rPr lang="en-US" sz="1200" i="1" kern="1200">
                        <a:solidFill>
                          <a:schemeClr val="tx1"/>
                        </a:solidFill>
                        <a:effectLst/>
                        <a:latin typeface="Cambria Math"/>
                        <a:ea typeface="+mn-ea"/>
                        <a:cs typeface="+mn-cs"/>
                      </a:rPr>
                      <m:t>)</m:t>
                    </m:r>
                  </m:oMath>
                </a14:m>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אבל מכיוון</a:t>
                </a:r>
                <a:r>
                  <a:rPr lang="he-IL" sz="1200" kern="1200" baseline="0" dirty="0" smtClean="0">
                    <a:solidFill>
                      <a:schemeClr val="tx1"/>
                    </a:solidFill>
                    <a:effectLst/>
                    <a:latin typeface="Arial" pitchFamily="34" charset="0"/>
                    <a:ea typeface="+mn-ea"/>
                    <a:cs typeface="+mn-cs"/>
                  </a:rPr>
                  <a:t> שהגנום האנושי זהה ב99.9% אצל כל בני האדם – זהו תהליך שמבצעים אותו פעם אחת בלבד ולכן אפשר להזניח אותו מהחישובים.</a:t>
                </a:r>
              </a:p>
              <a:p>
                <a:pPr algn="r" rtl="1"/>
                <a:r>
                  <a:rPr lang="he-IL" sz="1200" kern="1200" baseline="0" dirty="0" smtClean="0">
                    <a:solidFill>
                      <a:schemeClr val="tx1"/>
                    </a:solidFill>
                    <a:effectLst/>
                    <a:latin typeface="Arial" pitchFamily="34" charset="0"/>
                    <a:ea typeface="+mn-ea"/>
                    <a:cs typeface="+mn-cs"/>
                  </a:rPr>
                  <a:t>לי לקח שעתיים להריץ את האינדוקס.</a:t>
                </a:r>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lvl="0" algn="r" rtl="1"/>
                <a:r>
                  <a:rPr lang="en-US" sz="1200" kern="1200" dirty="0" smtClean="0">
                    <a:solidFill>
                      <a:schemeClr val="tx1"/>
                    </a:solidFill>
                    <a:effectLst/>
                    <a:latin typeface="Arial" pitchFamily="34" charset="0"/>
                    <a:ea typeface="+mn-ea"/>
                    <a:cs typeface="+mn-cs"/>
                  </a:rPr>
                  <a:t>Align</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 אלגוריתם יעיל לחיפוש מהסוג שלנו שפותח בדיוק למטרה זו, ויתואר ביתר הרחבה בהמשך.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יעילותו: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(|w|)</a:t>
                </a:r>
                <a:r>
                  <a:rPr lang="he-IL" sz="1200" kern="1200" dirty="0">
                    <a:solidFill>
                      <a:schemeClr val="tx1"/>
                    </a:solidFill>
                    <a:effectLst/>
                    <a:latin typeface="Arial" pitchFamily="34" charset="0"/>
                    <a:ea typeface="+mn-ea"/>
                    <a:cs typeface="+mn-cs"/>
                  </a:rPr>
                  <a:t> (לא תלוי באורך באורך הגנום!).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בפועל,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r>
                  <a:rPr lang="en-US" sz="1200" i="0" kern="1200">
                    <a:solidFill>
                      <a:schemeClr val="tx1"/>
                    </a:solidFill>
                    <a:effectLst/>
                    <a:latin typeface="Arial" pitchFamily="34" charset="0"/>
                    <a:ea typeface="+mn-ea"/>
                    <a:cs typeface="+mn-cs"/>
                  </a:rPr>
                  <a:t>𝑂(|X|)</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r>
                  <a:rPr lang="en-US" sz="1200" i="0" kern="1200">
                    <a:solidFill>
                      <a:schemeClr val="tx1"/>
                    </a:solidFill>
                    <a:effectLst/>
                    <a:latin typeface="Arial" pitchFamily="34" charset="0"/>
                    <a:ea typeface="+mn-ea"/>
                    <a:cs typeface="+mn-cs"/>
                  </a:rPr>
                  <a:t>𝑚</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(|X|)+𝑚</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(|𝑤|)</a:t>
                </a:r>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7</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בניית האינדקס בעזרת מערך סייפות:</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יהי </a:t>
            </a:r>
            <a:r>
              <a:rPr lang="en-US" sz="1200" kern="1200" dirty="0" smtClean="0">
                <a:solidFill>
                  <a:schemeClr val="tx1"/>
                </a:solidFill>
                <a:effectLst/>
                <a:latin typeface="Arial" pitchFamily="34" charset="0"/>
                <a:ea typeface="+mn-ea"/>
                <a:cs typeface="+mn-cs"/>
              </a:rPr>
              <a:t>X = googol$</a:t>
            </a:r>
          </a:p>
          <a:p>
            <a:pPr algn="r" rtl="1"/>
            <a:r>
              <a:rPr lang="en-US" sz="1200" kern="1200" dirty="0" smtClean="0">
                <a:solidFill>
                  <a:schemeClr val="tx1"/>
                </a:solidFill>
                <a:effectLst/>
                <a:latin typeface="Arial" pitchFamily="34" charset="0"/>
                <a:ea typeface="+mn-ea"/>
                <a:cs typeface="+mn-cs"/>
              </a:rPr>
              <a:t> </a:t>
            </a:r>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נבצע הזזה מחזורית של </a:t>
            </a:r>
            <a:r>
              <a:rPr lang="en-US" sz="1200" kern="1200" dirty="0" smtClean="0">
                <a:solidFill>
                  <a:schemeClr val="tx1"/>
                </a:solidFill>
                <a:effectLst/>
                <a:latin typeface="Arial" pitchFamily="34" charset="0"/>
                <a:ea typeface="+mn-ea"/>
                <a:cs typeface="+mn-cs"/>
              </a:rPr>
              <a:t>X</a:t>
            </a:r>
            <a:r>
              <a:rPr lang="he-IL" sz="1200" kern="1200" dirty="0" smtClean="0">
                <a:solidFill>
                  <a:schemeClr val="tx1"/>
                </a:solidFill>
                <a:effectLst/>
                <a:latin typeface="Arial" pitchFamily="34" charset="0"/>
                <a:ea typeface="+mn-ea"/>
                <a:cs typeface="+mn-cs"/>
              </a:rPr>
              <a:t>, ונשמור תוצאה של כל הזזה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כרשומה.</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לאחר מכן  נמיין את הרשומות מיון לקסוגרפי.</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לאחר המיון, אוסף התווים הראשונים מכל רשומה מהווים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את מערך הסיומת </a:t>
            </a:r>
            <a:r>
              <a:rPr lang="en-US" sz="1200" kern="1200" dirty="0" smtClean="0">
                <a:solidFill>
                  <a:schemeClr val="tx1"/>
                </a:solidFill>
                <a:effectLst/>
                <a:latin typeface="Arial" pitchFamily="34" charset="0"/>
                <a:ea typeface="+mn-ea"/>
                <a:cs typeface="+mn-cs"/>
              </a:rPr>
              <a:t>S(</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(6,3,0,5,2,4,1) </a:t>
            </a:r>
            <a:endParaRPr lang="en-US" sz="1200" kern="1200" dirty="0" smtClean="0">
              <a:solidFill>
                <a:schemeClr val="tx1"/>
              </a:solidFill>
              <a:effectLst/>
              <a:latin typeface="Arial" pitchFamily="34" charset="0"/>
              <a:ea typeface="+mn-ea"/>
              <a:cs typeface="+mn-cs"/>
            </a:endParaRPr>
          </a:p>
          <a:p>
            <a:pPr algn="r" rtl="1"/>
            <a:r>
              <a:rPr lang="en-US" sz="1200" kern="1200" dirty="0" smtClean="0">
                <a:solidFill>
                  <a:schemeClr val="tx1"/>
                </a:solidFill>
                <a:effectLst/>
                <a:latin typeface="Arial" pitchFamily="34" charset="0"/>
                <a:ea typeface="+mn-ea"/>
                <a:cs typeface="+mn-cs"/>
              </a:rPr>
              <a:t> </a:t>
            </a:r>
          </a:p>
          <a:p>
            <a:pPr algn="r" rtl="1"/>
            <a:r>
              <a:rPr lang="he-IL" sz="1200" kern="1200" dirty="0" smtClean="0">
                <a:solidFill>
                  <a:schemeClr val="tx1"/>
                </a:solidFill>
                <a:effectLst/>
                <a:latin typeface="Arial" pitchFamily="34" charset="0"/>
                <a:ea typeface="+mn-ea"/>
                <a:cs typeface="+mn-cs"/>
              </a:rPr>
              <a:t>השרשור של התוים האחרונים של הרשומות נותן לנו את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"מחרוזות </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b[</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 </a:t>
            </a:r>
            <a:r>
              <a:rPr lang="en-US" sz="1200" kern="1200" dirty="0" err="1" smtClean="0">
                <a:solidFill>
                  <a:schemeClr val="tx1"/>
                </a:solidFill>
                <a:effectLst/>
                <a:latin typeface="Arial" pitchFamily="34" charset="0"/>
                <a:ea typeface="+mn-ea"/>
                <a:cs typeface="+mn-cs"/>
              </a:rPr>
              <a:t>lo$oogg</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וזהו למעשה האינדקס שנשתמש בו.</a:t>
            </a:r>
            <a:endParaRPr lang="en-US" sz="1200" kern="1200" dirty="0" smtClean="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8</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נשים לב </a:t>
            </a:r>
            <a:r>
              <a:rPr lang="he-IL" sz="1200" b="1" kern="1200" dirty="0" smtClean="0">
                <a:solidFill>
                  <a:schemeClr val="tx1"/>
                </a:solidFill>
                <a:effectLst/>
                <a:latin typeface="Arial" pitchFamily="34" charset="0"/>
                <a:ea typeface="+mn-ea"/>
                <a:cs typeface="+mn-cs"/>
              </a:rPr>
              <a:t>לחידוש הגדול שבאלגוריתם</a:t>
            </a:r>
            <a:r>
              <a:rPr lang="he-IL" sz="1200" kern="1200" dirty="0" smtClean="0">
                <a:solidFill>
                  <a:schemeClr val="tx1"/>
                </a:solidFill>
                <a:effectLst/>
                <a:latin typeface="Arial" pitchFamily="34" charset="0"/>
                <a:ea typeface="+mn-ea"/>
                <a:cs typeface="+mn-cs"/>
              </a:rPr>
              <a:t> זה כפי שהוא מצוין בנקודות הבאות:</a:t>
            </a:r>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הקו לא יורד לכל עומק העץ – האלגוריתם יודע להתמודד עם שגיאות, </a:t>
            </a:r>
            <a:r>
              <a:rPr lang="he-IL" sz="1200" b="1" kern="1200" dirty="0" smtClean="0">
                <a:solidFill>
                  <a:schemeClr val="tx1"/>
                </a:solidFill>
                <a:effectLst/>
                <a:latin typeface="Arial" pitchFamily="34" charset="0"/>
                <a:ea typeface="+mn-ea"/>
                <a:cs typeface="+mn-cs"/>
              </a:rPr>
              <a:t>וממשיך לרדת</a:t>
            </a:r>
            <a:r>
              <a:rPr lang="he-IL" sz="1200" kern="1200" dirty="0" smtClean="0">
                <a:solidFill>
                  <a:schemeClr val="tx1"/>
                </a:solidFill>
                <a:effectLst/>
                <a:latin typeface="Arial" pitchFamily="34" charset="0"/>
                <a:ea typeface="+mn-ea"/>
                <a:cs typeface="+mn-cs"/>
              </a:rPr>
              <a:t> במורד העץ גם לאחר שגיאה אחת. ומאידך, ברגע שישנן יותר מדי שגיאות (2 במקרה הזה) </a:t>
            </a:r>
            <a:r>
              <a:rPr lang="he-IL" sz="1200" b="1" kern="1200" dirty="0" smtClean="0">
                <a:solidFill>
                  <a:schemeClr val="tx1"/>
                </a:solidFill>
                <a:effectLst/>
                <a:latin typeface="Arial" pitchFamily="34" charset="0"/>
                <a:ea typeface="+mn-ea"/>
                <a:cs typeface="+mn-cs"/>
              </a:rPr>
              <a:t>החיפוש נעצר</a:t>
            </a:r>
            <a:r>
              <a:rPr lang="he-IL" sz="1200" kern="1200" dirty="0" smtClean="0">
                <a:solidFill>
                  <a:schemeClr val="tx1"/>
                </a:solidFill>
                <a:effectLst/>
                <a:latin typeface="Arial" pitchFamily="34" charset="0"/>
                <a:ea typeface="+mn-ea"/>
                <a:cs typeface="+mn-cs"/>
              </a:rPr>
              <a:t> והקו עולה בחזרה במעלה העץ.</a:t>
            </a:r>
          </a:p>
          <a:p>
            <a:pPr lvl="0" algn="r" rtl="1"/>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רישות שלהן יש רישה משותפת, </a:t>
            </a:r>
            <a:r>
              <a:rPr lang="he-IL" sz="1200" b="1" kern="1200" dirty="0" smtClean="0">
                <a:solidFill>
                  <a:schemeClr val="tx1"/>
                </a:solidFill>
                <a:effectLst/>
                <a:latin typeface="Arial" pitchFamily="34" charset="0"/>
                <a:ea typeface="+mn-ea"/>
                <a:cs typeface="+mn-cs"/>
              </a:rPr>
              <a:t>נמצאים על אותו מסלול של האלגוריתם!</a:t>
            </a:r>
            <a:r>
              <a:rPr lang="he-IL" sz="1200" kern="1200" dirty="0" smtClean="0">
                <a:solidFill>
                  <a:schemeClr val="tx1"/>
                </a:solidFill>
                <a:effectLst/>
                <a:latin typeface="Arial" pitchFamily="34" charset="0"/>
                <a:ea typeface="+mn-ea"/>
                <a:cs typeface="+mn-cs"/>
              </a:rPr>
              <a:t> (חסכון אדיר</a:t>
            </a:r>
            <a:r>
              <a:rPr lang="he-IL" sz="1200" kern="1200" baseline="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בזמן ריצה).</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b="1" kern="1200" dirty="0" smtClean="0">
                <a:solidFill>
                  <a:schemeClr val="tx1"/>
                </a:solidFill>
                <a:effectLst/>
                <a:latin typeface="Arial" pitchFamily="34" charset="0"/>
                <a:ea typeface="+mn-ea"/>
                <a:cs typeface="+mn-cs"/>
              </a:rPr>
              <a:t>הסבר</a:t>
            </a:r>
            <a:r>
              <a:rPr lang="he-IL" sz="1200" kern="1200" dirty="0" smtClean="0">
                <a:solidFill>
                  <a:schemeClr val="tx1"/>
                </a:solidFill>
                <a:effectLst/>
                <a:latin typeface="Arial" pitchFamily="34" charset="0"/>
                <a:ea typeface="+mn-ea"/>
                <a:cs typeface="+mn-cs"/>
              </a:rPr>
              <a:t>: מדוע הצומת המודגשת [1,1] המייצגת את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[1,1] מייצג טווח של אינדקסים, ובמקרה שלנו – אינקדס יחיד: 1.</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נלך לטבלת ה</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ואכן באינדקס 1, מופיעה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9</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pPr lvl="0"/>
            <a:r>
              <a:rPr lang="en-US" altLang="he-IL" noProof="0" smtClean="0"/>
              <a:t>Click to edit Master title style</a:t>
            </a:r>
          </a:p>
        </p:txBody>
      </p:sp>
      <p:sp>
        <p:nvSpPr>
          <p:cNvPr id="20483"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0484" name="Rectangle 4"/>
          <p:cNvSpPr>
            <a:spLocks noGrp="1" noChangeArrowheads="1"/>
          </p:cNvSpPr>
          <p:nvPr>
            <p:ph type="dt" sz="half" idx="2"/>
          </p:nvPr>
        </p:nvSpPr>
        <p:spPr/>
        <p:txBody>
          <a:bodyPr/>
          <a:lstStyle>
            <a:lvl1pPr>
              <a:defRPr/>
            </a:lvl1pPr>
          </a:lstStyle>
          <a:p>
            <a:endParaRPr lang="en-US" altLang="he-IL"/>
          </a:p>
        </p:txBody>
      </p:sp>
      <p:sp>
        <p:nvSpPr>
          <p:cNvPr id="20485" name="Rectangle 5"/>
          <p:cNvSpPr>
            <a:spLocks noGrp="1" noChangeArrowheads="1"/>
          </p:cNvSpPr>
          <p:nvPr>
            <p:ph type="ftr" sz="quarter" idx="3"/>
          </p:nvPr>
        </p:nvSpPr>
        <p:spPr/>
        <p:txBody>
          <a:bodyPr/>
          <a:lstStyle>
            <a:lvl1pPr>
              <a:defRPr/>
            </a:lvl1pPr>
          </a:lstStyle>
          <a:p>
            <a:endParaRPr lang="en-US" altLang="he-IL"/>
          </a:p>
        </p:txBody>
      </p:sp>
      <p:sp>
        <p:nvSpPr>
          <p:cNvPr id="20486" name="Rectangle 6"/>
          <p:cNvSpPr>
            <a:spLocks noGrp="1" noChangeArrowheads="1"/>
          </p:cNvSpPr>
          <p:nvPr>
            <p:ph type="sldNum" sz="quarter" idx="4"/>
          </p:nvPr>
        </p:nvSpPr>
        <p:spPr/>
        <p:txBody>
          <a:bodyPr/>
          <a:lstStyle>
            <a:lvl1pPr>
              <a:defRPr/>
            </a:lvl1pPr>
          </a:lstStyle>
          <a:p>
            <a:fld id="{47533BDF-940A-45E4-8777-12A5CC0711F7}" type="slidenum">
              <a:rPr lang="en-US" altLang="he-IL"/>
              <a:pPr/>
              <a:t>‹#›</a:t>
            </a:fld>
            <a:endParaRPr lang="en-US" alt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659BAB3D-0AF1-4BC0-9DAD-78B2EB31CF0E}" type="slidenum">
              <a:rPr lang="en-US" altLang="he-IL"/>
              <a:pPr/>
              <a:t>‹#›</a:t>
            </a:fld>
            <a:endParaRPr lang="en-US" altLang="he-IL"/>
          </a:p>
        </p:txBody>
      </p:sp>
    </p:spTree>
    <p:extLst>
      <p:ext uri="{BB962C8B-B14F-4D97-AF65-F5344CB8AC3E}">
        <p14:creationId xmlns:p14="http://schemas.microsoft.com/office/powerpoint/2010/main" val="71404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9D4A35B1-0F10-49BB-9F9F-9388F960F9BF}" type="slidenum">
              <a:rPr lang="en-US" altLang="he-IL"/>
              <a:pPr/>
              <a:t>‹#›</a:t>
            </a:fld>
            <a:endParaRPr lang="en-US" altLang="he-IL"/>
          </a:p>
        </p:txBody>
      </p:sp>
    </p:spTree>
    <p:extLst>
      <p:ext uri="{BB962C8B-B14F-4D97-AF65-F5344CB8AC3E}">
        <p14:creationId xmlns:p14="http://schemas.microsoft.com/office/powerpoint/2010/main" val="78164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7651"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pPr lvl="0"/>
            <a:r>
              <a:rPr lang="en-US" altLang="he-IL" noProof="0" smtClean="0"/>
              <a:t>Click to edit Master title style</a:t>
            </a:r>
          </a:p>
        </p:txBody>
      </p:sp>
      <p:sp>
        <p:nvSpPr>
          <p:cNvPr id="27652"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7653" name="Rectangle 5"/>
          <p:cNvSpPr>
            <a:spLocks noGrp="1" noChangeArrowheads="1"/>
          </p:cNvSpPr>
          <p:nvPr>
            <p:ph type="dt" sz="half" idx="2"/>
          </p:nvPr>
        </p:nvSpPr>
        <p:spPr/>
        <p:txBody>
          <a:bodyPr/>
          <a:lstStyle>
            <a:lvl1pPr>
              <a:defRPr/>
            </a:lvl1pPr>
          </a:lstStyle>
          <a:p>
            <a:endParaRPr lang="en-US" altLang="he-IL"/>
          </a:p>
        </p:txBody>
      </p:sp>
      <p:sp>
        <p:nvSpPr>
          <p:cNvPr id="27654" name="Rectangle 6"/>
          <p:cNvSpPr>
            <a:spLocks noGrp="1" noChangeArrowheads="1"/>
          </p:cNvSpPr>
          <p:nvPr>
            <p:ph type="ftr" sz="quarter" idx="3"/>
          </p:nvPr>
        </p:nvSpPr>
        <p:spPr/>
        <p:txBody>
          <a:bodyPr/>
          <a:lstStyle>
            <a:lvl1pPr>
              <a:defRPr/>
            </a:lvl1pPr>
          </a:lstStyle>
          <a:p>
            <a:endParaRPr lang="en-US" altLang="he-IL"/>
          </a:p>
        </p:txBody>
      </p:sp>
      <p:sp>
        <p:nvSpPr>
          <p:cNvPr id="27655" name="Rectangle 7"/>
          <p:cNvSpPr>
            <a:spLocks noGrp="1" noChangeArrowheads="1"/>
          </p:cNvSpPr>
          <p:nvPr>
            <p:ph type="sldNum" sz="quarter" idx="4"/>
          </p:nvPr>
        </p:nvSpPr>
        <p:spPr/>
        <p:txBody>
          <a:bodyPr/>
          <a:lstStyle>
            <a:lvl1pPr>
              <a:defRPr/>
            </a:lvl1pPr>
          </a:lstStyle>
          <a:p>
            <a:fld id="{D6B99144-F844-4B9F-B489-F504A16B6A24}" type="slidenum">
              <a:rPr lang="en-US" altLang="he-IL"/>
              <a:pPr/>
              <a:t>‹#›</a:t>
            </a:fld>
            <a:endParaRPr lang="en-US" altLang="he-I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B8E86FC0-FB44-4741-9DDD-8ED8B625A628}" type="slidenum">
              <a:rPr lang="en-US" altLang="he-IL"/>
              <a:pPr/>
              <a:t>‹#›</a:t>
            </a:fld>
            <a:endParaRPr lang="en-US" altLang="he-IL"/>
          </a:p>
        </p:txBody>
      </p:sp>
    </p:spTree>
    <p:extLst>
      <p:ext uri="{BB962C8B-B14F-4D97-AF65-F5344CB8AC3E}">
        <p14:creationId xmlns:p14="http://schemas.microsoft.com/office/powerpoint/2010/main" val="4114398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E7E73A22-80C0-4244-94B6-9B6B43F6B653}" type="slidenum">
              <a:rPr lang="en-US" altLang="he-IL"/>
              <a:pPr/>
              <a:t>‹#›</a:t>
            </a:fld>
            <a:endParaRPr lang="en-US" altLang="he-IL"/>
          </a:p>
        </p:txBody>
      </p:sp>
    </p:spTree>
    <p:extLst>
      <p:ext uri="{BB962C8B-B14F-4D97-AF65-F5344CB8AC3E}">
        <p14:creationId xmlns:p14="http://schemas.microsoft.com/office/powerpoint/2010/main" val="3961734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1E590C42-77FC-4260-9006-254CF73F5322}" type="slidenum">
              <a:rPr lang="en-US" altLang="he-IL"/>
              <a:pPr/>
              <a:t>‹#›</a:t>
            </a:fld>
            <a:endParaRPr lang="en-US" altLang="he-IL"/>
          </a:p>
        </p:txBody>
      </p:sp>
    </p:spTree>
    <p:extLst>
      <p:ext uri="{BB962C8B-B14F-4D97-AF65-F5344CB8AC3E}">
        <p14:creationId xmlns:p14="http://schemas.microsoft.com/office/powerpoint/2010/main" val="248175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822F567A-8AD9-4583-8A8B-868BDE379922}" type="slidenum">
              <a:rPr lang="en-US" altLang="he-IL"/>
              <a:pPr/>
              <a:t>‹#›</a:t>
            </a:fld>
            <a:endParaRPr lang="en-US" altLang="he-IL"/>
          </a:p>
        </p:txBody>
      </p:sp>
    </p:spTree>
    <p:extLst>
      <p:ext uri="{BB962C8B-B14F-4D97-AF65-F5344CB8AC3E}">
        <p14:creationId xmlns:p14="http://schemas.microsoft.com/office/powerpoint/2010/main" val="1835920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61A24172-8AC2-47B0-A330-8B81C333C4B3}" type="slidenum">
              <a:rPr lang="en-US" altLang="he-IL"/>
              <a:pPr/>
              <a:t>‹#›</a:t>
            </a:fld>
            <a:endParaRPr lang="en-US" altLang="he-IL"/>
          </a:p>
        </p:txBody>
      </p:sp>
    </p:spTree>
    <p:extLst>
      <p:ext uri="{BB962C8B-B14F-4D97-AF65-F5344CB8AC3E}">
        <p14:creationId xmlns:p14="http://schemas.microsoft.com/office/powerpoint/2010/main" val="2049711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BBC5A023-9E73-4471-9291-AE6F84B75CF9}" type="slidenum">
              <a:rPr lang="en-US" altLang="he-IL"/>
              <a:pPr/>
              <a:t>‹#›</a:t>
            </a:fld>
            <a:endParaRPr lang="en-US" altLang="he-IL"/>
          </a:p>
        </p:txBody>
      </p:sp>
    </p:spTree>
    <p:extLst>
      <p:ext uri="{BB962C8B-B14F-4D97-AF65-F5344CB8AC3E}">
        <p14:creationId xmlns:p14="http://schemas.microsoft.com/office/powerpoint/2010/main" val="4098032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9F381B41-448D-4D2F-AB9D-ECB22C56809E}" type="slidenum">
              <a:rPr lang="en-US" altLang="he-IL"/>
              <a:pPr/>
              <a:t>‹#›</a:t>
            </a:fld>
            <a:endParaRPr lang="en-US" altLang="he-IL"/>
          </a:p>
        </p:txBody>
      </p:sp>
    </p:spTree>
    <p:extLst>
      <p:ext uri="{BB962C8B-B14F-4D97-AF65-F5344CB8AC3E}">
        <p14:creationId xmlns:p14="http://schemas.microsoft.com/office/powerpoint/2010/main" val="51462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3EF84412-D3F1-437C-88B0-12540D797466}" type="slidenum">
              <a:rPr lang="en-US" altLang="he-IL"/>
              <a:pPr/>
              <a:t>‹#›</a:t>
            </a:fld>
            <a:endParaRPr lang="en-US" altLang="he-IL"/>
          </a:p>
        </p:txBody>
      </p:sp>
    </p:spTree>
    <p:extLst>
      <p:ext uri="{BB962C8B-B14F-4D97-AF65-F5344CB8AC3E}">
        <p14:creationId xmlns:p14="http://schemas.microsoft.com/office/powerpoint/2010/main" val="2244691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31810025-73BD-4F8D-8537-980726DD0E48}" type="slidenum">
              <a:rPr lang="en-US" altLang="he-IL"/>
              <a:pPr/>
              <a:t>‹#›</a:t>
            </a:fld>
            <a:endParaRPr lang="en-US" altLang="he-IL"/>
          </a:p>
        </p:txBody>
      </p:sp>
    </p:spTree>
    <p:extLst>
      <p:ext uri="{BB962C8B-B14F-4D97-AF65-F5344CB8AC3E}">
        <p14:creationId xmlns:p14="http://schemas.microsoft.com/office/powerpoint/2010/main" val="1312644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1AFDE8F4-28B5-4F83-9052-420D9E428DDD}" type="slidenum">
              <a:rPr lang="en-US" altLang="he-IL"/>
              <a:pPr/>
              <a:t>‹#›</a:t>
            </a:fld>
            <a:endParaRPr lang="en-US" altLang="he-IL"/>
          </a:p>
        </p:txBody>
      </p:sp>
    </p:spTree>
    <p:extLst>
      <p:ext uri="{BB962C8B-B14F-4D97-AF65-F5344CB8AC3E}">
        <p14:creationId xmlns:p14="http://schemas.microsoft.com/office/powerpoint/2010/main" val="117363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F649C8C3-178C-497D-9A20-376B125A4341}" type="slidenum">
              <a:rPr lang="en-US" altLang="he-IL"/>
              <a:pPr/>
              <a:t>‹#›</a:t>
            </a:fld>
            <a:endParaRPr lang="en-US" altLang="he-IL"/>
          </a:p>
        </p:txBody>
      </p:sp>
    </p:spTree>
    <p:extLst>
      <p:ext uri="{BB962C8B-B14F-4D97-AF65-F5344CB8AC3E}">
        <p14:creationId xmlns:p14="http://schemas.microsoft.com/office/powerpoint/2010/main" val="214377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CA57C799-1D73-456E-86C0-BA16F6994548}" type="slidenum">
              <a:rPr lang="en-US" altLang="he-IL"/>
              <a:pPr/>
              <a:t>‹#›</a:t>
            </a:fld>
            <a:endParaRPr lang="en-US" altLang="he-IL"/>
          </a:p>
        </p:txBody>
      </p:sp>
    </p:spTree>
    <p:extLst>
      <p:ext uri="{BB962C8B-B14F-4D97-AF65-F5344CB8AC3E}">
        <p14:creationId xmlns:p14="http://schemas.microsoft.com/office/powerpoint/2010/main" val="3466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A091FDCA-D92D-479A-A0A3-0C52AA619531}" type="slidenum">
              <a:rPr lang="en-US" altLang="he-IL"/>
              <a:pPr/>
              <a:t>‹#›</a:t>
            </a:fld>
            <a:endParaRPr lang="en-US" altLang="he-IL"/>
          </a:p>
        </p:txBody>
      </p:sp>
    </p:spTree>
    <p:extLst>
      <p:ext uri="{BB962C8B-B14F-4D97-AF65-F5344CB8AC3E}">
        <p14:creationId xmlns:p14="http://schemas.microsoft.com/office/powerpoint/2010/main" val="297399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CE853DB8-D058-4DC9-A2A8-CAA609B21038}" type="slidenum">
              <a:rPr lang="en-US" altLang="he-IL"/>
              <a:pPr/>
              <a:t>‹#›</a:t>
            </a:fld>
            <a:endParaRPr lang="en-US" altLang="he-IL"/>
          </a:p>
        </p:txBody>
      </p:sp>
    </p:spTree>
    <p:extLst>
      <p:ext uri="{BB962C8B-B14F-4D97-AF65-F5344CB8AC3E}">
        <p14:creationId xmlns:p14="http://schemas.microsoft.com/office/powerpoint/2010/main" val="10892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0CEBC20C-4212-4D6E-B725-6E50D0A8CE5B}" type="slidenum">
              <a:rPr lang="en-US" altLang="he-IL"/>
              <a:pPr/>
              <a:t>‹#›</a:t>
            </a:fld>
            <a:endParaRPr lang="en-US" altLang="he-IL"/>
          </a:p>
        </p:txBody>
      </p:sp>
    </p:spTree>
    <p:extLst>
      <p:ext uri="{BB962C8B-B14F-4D97-AF65-F5344CB8AC3E}">
        <p14:creationId xmlns:p14="http://schemas.microsoft.com/office/powerpoint/2010/main" val="413309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1E0E6E33-83BF-420D-88D0-90240055ADDE}" type="slidenum">
              <a:rPr lang="en-US" altLang="he-IL"/>
              <a:pPr/>
              <a:t>‹#›</a:t>
            </a:fld>
            <a:endParaRPr lang="en-US" altLang="he-IL"/>
          </a:p>
        </p:txBody>
      </p:sp>
    </p:spTree>
    <p:extLst>
      <p:ext uri="{BB962C8B-B14F-4D97-AF65-F5344CB8AC3E}">
        <p14:creationId xmlns:p14="http://schemas.microsoft.com/office/powerpoint/2010/main" val="392755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76D4A82D-6F44-4A44-A64E-00C39F48D81C}" type="slidenum">
              <a:rPr lang="en-US" altLang="he-IL"/>
              <a:pPr/>
              <a:t>‹#›</a:t>
            </a:fld>
            <a:endParaRPr lang="en-US" altLang="he-IL"/>
          </a:p>
        </p:txBody>
      </p:sp>
    </p:spTree>
    <p:extLst>
      <p:ext uri="{BB962C8B-B14F-4D97-AF65-F5344CB8AC3E}">
        <p14:creationId xmlns:p14="http://schemas.microsoft.com/office/powerpoint/2010/main" val="249652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F0E94658-C982-4FC0-B426-8D61CB6DB9EC}" type="slidenum">
              <a:rPr lang="en-US" altLang="he-IL"/>
              <a:pPr/>
              <a:t>‹#›</a:t>
            </a:fld>
            <a:endParaRPr lang="en-US" altLang="he-IL"/>
          </a:p>
        </p:txBody>
      </p:sp>
    </p:spTree>
    <p:extLst>
      <p:ext uri="{BB962C8B-B14F-4D97-AF65-F5344CB8AC3E}">
        <p14:creationId xmlns:p14="http://schemas.microsoft.com/office/powerpoint/2010/main" val="373498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B3E01D2-1FDE-4C69-BC06-E071948EC0CB}"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p:titleStyle>
    <p:body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6627" name="Rectangle 3"/>
          <p:cNvSpPr>
            <a:spLocks noGrp="1" noChangeArrowheads="1"/>
          </p:cNvSpPr>
          <p:nvPr>
            <p:ph type="title"/>
            <p:custDataLst>
              <p:tags r:id="rId13"/>
            </p:custDataLst>
          </p:nvPr>
        </p:nvSpPr>
        <p:spPr bwMode="auto">
          <a:xfrm>
            <a:off x="455613" y="274638"/>
            <a:ext cx="8226425"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26628" name="Rectangle 4"/>
          <p:cNvSpPr>
            <a:spLocks noGrp="1" noChangeArrowheads="1"/>
          </p:cNvSpPr>
          <p:nvPr>
            <p:ph type="body" idx="1"/>
            <p:custDataLst>
              <p:tags r:id="rId14"/>
            </p:custDataLst>
          </p:nvPr>
        </p:nvSpPr>
        <p:spPr bwMode="auto">
          <a:xfrm>
            <a:off x="455613" y="1600200"/>
            <a:ext cx="8226425"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266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266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266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EF1D9B1-3BED-407D-9677-B02E2F88444D}"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pitchFamily="34" charset="0"/>
        </a:defRPr>
      </a:lvl2pPr>
      <a:lvl3pPr algn="l" rtl="0" fontAlgn="base">
        <a:spcBef>
          <a:spcPct val="0"/>
        </a:spcBef>
        <a:spcAft>
          <a:spcPct val="0"/>
        </a:spcAft>
        <a:buClr>
          <a:schemeClr val="tx1"/>
        </a:buClr>
        <a:defRPr sz="3200">
          <a:solidFill>
            <a:schemeClr val="tx1"/>
          </a:solidFill>
          <a:latin typeface="Arial" pitchFamily="34" charset="0"/>
        </a:defRPr>
      </a:lvl3pPr>
      <a:lvl4pPr algn="l" rtl="0" fontAlgn="base">
        <a:spcBef>
          <a:spcPct val="0"/>
        </a:spcBef>
        <a:spcAft>
          <a:spcPct val="0"/>
        </a:spcAft>
        <a:buClr>
          <a:schemeClr val="tx1"/>
        </a:buClr>
        <a:defRPr sz="3200">
          <a:solidFill>
            <a:schemeClr val="tx1"/>
          </a:solidFill>
          <a:latin typeface="Arial" pitchFamily="34" charset="0"/>
        </a:defRPr>
      </a:lvl4pPr>
      <a:lvl5pPr algn="l" rtl="0" fontAlgn="base">
        <a:spcBef>
          <a:spcPct val="0"/>
        </a:spcBef>
        <a:spcAft>
          <a:spcPct val="0"/>
        </a:spcAft>
        <a:buClr>
          <a:schemeClr val="tx1"/>
        </a:buClr>
        <a:defRPr sz="3200">
          <a:solidFill>
            <a:schemeClr val="tx1"/>
          </a:solidFill>
          <a:latin typeface="Arial" pitchFamily="34" charset="0"/>
        </a:defRPr>
      </a:lvl5pPr>
      <a:lvl6pPr marL="457200" algn="l" rtl="0" fontAlgn="base">
        <a:spcBef>
          <a:spcPct val="0"/>
        </a:spcBef>
        <a:spcAft>
          <a:spcPct val="0"/>
        </a:spcAft>
        <a:buClr>
          <a:schemeClr val="tx1"/>
        </a:buClr>
        <a:defRPr sz="3200">
          <a:solidFill>
            <a:schemeClr val="tx1"/>
          </a:solidFill>
          <a:latin typeface="Arial" pitchFamily="34" charset="0"/>
        </a:defRPr>
      </a:lvl6pPr>
      <a:lvl7pPr marL="914400" algn="l" rtl="0" fontAlgn="base">
        <a:spcBef>
          <a:spcPct val="0"/>
        </a:spcBef>
        <a:spcAft>
          <a:spcPct val="0"/>
        </a:spcAft>
        <a:buClr>
          <a:schemeClr val="tx1"/>
        </a:buClr>
        <a:defRPr sz="3200">
          <a:solidFill>
            <a:schemeClr val="tx1"/>
          </a:solidFill>
          <a:latin typeface="Arial" pitchFamily="34" charset="0"/>
        </a:defRPr>
      </a:lvl7pPr>
      <a:lvl8pPr marL="1371600" algn="l" rtl="0" fontAlgn="base">
        <a:spcBef>
          <a:spcPct val="0"/>
        </a:spcBef>
        <a:spcAft>
          <a:spcPct val="0"/>
        </a:spcAft>
        <a:buClr>
          <a:schemeClr val="tx1"/>
        </a:buClr>
        <a:defRPr sz="3200">
          <a:solidFill>
            <a:schemeClr val="tx1"/>
          </a:solidFill>
          <a:latin typeface="Arial" pitchFamily="34" charset="0"/>
        </a:defRPr>
      </a:lvl8pPr>
      <a:lvl9pPr marL="1828800" algn="l" rtl="0" fontAlgn="base">
        <a:spcBef>
          <a:spcPct val="0"/>
        </a:spcBef>
        <a:spcAft>
          <a:spcPct val="0"/>
        </a:spcAft>
        <a:buClr>
          <a:schemeClr val="tx1"/>
        </a:buClr>
        <a:defRPr sz="3200">
          <a:solidFill>
            <a:schemeClr val="tx1"/>
          </a:solidFill>
          <a:latin typeface="Arial" pitchFamily="34"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github.com/turner11/BWA-Final_Project/tree/master/Cod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2123728" y="1628800"/>
            <a:ext cx="5830515" cy="1470025"/>
          </a:xfrm>
        </p:spPr>
        <p:txBody>
          <a:bodyPr/>
          <a:lstStyle/>
          <a:p>
            <a:r>
              <a:rPr lang="he-IL" b="1" dirty="0" smtClean="0"/>
              <a:t>מקבול</a:t>
            </a:r>
            <a:r>
              <a:rPr lang="en-US" b="1" dirty="0" smtClean="0">
                <a:solidFill>
                  <a:schemeClr val="tx1"/>
                </a:solidFill>
                <a:latin typeface="+mj-lt"/>
                <a:ea typeface="+mj-ea"/>
                <a:cs typeface="+mj-cs"/>
              </a:rPr>
              <a:t>BWA-Aligner </a:t>
            </a:r>
            <a:r>
              <a:rPr lang="en-US" dirty="0">
                <a:solidFill>
                  <a:schemeClr val="tx1"/>
                </a:solidFill>
                <a:latin typeface="+mj-lt"/>
                <a:ea typeface="+mj-ea"/>
                <a:cs typeface="+mj-cs"/>
              </a:rPr>
              <a:t/>
            </a:r>
            <a:br>
              <a:rPr lang="en-US" dirty="0">
                <a:solidFill>
                  <a:schemeClr val="tx1"/>
                </a:solidFill>
                <a:latin typeface="+mj-lt"/>
                <a:ea typeface="+mj-ea"/>
                <a:cs typeface="+mj-cs"/>
              </a:rPr>
            </a:br>
            <a:endParaRPr lang="he-IL" altLang="he-IL" dirty="0"/>
          </a:p>
        </p:txBody>
      </p:sp>
      <p:sp>
        <p:nvSpPr>
          <p:cNvPr id="53251" name="Rectangle 3"/>
          <p:cNvSpPr>
            <a:spLocks noGrp="1" noChangeArrowheads="1"/>
          </p:cNvSpPr>
          <p:nvPr>
            <p:ph type="subTitle" idx="1"/>
          </p:nvPr>
        </p:nvSpPr>
        <p:spPr/>
        <p:txBody>
          <a:bodyPr/>
          <a:lstStyle/>
          <a:p>
            <a:pPr algn="r"/>
            <a:r>
              <a:rPr lang="he-IL" b="1" dirty="0">
                <a:solidFill>
                  <a:schemeClr val="tx1"/>
                </a:solidFill>
                <a:latin typeface="+mn-lt"/>
                <a:ea typeface="+mn-ea"/>
                <a:cs typeface="+mn-cs"/>
              </a:rPr>
              <a:t>אבי </a:t>
            </a:r>
            <a:r>
              <a:rPr lang="he-IL" b="1" dirty="0" smtClean="0">
                <a:solidFill>
                  <a:schemeClr val="tx1"/>
                </a:solidFill>
                <a:latin typeface="+mn-lt"/>
                <a:ea typeface="+mn-ea"/>
                <a:cs typeface="+mn-cs"/>
              </a:rPr>
              <a:t>טרנר</a:t>
            </a:r>
          </a:p>
          <a:p>
            <a:pPr algn="r"/>
            <a:r>
              <a:rPr lang="he-IL" b="1" dirty="0">
                <a:solidFill>
                  <a:schemeClr val="tx1"/>
                </a:solidFill>
                <a:latin typeface="+mn-lt"/>
                <a:ea typeface="+mn-ea"/>
                <a:cs typeface="+mn-cs"/>
              </a:rPr>
              <a:t>מנחה </a:t>
            </a:r>
            <a:r>
              <a:rPr lang="he-IL" b="1" dirty="0" smtClean="0">
                <a:solidFill>
                  <a:schemeClr val="tx1"/>
                </a:solidFill>
                <a:latin typeface="+mn-lt"/>
                <a:ea typeface="+mn-ea"/>
                <a:cs typeface="+mn-cs"/>
              </a:rPr>
              <a:t>אקדמי: ד"ר </a:t>
            </a:r>
            <a:r>
              <a:rPr lang="he-IL" b="1" dirty="0">
                <a:solidFill>
                  <a:schemeClr val="tx1"/>
                </a:solidFill>
                <a:latin typeface="+mn-lt"/>
                <a:ea typeface="+mn-ea"/>
                <a:cs typeface="+mn-cs"/>
              </a:rPr>
              <a:t>יהודה חסין </a:t>
            </a:r>
            <a:endParaRPr lang="he-IL" alt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1691680" y="764704"/>
                <a:ext cx="7440310" cy="4857403"/>
              </a:xfrm>
            </p:spPr>
            <p:txBody>
              <a:bodyPr/>
              <a:lstStyle/>
              <a:p>
                <a:pPr>
                  <a:lnSpc>
                    <a:spcPct val="150000"/>
                  </a:lnSpc>
                </a:pPr>
                <a:r>
                  <a:rPr lang="he-IL" sz="2000" dirty="0" smtClean="0"/>
                  <a:t>האלגוריתם </a:t>
                </a:r>
                <a:r>
                  <a:rPr lang="en-US" sz="2000" dirty="0" smtClean="0"/>
                  <a:t>BWA</a:t>
                </a:r>
                <a:r>
                  <a:rPr lang="he-IL" sz="2000" dirty="0" smtClean="0"/>
                  <a:t> הוא אכן יעיל מאוד.</a:t>
                </a:r>
              </a:p>
              <a:p>
                <a:pPr>
                  <a:lnSpc>
                    <a:spcPct val="150000"/>
                  </a:lnSpc>
                </a:pPr>
                <a:r>
                  <a:rPr lang="he-IL" sz="2000" dirty="0" smtClean="0"/>
                  <a:t>כזכור, את האלגוריתם מבצעים המון פעמים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i="1">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a:t>(</a:t>
                </a:r>
                <a:r>
                  <a:rPr lang="he-IL" sz="2000" dirty="0" smtClean="0"/>
                  <a:t>.</a:t>
                </a:r>
              </a:p>
              <a:p>
                <a:pPr>
                  <a:lnSpc>
                    <a:spcPct val="150000"/>
                  </a:lnSpc>
                </a:pPr>
                <a:r>
                  <a:rPr lang="he-IL" sz="2000" dirty="0"/>
                  <a:t>יעילות האלגוריתם עבור מציאת מיקום כל הדגימות :</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en-US" sz="2000" i="1">
                        <a:latin typeface="Cambria Math"/>
                      </a:rPr>
                      <m:t>∙</m:t>
                    </m:r>
                    <m:r>
                      <a:rPr lang="en-US" sz="2000">
                        <a:latin typeface="Cambria Math"/>
                      </a:rPr>
                      <m:t>|</m:t>
                    </m:r>
                    <m:r>
                      <m:rPr>
                        <m:sty m:val="p"/>
                      </m:rPr>
                      <a:rPr lang="en-US" sz="2000">
                        <a:latin typeface="Cambria Math"/>
                      </a:rPr>
                      <m:t>w</m:t>
                    </m:r>
                    <m:r>
                      <a:rPr lang="en-US" sz="2000">
                        <a:latin typeface="Cambria Math"/>
                      </a:rPr>
                      <m:t>|</m:t>
                    </m:r>
                    <m:r>
                      <a:rPr lang="en-US" sz="2000" i="1" smtClean="0">
                        <a:latin typeface="Cambria Math"/>
                      </a:rPr>
                      <m:t>)</m:t>
                    </m:r>
                  </m:oMath>
                </a14:m>
                <a:endParaRPr lang="he-IL" sz="2000" dirty="0" smtClean="0"/>
              </a:p>
              <a:p>
                <a:pPr>
                  <a:lnSpc>
                    <a:spcPct val="150000"/>
                  </a:lnSpc>
                </a:pPr>
                <a:r>
                  <a:rPr lang="he-IL" sz="2000" dirty="0" smtClean="0"/>
                  <a:t>בפועל, כיום, זמן הריצה של אלגוריתם זה הוא בין שעות לימים.</a:t>
                </a:r>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1691680" y="764704"/>
                <a:ext cx="7440310" cy="4857403"/>
              </a:xfrm>
              <a:blipFill rotWithShape="1">
                <a:blip r:embed="rId3"/>
                <a:stretch>
                  <a:fillRect r="-820"/>
                </a:stretch>
              </a:blipFill>
            </p:spPr>
            <p:txBody>
              <a:bodyPr/>
              <a:lstStyle/>
              <a:p>
                <a:r>
                  <a:rPr lang="he-IL">
                    <a:noFill/>
                  </a:rPr>
                  <a:t> </a:t>
                </a:r>
              </a:p>
            </p:txBody>
          </p:sp>
        </mc:Fallback>
      </mc:AlternateContent>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בעיה בפתרון </a:t>
            </a:r>
            <a:r>
              <a:rPr lang="en-US" b="1" kern="0" dirty="0" smtClean="0"/>
              <a:t>BWA </a:t>
            </a:r>
            <a:endParaRPr lang="he-IL" altLang="he-IL" kern="0" dirty="0"/>
          </a:p>
        </p:txBody>
      </p:sp>
    </p:spTree>
    <p:extLst>
      <p:ext uri="{BB962C8B-B14F-4D97-AF65-F5344CB8AC3E}">
        <p14:creationId xmlns:p14="http://schemas.microsoft.com/office/powerpoint/2010/main" val="268964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2483768" y="1340768"/>
                <a:ext cx="6432444" cy="4857403"/>
              </a:xfrm>
            </p:spPr>
            <p:txBody>
              <a:bodyPr/>
              <a:lstStyle/>
              <a:p>
                <a:r>
                  <a:rPr lang="he-IL" sz="2000" dirty="0"/>
                  <a:t>יעילות: :</a:t>
                </a:r>
                <a14:m>
                  <m:oMath xmlns:m="http://schemas.openxmlformats.org/officeDocument/2006/math">
                    <m:r>
                      <a:rPr lang="he-IL" sz="2000" i="1">
                        <a:latin typeface="Cambria Math"/>
                      </a:rPr>
                      <m:t>𝜃</m:t>
                    </m:r>
                    <m:r>
                      <a:rPr lang="en-US" sz="2000" i="1">
                        <a:latin typeface="Cambria Math"/>
                      </a:rPr>
                      <m:t>(</m:t>
                    </m:r>
                    <m:f>
                      <m:fPr>
                        <m:ctrlPr>
                          <a:rPr lang="en-US" sz="2000" i="1">
                            <a:latin typeface="Cambria Math"/>
                          </a:rPr>
                        </m:ctrlPr>
                      </m:fPr>
                      <m:num>
                        <m:r>
                          <a:rPr lang="en-US" sz="2000" i="1">
                            <a:latin typeface="Cambria Math"/>
                          </a:rPr>
                          <m:t>𝑚</m:t>
                        </m:r>
                      </m:num>
                      <m:den>
                        <m:r>
                          <a:rPr lang="en-US" sz="2000" i="1">
                            <a:latin typeface="Cambria Math"/>
                          </a:rPr>
                          <m:t>𝑝</m:t>
                        </m:r>
                      </m:den>
                    </m:f>
                    <m:r>
                      <a:rPr lang="en-US" sz="2000" i="1">
                        <a:latin typeface="Cambria Math"/>
                      </a:rPr>
                      <m:t>∙</m:t>
                    </m:r>
                    <m:r>
                      <a:rPr lang="en-US" sz="2000">
                        <a:latin typeface="Cambria Math"/>
                      </a:rPr>
                      <m:t>|</m:t>
                    </m:r>
                    <m:r>
                      <m:rPr>
                        <m:sty m:val="p"/>
                      </m:rPr>
                      <a:rPr lang="en-US" sz="2000">
                        <a:latin typeface="Cambria Math"/>
                      </a:rPr>
                      <m:t>w</m:t>
                    </m:r>
                    <m:r>
                      <a:rPr lang="en-US" sz="2000">
                        <a:latin typeface="Cambria Math"/>
                      </a:rPr>
                      <m:t>|</m:t>
                    </m:r>
                    <m:r>
                      <a:rPr lang="en-US" sz="2000" i="1">
                        <a:latin typeface="Cambria Math"/>
                      </a:rPr>
                      <m:t>)</m:t>
                    </m:r>
                  </m:oMath>
                </a14:m>
                <a:r>
                  <a:rPr lang="he-IL" sz="2000" dirty="0"/>
                  <a:t> – (כאשר </a:t>
                </a:r>
                <a:r>
                  <a:rPr lang="en-US" sz="2000" dirty="0"/>
                  <a:t>p</a:t>
                </a:r>
                <a:r>
                  <a:rPr lang="he-IL" sz="2000" dirty="0"/>
                  <a:t> הוא פקטור המקבול</a:t>
                </a:r>
                <a:r>
                  <a:rPr lang="he-IL" sz="2000" dirty="0" smtClean="0"/>
                  <a:t>)  </a:t>
                </a:r>
              </a:p>
              <a:p>
                <a:r>
                  <a:rPr lang="he-IL" sz="2000" dirty="0" smtClean="0"/>
                  <a:t>אם </a:t>
                </a:r>
                <a:r>
                  <a:rPr lang="he-IL" sz="2000" dirty="0"/>
                  <a:t>היה ברשותנו כלי למקבול בקנה מידה אינסופי (או לפחות גדול מ-</a:t>
                </a:r>
                <a14:m>
                  <m:oMath xmlns:m="http://schemas.openxmlformats.org/officeDocument/2006/math">
                    <m:r>
                      <a:rPr lang="he-IL" sz="2000" i="1">
                        <a:latin typeface="Cambria Math"/>
                      </a:rPr>
                      <m:t> </m:t>
                    </m:r>
                    <m:r>
                      <a:rPr lang="en-US" sz="2000" i="1">
                        <a:latin typeface="Cambria Math"/>
                      </a:rPr>
                      <m:t>𝑚</m:t>
                    </m:r>
                  </m:oMath>
                </a14:m>
                <a:r>
                  <a:rPr lang="he-IL" sz="2000" dirty="0" smtClean="0"/>
                  <a:t>) אזי</a:t>
                </a:r>
                <a:r>
                  <a:rPr lang="he-IL" sz="2000" dirty="0"/>
                  <a:t>, עבור כל בדיקת </a:t>
                </a:r>
                <a:r>
                  <a:rPr lang="en-US" sz="2000" dirty="0"/>
                  <a:t>DNA</a:t>
                </a:r>
                <a:r>
                  <a:rPr lang="he-IL" sz="2000" dirty="0"/>
                  <a:t> הזמן שידרש לריצת האלגוריתם היה </a:t>
                </a:r>
                <a14:m>
                  <m:oMath xmlns:m="http://schemas.openxmlformats.org/officeDocument/2006/math">
                    <m:r>
                      <a:rPr lang="he-IL" sz="2000" i="1">
                        <a:latin typeface="Cambria Math"/>
                      </a:rPr>
                      <m:t>𝜃</m:t>
                    </m:r>
                    <m:r>
                      <a:rPr lang="en-US" sz="2000" i="1">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smtClean="0"/>
                  <a:t>.</a:t>
                </a:r>
                <a:endParaRPr lang="en-US" sz="2000"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2483768" y="1340768"/>
                <a:ext cx="6432444" cy="4857403"/>
              </a:xfrm>
              <a:blipFill rotWithShape="1">
                <a:blip r:embed="rId3"/>
                <a:stretch>
                  <a:fillRect r="-947"/>
                </a:stretch>
              </a:blipFill>
            </p:spPr>
            <p:txBody>
              <a:bodyPr/>
              <a:lstStyle/>
              <a:p>
                <a:r>
                  <a:rPr lang="he-IL">
                    <a:noFill/>
                  </a:rPr>
                  <a:t> </a:t>
                </a:r>
              </a:p>
            </p:txBody>
          </p:sp>
        </mc:Fallback>
      </mc:AlternateContent>
      <p:sp>
        <p:nvSpPr>
          <p:cNvPr id="7"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הפתרון</a:t>
            </a:r>
            <a:endParaRPr lang="he-IL" altLang="he-IL" kern="0" dirty="0"/>
          </a:p>
        </p:txBody>
      </p:sp>
      <p:sp>
        <p:nvSpPr>
          <p:cNvPr id="8" name="Rectangle 2"/>
          <p:cNvSpPr txBox="1">
            <a:spLocks noChangeArrowheads="1"/>
          </p:cNvSpPr>
          <p:nvPr/>
        </p:nvSpPr>
        <p:spPr bwMode="auto">
          <a:xfrm>
            <a:off x="2695054" y="76650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en-US" b="1" kern="0" dirty="0" smtClean="0"/>
              <a:t>BWA-Align</a:t>
            </a:r>
            <a:r>
              <a:rPr lang="he-IL" b="1" kern="0" dirty="0" smtClean="0"/>
              <a:t> ממוקבל</a:t>
            </a:r>
            <a:endParaRPr lang="he-IL" altLang="he-IL" kern="0" dirty="0"/>
          </a:p>
        </p:txBody>
      </p:sp>
    </p:spTree>
    <p:extLst>
      <p:ext uri="{BB962C8B-B14F-4D97-AF65-F5344CB8AC3E}">
        <p14:creationId xmlns:p14="http://schemas.microsoft.com/office/powerpoint/2010/main" val="92432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a:t>
            </a:r>
            <a:endParaRPr lang="he-IL" altLang="he-IL" kern="0" dirty="0"/>
          </a:p>
        </p:txBody>
      </p:sp>
      <p:pic>
        <p:nvPicPr>
          <p:cNvPr id="4098" name="Picture 2" descr="C:\Users\Avi\Documents\GitHub\BWA-Final_Project\Documents\הגשת פרויקט\Images\Class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18" y="631594"/>
            <a:ext cx="8283728" cy="584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16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a:t>
            </a:r>
            <a:endParaRPr lang="he-IL" altLang="he-IL" kern="0" dirty="0"/>
          </a:p>
        </p:txBody>
      </p:sp>
      <p:sp>
        <p:nvSpPr>
          <p:cNvPr id="2" name="Rectangle 1"/>
          <p:cNvSpPr/>
          <p:nvPr/>
        </p:nvSpPr>
        <p:spPr>
          <a:xfrm>
            <a:off x="827584" y="908720"/>
            <a:ext cx="8116862" cy="2723823"/>
          </a:xfrm>
          <a:prstGeom prst="rect">
            <a:avLst/>
          </a:prstGeom>
        </p:spPr>
        <p:txBody>
          <a:bodyPr wrap="square">
            <a:spAutoFit/>
          </a:bodyPr>
          <a:lstStyle/>
          <a:p>
            <a:pPr algn="r" rtl="1">
              <a:lnSpc>
                <a:spcPct val="150000"/>
              </a:lnSpc>
            </a:pPr>
            <a:r>
              <a:rPr lang="he-IL" sz="2400" dirty="0" smtClean="0"/>
              <a:t>יכולות:</a:t>
            </a:r>
            <a:endParaRPr lang="he-IL" sz="2400" dirty="0"/>
          </a:p>
          <a:p>
            <a:pPr marL="857250" lvl="1" indent="-457200" algn="r" rtl="1">
              <a:lnSpc>
                <a:spcPct val="150000"/>
              </a:lnSpc>
              <a:buFont typeface="Arial" panose="020B0604020202020204" pitchFamily="34" charset="0"/>
              <a:buChar char="•"/>
            </a:pPr>
            <a:r>
              <a:rPr lang="he-IL" dirty="0"/>
              <a:t>טרנספורם </a:t>
            </a:r>
            <a:r>
              <a:rPr lang="en-US" dirty="0"/>
              <a:t>BWT</a:t>
            </a:r>
            <a:r>
              <a:rPr lang="he-IL" dirty="0"/>
              <a:t> (אינדוקס).</a:t>
            </a:r>
          </a:p>
          <a:p>
            <a:pPr marL="857250" lvl="1" indent="-457200" algn="r" rtl="1">
              <a:lnSpc>
                <a:spcPct val="150000"/>
              </a:lnSpc>
              <a:buFont typeface="Arial" panose="020B0604020202020204" pitchFamily="34" charset="0"/>
              <a:buChar char="•"/>
            </a:pPr>
            <a:r>
              <a:rPr lang="he-IL" dirty="0"/>
              <a:t>אלגוריתם </a:t>
            </a:r>
            <a:r>
              <a:rPr lang="en-US" dirty="0"/>
              <a:t>BWA-Align</a:t>
            </a:r>
            <a:endParaRPr lang="he-IL" dirty="0"/>
          </a:p>
          <a:p>
            <a:pPr marL="857250" lvl="1" indent="-457200" algn="r" rtl="1">
              <a:lnSpc>
                <a:spcPct val="150000"/>
              </a:lnSpc>
              <a:buFont typeface="Arial" panose="020B0604020202020204" pitchFamily="34" charset="0"/>
              <a:buChar char="•"/>
            </a:pPr>
            <a:r>
              <a:rPr lang="he-IL" dirty="0"/>
              <a:t>אלגוריתם </a:t>
            </a:r>
            <a:r>
              <a:rPr lang="en-US" dirty="0"/>
              <a:t>BWA-Align</a:t>
            </a:r>
            <a:r>
              <a:rPr lang="he-IL" dirty="0"/>
              <a:t> ממוקבל.</a:t>
            </a:r>
          </a:p>
          <a:p>
            <a:pPr marL="857250" lvl="1" indent="-457200" algn="r" rtl="1">
              <a:lnSpc>
                <a:spcPct val="150000"/>
              </a:lnSpc>
              <a:buFont typeface="Arial" panose="020B0604020202020204" pitchFamily="34" charset="0"/>
              <a:buChar char="•"/>
            </a:pPr>
            <a:r>
              <a:rPr lang="he-IL" dirty="0"/>
              <a:t>השוואת זמני ריצה בין האלגוריתם </a:t>
            </a:r>
            <a:r>
              <a:rPr lang="he-IL" dirty="0" smtClean="0"/>
              <a:t>הממוקבל </a:t>
            </a:r>
            <a:r>
              <a:rPr lang="he-IL" dirty="0"/>
              <a:t>והסדרתי</a:t>
            </a:r>
            <a:r>
              <a:rPr lang="he-IL" dirty="0" smtClean="0"/>
              <a:t>.</a:t>
            </a:r>
          </a:p>
          <a:p>
            <a:pPr marL="857250" lvl="1" indent="-457200" algn="r" rtl="1">
              <a:lnSpc>
                <a:spcPct val="150000"/>
              </a:lnSpc>
              <a:buFont typeface="Arial" panose="020B0604020202020204" pitchFamily="34" charset="0"/>
              <a:buChar char="•"/>
            </a:pPr>
            <a:r>
              <a:rPr lang="he-IL" dirty="0" smtClean="0"/>
              <a:t>ביצוע מבחני זמני ריצה ושרטוט תוצאות.</a:t>
            </a:r>
            <a:endParaRPr lang="he-IL" dirty="0"/>
          </a:p>
        </p:txBody>
      </p:sp>
    </p:spTree>
    <p:extLst>
      <p:ext uri="{BB962C8B-B14F-4D97-AF65-F5344CB8AC3E}">
        <p14:creationId xmlns:p14="http://schemas.microsoft.com/office/powerpoint/2010/main" val="3414436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sp>
        <p:nvSpPr>
          <p:cNvPr id="9" name="Rectangle 3"/>
          <p:cNvSpPr txBox="1">
            <a:spLocks noChangeArrowheads="1"/>
          </p:cNvSpPr>
          <p:nvPr/>
        </p:nvSpPr>
        <p:spPr bwMode="auto">
          <a:xfrm>
            <a:off x="1547664" y="1340769"/>
            <a:ext cx="736854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he-IL" dirty="0"/>
              <a:t>ממשק משתמש:</a:t>
            </a:r>
          </a:p>
          <a:p>
            <a:pPr lvl="1"/>
            <a:r>
              <a:rPr lang="he-IL" sz="2000" dirty="0" smtClean="0"/>
              <a:t>הזנת פרמטרים מהמשתמש לכלל המודולים.</a:t>
            </a:r>
          </a:p>
          <a:p>
            <a:pPr lvl="1"/>
            <a:r>
              <a:rPr lang="he-IL" sz="2000" kern="0" dirty="0"/>
              <a:t> קבלת פרמטרים מהמשתמש לכלל המודולים</a:t>
            </a:r>
            <a:r>
              <a:rPr lang="he-IL" sz="2000" kern="0" dirty="0" smtClean="0"/>
              <a:t>.</a:t>
            </a:r>
            <a:r>
              <a:rPr lang="he-IL" sz="2000" dirty="0" smtClean="0"/>
              <a:t> </a:t>
            </a:r>
          </a:p>
          <a:p>
            <a:pPr lvl="1"/>
            <a:r>
              <a:rPr lang="he-IL" sz="2000" dirty="0" smtClean="0"/>
              <a:t>הצגת </a:t>
            </a:r>
            <a:r>
              <a:rPr lang="he-IL" sz="2000" dirty="0"/>
              <a:t>השוואת זמני ריצה ופלט טקסטואלי של השוואות </a:t>
            </a:r>
            <a:r>
              <a:rPr lang="en-US" sz="2000" dirty="0"/>
              <a:t>BWA</a:t>
            </a:r>
            <a:r>
              <a:rPr lang="he-IL" sz="2000" dirty="0" smtClean="0"/>
              <a:t>.</a:t>
            </a:r>
            <a:endParaRPr lang="en-US" sz="2000" dirty="0"/>
          </a:p>
        </p:txBody>
      </p:sp>
      <p:pic>
        <p:nvPicPr>
          <p:cNvPr id="3078" name="Picture 6" descr="C:\Users\Avi\Documents\GitHub\BWA-Final_Project\Documents\הגשת פרויקט\Images\GU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3" y="4077072"/>
            <a:ext cx="6216479" cy="202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48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6" name="Picture 4" descr="C:\Users\Avi\Documents\GitHub\BWA-Final_Project\Documents\הגשת פרויקט\Images\BwtLog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149" y="4077072"/>
            <a:ext cx="5976151" cy="237626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611560" y="1340769"/>
            <a:ext cx="8304652"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BWT</a:t>
            </a:r>
            <a:r>
              <a:rPr lang="en-US" dirty="0"/>
              <a:t> </a:t>
            </a:r>
            <a:r>
              <a:rPr lang="en-US" dirty="0" smtClean="0"/>
              <a:t>Logics</a:t>
            </a:r>
            <a:r>
              <a:rPr lang="he-IL" dirty="0" smtClean="0"/>
              <a:t>:</a:t>
            </a:r>
          </a:p>
          <a:p>
            <a:pPr lvl="1"/>
            <a:r>
              <a:rPr lang="he-IL" dirty="0" smtClean="0"/>
              <a:t>יצירת אינדקס.</a:t>
            </a:r>
            <a:endParaRPr lang="he-IL" dirty="0"/>
          </a:p>
        </p:txBody>
      </p:sp>
    </p:spTree>
    <p:extLst>
      <p:ext uri="{BB962C8B-B14F-4D97-AF65-F5344CB8AC3E}">
        <p14:creationId xmlns:p14="http://schemas.microsoft.com/office/powerpoint/2010/main" val="1831990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5" name="Picture 3" descr="C:\Users\Avi\Documents\GitHub\BWA-Final_Project\Documents\הגשת פרויקט\Images\seqLog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077072"/>
            <a:ext cx="4549312" cy="242317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858939" y="836712"/>
            <a:ext cx="808862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Sequence Logics</a:t>
            </a:r>
            <a:r>
              <a:rPr lang="he-IL" dirty="0" smtClean="0"/>
              <a:t>:</a:t>
            </a:r>
            <a:endParaRPr lang="he-IL" dirty="0"/>
          </a:p>
          <a:p>
            <a:pPr lvl="1"/>
            <a:r>
              <a:rPr lang="he-IL" sz="2000" dirty="0" smtClean="0"/>
              <a:t>מודול </a:t>
            </a:r>
            <a:r>
              <a:rPr lang="he-IL" sz="2000" dirty="0"/>
              <a:t>לטיפול בענייני </a:t>
            </a:r>
            <a:r>
              <a:rPr lang="he-IL" sz="2000" dirty="0" smtClean="0"/>
              <a:t>דגימות</a:t>
            </a:r>
          </a:p>
          <a:p>
            <a:pPr lvl="1"/>
            <a:r>
              <a:rPr lang="he-IL" sz="2000" dirty="0"/>
              <a:t>מציאת התאמה של קריאה  / מספר קריאות על פני הגנום (כולל חיפוש על דגימות שמחושבות בזמן ריצה</a:t>
            </a:r>
            <a:r>
              <a:rPr lang="he-IL" sz="2000" dirty="0" smtClean="0"/>
              <a:t>)</a:t>
            </a:r>
            <a:r>
              <a:rPr lang="he-IL" sz="2000" kern="0" dirty="0" smtClean="0"/>
              <a:t>.</a:t>
            </a:r>
            <a:r>
              <a:rPr lang="he-IL" sz="2000" dirty="0" smtClean="0"/>
              <a:t> </a:t>
            </a:r>
          </a:p>
          <a:p>
            <a:pPr lvl="1"/>
            <a:r>
              <a:rPr lang="he-IL" sz="2000" dirty="0"/>
              <a:t>יצירת מדגם דגימות המדמות דגימות </a:t>
            </a:r>
            <a:r>
              <a:rPr lang="he-IL" sz="2000" dirty="0" smtClean="0"/>
              <a:t>מחולה.</a:t>
            </a:r>
            <a:endParaRPr lang="en-US" sz="2000" dirty="0"/>
          </a:p>
        </p:txBody>
      </p:sp>
    </p:spTree>
    <p:extLst>
      <p:ext uri="{BB962C8B-B14F-4D97-AF65-F5344CB8AC3E}">
        <p14:creationId xmlns:p14="http://schemas.microsoft.com/office/powerpoint/2010/main" val="453833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4" name="Picture 2" descr="C:\Users\Avi\Documents\GitHub\BWA-Final_Project\Documents\הגשת פרויקט\Images\iSe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121" y="3573016"/>
            <a:ext cx="3850302" cy="286150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1547664" y="1340769"/>
            <a:ext cx="736854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Inexact </a:t>
            </a:r>
            <a:r>
              <a:rPr lang="en-US" dirty="0"/>
              <a:t>Search </a:t>
            </a:r>
            <a:r>
              <a:rPr lang="he-IL" dirty="0" smtClean="0"/>
              <a:t>:</a:t>
            </a:r>
            <a:endParaRPr lang="he-IL" dirty="0"/>
          </a:p>
          <a:p>
            <a:pPr lvl="1"/>
            <a:r>
              <a:rPr lang="he-IL" sz="2000" dirty="0"/>
              <a:t>חיפוש של מחרוזת בודדת באינדקס</a:t>
            </a:r>
            <a:r>
              <a:rPr lang="he-IL" sz="2000" dirty="0" smtClean="0"/>
              <a:t>.</a:t>
            </a:r>
            <a:endParaRPr lang="en-US" sz="2000" dirty="0"/>
          </a:p>
        </p:txBody>
      </p:sp>
    </p:spTree>
    <p:extLst>
      <p:ext uri="{BB962C8B-B14F-4D97-AF65-F5344CB8AC3E}">
        <p14:creationId xmlns:p14="http://schemas.microsoft.com/office/powerpoint/2010/main" val="3434002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a:t>
            </a:r>
            <a:endParaRPr lang="he-IL" altLang="he-IL" kern="0" dirty="0"/>
          </a:p>
        </p:txBody>
      </p:sp>
      <p:pic>
        <p:nvPicPr>
          <p:cNvPr id="5128" name="Picture 8" descr="C:\Users\Avi\Documents\GitHub\BWA-Final_Project\Documents\הגשת פרויקט\Images\clean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55" y="1333560"/>
            <a:ext cx="7200800" cy="36329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299993" y="922678"/>
            <a:ext cx="7524328" cy="410882"/>
          </a:xfrm>
          <a:prstGeom prst="rect">
            <a:avLst/>
          </a:prstGeom>
        </p:spPr>
        <p:txBody>
          <a:bodyPr wrap="square">
            <a:spAutoFit/>
          </a:bodyPr>
          <a:lstStyle/>
          <a:p>
            <a:pPr algn="r" rtl="1">
              <a:lnSpc>
                <a:spcPct val="115000"/>
              </a:lnSpc>
              <a:spcBef>
                <a:spcPts val="1000"/>
              </a:spcBef>
              <a:spcAft>
                <a:spcPts val="0"/>
              </a:spcAft>
            </a:pPr>
            <a:r>
              <a:rPr lang="he-IL" b="1" dirty="0"/>
              <a:t>בדיקה: האם אורך הדגימות משפיע על פקטור המיקבול?</a:t>
            </a:r>
            <a:endParaRPr lang="en-US" b="1" dirty="0"/>
          </a:p>
        </p:txBody>
      </p:sp>
      <p:sp>
        <p:nvSpPr>
          <p:cNvPr id="11" name="Rectangle 10"/>
          <p:cNvSpPr/>
          <p:nvPr/>
        </p:nvSpPr>
        <p:spPr>
          <a:xfrm>
            <a:off x="295783" y="4827820"/>
            <a:ext cx="8622530" cy="2215991"/>
          </a:xfrm>
          <a:prstGeom prst="rect">
            <a:avLst/>
          </a:prstGeom>
        </p:spPr>
        <p:txBody>
          <a:bodyPr wrap="square">
            <a:spAutoFit/>
          </a:bodyPr>
          <a:lstStyle/>
          <a:p>
            <a:pPr marL="448310" algn="r" rtl="1">
              <a:lnSpc>
                <a:spcPct val="115000"/>
              </a:lnSpc>
              <a:spcAft>
                <a:spcPts val="0"/>
              </a:spcAft>
            </a:pPr>
            <a:r>
              <a:rPr lang="he-IL" u="sng" dirty="0" smtClean="0"/>
              <a:t>מסקנה</a:t>
            </a:r>
            <a:r>
              <a:rPr lang="he-IL" dirty="0" smtClean="0"/>
              <a:t>:</a:t>
            </a:r>
            <a:endParaRPr lang="en-US" sz="2000" dirty="0" smtClean="0"/>
          </a:p>
          <a:p>
            <a:pPr marL="448310" algn="r" rtl="1">
              <a:lnSpc>
                <a:spcPct val="115000"/>
              </a:lnSpc>
              <a:spcAft>
                <a:spcPts val="0"/>
              </a:spcAft>
            </a:pPr>
            <a:r>
              <a:rPr lang="he-IL" b="1" dirty="0" smtClean="0"/>
              <a:t> המיקבול נותר יעיל פי 4-5 ללא תלות באורך הדגימה. </a:t>
            </a:r>
            <a:endParaRPr lang="en-US" sz="2000" b="1" dirty="0" smtClean="0"/>
          </a:p>
          <a:p>
            <a:pPr marL="340360" algn="r" rtl="1">
              <a:lnSpc>
                <a:spcPct val="115000"/>
              </a:lnSpc>
              <a:spcAft>
                <a:spcPts val="0"/>
              </a:spcAft>
            </a:pPr>
            <a:r>
              <a:rPr lang="he-IL" dirty="0" smtClean="0"/>
              <a:t>ציר </a:t>
            </a:r>
            <a:r>
              <a:rPr lang="en-US" dirty="0"/>
              <a:t>X</a:t>
            </a:r>
            <a:r>
              <a:rPr lang="he-IL" dirty="0"/>
              <a:t>: אורך הדגימה</a:t>
            </a:r>
            <a:endParaRPr lang="en-US" sz="2000" dirty="0"/>
          </a:p>
          <a:p>
            <a:pPr marL="340360" algn="r" rtl="1">
              <a:lnSpc>
                <a:spcPct val="115000"/>
              </a:lnSpc>
              <a:spcAft>
                <a:spcPts val="0"/>
              </a:spcAft>
            </a:pPr>
            <a:r>
              <a:rPr lang="he-IL" dirty="0"/>
              <a:t>ציר </a:t>
            </a:r>
            <a:r>
              <a:rPr lang="en-US" dirty="0"/>
              <a:t>Y</a:t>
            </a:r>
            <a:r>
              <a:rPr lang="he-IL" dirty="0"/>
              <a:t>: סה"כ שניות שנדרשו להשוואת 100 דגימות (ממוקבל / לא ממוקבל)</a:t>
            </a:r>
            <a:endParaRPr lang="en-US" sz="2000" dirty="0"/>
          </a:p>
          <a:p>
            <a:pPr marL="457200" algn="r" rtl="1">
              <a:lnSpc>
                <a:spcPct val="115000"/>
              </a:lnSpc>
              <a:spcAft>
                <a:spcPts val="0"/>
              </a:spcAft>
            </a:pPr>
            <a:r>
              <a:rPr lang="he-IL" dirty="0"/>
              <a:t> </a:t>
            </a:r>
            <a:endParaRPr lang="en-US" sz="2000" dirty="0"/>
          </a:p>
          <a:p>
            <a:pPr>
              <a:lnSpc>
                <a:spcPct val="115000"/>
              </a:lnSpc>
              <a:spcAft>
                <a:spcPts val="0"/>
              </a:spcAft>
            </a:pPr>
            <a:r>
              <a:rPr lang="en-US" dirty="0"/>
              <a:t> </a:t>
            </a:r>
            <a:endParaRPr lang="en-US" sz="2000" dirty="0">
              <a:latin typeface="Calibri"/>
              <a:ea typeface="Times New Roman"/>
              <a:cs typeface="Arial"/>
            </a:endParaRPr>
          </a:p>
        </p:txBody>
      </p:sp>
    </p:spTree>
    <p:extLst>
      <p:ext uri="{BB962C8B-B14F-4D97-AF65-F5344CB8AC3E}">
        <p14:creationId xmlns:p14="http://schemas.microsoft.com/office/powerpoint/2010/main" val="45558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II</a:t>
            </a:r>
            <a:endParaRPr lang="he-IL" altLang="he-IL" kern="0" dirty="0"/>
          </a:p>
        </p:txBody>
      </p:sp>
      <p:sp>
        <p:nvSpPr>
          <p:cNvPr id="8" name="Rectangle 7"/>
          <p:cNvSpPr/>
          <p:nvPr/>
        </p:nvSpPr>
        <p:spPr>
          <a:xfrm>
            <a:off x="1299993" y="922678"/>
            <a:ext cx="7524328" cy="383823"/>
          </a:xfrm>
          <a:prstGeom prst="rect">
            <a:avLst/>
          </a:prstGeom>
        </p:spPr>
        <p:txBody>
          <a:bodyPr wrap="square">
            <a:spAutoFit/>
          </a:bodyPr>
          <a:lstStyle/>
          <a:p>
            <a:pPr algn="r" rtl="1">
              <a:lnSpc>
                <a:spcPct val="115000"/>
              </a:lnSpc>
              <a:spcBef>
                <a:spcPts val="1000"/>
              </a:spcBef>
              <a:spcAft>
                <a:spcPts val="0"/>
              </a:spcAft>
            </a:pPr>
            <a:r>
              <a:rPr lang="he-IL" b="1" dirty="0" smtClean="0"/>
              <a:t>בדיקה</a:t>
            </a:r>
            <a:r>
              <a:rPr lang="he-IL" b="1" dirty="0"/>
              <a:t>: האם מספר הדגימות משפיע על פקטור המיקבול?</a:t>
            </a:r>
            <a:endParaRPr lang="en-US" b="1" dirty="0"/>
          </a:p>
        </p:txBody>
      </p:sp>
      <p:sp>
        <p:nvSpPr>
          <p:cNvPr id="11" name="Rectangle 10"/>
          <p:cNvSpPr/>
          <p:nvPr/>
        </p:nvSpPr>
        <p:spPr>
          <a:xfrm>
            <a:off x="295783" y="4827820"/>
            <a:ext cx="8622530" cy="1831271"/>
          </a:xfrm>
          <a:prstGeom prst="rect">
            <a:avLst/>
          </a:prstGeom>
        </p:spPr>
        <p:txBody>
          <a:bodyPr wrap="square">
            <a:spAutoFit/>
          </a:bodyPr>
          <a:lstStyle/>
          <a:p>
            <a:pPr algn="r" rtl="1"/>
            <a:r>
              <a:rPr lang="he-IL" u="sng" dirty="0"/>
              <a:t>מסקנה</a:t>
            </a:r>
            <a:r>
              <a:rPr lang="he-IL" dirty="0"/>
              <a:t>: </a:t>
            </a:r>
            <a:endParaRPr lang="he-IL" dirty="0" smtClean="0"/>
          </a:p>
          <a:p>
            <a:pPr algn="r" rtl="1"/>
            <a:r>
              <a:rPr lang="he-IL" b="1" dirty="0" smtClean="0"/>
              <a:t>המיקבול </a:t>
            </a:r>
            <a:r>
              <a:rPr lang="he-IL" b="1" dirty="0"/>
              <a:t>נותר יעיל פי 4-5 ללא תלות במספר הדגימות.</a:t>
            </a:r>
            <a:endParaRPr lang="en-US" b="1" dirty="0"/>
          </a:p>
          <a:p>
            <a:pPr algn="r" rtl="1"/>
            <a:r>
              <a:rPr lang="he-IL" dirty="0"/>
              <a:t> </a:t>
            </a:r>
            <a:endParaRPr lang="en-US" dirty="0"/>
          </a:p>
          <a:p>
            <a:pPr algn="r" rtl="1"/>
            <a:r>
              <a:rPr lang="he-IL" dirty="0"/>
              <a:t>ציר </a:t>
            </a:r>
            <a:r>
              <a:rPr lang="en-US" dirty="0"/>
              <a:t>X</a:t>
            </a:r>
            <a:r>
              <a:rPr lang="he-IL" dirty="0"/>
              <a:t>: מספר הדגימות</a:t>
            </a:r>
            <a:endParaRPr lang="en-US" dirty="0"/>
          </a:p>
          <a:p>
            <a:pPr algn="r" rtl="1"/>
            <a:r>
              <a:rPr lang="he-IL" dirty="0"/>
              <a:t>ציר </a:t>
            </a:r>
            <a:r>
              <a:rPr lang="en-US" dirty="0"/>
              <a:t>Y</a:t>
            </a:r>
            <a:r>
              <a:rPr lang="he-IL" dirty="0"/>
              <a:t>: סה"כ שניות שנדרשו להשוואת </a:t>
            </a:r>
            <a:r>
              <a:rPr lang="en-US" dirty="0"/>
              <a:t>X</a:t>
            </a:r>
            <a:r>
              <a:rPr lang="he-IL" dirty="0"/>
              <a:t> דגימות באורך </a:t>
            </a:r>
            <a:r>
              <a:rPr lang="en-US" dirty="0"/>
              <a:t>35bp</a:t>
            </a:r>
            <a:r>
              <a:rPr lang="he-IL" dirty="0"/>
              <a:t> (ממוקבל / לא ממוקבל)</a:t>
            </a:r>
            <a:endParaRPr lang="en-US" dirty="0"/>
          </a:p>
          <a:p>
            <a:pPr marL="457200" algn="r" rtl="1">
              <a:lnSpc>
                <a:spcPct val="115000"/>
              </a:lnSpc>
              <a:spcAft>
                <a:spcPts val="0"/>
              </a:spcAft>
            </a:pPr>
            <a:r>
              <a:rPr lang="he-IL" dirty="0"/>
              <a:t> </a:t>
            </a:r>
            <a:r>
              <a:rPr lang="en-US" dirty="0"/>
              <a:t> </a:t>
            </a:r>
            <a:endParaRPr lang="en-US" sz="2000" dirty="0">
              <a:latin typeface="Calibri"/>
              <a:ea typeface="Times New Roman"/>
              <a:cs typeface="Arial"/>
            </a:endParaRPr>
          </a:p>
        </p:txBody>
      </p:sp>
      <p:pic>
        <p:nvPicPr>
          <p:cNvPr id="7" name="Picture 6"/>
          <p:cNvPicPr/>
          <p:nvPr/>
        </p:nvPicPr>
        <p:blipFill>
          <a:blip r:embed="rId3"/>
          <a:stretch>
            <a:fillRect/>
          </a:stretch>
        </p:blipFill>
        <p:spPr>
          <a:xfrm>
            <a:off x="251520" y="1412955"/>
            <a:ext cx="7216452" cy="3528213"/>
          </a:xfrm>
          <a:prstGeom prst="rect">
            <a:avLst/>
          </a:prstGeom>
        </p:spPr>
      </p:pic>
    </p:spTree>
    <p:extLst>
      <p:ext uri="{BB962C8B-B14F-4D97-AF65-F5344CB8AC3E}">
        <p14:creationId xmlns:p14="http://schemas.microsoft.com/office/powerpoint/2010/main" val="2920388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2339752" y="764704"/>
            <a:ext cx="6792238" cy="5760640"/>
          </a:xfrm>
        </p:spPr>
        <p:txBody>
          <a:bodyPr/>
          <a:lstStyle/>
          <a:p>
            <a:pPr marL="0" indent="0">
              <a:buNone/>
            </a:pPr>
            <a:r>
              <a:rPr lang="he-IL" altLang="he-IL" sz="3200" dirty="0" smtClean="0"/>
              <a:t>קצת רקע על </a:t>
            </a:r>
            <a:r>
              <a:rPr lang="en-US" altLang="he-IL" sz="3200" dirty="0" smtClean="0"/>
              <a:t>DNA</a:t>
            </a:r>
            <a:r>
              <a:rPr lang="he-IL" altLang="he-IL" sz="3200" dirty="0" smtClean="0"/>
              <a:t>:</a:t>
            </a:r>
          </a:p>
          <a:p>
            <a:pPr>
              <a:lnSpc>
                <a:spcPct val="150000"/>
              </a:lnSpc>
            </a:pPr>
            <a:r>
              <a:rPr lang="he-IL" sz="2000" kern="1200" dirty="0" smtClean="0">
                <a:solidFill>
                  <a:schemeClr val="tx1"/>
                </a:solidFill>
                <a:latin typeface="Arial" pitchFamily="34" charset="0"/>
              </a:rPr>
              <a:t>ב </a:t>
            </a:r>
            <a:r>
              <a:rPr lang="en-US" sz="2000" kern="1200" dirty="0" smtClean="0">
                <a:solidFill>
                  <a:schemeClr val="tx1"/>
                </a:solidFill>
                <a:latin typeface="Arial" pitchFamily="34" charset="0"/>
              </a:rPr>
              <a:t>DNA</a:t>
            </a:r>
            <a:r>
              <a:rPr lang="he-IL" sz="2000" kern="1200" dirty="0" smtClean="0">
                <a:solidFill>
                  <a:schemeClr val="tx1"/>
                </a:solidFill>
                <a:latin typeface="Arial" pitchFamily="34" charset="0"/>
              </a:rPr>
              <a:t> מצוי </a:t>
            </a:r>
            <a:r>
              <a:rPr lang="he-IL" sz="2000" kern="1200" dirty="0">
                <a:solidFill>
                  <a:schemeClr val="tx1"/>
                </a:solidFill>
                <a:latin typeface="Arial" pitchFamily="34" charset="0"/>
              </a:rPr>
              <a:t>כל המידע התורשתי לבניית החלבונים בתא אצל כל האורגניזמים הידועים, מחיידקים ועד לבני אדם</a:t>
            </a:r>
            <a:r>
              <a:rPr lang="he-IL" sz="2000" kern="1200" dirty="0" smtClean="0">
                <a:solidFill>
                  <a:schemeClr val="tx1"/>
                </a:solidFill>
                <a:latin typeface="Arial" pitchFamily="34" charset="0"/>
              </a:rPr>
              <a:t>.</a:t>
            </a:r>
          </a:p>
          <a:p>
            <a:pPr>
              <a:lnSpc>
                <a:spcPct val="150000"/>
              </a:lnSpc>
            </a:pPr>
            <a:r>
              <a:rPr lang="he-IL" sz="2000" dirty="0">
                <a:solidFill>
                  <a:schemeClr val="tx1"/>
                </a:solidFill>
              </a:rPr>
              <a:t>המבנה של ה</a:t>
            </a:r>
            <a:r>
              <a:rPr lang="en-US" sz="2000" dirty="0">
                <a:solidFill>
                  <a:schemeClr val="tx1"/>
                </a:solidFill>
              </a:rPr>
              <a:t>DNA </a:t>
            </a:r>
            <a:r>
              <a:rPr lang="he-IL" sz="2000" dirty="0">
                <a:solidFill>
                  <a:schemeClr val="tx1"/>
                </a:solidFill>
              </a:rPr>
              <a:t> בנוי כמעיין "סולם" שמסתלסל סביב </a:t>
            </a:r>
            <a:r>
              <a:rPr lang="he-IL" sz="2000" dirty="0" smtClean="0">
                <a:solidFill>
                  <a:schemeClr val="tx1"/>
                </a:solidFill>
              </a:rPr>
              <a:t>עצמו.</a:t>
            </a:r>
          </a:p>
          <a:p>
            <a:pPr>
              <a:lnSpc>
                <a:spcPct val="150000"/>
              </a:lnSpc>
            </a:pPr>
            <a:r>
              <a:rPr lang="he-IL" sz="2000" dirty="0">
                <a:solidFill>
                  <a:schemeClr val="tx1"/>
                </a:solidFill>
              </a:rPr>
              <a:t>ה"שלבים בסולם</a:t>
            </a:r>
            <a:r>
              <a:rPr lang="he-IL" sz="2000" dirty="0" smtClean="0">
                <a:solidFill>
                  <a:schemeClr val="tx1"/>
                </a:solidFill>
              </a:rPr>
              <a:t>" </a:t>
            </a:r>
            <a:r>
              <a:rPr lang="he-IL" sz="2000" dirty="0">
                <a:solidFill>
                  <a:schemeClr val="tx1"/>
                </a:solidFill>
              </a:rPr>
              <a:t>מורכבים, כל אחד, מזוג בסיסים המתחברים זה לזה ומסומנים באותיות הלטיניות </a:t>
            </a:r>
            <a:r>
              <a:rPr lang="en-US" sz="2000" dirty="0">
                <a:solidFill>
                  <a:schemeClr val="tx1"/>
                </a:solidFill>
              </a:rPr>
              <a:t>A</a:t>
            </a:r>
            <a:r>
              <a:rPr lang="he-IL" sz="2000" dirty="0">
                <a:solidFill>
                  <a:schemeClr val="tx1"/>
                </a:solidFill>
              </a:rPr>
              <a:t>, </a:t>
            </a:r>
            <a:r>
              <a:rPr lang="en-US" sz="2000" dirty="0">
                <a:solidFill>
                  <a:schemeClr val="tx1"/>
                </a:solidFill>
              </a:rPr>
              <a:t>G</a:t>
            </a:r>
            <a:r>
              <a:rPr lang="he-IL" sz="2000" dirty="0">
                <a:solidFill>
                  <a:schemeClr val="tx1"/>
                </a:solidFill>
              </a:rPr>
              <a:t>, </a:t>
            </a:r>
            <a:r>
              <a:rPr lang="en-US" sz="2000" dirty="0">
                <a:solidFill>
                  <a:schemeClr val="tx1"/>
                </a:solidFill>
              </a:rPr>
              <a:t>T</a:t>
            </a:r>
            <a:r>
              <a:rPr lang="he-IL" sz="2000" dirty="0">
                <a:solidFill>
                  <a:schemeClr val="tx1"/>
                </a:solidFill>
              </a:rPr>
              <a:t>, </a:t>
            </a:r>
            <a:r>
              <a:rPr lang="en-US" sz="2000" dirty="0">
                <a:solidFill>
                  <a:schemeClr val="tx1"/>
                </a:solidFill>
              </a:rPr>
              <a:t>C</a:t>
            </a:r>
            <a:r>
              <a:rPr lang="he-IL" sz="2000" dirty="0" smtClean="0">
                <a:solidFill>
                  <a:schemeClr val="tx1"/>
                </a:solidFill>
              </a:rPr>
              <a:t>.</a:t>
            </a:r>
          </a:p>
          <a:p>
            <a:pPr>
              <a:lnSpc>
                <a:spcPct val="150000"/>
              </a:lnSpc>
            </a:pPr>
            <a:r>
              <a:rPr lang="he-IL" sz="2000" kern="1200" dirty="0" smtClean="0">
                <a:solidFill>
                  <a:schemeClr val="tx1"/>
                </a:solidFill>
                <a:effectLst/>
                <a:latin typeface="Arial" pitchFamily="34" charset="0"/>
                <a:ea typeface="+mn-ea"/>
                <a:cs typeface="+mn-cs"/>
              </a:rPr>
              <a:t>כ99.9% מה</a:t>
            </a:r>
            <a:r>
              <a:rPr lang="en-US" sz="2000" kern="1200" dirty="0" smtClean="0">
                <a:solidFill>
                  <a:schemeClr val="tx1"/>
                </a:solidFill>
                <a:effectLst/>
                <a:latin typeface="Arial" pitchFamily="34" charset="0"/>
                <a:ea typeface="+mn-ea"/>
                <a:cs typeface="+mn-cs"/>
              </a:rPr>
              <a:t>DNA</a:t>
            </a:r>
            <a:r>
              <a:rPr lang="he-IL" sz="20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nSpc>
                <a:spcPct val="150000"/>
              </a:lnSpc>
            </a:pPr>
            <a:r>
              <a:rPr lang="he-IL" sz="2000" dirty="0" smtClean="0">
                <a:solidFill>
                  <a:schemeClr val="tx1"/>
                </a:solidFill>
                <a:latin typeface="+mn-lt"/>
                <a:ea typeface="+mn-ea"/>
                <a:cs typeface="+mn-cs"/>
              </a:rPr>
              <a:t>ה </a:t>
            </a:r>
            <a:r>
              <a:rPr lang="en-US" sz="2000" dirty="0">
                <a:solidFill>
                  <a:schemeClr val="tx1"/>
                </a:solidFill>
                <a:latin typeface="+mn-lt"/>
                <a:ea typeface="+mn-ea"/>
                <a:cs typeface="+mn-cs"/>
              </a:rPr>
              <a:t>DNA</a:t>
            </a:r>
            <a:r>
              <a:rPr lang="he-IL" sz="2000" dirty="0">
                <a:solidFill>
                  <a:schemeClr val="tx1"/>
                </a:solidFill>
                <a:latin typeface="+mn-lt"/>
                <a:ea typeface="+mn-ea"/>
                <a:cs typeface="+mn-cs"/>
              </a:rPr>
              <a:t> יכול לעבור </a:t>
            </a:r>
            <a:r>
              <a:rPr lang="he-IL" sz="2000" dirty="0" smtClean="0">
                <a:solidFill>
                  <a:schemeClr val="tx1"/>
                </a:solidFill>
                <a:latin typeface="+mn-lt"/>
                <a:ea typeface="+mn-ea"/>
                <a:cs typeface="+mn-cs"/>
              </a:rPr>
              <a:t>מוטציה - </a:t>
            </a:r>
            <a:r>
              <a:rPr lang="he-IL" sz="2000" dirty="0">
                <a:solidFill>
                  <a:schemeClr val="tx1"/>
                </a:solidFill>
                <a:latin typeface="+mn-lt"/>
                <a:ea typeface="+mn-ea"/>
                <a:cs typeface="+mn-cs"/>
              </a:rPr>
              <a:t>שינוי</a:t>
            </a:r>
            <a:r>
              <a:rPr lang="he-IL" sz="2000" dirty="0" smtClean="0">
                <a:solidFill>
                  <a:schemeClr val="tx1"/>
                </a:solidFill>
                <a:latin typeface="+mn-lt"/>
                <a:ea typeface="+mn-ea"/>
                <a:cs typeface="+mn-cs"/>
              </a:rPr>
              <a:t>.</a:t>
            </a:r>
            <a:endParaRPr lang="he-IL" altLang="he-IL" dirty="0"/>
          </a:p>
        </p:txBody>
      </p:sp>
      <p:pic>
        <p:nvPicPr>
          <p:cNvPr id="6" name="Picture 5" descr="http://upload.wikimedia.org/wikipedia/commons/8/81/ADN_animation.g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980728"/>
            <a:ext cx="1144905" cy="1981200"/>
          </a:xfrm>
          <a:prstGeom prst="rect">
            <a:avLst/>
          </a:prstGeom>
          <a:noFill/>
          <a:ln>
            <a:noFill/>
          </a:ln>
        </p:spPr>
      </p:pic>
      <p:pic>
        <p:nvPicPr>
          <p:cNvPr id="7" name="Picture 6" descr="https://ferraribiblog.files.wordpress.com/2012/10/dna_structure.jpg?w=300&amp;h=25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068960"/>
            <a:ext cx="2219325" cy="17202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500"/>
                                        <p:tgtEl>
                                          <p:spTgt spid="54275">
                                            <p:txEl>
                                              <p:pRg st="2" end="2"/>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275">
                                            <p:txEl>
                                              <p:pRg st="3" end="3"/>
                                            </p:txEl>
                                          </p:spTgt>
                                        </p:tgtEl>
                                        <p:attrNameLst>
                                          <p:attrName>style.visibility</p:attrName>
                                        </p:attrNameLst>
                                      </p:cBhvr>
                                      <p:to>
                                        <p:strVal val="visible"/>
                                      </p:to>
                                    </p:set>
                                    <p:animEffect transition="in" filter="fade">
                                      <p:cBhvr>
                                        <p:cTn id="24" dur="500"/>
                                        <p:tgtEl>
                                          <p:spTgt spid="54275">
                                            <p:txEl>
                                              <p:pRg st="3" end="3"/>
                                            </p:txEl>
                                          </p:spTgt>
                                        </p:tgtEl>
                                      </p:cBhvr>
                                    </p:animEffec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Effect transition="in" filter="fade">
                                      <p:cBhvr>
                                        <p:cTn id="31" dur="500"/>
                                        <p:tgtEl>
                                          <p:spTgt spid="5427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4275">
                                            <p:txEl>
                                              <p:pRg st="5" end="5"/>
                                            </p:txEl>
                                          </p:spTgt>
                                        </p:tgtEl>
                                        <p:attrNameLst>
                                          <p:attrName>style.visibility</p:attrName>
                                        </p:attrNameLst>
                                      </p:cBhvr>
                                      <p:to>
                                        <p:strVal val="visible"/>
                                      </p:to>
                                    </p:set>
                                    <p:animEffect transition="in" filter="fade">
                                      <p:cBhvr>
                                        <p:cTn id="36"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III</a:t>
            </a:r>
            <a:endParaRPr lang="he-IL" altLang="he-IL" kern="0" dirty="0"/>
          </a:p>
        </p:txBody>
      </p:sp>
      <p:sp>
        <p:nvSpPr>
          <p:cNvPr id="8" name="Rectangle 7"/>
          <p:cNvSpPr/>
          <p:nvPr/>
        </p:nvSpPr>
        <p:spPr>
          <a:xfrm>
            <a:off x="395536" y="922678"/>
            <a:ext cx="8428785" cy="857671"/>
          </a:xfrm>
          <a:prstGeom prst="rect">
            <a:avLst/>
          </a:prstGeom>
        </p:spPr>
        <p:txBody>
          <a:bodyPr wrap="square">
            <a:spAutoFit/>
          </a:bodyPr>
          <a:lstStyle/>
          <a:p>
            <a:pPr algn="r" rtl="1">
              <a:lnSpc>
                <a:spcPct val="115000"/>
              </a:lnSpc>
              <a:spcBef>
                <a:spcPts val="1000"/>
              </a:spcBef>
              <a:spcAft>
                <a:spcPts val="0"/>
              </a:spcAft>
            </a:pPr>
            <a:r>
              <a:rPr lang="he-IL" b="1" dirty="0" smtClean="0"/>
              <a:t>בדיקה</a:t>
            </a:r>
            <a:r>
              <a:rPr lang="he-IL" b="1" dirty="0"/>
              <a:t>: האם מיון הדגימות לפני ההתאמה משפיע על ביצוע ההתאמה באופן ממוקבל?</a:t>
            </a:r>
            <a:endParaRPr lang="en-US" b="1" dirty="0"/>
          </a:p>
          <a:p>
            <a:pPr algn="r" rtl="1">
              <a:lnSpc>
                <a:spcPct val="115000"/>
              </a:lnSpc>
              <a:spcBef>
                <a:spcPts val="1000"/>
              </a:spcBef>
              <a:spcAft>
                <a:spcPts val="0"/>
              </a:spcAft>
            </a:pPr>
            <a:endParaRPr lang="en-US" b="1" dirty="0"/>
          </a:p>
        </p:txBody>
      </p:sp>
      <p:sp>
        <p:nvSpPr>
          <p:cNvPr id="11" name="Rectangle 10"/>
          <p:cNvSpPr/>
          <p:nvPr/>
        </p:nvSpPr>
        <p:spPr>
          <a:xfrm>
            <a:off x="-180528" y="4827820"/>
            <a:ext cx="9098841" cy="2185214"/>
          </a:xfrm>
          <a:prstGeom prst="rect">
            <a:avLst/>
          </a:prstGeom>
        </p:spPr>
        <p:txBody>
          <a:bodyPr wrap="square">
            <a:spAutoFit/>
          </a:bodyPr>
          <a:lstStyle/>
          <a:p>
            <a:pPr algn="r" rtl="1"/>
            <a:r>
              <a:rPr lang="he-IL" u="sng" dirty="0" smtClean="0"/>
              <a:t>מסקנה</a:t>
            </a:r>
            <a:r>
              <a:rPr lang="he-IL" dirty="0" smtClean="0"/>
              <a:t>:</a:t>
            </a:r>
          </a:p>
          <a:p>
            <a:pPr algn="r" rtl="1"/>
            <a:r>
              <a:rPr lang="he-IL" b="1" dirty="0" smtClean="0"/>
              <a:t> המיון מסייע באופן עקבי לזמן הריצה, אך רק בפקטור של כ 1%-1.5%</a:t>
            </a:r>
            <a:endParaRPr lang="en-US" b="1" dirty="0" smtClean="0"/>
          </a:p>
          <a:p>
            <a:pPr algn="r" rtl="1"/>
            <a:r>
              <a:rPr lang="he-IL" dirty="0"/>
              <a:t> </a:t>
            </a:r>
            <a:endParaRPr lang="en-US" dirty="0"/>
          </a:p>
          <a:p>
            <a:pPr algn="r" rtl="1"/>
            <a:r>
              <a:rPr lang="he-IL" dirty="0"/>
              <a:t>ציר </a:t>
            </a:r>
            <a:r>
              <a:rPr lang="en-US" dirty="0"/>
              <a:t>X</a:t>
            </a:r>
            <a:r>
              <a:rPr lang="he-IL" dirty="0"/>
              <a:t>: מספר הדגימות</a:t>
            </a:r>
            <a:endParaRPr lang="en-US" dirty="0"/>
          </a:p>
          <a:p>
            <a:pPr algn="r" rtl="1"/>
            <a:r>
              <a:rPr lang="he-IL" dirty="0"/>
              <a:t>ציר </a:t>
            </a:r>
            <a:r>
              <a:rPr lang="en-US" dirty="0"/>
              <a:t>Y</a:t>
            </a:r>
            <a:r>
              <a:rPr lang="he-IL" dirty="0"/>
              <a:t>: סה"כ שניות שנדרשו להשוואת </a:t>
            </a:r>
            <a:r>
              <a:rPr lang="en-US" dirty="0"/>
              <a:t>X</a:t>
            </a:r>
            <a:r>
              <a:rPr lang="he-IL" dirty="0"/>
              <a:t> דגימות באורך </a:t>
            </a:r>
            <a:r>
              <a:rPr lang="en-US" dirty="0"/>
              <a:t>35bp</a:t>
            </a:r>
            <a:r>
              <a:rPr lang="he-IL" dirty="0"/>
              <a:t> בתהליך ממוקבל (ממויין / לא ממויין)</a:t>
            </a:r>
            <a:endParaRPr lang="en-US" dirty="0"/>
          </a:p>
          <a:p>
            <a:pPr marL="457200" algn="r" rtl="1">
              <a:lnSpc>
                <a:spcPct val="115000"/>
              </a:lnSpc>
              <a:spcAft>
                <a:spcPts val="0"/>
              </a:spcAft>
            </a:pPr>
            <a:r>
              <a:rPr lang="he-IL" dirty="0" smtClean="0"/>
              <a:t> </a:t>
            </a:r>
            <a:endParaRPr lang="en-US" sz="2000" dirty="0" smtClean="0"/>
          </a:p>
          <a:p>
            <a:pPr algn="r" rtl="1">
              <a:lnSpc>
                <a:spcPct val="115000"/>
              </a:lnSpc>
              <a:spcAft>
                <a:spcPts val="0"/>
              </a:spcAft>
            </a:pPr>
            <a:r>
              <a:rPr lang="en-US" dirty="0"/>
              <a:t> </a:t>
            </a:r>
            <a:endParaRPr lang="en-US" sz="2000" dirty="0">
              <a:latin typeface="Calibri"/>
              <a:ea typeface="Times New Roman"/>
              <a:cs typeface="Arial"/>
            </a:endParaRPr>
          </a:p>
        </p:txBody>
      </p:sp>
      <p:pic>
        <p:nvPicPr>
          <p:cNvPr id="9" name="Picture 8"/>
          <p:cNvPicPr/>
          <p:nvPr/>
        </p:nvPicPr>
        <p:blipFill>
          <a:blip r:embed="rId3"/>
          <a:stretch>
            <a:fillRect/>
          </a:stretch>
        </p:blipFill>
        <p:spPr>
          <a:xfrm>
            <a:off x="251520" y="1392853"/>
            <a:ext cx="7125165" cy="3434967"/>
          </a:xfrm>
          <a:prstGeom prst="rect">
            <a:avLst/>
          </a:prstGeom>
        </p:spPr>
      </p:pic>
    </p:spTree>
    <p:extLst>
      <p:ext uri="{BB962C8B-B14F-4D97-AF65-F5344CB8AC3E}">
        <p14:creationId xmlns:p14="http://schemas.microsoft.com/office/powerpoint/2010/main" val="162604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6789" y="1196752"/>
            <a:ext cx="8820472" cy="5262979"/>
          </a:xfrm>
          <a:prstGeom prst="rect">
            <a:avLst/>
          </a:prstGeom>
        </p:spPr>
        <p:txBody>
          <a:bodyPr wrap="square">
            <a:spAutoFit/>
          </a:bodyPr>
          <a:lstStyle/>
          <a:p>
            <a:pPr algn="r" rtl="1"/>
            <a:endParaRPr lang="en-US" sz="2400" b="1" dirty="0"/>
          </a:p>
          <a:p>
            <a:pPr marL="342900" lvl="0" indent="-342900" algn="r" rtl="1">
              <a:buFont typeface="+mj-lt"/>
              <a:buAutoNum type="arabicPeriod"/>
            </a:pPr>
            <a:r>
              <a:rPr lang="he-IL" sz="2400" dirty="0"/>
              <a:t>אורך הדגימות אינו משפיע על זמן הריצה של האלגוריתם הממוקבל ביחס לאלגוריתם הסדרתי</a:t>
            </a:r>
            <a:r>
              <a:rPr lang="he-IL" sz="2400" dirty="0" smtClean="0"/>
              <a:t>. </a:t>
            </a:r>
            <a:endParaRPr lang="he-IL" sz="2400" dirty="0" smtClean="0"/>
          </a:p>
          <a:p>
            <a:pPr marL="342900" indent="-342900" algn="r" rtl="1">
              <a:buFont typeface="+mj-lt"/>
              <a:buAutoNum type="arabicPeriod"/>
            </a:pPr>
            <a:r>
              <a:rPr lang="he-IL" sz="2400" dirty="0" smtClean="0"/>
              <a:t>מספר הדגימות </a:t>
            </a:r>
            <a:r>
              <a:rPr lang="he-IL" sz="2400" dirty="0"/>
              <a:t>אינו משפיע על זמן הריצה של האלגוריתם הממוקבל ביחס לאלגוריתם הסדרתי. </a:t>
            </a:r>
            <a:endParaRPr lang="he-IL" sz="2400" dirty="0" smtClean="0"/>
          </a:p>
          <a:p>
            <a:pPr marL="342900" lvl="0" indent="-342900" algn="r" rtl="1">
              <a:buFont typeface="+mj-lt"/>
              <a:buAutoNum type="arabicPeriod"/>
            </a:pPr>
            <a:r>
              <a:rPr lang="he-IL" sz="2400" dirty="0" smtClean="0"/>
              <a:t>מיון </a:t>
            </a:r>
            <a:r>
              <a:rPr lang="he-IL" sz="2400" dirty="0"/>
              <a:t>/ אי מיון הדגימות אינו משפיע באופן ניכר על זמן הריצה של האלגוריתם הממוקבל ביחס לאלגוריתם הסדרתי.</a:t>
            </a:r>
            <a:endParaRPr lang="en-US" sz="2400" dirty="0"/>
          </a:p>
          <a:p>
            <a:pPr lvl="0" algn="r" rtl="1"/>
            <a:endParaRPr lang="he-IL" sz="2400" dirty="0" smtClean="0"/>
          </a:p>
          <a:p>
            <a:pPr lvl="0" algn="r" rtl="1"/>
            <a:r>
              <a:rPr lang="he-IL" sz="2400" dirty="0" smtClean="0"/>
              <a:t>התוצאות </a:t>
            </a:r>
            <a:r>
              <a:rPr lang="he-IL" sz="2400" dirty="0"/>
              <a:t>הטובות ביותר מתקבלות ע"י מקבול התהליך, באופן שבו כל דגימת </a:t>
            </a:r>
            <a:r>
              <a:rPr lang="en-US" sz="2400" dirty="0"/>
              <a:t>DNA</a:t>
            </a:r>
            <a:r>
              <a:rPr lang="he-IL" sz="2400" dirty="0"/>
              <a:t> מקבלת תהליכון. </a:t>
            </a:r>
            <a:endParaRPr lang="he-IL" sz="2400" dirty="0" smtClean="0"/>
          </a:p>
          <a:p>
            <a:pPr lvl="0" algn="r" rtl="1"/>
            <a:r>
              <a:rPr lang="he-IL" sz="2400" dirty="0"/>
              <a:t> </a:t>
            </a:r>
            <a:endParaRPr lang="en-US" sz="2400" dirty="0"/>
          </a:p>
          <a:p>
            <a:pPr algn="r" rtl="1"/>
            <a:r>
              <a:rPr lang="he-IL" sz="2400" dirty="0" smtClean="0"/>
              <a:t>נראה </a:t>
            </a:r>
            <a:r>
              <a:rPr lang="he-IL" sz="2400" dirty="0"/>
              <a:t>שהאלגוריתם הממוקבל נשאר יציב, מבחינת סדרי הגודל של היעול, גם כאשר מעמיסים עליו </a:t>
            </a:r>
            <a:r>
              <a:rPr lang="he-IL" sz="2400" dirty="0" smtClean="0"/>
              <a:t>הרבה דגימות וללא תלות באורכן.</a:t>
            </a:r>
            <a:endParaRPr lang="en-US" sz="2400" dirty="0"/>
          </a:p>
          <a:p>
            <a:pPr algn="r" rtl="1"/>
            <a:endParaRPr lang="he-IL" sz="2400" dirty="0"/>
          </a:p>
        </p:txBody>
      </p:sp>
      <p:sp>
        <p:nvSpPr>
          <p:cNvPr id="4" name="Rectangle 3"/>
          <p:cNvSpPr/>
          <p:nvPr/>
        </p:nvSpPr>
        <p:spPr>
          <a:xfrm>
            <a:off x="6084168" y="280050"/>
            <a:ext cx="2448272" cy="769441"/>
          </a:xfrm>
          <a:prstGeom prst="rect">
            <a:avLst/>
          </a:prstGeom>
        </p:spPr>
        <p:txBody>
          <a:bodyPr wrap="square">
            <a:spAutoFit/>
          </a:bodyPr>
          <a:lstStyle/>
          <a:p>
            <a:pPr algn="r" rtl="1"/>
            <a:r>
              <a:rPr lang="he-IL" sz="4400" b="1" dirty="0"/>
              <a:t>מסקנות</a:t>
            </a:r>
            <a:endParaRPr lang="he-IL" sz="2400" dirty="0"/>
          </a:p>
        </p:txBody>
      </p:sp>
    </p:spTree>
    <p:extLst>
      <p:ext uri="{BB962C8B-B14F-4D97-AF65-F5344CB8AC3E}">
        <p14:creationId xmlns:p14="http://schemas.microsoft.com/office/powerpoint/2010/main" val="2691324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endParaRPr lang="he-IL" altLang="he-IL" kern="0" dirty="0"/>
          </a:p>
        </p:txBody>
      </p:sp>
      <p:pic>
        <p:nvPicPr>
          <p:cNvPr id="4100" name="Picture 4" descr="C:\Users\Avi\AppData\Local\Microsoft\Windows\Temporary Internet Files\Content.IE5\N2LHBRK2\large-Question-Mark-66.6-15073[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823594"/>
            <a:ext cx="2412248" cy="45350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64496" y="5877272"/>
            <a:ext cx="4572000" cy="830997"/>
          </a:xfrm>
          <a:prstGeom prst="rect">
            <a:avLst/>
          </a:prstGeom>
        </p:spPr>
        <p:txBody>
          <a:bodyPr>
            <a:spAutoFit/>
          </a:bodyPr>
          <a:lstStyle/>
          <a:p>
            <a:pPr algn="r" rtl="1">
              <a:lnSpc>
                <a:spcPct val="150000"/>
              </a:lnSpc>
            </a:pPr>
            <a:r>
              <a:rPr lang="he-IL" sz="2000" kern="0" dirty="0" smtClean="0"/>
              <a:t> הקוד זמין ב: </a:t>
            </a:r>
            <a:r>
              <a:rPr lang="en-US" sz="2000" kern="0" dirty="0">
                <a:hlinkClick r:id="rId4"/>
              </a:rPr>
              <a:t>Inexact-Search</a:t>
            </a:r>
            <a:endParaRPr lang="en-US" dirty="0"/>
          </a:p>
          <a:p>
            <a:pPr lvl="1" algn="r" rtl="1"/>
            <a:endParaRPr lang="he-IL" altLang="he-IL" kern="0" dirty="0"/>
          </a:p>
        </p:txBody>
      </p:sp>
    </p:spTree>
    <p:extLst>
      <p:ext uri="{BB962C8B-B14F-4D97-AF65-F5344CB8AC3E}">
        <p14:creationId xmlns:p14="http://schemas.microsoft.com/office/powerpoint/2010/main" val="428968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1907704" y="836712"/>
            <a:ext cx="6432444" cy="4857403"/>
          </a:xfrm>
        </p:spPr>
        <p:txBody>
          <a:bodyPr/>
          <a:lstStyle/>
          <a:p>
            <a:pPr marL="0" indent="0">
              <a:buNone/>
            </a:pPr>
            <a:r>
              <a:rPr lang="he-IL" altLang="he-IL" sz="3200" dirty="0" smtClean="0"/>
              <a:t>קלט המערכת:</a:t>
            </a:r>
          </a:p>
          <a:p>
            <a:pPr>
              <a:lnSpc>
                <a:spcPct val="150000"/>
              </a:lnSpc>
            </a:pPr>
            <a:r>
              <a:rPr lang="he-IL" sz="2000" dirty="0"/>
              <a:t>כחלק מתהליך אבחון סרטן אצל חולים, נדגם ה</a:t>
            </a:r>
            <a:r>
              <a:rPr lang="en-US" sz="2000" dirty="0"/>
              <a:t>DNA</a:t>
            </a:r>
            <a:r>
              <a:rPr lang="he-IL" sz="2000" dirty="0"/>
              <a:t> שלהם ונבדק על מנת למצוא מוטציות שעלולות לגרום לסרטן.</a:t>
            </a:r>
            <a:endParaRPr lang="en-US" sz="2000" dirty="0"/>
          </a:p>
          <a:p>
            <a:pPr>
              <a:lnSpc>
                <a:spcPct val="150000"/>
              </a:lnSpc>
            </a:pPr>
            <a:r>
              <a:rPr lang="en-US" sz="2000" dirty="0" smtClean="0"/>
              <a:t>Illumina</a:t>
            </a:r>
            <a:r>
              <a:rPr lang="he-IL" sz="2000" dirty="0" smtClean="0"/>
              <a:t> – מכונה לדגימת </a:t>
            </a:r>
            <a:r>
              <a:rPr lang="en-US" sz="2000" dirty="0" smtClean="0"/>
              <a:t>DNA</a:t>
            </a:r>
            <a:r>
              <a:rPr lang="he-IL" sz="2000" dirty="0" smtClean="0"/>
              <a:t>, במתודולוגיית </a:t>
            </a:r>
            <a:r>
              <a:rPr lang="en-US" sz="2000" dirty="0" smtClean="0"/>
              <a:t>NGS</a:t>
            </a:r>
            <a:r>
              <a:rPr lang="he-IL" sz="2000" dirty="0" smtClean="0"/>
              <a:t>.</a:t>
            </a:r>
            <a:endParaRPr lang="en-US" sz="2000" dirty="0" smtClean="0"/>
          </a:p>
          <a:p>
            <a:pPr>
              <a:lnSpc>
                <a:spcPct val="150000"/>
              </a:lnSpc>
            </a:pPr>
            <a:r>
              <a:rPr lang="he-IL" sz="2000" dirty="0"/>
              <a:t>כל דגימה </a:t>
            </a:r>
            <a:r>
              <a:rPr lang="he-IL" sz="2000" dirty="0" smtClean="0"/>
              <a:t>באורך כ</a:t>
            </a:r>
            <a:r>
              <a:rPr lang="en-US" sz="2000" dirty="0" err="1" smtClean="0"/>
              <a:t>bp</a:t>
            </a:r>
            <a:r>
              <a:rPr lang="en-US" sz="2000" dirty="0" smtClean="0"/>
              <a:t> </a:t>
            </a:r>
            <a:r>
              <a:rPr lang="he-IL" sz="2000" dirty="0" smtClean="0"/>
              <a:t>35-200 במקומות אקראיים.</a:t>
            </a:r>
          </a:p>
          <a:p>
            <a:pPr>
              <a:lnSpc>
                <a:spcPct val="150000"/>
              </a:lnSpc>
            </a:pPr>
            <a:r>
              <a:rPr lang="he-IL" sz="2000" kern="1200" dirty="0" smtClean="0">
                <a:solidFill>
                  <a:schemeClr val="tx1"/>
                </a:solidFill>
                <a:latin typeface="Arial" pitchFamily="34" charset="0"/>
              </a:rPr>
              <a:t> </a:t>
            </a:r>
            <a:r>
              <a:rPr lang="he-IL" sz="2000" kern="1200" dirty="0" smtClean="0">
                <a:latin typeface="Arial" pitchFamily="34" charset="0"/>
              </a:rPr>
              <a:t>כיסוי </a:t>
            </a:r>
            <a:r>
              <a:rPr lang="en-US" sz="2000" kern="1200" dirty="0" smtClean="0">
                <a:latin typeface="Arial" pitchFamily="34" charset="0"/>
              </a:rPr>
              <a:t>DNA</a:t>
            </a:r>
            <a:r>
              <a:rPr lang="he-IL" sz="2000" kern="1200" dirty="0" smtClean="0">
                <a:latin typeface="Arial" pitchFamily="34" charset="0"/>
              </a:rPr>
              <a:t>: </a:t>
            </a:r>
            <a:r>
              <a:rPr lang="en-US" sz="2000" kern="1200" dirty="0" smtClean="0">
                <a:latin typeface="Arial" pitchFamily="34" charset="0"/>
              </a:rPr>
              <a:t>X</a:t>
            </a:r>
            <a:r>
              <a:rPr lang="he-IL" sz="2000" kern="1200" dirty="0" smtClean="0">
                <a:latin typeface="Arial" pitchFamily="34" charset="0"/>
              </a:rPr>
              <a:t>30</a:t>
            </a:r>
            <a:endParaRPr lang="he-IL" sz="2000" kern="1200" dirty="0" smtClean="0">
              <a:solidFill>
                <a:schemeClr val="tx1"/>
              </a:solidFill>
              <a:latin typeface="Arial" pitchFamily="34" charset="0"/>
            </a:endParaRPr>
          </a:p>
          <a:p>
            <a:pPr>
              <a:lnSpc>
                <a:spcPct val="150000"/>
              </a:lnSpc>
            </a:pPr>
            <a:r>
              <a:rPr lang="he-IL" sz="2000" kern="1200" dirty="0">
                <a:latin typeface="Arial" pitchFamily="34" charset="0"/>
              </a:rPr>
              <a:t>הדגימות מיוצגות כמחרוזת </a:t>
            </a:r>
            <a:r>
              <a:rPr lang="he-IL" sz="2000" kern="1200" dirty="0" smtClean="0">
                <a:solidFill>
                  <a:schemeClr val="tx1"/>
                </a:solidFill>
                <a:latin typeface="Arial" pitchFamily="34" charset="0"/>
              </a:rPr>
              <a:t>הביסיסים המרכיבים אותן (</a:t>
            </a:r>
            <a:r>
              <a:rPr lang="he-IL" sz="2000" kern="1200" dirty="0" smtClean="0">
                <a:solidFill>
                  <a:schemeClr val="tx1"/>
                </a:solidFill>
                <a:effectLst/>
                <a:latin typeface="Arial" pitchFamily="34" charset="0"/>
              </a:rPr>
              <a:t>לדוג': </a:t>
            </a:r>
            <a:r>
              <a:rPr lang="en-US" sz="2000" kern="1200" dirty="0" smtClean="0">
                <a:solidFill>
                  <a:schemeClr val="tx1"/>
                </a:solidFill>
                <a:effectLst/>
                <a:latin typeface="Arial" pitchFamily="34" charset="0"/>
              </a:rPr>
              <a:t>TGACCGTCAG</a:t>
            </a:r>
            <a:r>
              <a:rPr lang="he-IL" sz="2000" kern="1200" dirty="0" smtClean="0">
                <a:solidFill>
                  <a:schemeClr val="tx1"/>
                </a:solidFill>
                <a:effectLst/>
                <a:latin typeface="Arial" pitchFamily="34" charset="0"/>
              </a:rPr>
              <a:t>....)</a:t>
            </a:r>
            <a:r>
              <a:rPr lang="he-IL" sz="2000" kern="1200" dirty="0" smtClean="0">
                <a:solidFill>
                  <a:schemeClr val="tx1"/>
                </a:solidFill>
                <a:latin typeface="Arial" pitchFamily="34" charset="0"/>
              </a:rPr>
              <a:t>. </a:t>
            </a:r>
          </a:p>
          <a:p>
            <a:pPr>
              <a:lnSpc>
                <a:spcPct val="150000"/>
              </a:lnSpc>
            </a:pPr>
            <a:r>
              <a:rPr lang="he-IL" sz="2000" kern="1200" dirty="0" smtClean="0">
                <a:latin typeface="Arial" pitchFamily="34" charset="0"/>
              </a:rPr>
              <a:t>אוסף דגימות זה הוא הקלט של המערכת.</a:t>
            </a:r>
            <a:endParaRPr lang="he-IL" sz="2000" kern="1200" dirty="0" smtClean="0">
              <a:solidFill>
                <a:schemeClr val="tx1"/>
              </a:solidFill>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spTree>
    <p:extLst>
      <p:ext uri="{BB962C8B-B14F-4D97-AF65-F5344CB8AC3E}">
        <p14:creationId xmlns:p14="http://schemas.microsoft.com/office/powerpoint/2010/main" val="340013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6" end="6"/>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lvl="0" indent="0">
                  <a:buNone/>
                </a:pPr>
                <a:r>
                  <a:rPr lang="he-IL" sz="2800" dirty="0"/>
                  <a:t>הגישה הנאיבית:</a:t>
                </a:r>
                <a:endParaRPr lang="en-US" dirty="0"/>
              </a:p>
              <a:p>
                <a:r>
                  <a:rPr lang="he-IL" sz="2000" dirty="0" smtClean="0"/>
                  <a:t>עבור כל דגימה נבדוק בכל אינדקס בגנום האם קיימת התאמה.</a:t>
                </a:r>
                <a:endParaRPr lang="en-US" sz="2000" dirty="0"/>
              </a:p>
              <a:p>
                <a:r>
                  <a:rPr lang="he-IL" sz="2000" dirty="0"/>
                  <a:t> יעילות </a:t>
                </a:r>
                <a:r>
                  <a:rPr lang="he-IL" sz="2000" dirty="0" smtClean="0"/>
                  <a:t>האלגוריתם עבור מציאת מיקום כל הדגימות: </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he-IL" sz="2000">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מעשי.</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196752"/>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97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indent="0">
                  <a:buNone/>
                </a:pPr>
                <a:r>
                  <a:rPr lang="he-IL" sz="2800" dirty="0"/>
                  <a:t>אלגוריתם </a:t>
                </a:r>
                <a:r>
                  <a:rPr lang="en-US" sz="2800" dirty="0" smtClean="0"/>
                  <a:t>KMP</a:t>
                </a:r>
                <a:r>
                  <a:rPr lang="he-IL" sz="2800" dirty="0" smtClean="0"/>
                  <a:t>:</a:t>
                </a:r>
                <a:endParaRPr lang="en-US" dirty="0"/>
              </a:p>
              <a:p>
                <a:r>
                  <a:rPr lang="he-IL" sz="2000" dirty="0" smtClean="0"/>
                  <a:t>אלגוריתם </a:t>
                </a:r>
                <a:r>
                  <a:rPr lang="he-IL" sz="2000" dirty="0"/>
                  <a:t>המנצל את מבנה </a:t>
                </a:r>
                <a:r>
                  <a:rPr lang="he-IL" sz="2000" dirty="0" smtClean="0"/>
                  <a:t>התבנית של המחרוזת על </a:t>
                </a:r>
                <a:r>
                  <a:rPr lang="he-IL" sz="2000" dirty="0"/>
                  <a:t>מנת ליעל את </a:t>
                </a:r>
                <a:r>
                  <a:rPr lang="he-IL" sz="2000" dirty="0" smtClean="0"/>
                  <a:t>החיפוש.</a:t>
                </a:r>
              </a:p>
              <a:p>
                <a:r>
                  <a:rPr lang="he-IL" sz="2000" dirty="0" smtClean="0"/>
                  <a:t>יעילות האלגוריתם עבור מציאת מיקום כל הדגימות:</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a:t>
                </a:r>
                <a:r>
                  <a:rPr lang="he-IL" sz="2800" dirty="0"/>
                  <a:t>מעשי.</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268760"/>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63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ואם נפלה טעות במחרוזת?</a:t>
                </a:r>
                <a:endParaRPr lang="he-IL" altLang="he-IL" sz="3200" dirty="0"/>
              </a:p>
              <a:p>
                <a:pPr marL="0" indent="0">
                  <a:buNone/>
                </a:pPr>
                <a:r>
                  <a:rPr lang="he-IL" sz="2000" dirty="0" smtClean="0">
                    <a:latin typeface="Arial" pitchFamily="34" charset="0"/>
                  </a:rPr>
                  <a:t>נניח קריאה אחת באורך של 100 תווים.</a:t>
                </a:r>
                <a:endParaRPr lang="en-US" sz="2000" dirty="0">
                  <a:latin typeface="Arial" pitchFamily="34" charset="0"/>
                </a:endParaRPr>
              </a:p>
              <a:p>
                <a:pPr marL="0" indent="0">
                  <a:buNone/>
                </a:pPr>
                <a:r>
                  <a:rPr lang="he-IL" sz="2000" dirty="0">
                    <a:latin typeface="Arial" pitchFamily="34" charset="0"/>
                  </a:rPr>
                  <a:t>אם לא נפלה אף שגיאה –  ישנה מחרוזת 1 להשוואה - </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נפלה שגיאה אחת אחת – ישנם 400 מחרוזות להשוואה - </a:t>
                </a:r>
                <a14:m>
                  <m:oMath xmlns:m="http://schemas.openxmlformats.org/officeDocument/2006/math">
                    <m:sSup>
                      <m:sSupPr>
                        <m:ctrlPr>
                          <a:rPr lang="en-US" sz="1600" i="1">
                            <a:latin typeface="Cambria Math"/>
                          </a:rPr>
                        </m:ctrlPr>
                      </m:sSupPr>
                      <m:e>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4</m:t>
                                  </m:r>
                                </m:e>
                              </m:mr>
                              <m:mr>
                                <m:e>
                                  <m:r>
                                    <a:rPr lang="en-US" sz="1600" i="1">
                                      <a:latin typeface="Cambria Math"/>
                                    </a:rPr>
                                    <m:t>1</m:t>
                                  </m:r>
                                </m:e>
                              </m:mr>
                            </m:m>
                          </m:e>
                        </m:d>
                      </m:e>
                      <m:sup>
                        <m:r>
                          <a:rPr lang="en-US" sz="1600" i="1">
                            <a:latin typeface="Cambria Math"/>
                          </a:rPr>
                          <m:t>1</m:t>
                        </m:r>
                      </m:sup>
                    </m:sSup>
                    <m:r>
                      <a:rPr lang="he-IL" sz="12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נפלו 2 שגיאות– ישנם </a:t>
                </a:r>
                <a:r>
                  <a:rPr lang="en-US" sz="2000" dirty="0">
                    <a:latin typeface="Arial" pitchFamily="34" charset="0"/>
                  </a:rPr>
                  <a:t> 79,200</a:t>
                </a:r>
                <a:r>
                  <a:rPr lang="he-IL" sz="2000" dirty="0">
                    <a:latin typeface="Arial" pitchFamily="34" charset="0"/>
                  </a:rPr>
                  <a:t>מחרוזות להשוואה</a:t>
                </a:r>
                <a14:m>
                  <m:oMath xmlns:m="http://schemas.openxmlformats.org/officeDocument/2006/math">
                    <m:sSup>
                      <m:sSupPr>
                        <m:ctrlPr>
                          <a:rPr lang="en-US" sz="1600" i="1">
                            <a:latin typeface="Cambria Math"/>
                          </a:rPr>
                        </m:ctrlPr>
                      </m:sSupPr>
                      <m:e>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4</m:t>
                                  </m:r>
                                </m:e>
                              </m:mr>
                              <m:mr>
                                <m:e>
                                  <m:r>
                                    <a:rPr lang="en-US" sz="1600" i="1">
                                      <a:latin typeface="Cambria Math"/>
                                    </a:rPr>
                                    <m:t>1</m:t>
                                  </m:r>
                                </m:e>
                              </m:mr>
                            </m:m>
                          </m:e>
                        </m:d>
                      </m:e>
                      <m:sup>
                        <m:r>
                          <a:rPr lang="en-US" sz="1600" i="1">
                            <a:latin typeface="Cambria Math"/>
                          </a:rPr>
                          <m:t>2</m:t>
                        </m:r>
                      </m:sup>
                    </m:sSup>
                    <m:r>
                      <a:rPr lang="he-IL" sz="12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p>
              <a:p>
                <a:pPr marL="0" indent="0">
                  <a:buNone/>
                </a:pPr>
                <a:r>
                  <a:rPr lang="he-IL" sz="2000" dirty="0" smtClean="0">
                    <a:latin typeface="Arial" pitchFamily="34" charset="0"/>
                  </a:rPr>
                  <a:t>זמן הריצה עולה משמעותית...</a:t>
                </a: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397" name="Picture 2" descr="C:\Users\Avi\Documents\s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797152"/>
            <a:ext cx="2462546" cy="62683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2339752" y="4365104"/>
            <a:ext cx="6359406" cy="2039303"/>
            <a:chOff x="2339752" y="4365104"/>
            <a:chExt cx="6359406" cy="2039303"/>
          </a:xfrm>
        </p:grpSpPr>
        <p:grpSp>
          <p:nvGrpSpPr>
            <p:cNvPr id="4" name="Group 3"/>
            <p:cNvGrpSpPr/>
            <p:nvPr/>
          </p:nvGrpSpPr>
          <p:grpSpPr>
            <a:xfrm>
              <a:off x="2339752" y="4374520"/>
              <a:ext cx="1894910" cy="2006808"/>
              <a:chOff x="2339752" y="4289310"/>
              <a:chExt cx="1894910" cy="2006808"/>
            </a:xfrm>
          </p:grpSpPr>
          <p:pic>
            <p:nvPicPr>
              <p:cNvPr id="205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3" name="Group 402"/>
            <p:cNvGrpSpPr/>
            <p:nvPr/>
          </p:nvGrpSpPr>
          <p:grpSpPr>
            <a:xfrm>
              <a:off x="3779912" y="4365104"/>
              <a:ext cx="1894910" cy="2006808"/>
              <a:chOff x="2339752" y="4289310"/>
              <a:chExt cx="1894910" cy="2006808"/>
            </a:xfrm>
          </p:grpSpPr>
          <p:pic>
            <p:nvPicPr>
              <p:cNvPr id="40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6" name="Group 405"/>
            <p:cNvGrpSpPr/>
            <p:nvPr/>
          </p:nvGrpSpPr>
          <p:grpSpPr>
            <a:xfrm>
              <a:off x="5292080" y="4397599"/>
              <a:ext cx="1894910" cy="2006808"/>
              <a:chOff x="2339752" y="4289310"/>
              <a:chExt cx="1894910" cy="2006808"/>
            </a:xfrm>
          </p:grpSpPr>
          <p:pic>
            <p:nvPicPr>
              <p:cNvPr id="40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9" name="Group 408"/>
            <p:cNvGrpSpPr/>
            <p:nvPr/>
          </p:nvGrpSpPr>
          <p:grpSpPr>
            <a:xfrm>
              <a:off x="6804248" y="4392248"/>
              <a:ext cx="1894910" cy="2006808"/>
              <a:chOff x="2339752" y="4289310"/>
              <a:chExt cx="1894910" cy="2006808"/>
            </a:xfrm>
          </p:grpSpPr>
          <p:pic>
            <p:nvPicPr>
              <p:cNvPr id="41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1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1" name="Group 40"/>
          <p:cNvGrpSpPr/>
          <p:nvPr/>
        </p:nvGrpSpPr>
        <p:grpSpPr>
          <a:xfrm>
            <a:off x="-162798" y="4009718"/>
            <a:ext cx="8703024" cy="2980115"/>
            <a:chOff x="609746" y="620688"/>
            <a:chExt cx="8703024" cy="2980115"/>
          </a:xfrm>
        </p:grpSpPr>
        <p:grpSp>
          <p:nvGrpSpPr>
            <p:cNvPr id="21" name="Group 20"/>
            <p:cNvGrpSpPr/>
            <p:nvPr/>
          </p:nvGrpSpPr>
          <p:grpSpPr>
            <a:xfrm>
              <a:off x="835714" y="620688"/>
              <a:ext cx="8477056" cy="2306723"/>
              <a:chOff x="835714" y="620688"/>
              <a:chExt cx="8477056" cy="2306723"/>
            </a:xfrm>
          </p:grpSpPr>
          <p:grpSp>
            <p:nvGrpSpPr>
              <p:cNvPr id="412" name="Group 411"/>
              <p:cNvGrpSpPr/>
              <p:nvPr/>
            </p:nvGrpSpPr>
            <p:grpSpPr>
              <a:xfrm>
                <a:off x="835714" y="620688"/>
                <a:ext cx="6359406" cy="2039303"/>
                <a:chOff x="2339752" y="4365104"/>
                <a:chExt cx="6359406" cy="2039303"/>
              </a:xfrm>
            </p:grpSpPr>
            <p:grpSp>
              <p:nvGrpSpPr>
                <p:cNvPr id="413" name="Group 412"/>
                <p:cNvGrpSpPr/>
                <p:nvPr/>
              </p:nvGrpSpPr>
              <p:grpSpPr>
                <a:xfrm>
                  <a:off x="2339752" y="4374520"/>
                  <a:ext cx="1894910" cy="2006808"/>
                  <a:chOff x="2339752" y="4289310"/>
                  <a:chExt cx="1894910" cy="2006808"/>
                </a:xfrm>
              </p:grpSpPr>
              <p:pic>
                <p:nvPicPr>
                  <p:cNvPr id="42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4" name="Group 413"/>
                <p:cNvGrpSpPr/>
                <p:nvPr/>
              </p:nvGrpSpPr>
              <p:grpSpPr>
                <a:xfrm>
                  <a:off x="3779912" y="4365104"/>
                  <a:ext cx="1894910" cy="2006808"/>
                  <a:chOff x="2339752" y="4289310"/>
                  <a:chExt cx="1894910" cy="2006808"/>
                </a:xfrm>
              </p:grpSpPr>
              <p:pic>
                <p:nvPicPr>
                  <p:cNvPr id="42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5" name="Group 414"/>
                <p:cNvGrpSpPr/>
                <p:nvPr/>
              </p:nvGrpSpPr>
              <p:grpSpPr>
                <a:xfrm>
                  <a:off x="5292080" y="4397599"/>
                  <a:ext cx="1894910" cy="2006808"/>
                  <a:chOff x="2339752" y="4289310"/>
                  <a:chExt cx="1894910" cy="2006808"/>
                </a:xfrm>
              </p:grpSpPr>
              <p:pic>
                <p:nvPicPr>
                  <p:cNvPr id="41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6" name="Group 415"/>
                <p:cNvGrpSpPr/>
                <p:nvPr/>
              </p:nvGrpSpPr>
              <p:grpSpPr>
                <a:xfrm>
                  <a:off x="6804248" y="4392248"/>
                  <a:ext cx="1894910" cy="2006808"/>
                  <a:chOff x="2339752" y="4289310"/>
                  <a:chExt cx="1894910" cy="2006808"/>
                </a:xfrm>
              </p:grpSpPr>
              <p:pic>
                <p:nvPicPr>
                  <p:cNvPr id="41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1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64" name="Group 463"/>
              <p:cNvGrpSpPr/>
              <p:nvPr/>
            </p:nvGrpSpPr>
            <p:grpSpPr>
              <a:xfrm>
                <a:off x="2953364" y="888108"/>
                <a:ext cx="6359406" cy="2039303"/>
                <a:chOff x="2339752" y="4365104"/>
                <a:chExt cx="6359406" cy="2039303"/>
              </a:xfrm>
            </p:grpSpPr>
            <p:grpSp>
              <p:nvGrpSpPr>
                <p:cNvPr id="465" name="Group 464"/>
                <p:cNvGrpSpPr/>
                <p:nvPr/>
              </p:nvGrpSpPr>
              <p:grpSpPr>
                <a:xfrm>
                  <a:off x="2339752" y="4374520"/>
                  <a:ext cx="1894910" cy="2006808"/>
                  <a:chOff x="2339752" y="4289310"/>
                  <a:chExt cx="1894910" cy="2006808"/>
                </a:xfrm>
              </p:grpSpPr>
              <p:pic>
                <p:nvPicPr>
                  <p:cNvPr id="47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6" name="Group 465"/>
                <p:cNvGrpSpPr/>
                <p:nvPr/>
              </p:nvGrpSpPr>
              <p:grpSpPr>
                <a:xfrm>
                  <a:off x="3779912" y="4365104"/>
                  <a:ext cx="1894910" cy="2006808"/>
                  <a:chOff x="2339752" y="4289310"/>
                  <a:chExt cx="1894910" cy="2006808"/>
                </a:xfrm>
              </p:grpSpPr>
              <p:pic>
                <p:nvPicPr>
                  <p:cNvPr id="47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7" name="Group 466"/>
                <p:cNvGrpSpPr/>
                <p:nvPr/>
              </p:nvGrpSpPr>
              <p:grpSpPr>
                <a:xfrm>
                  <a:off x="5292080" y="4397599"/>
                  <a:ext cx="1894910" cy="2006808"/>
                  <a:chOff x="2339752" y="4289310"/>
                  <a:chExt cx="1894910" cy="2006808"/>
                </a:xfrm>
              </p:grpSpPr>
              <p:pic>
                <p:nvPicPr>
                  <p:cNvPr id="47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8" name="Group 467"/>
                <p:cNvGrpSpPr/>
                <p:nvPr/>
              </p:nvGrpSpPr>
              <p:grpSpPr>
                <a:xfrm>
                  <a:off x="6804248" y="4392248"/>
                  <a:ext cx="1894910" cy="2006808"/>
                  <a:chOff x="2339752" y="4289310"/>
                  <a:chExt cx="1894910" cy="2006808"/>
                </a:xfrm>
              </p:grpSpPr>
              <p:pic>
                <p:nvPicPr>
                  <p:cNvPr id="46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grpSp>
          <p:nvGrpSpPr>
            <p:cNvPr id="503" name="Group 502"/>
            <p:cNvGrpSpPr/>
            <p:nvPr/>
          </p:nvGrpSpPr>
          <p:grpSpPr>
            <a:xfrm>
              <a:off x="609746" y="1294080"/>
              <a:ext cx="8477056" cy="2306723"/>
              <a:chOff x="835714" y="620688"/>
              <a:chExt cx="8477056" cy="2306723"/>
            </a:xfrm>
          </p:grpSpPr>
          <p:grpSp>
            <p:nvGrpSpPr>
              <p:cNvPr id="504" name="Group 503"/>
              <p:cNvGrpSpPr/>
              <p:nvPr/>
            </p:nvGrpSpPr>
            <p:grpSpPr>
              <a:xfrm>
                <a:off x="835714" y="620688"/>
                <a:ext cx="6359406" cy="2039303"/>
                <a:chOff x="2339752" y="4365104"/>
                <a:chExt cx="6359406" cy="2039303"/>
              </a:xfrm>
            </p:grpSpPr>
            <p:grpSp>
              <p:nvGrpSpPr>
                <p:cNvPr id="518" name="Group 517"/>
                <p:cNvGrpSpPr/>
                <p:nvPr/>
              </p:nvGrpSpPr>
              <p:grpSpPr>
                <a:xfrm>
                  <a:off x="2339752" y="4374520"/>
                  <a:ext cx="1894910" cy="2006808"/>
                  <a:chOff x="2339752" y="4289310"/>
                  <a:chExt cx="1894910" cy="2006808"/>
                </a:xfrm>
              </p:grpSpPr>
              <p:pic>
                <p:nvPicPr>
                  <p:cNvPr id="52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9" name="Group 518"/>
                <p:cNvGrpSpPr/>
                <p:nvPr/>
              </p:nvGrpSpPr>
              <p:grpSpPr>
                <a:xfrm>
                  <a:off x="3779912" y="4365104"/>
                  <a:ext cx="1894910" cy="2006808"/>
                  <a:chOff x="2339752" y="4289310"/>
                  <a:chExt cx="1894910" cy="2006808"/>
                </a:xfrm>
              </p:grpSpPr>
              <p:pic>
                <p:nvPicPr>
                  <p:cNvPr id="52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0" name="Group 519"/>
                <p:cNvGrpSpPr/>
                <p:nvPr/>
              </p:nvGrpSpPr>
              <p:grpSpPr>
                <a:xfrm>
                  <a:off x="5292080" y="4397599"/>
                  <a:ext cx="1894910" cy="2006808"/>
                  <a:chOff x="2339752" y="4289310"/>
                  <a:chExt cx="1894910" cy="2006808"/>
                </a:xfrm>
              </p:grpSpPr>
              <p:pic>
                <p:nvPicPr>
                  <p:cNvPr id="52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1" name="Group 520"/>
                <p:cNvGrpSpPr/>
                <p:nvPr/>
              </p:nvGrpSpPr>
              <p:grpSpPr>
                <a:xfrm>
                  <a:off x="6804248" y="4392248"/>
                  <a:ext cx="1894910" cy="2006808"/>
                  <a:chOff x="2339752" y="4289310"/>
                  <a:chExt cx="1894910" cy="2006808"/>
                </a:xfrm>
              </p:grpSpPr>
              <p:pic>
                <p:nvPicPr>
                  <p:cNvPr id="52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05" name="Group 504"/>
              <p:cNvGrpSpPr/>
              <p:nvPr/>
            </p:nvGrpSpPr>
            <p:grpSpPr>
              <a:xfrm>
                <a:off x="2953364" y="888108"/>
                <a:ext cx="6359406" cy="2039303"/>
                <a:chOff x="2339752" y="4365104"/>
                <a:chExt cx="6359406" cy="2039303"/>
              </a:xfrm>
            </p:grpSpPr>
            <p:grpSp>
              <p:nvGrpSpPr>
                <p:cNvPr id="506" name="Group 505"/>
                <p:cNvGrpSpPr/>
                <p:nvPr/>
              </p:nvGrpSpPr>
              <p:grpSpPr>
                <a:xfrm>
                  <a:off x="2339752" y="4374520"/>
                  <a:ext cx="1894910" cy="2006808"/>
                  <a:chOff x="2339752" y="4289310"/>
                  <a:chExt cx="1894910" cy="2006808"/>
                </a:xfrm>
              </p:grpSpPr>
              <p:pic>
                <p:nvPicPr>
                  <p:cNvPr id="51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7" name="Group 506"/>
                <p:cNvGrpSpPr/>
                <p:nvPr/>
              </p:nvGrpSpPr>
              <p:grpSpPr>
                <a:xfrm>
                  <a:off x="3779912" y="4365104"/>
                  <a:ext cx="1894910" cy="2006808"/>
                  <a:chOff x="2339752" y="4289310"/>
                  <a:chExt cx="1894910" cy="2006808"/>
                </a:xfrm>
              </p:grpSpPr>
              <p:pic>
                <p:nvPicPr>
                  <p:cNvPr id="51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8" name="Group 507"/>
                <p:cNvGrpSpPr/>
                <p:nvPr/>
              </p:nvGrpSpPr>
              <p:grpSpPr>
                <a:xfrm>
                  <a:off x="5292080" y="4397599"/>
                  <a:ext cx="1894910" cy="2006808"/>
                  <a:chOff x="2339752" y="4289310"/>
                  <a:chExt cx="1894910" cy="2006808"/>
                </a:xfrm>
              </p:grpSpPr>
              <p:pic>
                <p:nvPicPr>
                  <p:cNvPr id="51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9" name="Group 508"/>
                <p:cNvGrpSpPr/>
                <p:nvPr/>
              </p:nvGrpSpPr>
              <p:grpSpPr>
                <a:xfrm>
                  <a:off x="6804248" y="4392248"/>
                  <a:ext cx="1894910" cy="2006808"/>
                  <a:chOff x="2339752" y="4289310"/>
                  <a:chExt cx="1894910" cy="2006808"/>
                </a:xfrm>
              </p:grpSpPr>
              <p:pic>
                <p:nvPicPr>
                  <p:cNvPr id="51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grpSp>
    </p:spTree>
    <p:extLst>
      <p:ext uri="{BB962C8B-B14F-4D97-AF65-F5344CB8AC3E}">
        <p14:creationId xmlns:p14="http://schemas.microsoft.com/office/powerpoint/2010/main" val="107392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 presetClass="entr" presetSubtype="0" fill="hold" nodeType="withEffect">
                                  <p:stCondLst>
                                    <p:cond delay="0"/>
                                  </p:stCondLst>
                                  <p:childTnLst>
                                    <p:set>
                                      <p:cBhvr>
                                        <p:cTn id="12" dur="1" fill="hold">
                                          <p:stCondLst>
                                            <p:cond delay="0"/>
                                          </p:stCondLst>
                                        </p:cTn>
                                        <p:tgtEl>
                                          <p:spTgt spid="3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smtClean="0"/>
                  <a:t>DNA</a:t>
                </a:r>
                <a:r>
                  <a:rPr lang="he-IL" altLang="he-IL" sz="3200" dirty="0" smtClean="0"/>
                  <a:t>?</a:t>
                </a:r>
              </a:p>
              <a:p>
                <a:pPr marL="0" lv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BWA-Align</a:t>
                </a:r>
                <a:endParaRPr lang="he-IL" sz="2000" dirty="0" smtClean="0">
                  <a:solidFill>
                    <a:schemeClr val="tx1"/>
                  </a:solidFill>
                  <a:latin typeface="+mn-lt"/>
                  <a:ea typeface="+mn-ea"/>
                  <a:cs typeface="+mn-cs"/>
                </a:endParaRPr>
              </a:p>
              <a:p>
                <a:pPr marL="0" lvl="0" indent="0">
                  <a:buNone/>
                </a:pPr>
                <a:endParaRPr lang="he-IL" sz="2000" dirty="0" smtClean="0">
                  <a:solidFill>
                    <a:schemeClr val="tx1"/>
                  </a:solidFill>
                  <a:latin typeface="+mn-lt"/>
                  <a:ea typeface="+mn-ea"/>
                  <a:cs typeface="+mn-cs"/>
                </a:endParaRPr>
              </a:p>
              <a:p>
                <a:pPr marL="0" lvl="0" indent="0">
                  <a:buNone/>
                </a:pPr>
                <a:r>
                  <a:rPr lang="he-IL" sz="2000" dirty="0" smtClean="0">
                    <a:solidFill>
                      <a:schemeClr val="tx1"/>
                    </a:solidFill>
                    <a:latin typeface="+mn-lt"/>
                    <a:ea typeface="+mn-ea"/>
                    <a:cs typeface="+mn-cs"/>
                  </a:rPr>
                  <a:t>זהו אלגוריתם </a:t>
                </a:r>
                <a:r>
                  <a:rPr lang="he-IL" sz="2000" dirty="0">
                    <a:solidFill>
                      <a:schemeClr val="tx1"/>
                    </a:solidFill>
                    <a:latin typeface="+mn-lt"/>
                    <a:ea typeface="+mn-ea"/>
                    <a:cs typeface="+mn-cs"/>
                  </a:rPr>
                  <a:t>יעיל לחיפוש מהסוג שלנו </a:t>
                </a:r>
                <a:r>
                  <a:rPr lang="he-IL" sz="2000" dirty="0" smtClean="0">
                    <a:solidFill>
                      <a:schemeClr val="tx1"/>
                    </a:solidFill>
                    <a:latin typeface="+mn-lt"/>
                    <a:ea typeface="+mn-ea"/>
                    <a:cs typeface="+mn-cs"/>
                  </a:rPr>
                  <a:t>:</a:t>
                </a:r>
              </a:p>
              <a:p>
                <a:pPr marL="0" lvl="0" indent="0">
                  <a:buNone/>
                </a:pPr>
                <a:r>
                  <a:rPr lang="he-IL" sz="2000" dirty="0" smtClean="0"/>
                  <a:t>מציאת מיקום של מחרוזות קצרות על פני מחרוזת ארוכה וידועה מראש.</a:t>
                </a:r>
                <a:endParaRPr lang="en-US" sz="2000" dirty="0">
                  <a:solidFill>
                    <a:schemeClr val="tx1"/>
                  </a:solidFill>
                  <a:latin typeface="+mn-lt"/>
                  <a:ea typeface="+mn-ea"/>
                  <a:cs typeface="+mn-cs"/>
                </a:endParaRPr>
              </a:p>
              <a:p>
                <a:r>
                  <a:rPr lang="he-IL" sz="2000" dirty="0" smtClean="0">
                    <a:solidFill>
                      <a:schemeClr val="tx1"/>
                    </a:solidFill>
                    <a:latin typeface="+mn-lt"/>
                    <a:ea typeface="+mn-ea"/>
                    <a:cs typeface="+mn-cs"/>
                  </a:rPr>
                  <a:t>יודע להתגבר על טעויות שנפלו במחרוזות הקצרות.</a:t>
                </a:r>
              </a:p>
              <a:p>
                <a:r>
                  <a:rPr lang="he-IL" sz="2000" dirty="0" smtClean="0">
                    <a:solidFill>
                      <a:schemeClr val="tx1"/>
                    </a:solidFill>
                    <a:latin typeface="+mn-lt"/>
                    <a:ea typeface="+mn-ea"/>
                    <a:cs typeface="+mn-cs"/>
                  </a:rPr>
                  <a:t>יעילות: </a:t>
                </a:r>
                <a14:m>
                  <m:oMath xmlns:m="http://schemas.openxmlformats.org/officeDocument/2006/math">
                    <m:r>
                      <a:rPr lang="he-IL" sz="2000" i="1">
                        <a:solidFill>
                          <a:schemeClr val="tx1"/>
                        </a:solidFill>
                        <a:latin typeface="Cambria Math"/>
                        <a:ea typeface="+mn-ea"/>
                        <a:cs typeface="+mn-cs"/>
                      </a:rPr>
                      <m:t>𝜃</m:t>
                    </m:r>
                    <m:r>
                      <a:rPr lang="en-US" sz="2000" i="1">
                        <a:solidFill>
                          <a:schemeClr val="tx1"/>
                        </a:solidFill>
                        <a:latin typeface="Cambria Math"/>
                        <a:ea typeface="+mn-ea"/>
                        <a:cs typeface="+mn-cs"/>
                      </a:rPr>
                      <m:t>(</m:t>
                    </m:r>
                    <m:r>
                      <a:rPr lang="en-US" sz="2000">
                        <a:solidFill>
                          <a:schemeClr val="tx1"/>
                        </a:solidFill>
                        <a:latin typeface="Cambria Math"/>
                        <a:ea typeface="+mn-ea"/>
                        <a:cs typeface="+mn-cs"/>
                      </a:rPr>
                      <m:t>|</m:t>
                    </m:r>
                    <m:r>
                      <m:rPr>
                        <m:sty m:val="p"/>
                      </m:rPr>
                      <a:rPr lang="en-US" sz="2000">
                        <a:solidFill>
                          <a:schemeClr val="tx1"/>
                        </a:solidFill>
                        <a:latin typeface="Cambria Math"/>
                        <a:ea typeface="+mn-ea"/>
                        <a:cs typeface="+mn-cs"/>
                      </a:rPr>
                      <m:t>w</m:t>
                    </m:r>
                    <m:r>
                      <a:rPr lang="en-US" sz="2000">
                        <a:solidFill>
                          <a:schemeClr val="tx1"/>
                        </a:solidFill>
                        <a:latin typeface="Cambria Math"/>
                        <a:ea typeface="+mn-ea"/>
                        <a:cs typeface="+mn-cs"/>
                      </a:rPr>
                      <m:t>|</m:t>
                    </m:r>
                    <m:r>
                      <a:rPr lang="en-US" sz="2000" i="1">
                        <a:solidFill>
                          <a:schemeClr val="tx1"/>
                        </a:solidFill>
                        <a:latin typeface="Cambria Math"/>
                        <a:ea typeface="+mn-ea"/>
                        <a:cs typeface="+mn-cs"/>
                      </a:rPr>
                      <m:t>)</m:t>
                    </m:r>
                  </m:oMath>
                </a14:m>
                <a:r>
                  <a:rPr lang="he-IL" sz="2000" dirty="0">
                    <a:solidFill>
                      <a:schemeClr val="tx1"/>
                    </a:solidFill>
                    <a:latin typeface="+mn-lt"/>
                    <a:ea typeface="+mn-ea"/>
                    <a:cs typeface="+mn-cs"/>
                  </a:rPr>
                  <a:t> (לא תלוי באורך באורך הגנום!). </a:t>
                </a:r>
                <a:endParaRPr lang="he-IL" sz="2000" dirty="0" smtClean="0">
                  <a:solidFill>
                    <a:schemeClr val="tx1"/>
                  </a:solidFill>
                  <a:latin typeface="+mn-lt"/>
                  <a:ea typeface="+mn-ea"/>
                  <a:cs typeface="+mn-cs"/>
                </a:endParaRPr>
              </a:p>
              <a:p>
                <a:endParaRPr lang="en-US" sz="2000" dirty="0">
                  <a:solidFill>
                    <a:schemeClr val="tx1"/>
                  </a:solidFill>
                  <a:latin typeface="+mn-lt"/>
                  <a:ea typeface="+mn-ea"/>
                  <a:cs typeface="+mn-cs"/>
                </a:endParaRPr>
              </a:p>
              <a:p>
                <a:pPr marL="0" indent="0">
                  <a:buNone/>
                </a:pPr>
                <a:r>
                  <a:rPr lang="he-IL" sz="2000" dirty="0">
                    <a:solidFill>
                      <a:schemeClr val="tx1"/>
                    </a:solidFill>
                    <a:latin typeface="+mn-lt"/>
                    <a:ea typeface="+mn-ea"/>
                    <a:cs typeface="+mn-cs"/>
                  </a:rPr>
                  <a:t>בפועל, יש לאלגוריתם זה עלויות נוספות:</a:t>
                </a:r>
                <a:endParaRPr lang="en-US" sz="2000" dirty="0">
                  <a:solidFill>
                    <a:schemeClr val="tx1"/>
                  </a:solidFill>
                  <a:latin typeface="+mn-lt"/>
                  <a:ea typeface="+mn-ea"/>
                  <a:cs typeface="+mn-cs"/>
                </a:endParaRPr>
              </a:p>
              <a:p>
                <a:r>
                  <a:rPr lang="en-US" sz="2000" dirty="0">
                    <a:solidFill>
                      <a:schemeClr val="tx1"/>
                    </a:solidFill>
                    <a:latin typeface="+mn-lt"/>
                    <a:ea typeface="+mn-ea"/>
                    <a:cs typeface="+mn-cs"/>
                  </a:rPr>
                  <a:t>Pre Processing</a:t>
                </a:r>
                <a:r>
                  <a:rPr lang="he-IL" sz="2000" dirty="0">
                    <a:solidFill>
                      <a:schemeClr val="tx1"/>
                    </a:solidFill>
                    <a:latin typeface="+mn-lt"/>
                    <a:ea typeface="+mn-ea"/>
                    <a:cs typeface="+mn-cs"/>
                  </a:rPr>
                  <a:t> : </a:t>
                </a:r>
                <a14:m>
                  <m:oMath xmlns:m="http://schemas.openxmlformats.org/officeDocument/2006/math">
                    <m:r>
                      <a:rPr lang="en-US" sz="2000" i="1">
                        <a:solidFill>
                          <a:schemeClr val="tx1"/>
                        </a:solidFill>
                        <a:latin typeface="Cambria Math"/>
                        <a:ea typeface="+mn-ea"/>
                        <a:cs typeface="+mn-cs"/>
                      </a:rPr>
                      <m:t>𝑂</m:t>
                    </m:r>
                    <m:r>
                      <a:rPr lang="en-US" sz="2000" i="1">
                        <a:solidFill>
                          <a:schemeClr val="tx1"/>
                        </a:solidFill>
                        <a:latin typeface="Cambria Math"/>
                        <a:ea typeface="+mn-ea"/>
                        <a:cs typeface="+mn-cs"/>
                      </a:rPr>
                      <m:t>(</m:t>
                    </m:r>
                    <m:r>
                      <a:rPr lang="en-US" sz="2000" b="0" i="1" smtClean="0">
                        <a:solidFill>
                          <a:schemeClr val="tx1"/>
                        </a:solidFill>
                        <a:latin typeface="Cambria Math"/>
                        <a:ea typeface="+mn-ea"/>
                        <a:cs typeface="+mn-cs"/>
                      </a:rPr>
                      <m:t>𝑛</m:t>
                    </m:r>
                    <m:r>
                      <a:rPr lang="en-US" sz="2000" i="1">
                        <a:solidFill>
                          <a:schemeClr val="tx1"/>
                        </a:solidFill>
                        <a:latin typeface="Cambria Math"/>
                        <a:ea typeface="+mn-ea"/>
                        <a:cs typeface="+mn-cs"/>
                      </a:rPr>
                      <m:t>)</m:t>
                    </m:r>
                  </m:oMath>
                </a14:m>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spTree>
    <p:extLst>
      <p:ext uri="{BB962C8B-B14F-4D97-AF65-F5344CB8AC3E}">
        <p14:creationId xmlns:p14="http://schemas.microsoft.com/office/powerpoint/2010/main" val="425719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p:sp>
        <p:nvSpPr>
          <p:cNvPr id="54275" name="Rectangle 3"/>
          <p:cNvSpPr>
            <a:spLocks noGrp="1" noChangeArrowheads="1"/>
          </p:cNvSpPr>
          <p:nvPr>
            <p:ph type="body" idx="1"/>
          </p:nvPr>
        </p:nvSpPr>
        <p:spPr>
          <a:xfrm>
            <a:off x="497214" y="764704"/>
            <a:ext cx="8664446" cy="5400600"/>
          </a:xfrm>
        </p:spPr>
        <p:txBody>
          <a:bodyPr/>
          <a:lstStyle/>
          <a:p>
            <a:pPr marL="0" indent="0">
              <a:buNone/>
            </a:pPr>
            <a:r>
              <a:rPr lang="he-IL" altLang="he-IL" sz="3200" dirty="0" smtClean="0"/>
              <a:t>המחשת </a:t>
            </a:r>
            <a:r>
              <a:rPr lang="he-IL" sz="3200" dirty="0"/>
              <a:t>אלגוריתם </a:t>
            </a:r>
            <a:r>
              <a:rPr lang="en-US" sz="3200" dirty="0"/>
              <a:t>BWA-Align</a:t>
            </a:r>
            <a:r>
              <a:rPr lang="he-IL" sz="3200" dirty="0"/>
              <a:t> </a:t>
            </a:r>
            <a:r>
              <a:rPr lang="he-IL" altLang="he-IL" sz="3200" dirty="0" smtClean="0"/>
              <a:t>:</a:t>
            </a:r>
          </a:p>
          <a:p>
            <a:pPr mar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t>
            </a:r>
            <a:r>
              <a:rPr lang="he-IL" sz="2000" dirty="0" smtClean="0">
                <a:solidFill>
                  <a:schemeClr val="tx1"/>
                </a:solidFill>
                <a:latin typeface="+mn-lt"/>
                <a:ea typeface="+mn-ea"/>
                <a:cs typeface="+mn-cs"/>
              </a:rPr>
              <a:t> מחולק </a:t>
            </a:r>
            <a:r>
              <a:rPr lang="he-IL" sz="2000" dirty="0">
                <a:solidFill>
                  <a:schemeClr val="tx1"/>
                </a:solidFill>
                <a:latin typeface="+mn-lt"/>
                <a:ea typeface="+mn-ea"/>
                <a:cs typeface="+mn-cs"/>
              </a:rPr>
              <a:t>לשלושה שלבים: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Index</a:t>
            </a:r>
            <a:r>
              <a:rPr lang="he-IL" sz="2000" dirty="0">
                <a:solidFill>
                  <a:schemeClr val="tx1"/>
                </a:solidFill>
                <a:latin typeface="+mn-lt"/>
                <a:ea typeface="+mn-ea"/>
                <a:cs typeface="+mn-cs"/>
              </a:rPr>
              <a:t> - אינדוקס של הגנום – שמירת הגנום בצורה שניתן </a:t>
            </a:r>
            <a:r>
              <a:rPr lang="he-IL" sz="2000" dirty="0" smtClean="0">
                <a:solidFill>
                  <a:schemeClr val="tx1"/>
                </a:solidFill>
                <a:latin typeface="+mn-lt"/>
                <a:ea typeface="+mn-ea"/>
                <a:cs typeface="+mn-cs"/>
              </a:rPr>
              <a:t>לחפש עליו </a:t>
            </a:r>
            <a:r>
              <a:rPr lang="he-IL" sz="2000" dirty="0">
                <a:solidFill>
                  <a:schemeClr val="tx1"/>
                </a:solidFill>
                <a:latin typeface="+mn-lt"/>
                <a:ea typeface="+mn-ea"/>
                <a:cs typeface="+mn-cs"/>
              </a:rPr>
              <a:t>בצורה יעילה. זו פעולה שיש לעשות אותה פעם אחת בלבד (ולא בכל בדיקה של חולה...). </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Alignment </a:t>
            </a:r>
            <a:r>
              <a:rPr lang="he-IL" sz="2000" dirty="0">
                <a:solidFill>
                  <a:schemeClr val="tx1"/>
                </a:solidFill>
                <a:latin typeface="+mn-lt"/>
                <a:ea typeface="+mn-ea"/>
                <a:cs typeface="+mn-cs"/>
              </a:rPr>
              <a:t>– מציאת המיקום של הקריאות על פני הגנום.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Pairing </a:t>
            </a:r>
            <a:r>
              <a:rPr lang="he-IL" sz="2000" dirty="0">
                <a:solidFill>
                  <a:schemeClr val="tx1"/>
                </a:solidFill>
                <a:latin typeface="+mn-lt"/>
                <a:ea typeface="+mn-ea"/>
                <a:cs typeface="+mn-cs"/>
              </a:rPr>
              <a:t>– כחלק מקריאת ה</a:t>
            </a:r>
            <a:r>
              <a:rPr lang="en-US" sz="2000" dirty="0">
                <a:solidFill>
                  <a:schemeClr val="tx1"/>
                </a:solidFill>
                <a:latin typeface="+mn-lt"/>
                <a:ea typeface="+mn-ea"/>
                <a:cs typeface="+mn-cs"/>
              </a:rPr>
              <a:t>DNA </a:t>
            </a:r>
            <a:r>
              <a:rPr lang="he-IL" sz="2000" dirty="0">
                <a:solidFill>
                  <a:schemeClr val="tx1"/>
                </a:solidFill>
                <a:latin typeface="+mn-lt"/>
                <a:ea typeface="+mn-ea"/>
                <a:cs typeface="+mn-cs"/>
              </a:rPr>
              <a:t>של החולה, הדגימות נחתכות ל- 2 ויש צורך למצוא התאמה בין 2 חלקי הדגימה</a:t>
            </a:r>
            <a:r>
              <a:rPr lang="he-IL" sz="2000" dirty="0" smtClean="0">
                <a:solidFill>
                  <a:schemeClr val="tx1"/>
                </a:solidFill>
                <a:latin typeface="+mn-lt"/>
                <a:ea typeface="+mn-ea"/>
                <a:cs typeface="+mn-cs"/>
              </a:rPr>
              <a:t>.</a:t>
            </a:r>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115616" y="3140968"/>
            <a:ext cx="3960440" cy="3240360"/>
          </a:xfrm>
          <a:prstGeom prst="rect">
            <a:avLst/>
          </a:prstGeom>
        </p:spPr>
      </p:pic>
    </p:spTree>
    <p:extLst>
      <p:ext uri="{BB962C8B-B14F-4D97-AF65-F5344CB8AC3E}">
        <p14:creationId xmlns:p14="http://schemas.microsoft.com/office/powerpoint/2010/main" val="117610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F61A1A"/>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372200" y="192390"/>
            <a:ext cx="2664296"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565288" y="479707"/>
                <a:ext cx="8664446" cy="5400600"/>
              </a:xfrm>
            </p:spPr>
            <p:txBody>
              <a:bodyPr/>
              <a:lstStyle/>
              <a:p>
                <a:pPr marL="0" indent="0">
                  <a:buNone/>
                </a:pPr>
                <a:r>
                  <a:rPr lang="he-IL" altLang="he-IL" sz="3200" dirty="0" smtClean="0"/>
                  <a:t>המחשת </a:t>
                </a:r>
                <a:r>
                  <a:rPr lang="he-IL" sz="3200" dirty="0"/>
                  <a:t>אלגוריתם </a:t>
                </a:r>
                <a:r>
                  <a:rPr lang="en-US" sz="3200" dirty="0" smtClean="0"/>
                  <a:t>BWA-Align</a:t>
                </a:r>
                <a:r>
                  <a:rPr lang="he-IL" sz="3200" dirty="0" smtClean="0"/>
                  <a:t> - המשך </a:t>
                </a:r>
                <a:r>
                  <a:rPr lang="he-IL" altLang="he-IL" sz="3200" dirty="0" smtClean="0"/>
                  <a:t>:</a:t>
                </a:r>
              </a:p>
              <a:p>
                <a:pPr marL="0" indent="0">
                  <a:buNone/>
                </a:pPr>
                <a:r>
                  <a:rPr lang="he-IL" sz="1800" b="1" u="sng" dirty="0"/>
                  <a:t>הערה</a:t>
                </a:r>
                <a:r>
                  <a:rPr lang="he-IL" sz="1800" dirty="0"/>
                  <a:t>: </a:t>
                </a:r>
                <a:r>
                  <a:rPr lang="he-IL" sz="1800" dirty="0" smtClean="0"/>
                  <a:t>עץ </a:t>
                </a:r>
                <a:r>
                  <a:rPr lang="he-IL" sz="1800" dirty="0"/>
                  <a:t>רישות שקול למערך סיפות (לצורך אינטואיציה – עץ הרישות של </a:t>
                </a:r>
                <a14:m>
                  <m:oMath xmlns:m="http://schemas.openxmlformats.org/officeDocument/2006/math">
                    <m:r>
                      <a:rPr lang="he-IL" sz="1800" i="1">
                        <a:latin typeface="Cambria Math"/>
                      </a:rPr>
                      <m:t> </m:t>
                    </m:r>
                    <m:r>
                      <a:rPr lang="en-US" sz="1800" i="1">
                        <a:latin typeface="Cambria Math"/>
                      </a:rPr>
                      <m:t>𝑋</m:t>
                    </m:r>
                  </m:oMath>
                </a14:m>
                <a:r>
                  <a:rPr lang="he-IL" sz="1800" dirty="0"/>
                  <a:t> זהה לעץ הסיפות של  </a:t>
                </a:r>
                <a14:m>
                  <m:oMath xmlns:m="http://schemas.openxmlformats.org/officeDocument/2006/math">
                    <m:r>
                      <a:rPr lang="en-US" sz="1800" i="1">
                        <a:latin typeface="Cambria Math"/>
                      </a:rPr>
                      <m:t>𝑅𝑒𝑣𝑒𝑟𝑠𝑒</m:t>
                    </m:r>
                    <m:r>
                      <a:rPr lang="en-US" sz="1800" i="1">
                        <a:latin typeface="Cambria Math"/>
                      </a:rPr>
                      <m:t>(</m:t>
                    </m:r>
                    <m:r>
                      <a:rPr lang="en-US" sz="1800" i="1">
                        <a:latin typeface="Cambria Math"/>
                      </a:rPr>
                      <m:t>𝑋</m:t>
                    </m:r>
                    <m:r>
                      <a:rPr lang="en-US" sz="1800" i="1">
                        <a:latin typeface="Cambria Math"/>
                      </a:rPr>
                      <m:t>)</m:t>
                    </m:r>
                  </m:oMath>
                </a14:m>
                <a:r>
                  <a:rPr lang="he-IL" sz="1800" dirty="0"/>
                  <a:t>, ולכן כל הדגמה על עץ רישות נכונה גם עבור עץ </a:t>
                </a:r>
                <a:r>
                  <a:rPr lang="he-IL" sz="1800" dirty="0" smtClean="0"/>
                  <a:t>סיפות).</a:t>
                </a:r>
              </a:p>
              <a:p>
                <a:pPr marL="0" indent="0">
                  <a:buNone/>
                </a:pPr>
                <a:r>
                  <a:rPr lang="he-IL" sz="2000" dirty="0"/>
                  <a:t>נדגים חיפוש אחר המחרוזת '</a:t>
                </a:r>
                <a:r>
                  <a:rPr lang="en-US" sz="2000" dirty="0"/>
                  <a:t>LOL</a:t>
                </a:r>
                <a:r>
                  <a:rPr lang="he-IL" sz="2000" dirty="0"/>
                  <a:t>', תוך אפשור חוסר התאמה אחד</a:t>
                </a:r>
                <a:r>
                  <a:rPr lang="he-IL" sz="2000" dirty="0" smtClean="0"/>
                  <a:t>.</a:t>
                </a:r>
              </a:p>
              <a:p>
                <a:pPr marL="0" indent="0">
                  <a:buNone/>
                </a:pPr>
                <a:r>
                  <a:rPr lang="he-IL" sz="2000" dirty="0" smtClean="0"/>
                  <a:t>להלן </a:t>
                </a:r>
                <a:r>
                  <a:rPr lang="he-IL" sz="2000" b="1" dirty="0"/>
                  <a:t>עץ רישות</a:t>
                </a:r>
                <a:r>
                  <a:rPr lang="he-IL" sz="2000" dirty="0"/>
                  <a:t> של המחרוזת "</a:t>
                </a:r>
                <a:r>
                  <a:rPr lang="en-US" sz="2000" dirty="0"/>
                  <a:t>Googol</a:t>
                </a:r>
                <a:r>
                  <a:rPr lang="he-IL" sz="2000" dirty="0"/>
                  <a:t>". הסמל ∧ מסמן את תחילתה של </a:t>
                </a:r>
                <a:r>
                  <a:rPr lang="he-IL" sz="2000" dirty="0" smtClean="0"/>
                  <a:t>המחרוזת:</a:t>
                </a:r>
              </a:p>
              <a:p>
                <a:pPr marL="0" indent="0">
                  <a:buNone/>
                </a:pPr>
                <a:endParaRPr lang="he-IL" sz="2000" dirty="0" smtClean="0"/>
              </a:p>
              <a:p>
                <a:pPr marL="0" indent="0">
                  <a:buNone/>
                </a:pPr>
                <a:endParaRPr lang="en-US" sz="2000" dirty="0" smtClean="0"/>
              </a:p>
              <a:p>
                <a:pPr marL="0" indent="0">
                  <a:buNone/>
                </a:pPr>
                <a:endParaRPr lang="en-US" sz="1800" dirty="0"/>
              </a:p>
              <a:p>
                <a:pPr marL="0" indent="0">
                  <a:buNone/>
                </a:pPr>
                <a:endParaRPr lang="he-IL" altLang="he-IL" sz="3200" dirty="0" smtClean="0"/>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565288" y="479707"/>
                <a:ext cx="8664446" cy="5400600"/>
              </a:xfrm>
              <a:blipFill rotWithShape="1">
                <a:blip r:embed="rId3"/>
                <a:stretch>
                  <a:fillRect t="-1467" r="-1759"/>
                </a:stretch>
              </a:blipFill>
            </p:spPr>
            <p:txBody>
              <a:bodyPr/>
              <a:lstStyle/>
              <a:p>
                <a:r>
                  <a:rPr lang="he-IL">
                    <a:noFill/>
                  </a:rPr>
                  <a:t> </a:t>
                </a:r>
              </a:p>
            </p:txBody>
          </p:sp>
        </mc:Fallback>
      </mc:AlternateContent>
      <p:sp>
        <p:nvSpPr>
          <p:cNvPr id="2" name="Right Arrow 1"/>
          <p:cNvSpPr/>
          <p:nvPr/>
        </p:nvSpPr>
        <p:spPr bwMode="auto">
          <a:xfrm>
            <a:off x="2339752" y="3212976"/>
            <a:ext cx="720080" cy="50405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3503867" y="2348880"/>
            <a:ext cx="5112568" cy="4464496"/>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708919"/>
            <a:ext cx="1872208" cy="234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reeform 7"/>
          <p:cNvSpPr/>
          <p:nvPr/>
        </p:nvSpPr>
        <p:spPr bwMode="auto">
          <a:xfrm rot="168701">
            <a:off x="5483813" y="2999692"/>
            <a:ext cx="570997" cy="23177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9" name="Rectangle 8"/>
          <p:cNvSpPr/>
          <p:nvPr/>
        </p:nvSpPr>
        <p:spPr bwMode="auto">
          <a:xfrm>
            <a:off x="1043608" y="3204839"/>
            <a:ext cx="144016" cy="512193"/>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3" name="Rectangle 12"/>
          <p:cNvSpPr/>
          <p:nvPr/>
        </p:nvSpPr>
        <p:spPr bwMode="auto">
          <a:xfrm>
            <a:off x="395536" y="3204838"/>
            <a:ext cx="144016" cy="51219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4" name="Rectangle 13"/>
          <p:cNvSpPr/>
          <p:nvPr/>
        </p:nvSpPr>
        <p:spPr bwMode="auto">
          <a:xfrm>
            <a:off x="4860032" y="298923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5" name="Rectangle 14"/>
          <p:cNvSpPr/>
          <p:nvPr/>
        </p:nvSpPr>
        <p:spPr bwMode="auto">
          <a:xfrm>
            <a:off x="5697303" y="2708919"/>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6" name="Freeform 15"/>
          <p:cNvSpPr/>
          <p:nvPr/>
        </p:nvSpPr>
        <p:spPr bwMode="auto">
          <a:xfrm rot="168701">
            <a:off x="5420959" y="3243987"/>
            <a:ext cx="45719" cy="592120"/>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18" name="Rectangle 17"/>
          <p:cNvSpPr/>
          <p:nvPr/>
        </p:nvSpPr>
        <p:spPr bwMode="auto">
          <a:xfrm>
            <a:off x="4968072" y="3245332"/>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9" name="Rectangle 18"/>
          <p:cNvSpPr/>
          <p:nvPr/>
        </p:nvSpPr>
        <p:spPr bwMode="auto">
          <a:xfrm>
            <a:off x="4902687" y="3579763"/>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0" name="Rectangle 19"/>
          <p:cNvSpPr/>
          <p:nvPr/>
        </p:nvSpPr>
        <p:spPr bwMode="auto">
          <a:xfrm>
            <a:off x="991698" y="4068934"/>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1" name="Rectangle 20"/>
          <p:cNvSpPr/>
          <p:nvPr/>
        </p:nvSpPr>
        <p:spPr bwMode="auto">
          <a:xfrm>
            <a:off x="395536" y="4043783"/>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6" name="Freeform 25"/>
          <p:cNvSpPr/>
          <p:nvPr/>
        </p:nvSpPr>
        <p:spPr bwMode="auto">
          <a:xfrm rot="168701" flipH="1">
            <a:off x="5437327" y="3709786"/>
            <a:ext cx="58991" cy="61600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27" name="Rectangle 26"/>
          <p:cNvSpPr/>
          <p:nvPr/>
        </p:nvSpPr>
        <p:spPr bwMode="auto">
          <a:xfrm>
            <a:off x="4902715" y="3836872"/>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28"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269516" y="4326869"/>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0" name="Freeform 29"/>
          <p:cNvSpPr/>
          <p:nvPr/>
        </p:nvSpPr>
        <p:spPr bwMode="auto">
          <a:xfrm rot="168701" flipH="1">
            <a:off x="6370012" y="2900978"/>
            <a:ext cx="45719" cy="486483"/>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1" name="Rectangle 30"/>
          <p:cNvSpPr/>
          <p:nvPr/>
        </p:nvSpPr>
        <p:spPr bwMode="auto">
          <a:xfrm>
            <a:off x="6427636" y="3047514"/>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2" name="Freeform 31"/>
          <p:cNvSpPr/>
          <p:nvPr/>
        </p:nvSpPr>
        <p:spPr bwMode="auto">
          <a:xfrm rot="168701">
            <a:off x="5785075" y="3342089"/>
            <a:ext cx="574971" cy="656835"/>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3" name="Rectangle 32"/>
          <p:cNvSpPr/>
          <p:nvPr/>
        </p:nvSpPr>
        <p:spPr bwMode="auto">
          <a:xfrm>
            <a:off x="6081143" y="3579763"/>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4" name="Rectangle 33"/>
          <p:cNvSpPr/>
          <p:nvPr/>
        </p:nvSpPr>
        <p:spPr bwMode="auto">
          <a:xfrm>
            <a:off x="6301608" y="3323667"/>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35"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619968" y="3967315"/>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bwMode="auto">
          <a:xfrm>
            <a:off x="395536" y="4043782"/>
            <a:ext cx="144016" cy="101457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7" name="Rectangle 36"/>
          <p:cNvSpPr/>
          <p:nvPr/>
        </p:nvSpPr>
        <p:spPr bwMode="auto">
          <a:xfrm>
            <a:off x="991698" y="4068933"/>
            <a:ext cx="187542" cy="98942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3" name="Freeform 42"/>
          <p:cNvSpPr/>
          <p:nvPr/>
        </p:nvSpPr>
        <p:spPr bwMode="auto">
          <a:xfrm rot="168701" flipH="1">
            <a:off x="6773526" y="3409546"/>
            <a:ext cx="689258" cy="40965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46" name="Rectangle 45"/>
          <p:cNvSpPr/>
          <p:nvPr/>
        </p:nvSpPr>
        <p:spPr bwMode="auto">
          <a:xfrm>
            <a:off x="6724809" y="3708709"/>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7" name="Rectangle 46"/>
          <p:cNvSpPr/>
          <p:nvPr/>
        </p:nvSpPr>
        <p:spPr bwMode="auto">
          <a:xfrm>
            <a:off x="395536" y="4653137"/>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8" name="Rectangle 47"/>
          <p:cNvSpPr/>
          <p:nvPr/>
        </p:nvSpPr>
        <p:spPr bwMode="auto">
          <a:xfrm>
            <a:off x="1003648" y="4757079"/>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9" name="Rectangle 48"/>
          <p:cNvSpPr/>
          <p:nvPr/>
        </p:nvSpPr>
        <p:spPr bwMode="auto">
          <a:xfrm>
            <a:off x="6948264" y="393305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0" name="Freeform 49"/>
          <p:cNvSpPr/>
          <p:nvPr/>
        </p:nvSpPr>
        <p:spPr bwMode="auto">
          <a:xfrm rot="168701" flipH="1">
            <a:off x="7439474" y="3968124"/>
            <a:ext cx="45788" cy="52260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1" name="Rectangle 50"/>
          <p:cNvSpPr/>
          <p:nvPr/>
        </p:nvSpPr>
        <p:spPr bwMode="auto">
          <a:xfrm>
            <a:off x="7128312" y="4214009"/>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2"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483025" y="4479269"/>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53" name="Freeform 52"/>
          <p:cNvSpPr/>
          <p:nvPr/>
        </p:nvSpPr>
        <p:spPr bwMode="auto">
          <a:xfrm rot="168701" flipH="1">
            <a:off x="6640036" y="2869920"/>
            <a:ext cx="1396327" cy="29107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4" name="Rectangle 53"/>
          <p:cNvSpPr/>
          <p:nvPr/>
        </p:nvSpPr>
        <p:spPr bwMode="auto">
          <a:xfrm>
            <a:off x="7092280" y="2701841"/>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5" name="Freeform 54"/>
          <p:cNvSpPr/>
          <p:nvPr/>
        </p:nvSpPr>
        <p:spPr bwMode="auto">
          <a:xfrm rot="168701" flipH="1">
            <a:off x="8167085" y="3194449"/>
            <a:ext cx="45719" cy="47309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6" name="Rectangle 55"/>
          <p:cNvSpPr/>
          <p:nvPr/>
        </p:nvSpPr>
        <p:spPr bwMode="auto">
          <a:xfrm>
            <a:off x="7903509" y="3240734"/>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7" name="Freeform 56"/>
          <p:cNvSpPr/>
          <p:nvPr/>
        </p:nvSpPr>
        <p:spPr bwMode="auto">
          <a:xfrm rot="168701" flipH="1">
            <a:off x="8188112" y="3891638"/>
            <a:ext cx="60651" cy="304039"/>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8" name="Rectangle 57"/>
          <p:cNvSpPr/>
          <p:nvPr/>
        </p:nvSpPr>
        <p:spPr bwMode="auto">
          <a:xfrm>
            <a:off x="7920400" y="3781961"/>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9" name="Rectangle 58"/>
          <p:cNvSpPr/>
          <p:nvPr/>
        </p:nvSpPr>
        <p:spPr bwMode="auto">
          <a:xfrm>
            <a:off x="7884368" y="2956880"/>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0" name="Rectangle 59"/>
          <p:cNvSpPr/>
          <p:nvPr/>
        </p:nvSpPr>
        <p:spPr bwMode="auto">
          <a:xfrm>
            <a:off x="395536" y="3789040"/>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1" name="Rectangle 60"/>
          <p:cNvSpPr/>
          <p:nvPr/>
        </p:nvSpPr>
        <p:spPr bwMode="auto">
          <a:xfrm>
            <a:off x="7884368" y="357301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2" name="Rectangle 61"/>
          <p:cNvSpPr/>
          <p:nvPr/>
        </p:nvSpPr>
        <p:spPr bwMode="auto">
          <a:xfrm>
            <a:off x="395536" y="4397040"/>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3" name="Rectangle 62"/>
          <p:cNvSpPr/>
          <p:nvPr/>
        </p:nvSpPr>
        <p:spPr bwMode="auto">
          <a:xfrm>
            <a:off x="1003648" y="3781741"/>
            <a:ext cx="183976" cy="261915"/>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4" name="Rectangle 63"/>
          <p:cNvSpPr/>
          <p:nvPr/>
        </p:nvSpPr>
        <p:spPr bwMode="auto">
          <a:xfrm>
            <a:off x="971600" y="4397039"/>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1027" name="Picture 3" descr="C:\Users\Avi\AppData\Local\Microsoft\Windows\Temporary Internet Files\Content.IE5\XP2OWRGC\23493485345[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66287" y="4377269"/>
            <a:ext cx="412225" cy="347597"/>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p:cNvSpPr/>
          <p:nvPr/>
        </p:nvSpPr>
        <p:spPr bwMode="auto">
          <a:xfrm>
            <a:off x="7956376" y="4149080"/>
            <a:ext cx="504056" cy="256096"/>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6" name="Rectangle 65"/>
          <p:cNvSpPr/>
          <p:nvPr/>
        </p:nvSpPr>
        <p:spPr bwMode="auto">
          <a:xfrm>
            <a:off x="323528" y="3212976"/>
            <a:ext cx="1152128" cy="218021"/>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81888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9"/>
                                        </p:tgtEl>
                                      </p:cBhvr>
                                    </p:animEffect>
                                    <p:set>
                                      <p:cBhvr>
                                        <p:cTn id="78" dur="1" fill="hold">
                                          <p:stCondLst>
                                            <p:cond delay="499"/>
                                          </p:stCondLst>
                                        </p:cTn>
                                        <p:tgtEl>
                                          <p:spTgt spid="19"/>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6"/>
                                        </p:tgtEl>
                                      </p:cBhvr>
                                    </p:animEffect>
                                    <p:set>
                                      <p:cBhvr>
                                        <p:cTn id="81" dur="1" fill="hold">
                                          <p:stCondLst>
                                            <p:cond delay="499"/>
                                          </p:stCondLst>
                                        </p:cTn>
                                        <p:tgtEl>
                                          <p:spTgt spid="26"/>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7"/>
                                        </p:tgtEl>
                                      </p:cBhvr>
                                    </p:animEffect>
                                    <p:set>
                                      <p:cBhvr>
                                        <p:cTn id="84" dur="1" fill="hold">
                                          <p:stCondLst>
                                            <p:cond delay="499"/>
                                          </p:stCondLst>
                                        </p:cTn>
                                        <p:tgtEl>
                                          <p:spTgt spid="27"/>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28"/>
                                        </p:tgtEl>
                                      </p:cBhvr>
                                    </p:animEffect>
                                    <p:set>
                                      <p:cBhvr>
                                        <p:cTn id="87" dur="1" fill="hold">
                                          <p:stCondLst>
                                            <p:cond delay="499"/>
                                          </p:stCondLst>
                                        </p:cTn>
                                        <p:tgtEl>
                                          <p:spTgt spid="2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par>
                                <p:cTn id="100" presetID="1"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3"/>
                                        </p:tgtEl>
                                      </p:cBhvr>
                                    </p:animEffect>
                                    <p:set>
                                      <p:cBhvr>
                                        <p:cTn id="119" dur="1" fill="hold">
                                          <p:stCondLst>
                                            <p:cond delay="499"/>
                                          </p:stCondLst>
                                        </p:cTn>
                                        <p:tgtEl>
                                          <p:spTgt spid="3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4"/>
                                        </p:tgtEl>
                                      </p:cBhvr>
                                    </p:animEffect>
                                    <p:set>
                                      <p:cBhvr>
                                        <p:cTn id="122" dur="1" fill="hold">
                                          <p:stCondLst>
                                            <p:cond delay="499"/>
                                          </p:stCondLst>
                                        </p:cTn>
                                        <p:tgtEl>
                                          <p:spTgt spid="34"/>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6"/>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136" presetID="1" presetClass="entr" presetSubtype="0" fill="hold" grpId="0" nodeType="withEffect">
                                  <p:stCondLst>
                                    <p:cond delay="0"/>
                                  </p:stCondLst>
                                  <p:childTnLst>
                                    <p:set>
                                      <p:cBhvr>
                                        <p:cTn id="137"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138" presetID="1" presetClass="entr" presetSubtype="0"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5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51"/>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nodeType="clickEffect">
                                  <p:stCondLst>
                                    <p:cond delay="0"/>
                                  </p:stCondLst>
                                  <p:childTnLst>
                                    <p:animEffect transition="out" filter="fade">
                                      <p:cBhvr>
                                        <p:cTn id="153" dur="500"/>
                                        <p:tgtEl>
                                          <p:spTgt spid="52"/>
                                        </p:tgtEl>
                                      </p:cBhvr>
                                    </p:animEffect>
                                    <p:set>
                                      <p:cBhvr>
                                        <p:cTn id="154" dur="1" fill="hold">
                                          <p:stCondLst>
                                            <p:cond delay="499"/>
                                          </p:stCondLst>
                                        </p:cTn>
                                        <p:tgtEl>
                                          <p:spTgt spid="52"/>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30"/>
                                        </p:tgtEl>
                                      </p:cBhvr>
                                    </p:animEffect>
                                    <p:set>
                                      <p:cBhvr>
                                        <p:cTn id="157" dur="1" fill="hold">
                                          <p:stCondLst>
                                            <p:cond delay="499"/>
                                          </p:stCondLst>
                                        </p:cTn>
                                        <p:tgtEl>
                                          <p:spTgt spid="30"/>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43"/>
                                        </p:tgtEl>
                                      </p:cBhvr>
                                    </p:animEffect>
                                    <p:set>
                                      <p:cBhvr>
                                        <p:cTn id="160" dur="1" fill="hold">
                                          <p:stCondLst>
                                            <p:cond delay="499"/>
                                          </p:stCondLst>
                                        </p:cTn>
                                        <p:tgtEl>
                                          <p:spTgt spid="43"/>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51"/>
                                        </p:tgtEl>
                                      </p:cBhvr>
                                    </p:animEffect>
                                    <p:set>
                                      <p:cBhvr>
                                        <p:cTn id="163" dur="1" fill="hold">
                                          <p:stCondLst>
                                            <p:cond delay="499"/>
                                          </p:stCondLst>
                                        </p:cTn>
                                        <p:tgtEl>
                                          <p:spTgt spid="51"/>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46"/>
                                        </p:tgtEl>
                                      </p:cBhvr>
                                    </p:animEffect>
                                    <p:set>
                                      <p:cBhvr>
                                        <p:cTn id="166" dur="1" fill="hold">
                                          <p:stCondLst>
                                            <p:cond delay="499"/>
                                          </p:stCondLst>
                                        </p:cTn>
                                        <p:tgtEl>
                                          <p:spTgt spid="46"/>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1"/>
                                        </p:tgtEl>
                                      </p:cBhvr>
                                    </p:animEffect>
                                    <p:set>
                                      <p:cBhvr>
                                        <p:cTn id="169" dur="1" fill="hold">
                                          <p:stCondLst>
                                            <p:cond delay="499"/>
                                          </p:stCondLst>
                                        </p:cTn>
                                        <p:tgtEl>
                                          <p:spTgt spid="31"/>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50"/>
                                        </p:tgtEl>
                                      </p:cBhvr>
                                    </p:animEffect>
                                    <p:set>
                                      <p:cBhvr>
                                        <p:cTn id="175" dur="1" fill="hold">
                                          <p:stCondLst>
                                            <p:cond delay="499"/>
                                          </p:stCondLst>
                                        </p:cTn>
                                        <p:tgtEl>
                                          <p:spTgt spid="50"/>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53"/>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54"/>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par>
                                <p:cTn id="186" presetID="1" presetClass="entr" presetSubtype="0" fill="hold" grpId="0" nodeType="withEffect">
                                  <p:stCondLst>
                                    <p:cond delay="0"/>
                                  </p:stCondLst>
                                  <p:childTnLst>
                                    <p:set>
                                      <p:cBhvr>
                                        <p:cTn id="187"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par>
                                <p:cTn id="188" presetID="1" presetClass="entr" presetSubtype="0" fill="hold" grpId="0" nodeType="withEffect">
                                  <p:stCondLst>
                                    <p:cond delay="0"/>
                                  </p:stCondLst>
                                  <p:childTnLst>
                                    <p:set>
                                      <p:cBhvr>
                                        <p:cTn id="189"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5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5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200" presetID="1" presetClass="entr" presetSubtype="0" fill="hold" grpId="0" nodeType="withEffect">
                                  <p:stCondLst>
                                    <p:cond delay="0"/>
                                  </p:stCondLst>
                                  <p:childTnLst>
                                    <p:set>
                                      <p:cBhvr>
                                        <p:cTn id="201"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par>
                                <p:cTn id="202" presetID="1" presetClass="entr" presetSubtype="0" fill="hold" grpId="0" nodeType="withEffect">
                                  <p:stCondLst>
                                    <p:cond delay="0"/>
                                  </p:stCondLst>
                                  <p:childTnLst>
                                    <p:set>
                                      <p:cBhvr>
                                        <p:cTn id="203"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57"/>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58"/>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02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65"/>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grpId="1" nodeType="clickEffect">
                                  <p:stCondLst>
                                    <p:cond delay="0"/>
                                  </p:stCondLst>
                                  <p:childTnLst>
                                    <p:animEffect transition="out" filter="fade">
                                      <p:cBhvr>
                                        <p:cTn id="223" dur="500"/>
                                        <p:tgtEl>
                                          <p:spTgt spid="54"/>
                                        </p:tgtEl>
                                      </p:cBhvr>
                                    </p:animEffect>
                                    <p:set>
                                      <p:cBhvr>
                                        <p:cTn id="224" dur="1" fill="hold">
                                          <p:stCondLst>
                                            <p:cond delay="499"/>
                                          </p:stCondLst>
                                        </p:cTn>
                                        <p:tgtEl>
                                          <p:spTgt spid="54"/>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56"/>
                                        </p:tgtEl>
                                      </p:cBhvr>
                                    </p:animEffect>
                                    <p:set>
                                      <p:cBhvr>
                                        <p:cTn id="227" dur="1" fill="hold">
                                          <p:stCondLst>
                                            <p:cond delay="499"/>
                                          </p:stCondLst>
                                        </p:cTn>
                                        <p:tgtEl>
                                          <p:spTgt spid="56"/>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500"/>
                                        <p:tgtEl>
                                          <p:spTgt spid="53"/>
                                        </p:tgtEl>
                                      </p:cBhvr>
                                    </p:animEffect>
                                    <p:set>
                                      <p:cBhvr>
                                        <p:cTn id="230" dur="1" fill="hold">
                                          <p:stCondLst>
                                            <p:cond delay="499"/>
                                          </p:stCondLst>
                                        </p:cTn>
                                        <p:tgtEl>
                                          <p:spTgt spid="53"/>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57"/>
                                        </p:tgtEl>
                                      </p:cBhvr>
                                    </p:animEffect>
                                    <p:set>
                                      <p:cBhvr>
                                        <p:cTn id="233" dur="1" fill="hold">
                                          <p:stCondLst>
                                            <p:cond delay="499"/>
                                          </p:stCondLst>
                                        </p:cTn>
                                        <p:tgtEl>
                                          <p:spTgt spid="57"/>
                                        </p:tgtEl>
                                        <p:attrNameLst>
                                          <p:attrName>style.visibility</p:attrName>
                                        </p:attrNameLst>
                                      </p:cBhvr>
                                      <p:to>
                                        <p:strVal val="hidden"/>
                                      </p:to>
                                    </p:set>
                                  </p:childTnLst>
                                </p:cTn>
                              </p:par>
                              <p:par>
                                <p:cTn id="234" presetID="10" presetClass="exit" presetSubtype="0" fill="hold" grpId="1" nodeType="withEffect">
                                  <p:stCondLst>
                                    <p:cond delay="0"/>
                                  </p:stCondLst>
                                  <p:childTnLst>
                                    <p:animEffect transition="out" filter="fade">
                                      <p:cBhvr>
                                        <p:cTn id="235" dur="500"/>
                                        <p:tgtEl>
                                          <p:spTgt spid="55"/>
                                        </p:tgtEl>
                                      </p:cBhvr>
                                    </p:animEffect>
                                    <p:set>
                                      <p:cBhvr>
                                        <p:cTn id="236" dur="1" fill="hold">
                                          <p:stCondLst>
                                            <p:cond delay="499"/>
                                          </p:stCondLst>
                                        </p:cTn>
                                        <p:tgtEl>
                                          <p:spTgt spid="55"/>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59"/>
                                        </p:tgtEl>
                                      </p:cBhvr>
                                    </p:animEffect>
                                    <p:set>
                                      <p:cBhvr>
                                        <p:cTn id="239" dur="1" fill="hold">
                                          <p:stCondLst>
                                            <p:cond delay="499"/>
                                          </p:stCondLst>
                                        </p:cTn>
                                        <p:tgtEl>
                                          <p:spTgt spid="59"/>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58"/>
                                        </p:tgtEl>
                                      </p:cBhvr>
                                    </p:animEffect>
                                    <p:set>
                                      <p:cBhvr>
                                        <p:cTn id="242" dur="1" fill="hold">
                                          <p:stCondLst>
                                            <p:cond delay="499"/>
                                          </p:stCondLst>
                                        </p:cTn>
                                        <p:tgtEl>
                                          <p:spTgt spid="58"/>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61"/>
                                        </p:tgtEl>
                                      </p:cBhvr>
                                    </p:animEffect>
                                    <p:set>
                                      <p:cBhvr>
                                        <p:cTn id="245" dur="1" fill="hold">
                                          <p:stCondLst>
                                            <p:cond delay="499"/>
                                          </p:stCondLst>
                                        </p:cTn>
                                        <p:tgtEl>
                                          <p:spTgt spid="61"/>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5"/>
                                        </p:tgtEl>
                                      </p:cBhvr>
                                    </p:animEffect>
                                    <p:set>
                                      <p:cBhvr>
                                        <p:cTn id="248" dur="1" fill="hold">
                                          <p:stCondLst>
                                            <p:cond delay="499"/>
                                          </p:stCondLst>
                                        </p:cTn>
                                        <p:tgtEl>
                                          <p:spTgt spid="65"/>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66"/>
                                        </p:tgtEl>
                                      </p:cBhvr>
                                    </p:animEffect>
                                    <p:set>
                                      <p:cBhvr>
                                        <p:cTn id="251"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9" grpId="0" animBg="1"/>
      <p:bldP spid="13" grpId="0" animBg="1"/>
      <p:bldP spid="14" grpId="0" animBg="1"/>
      <p:bldP spid="14" grpId="1" animBg="1"/>
      <p:bldP spid="15" grpId="0" animBg="1"/>
      <p:bldP spid="15" grpId="1" animBg="1"/>
      <p:bldP spid="16" grpId="0" animBg="1"/>
      <p:bldP spid="16" grpId="1" animBg="1"/>
      <p:bldP spid="18" grpId="0" animBg="1"/>
      <p:bldP spid="18" grpId="1" animBg="1"/>
      <p:bldP spid="19" grpId="0" animBg="1"/>
      <p:bldP spid="19" grpId="1" animBg="1"/>
      <p:bldP spid="20" grpId="0" animBg="1"/>
      <p:bldP spid="21" grpId="0"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6" grpId="0" animBg="1"/>
      <p:bldP spid="37" grpId="0" animBg="1"/>
      <p:bldP spid="43" grpId="0" animBg="1"/>
      <p:bldP spid="43" grpId="1" animBg="1"/>
      <p:bldP spid="46" grpId="0" animBg="1"/>
      <p:bldP spid="46" grpId="1" animBg="1"/>
      <p:bldP spid="47" grpId="0" animBg="1"/>
      <p:bldP spid="48" grpId="0" animBg="1"/>
      <p:bldP spid="49" grpId="0" animBg="1"/>
      <p:bldP spid="49" grpId="1" animBg="1"/>
      <p:bldP spid="50" grpId="0" animBg="1"/>
      <p:bldP spid="50" grpId="1" animBg="1"/>
      <p:bldP spid="51" grpId="0" animBg="1"/>
      <p:bldP spid="51"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1" grpId="0" animBg="1"/>
      <p:bldP spid="61" grpId="1" animBg="1"/>
      <p:bldP spid="62" grpId="0" animBg="1"/>
      <p:bldP spid="63" grpId="0" animBg="1"/>
      <p:bldP spid="64" grpId="0" animBg="1"/>
      <p:bldP spid="65" grpId="0" animBg="1"/>
      <p:bldP spid="65" grpId="1" animBg="1"/>
      <p:bldP spid="66" grpId="0" animBg="1"/>
      <p:bldP spid="6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med_0056_slide">
  <a:themeElements>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med_0056_slide</Template>
  <TotalTime>960</TotalTime>
  <Words>1695</Words>
  <Application>Microsoft Office PowerPoint</Application>
  <PresentationFormat>On-screen Show (4:3)</PresentationFormat>
  <Paragraphs>271</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med_0056_slide</vt:lpstr>
      <vt:lpstr>1_Default Design</vt:lpstr>
      <vt:lpstr>מקבולBWA-Aligner  </vt:lpstr>
      <vt:lpstr>תיאור מסגרת הפרויקט </vt:lpstr>
      <vt:lpstr>תיאור מסגרת הפרויקט </vt:lpstr>
      <vt:lpstr>תיאור הבעיה</vt:lpstr>
      <vt:lpstr>תיאור הבעיה</vt:lpstr>
      <vt:lpstr>תיאור הבעיה</vt:lpstr>
      <vt:lpstr>הצעה לפתרון</vt:lpstr>
      <vt:lpstr>הצעה לפתרון</vt:lpstr>
      <vt:lpstr>הצעה לפתרון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dc:creator>
  <cp:lastModifiedBy>Avi</cp:lastModifiedBy>
  <cp:revision>170</cp:revision>
  <dcterms:created xsi:type="dcterms:W3CDTF">2015-01-23T08:15:10Z</dcterms:created>
  <dcterms:modified xsi:type="dcterms:W3CDTF">2015-07-11T18:36:32Z</dcterms:modified>
</cp:coreProperties>
</file>