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4"/>
  </p:notesMasterIdLst>
  <p:sldIdLst>
    <p:sldId id="256" r:id="rId3"/>
  </p:sldIdLst>
  <p:sldSz cx="18002250" cy="2520315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2344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2468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37033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49377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6172200" algn="r" defTabSz="246888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7406640" algn="r" defTabSz="246888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8641080" algn="r" defTabSz="246888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9875520" algn="r" defTabSz="246888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498AAE54-ADA7-428E-B45F-1CF249048A68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7" autoAdjust="0"/>
    <p:restoredTop sz="89833" autoAdjust="0"/>
  </p:normalViewPr>
  <p:slideViewPr>
    <p:cSldViewPr>
      <p:cViewPr>
        <p:scale>
          <a:sx n="33" d="100"/>
          <a:sy n="33" d="100"/>
        </p:scale>
        <p:origin x="-1358" y="2510"/>
      </p:cViewPr>
      <p:guideLst>
        <p:guide orient="horz" pos="7938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he-IL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05038" y="685800"/>
            <a:ext cx="24479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he-IL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3C0BDA-275C-4F72-B40D-28BA313A146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28189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234440"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2468880"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3703320"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4937760"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6172200" algn="r" defTabSz="2468880" rtl="1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406640" algn="r" defTabSz="2468880" rtl="1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641080" algn="r" defTabSz="2468880" rtl="1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875520" algn="r" defTabSz="2468880" rtl="1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5038" y="685800"/>
            <a:ext cx="24479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C0BDA-275C-4F72-B40D-28BA313A146B}" type="slidenum">
              <a:rPr lang="en-US" altLang="he-IL" smtClean="0"/>
              <a:pPr/>
              <a:t>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7344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5319415" y="7829314"/>
            <a:ext cx="9451181" cy="5402342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19415" y="14281786"/>
            <a:ext cx="8101013" cy="6440805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533BDF-940A-45E4-8777-12A5CC0711F7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BAB3D-0AF1-4BC0-9DAD-78B2EB31CF0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1404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645581" y="1009297"/>
            <a:ext cx="3112889" cy="215043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03790" y="1009297"/>
            <a:ext cx="9041754" cy="215043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A35B1-0F10-49BB-9F9F-9388F960F9B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8164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68784" y="501733"/>
            <a:ext cx="17455308" cy="241880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46888" tIns="123444" rIns="246888" bIns="123444" anchor="ctr"/>
          <a:lstStyle/>
          <a:p>
            <a:endParaRPr lang="he-IL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896988" y="7829314"/>
            <a:ext cx="14398674" cy="54023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96988" y="14281786"/>
            <a:ext cx="14398674" cy="6440805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6B99144-F844-4B9F-B489-F504A16B6A24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86FC0-FB44-4741-9DDD-8ED8B625A62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14398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54" y="16195360"/>
            <a:ext cx="15301913" cy="5005626"/>
          </a:xfrm>
        </p:spPr>
        <p:txBody>
          <a:bodyPr anchor="t"/>
          <a:lstStyle>
            <a:lvl1pPr algn="r">
              <a:defRPr sz="108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54" y="10682173"/>
            <a:ext cx="15301913" cy="5513187"/>
          </a:xfrm>
        </p:spPr>
        <p:txBody>
          <a:bodyPr anchor="b"/>
          <a:lstStyle>
            <a:lvl1pPr marL="0" indent="0">
              <a:buNone/>
              <a:defRPr sz="5400"/>
            </a:lvl1pPr>
            <a:lvl2pPr marL="1234440" indent="0">
              <a:buNone/>
              <a:defRPr sz="4900"/>
            </a:lvl2pPr>
            <a:lvl3pPr marL="2468880" indent="0">
              <a:buNone/>
              <a:defRPr sz="4300"/>
            </a:lvl3pPr>
            <a:lvl4pPr marL="3703320" indent="0">
              <a:buNone/>
              <a:defRPr sz="3800"/>
            </a:lvl4pPr>
            <a:lvl5pPr marL="4937760" indent="0">
              <a:buNone/>
              <a:defRPr sz="3800"/>
            </a:lvl5pPr>
            <a:lvl6pPr marL="6172200" indent="0">
              <a:buNone/>
              <a:defRPr sz="3800"/>
            </a:lvl6pPr>
            <a:lvl7pPr marL="7406640" indent="0">
              <a:buNone/>
              <a:defRPr sz="3800"/>
            </a:lvl7pPr>
            <a:lvl8pPr marL="8641080" indent="0">
              <a:buNone/>
              <a:defRPr sz="3800"/>
            </a:lvl8pPr>
            <a:lvl9pPr marL="9875520" indent="0">
              <a:buNone/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73A22-80C0-4244-94B6-9B6B43F6B65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61734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6988" y="5880737"/>
            <a:ext cx="7947867" cy="16632914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895" y="5880737"/>
            <a:ext cx="7947869" cy="16632914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90C42-77FC-4260-9006-254CF73F532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81752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09296"/>
            <a:ext cx="16202025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5641542"/>
            <a:ext cx="7954120" cy="2351125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3" y="7992667"/>
            <a:ext cx="7954120" cy="14520983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894" y="5641542"/>
            <a:ext cx="7957244" cy="2351125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894" y="7992667"/>
            <a:ext cx="7957244" cy="14520983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F567A-8AD9-4583-8A8B-868BDE37992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35920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24172-8AC2-47B0-A330-8B81C333C4B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9711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5A023-9E73-4471-9291-AE6F84B75CF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098032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4" y="1003459"/>
            <a:ext cx="5922616" cy="4270533"/>
          </a:xfrm>
        </p:spPr>
        <p:txBody>
          <a:bodyPr/>
          <a:lstStyle>
            <a:lvl1pPr algn="r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80" y="1003460"/>
            <a:ext cx="10063758" cy="21510191"/>
          </a:xfrm>
        </p:spPr>
        <p:txBody>
          <a:bodyPr/>
          <a:lstStyle>
            <a:lvl1pPr>
              <a:defRPr sz="8600"/>
            </a:lvl1pPr>
            <a:lvl2pPr>
              <a:defRPr sz="7600"/>
            </a:lvl2pPr>
            <a:lvl3pPr>
              <a:defRPr sz="65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4" y="5273995"/>
            <a:ext cx="5922616" cy="17239656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81B41-448D-4D2F-AB9D-ECB22C56809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1462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84412-D3F1-437C-88B0-12540D797466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4469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567" y="17642206"/>
            <a:ext cx="10801350" cy="2082762"/>
          </a:xfrm>
        </p:spPr>
        <p:txBody>
          <a:bodyPr/>
          <a:lstStyle>
            <a:lvl1pPr algn="r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567" y="2251948"/>
            <a:ext cx="10801350" cy="15121890"/>
          </a:xfrm>
        </p:spPr>
        <p:txBody>
          <a:bodyPr/>
          <a:lstStyle>
            <a:lvl1pPr marL="0" indent="0">
              <a:buNone/>
              <a:defRPr sz="8600"/>
            </a:lvl1pPr>
            <a:lvl2pPr marL="1234440" indent="0">
              <a:buNone/>
              <a:defRPr sz="7600"/>
            </a:lvl2pPr>
            <a:lvl3pPr marL="2468880" indent="0">
              <a:buNone/>
              <a:defRPr sz="650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567" y="19724968"/>
            <a:ext cx="10801350" cy="2957868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10025-73BD-4F8D-8537-980726DD0E4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12644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DE8F4-28B5-4F83-9052-420D9E428DD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7363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45382" y="1009297"/>
            <a:ext cx="4047382" cy="215043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6988" y="1009297"/>
            <a:ext cx="11848355" cy="215043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9C8C3-178C-497D-9A20-376B125A434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14377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54" y="16195360"/>
            <a:ext cx="15301913" cy="5005626"/>
          </a:xfrm>
        </p:spPr>
        <p:txBody>
          <a:bodyPr anchor="t"/>
          <a:lstStyle>
            <a:lvl1pPr algn="r">
              <a:defRPr sz="108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54" y="10682173"/>
            <a:ext cx="15301913" cy="5513187"/>
          </a:xfrm>
        </p:spPr>
        <p:txBody>
          <a:bodyPr anchor="b"/>
          <a:lstStyle>
            <a:lvl1pPr marL="0" indent="0">
              <a:buNone/>
              <a:defRPr sz="5400"/>
            </a:lvl1pPr>
            <a:lvl2pPr marL="1234440" indent="0">
              <a:buNone/>
              <a:defRPr sz="4900"/>
            </a:lvl2pPr>
            <a:lvl3pPr marL="2468880" indent="0">
              <a:buNone/>
              <a:defRPr sz="4300"/>
            </a:lvl3pPr>
            <a:lvl4pPr marL="3703320" indent="0">
              <a:buNone/>
              <a:defRPr sz="3800"/>
            </a:lvl4pPr>
            <a:lvl5pPr marL="4937760" indent="0">
              <a:buNone/>
              <a:defRPr sz="3800"/>
            </a:lvl5pPr>
            <a:lvl6pPr marL="6172200" indent="0">
              <a:buNone/>
              <a:defRPr sz="3800"/>
            </a:lvl6pPr>
            <a:lvl7pPr marL="7406640" indent="0">
              <a:buNone/>
              <a:defRPr sz="3800"/>
            </a:lvl7pPr>
            <a:lvl8pPr marL="8641080" indent="0">
              <a:buNone/>
              <a:defRPr sz="3800"/>
            </a:lvl8pPr>
            <a:lvl9pPr marL="9875520" indent="0">
              <a:buNone/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7C799-1D73-456E-86C0-BA16F699454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66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3789" y="5880737"/>
            <a:ext cx="6075759" cy="16632914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79587" y="5880737"/>
            <a:ext cx="6078884" cy="16632914"/>
          </a:xfrm>
        </p:spPr>
        <p:txBody>
          <a:bodyPr/>
          <a:lstStyle>
            <a:lvl1pPr>
              <a:defRPr sz="7600"/>
            </a:lvl1pPr>
            <a:lvl2pPr>
              <a:defRPr sz="6500"/>
            </a:lvl2pPr>
            <a:lvl3pPr>
              <a:defRPr sz="54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1FDCA-D92D-479A-A0A3-0C52AA61953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7399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009296"/>
            <a:ext cx="16202025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5641542"/>
            <a:ext cx="7954120" cy="2351125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3" y="7992667"/>
            <a:ext cx="7954120" cy="14520983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894" y="5641542"/>
            <a:ext cx="7957244" cy="2351125"/>
          </a:xfrm>
        </p:spPr>
        <p:txBody>
          <a:bodyPr anchor="b"/>
          <a:lstStyle>
            <a:lvl1pPr marL="0" indent="0">
              <a:buNone/>
              <a:defRPr sz="650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900" b="1"/>
            </a:lvl3pPr>
            <a:lvl4pPr marL="3703320" indent="0">
              <a:buNone/>
              <a:defRPr sz="4300" b="1"/>
            </a:lvl4pPr>
            <a:lvl5pPr marL="4937760" indent="0">
              <a:buNone/>
              <a:defRPr sz="4300" b="1"/>
            </a:lvl5pPr>
            <a:lvl6pPr marL="6172200" indent="0">
              <a:buNone/>
              <a:defRPr sz="4300" b="1"/>
            </a:lvl6pPr>
            <a:lvl7pPr marL="7406640" indent="0">
              <a:buNone/>
              <a:defRPr sz="4300" b="1"/>
            </a:lvl7pPr>
            <a:lvl8pPr marL="8641080" indent="0">
              <a:buNone/>
              <a:defRPr sz="4300" b="1"/>
            </a:lvl8pPr>
            <a:lvl9pPr marL="9875520" indent="0">
              <a:buNone/>
              <a:defRPr sz="4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894" y="7992667"/>
            <a:ext cx="7957244" cy="14520983"/>
          </a:xfrm>
        </p:spPr>
        <p:txBody>
          <a:bodyPr/>
          <a:lstStyle>
            <a:lvl1pPr>
              <a:defRPr sz="6500"/>
            </a:lvl1pPr>
            <a:lvl2pPr>
              <a:defRPr sz="5400"/>
            </a:lvl2pPr>
            <a:lvl3pPr>
              <a:defRPr sz="49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853DB8-D058-4DC9-A2A8-CAA609B2103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8927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BC20C-4212-4D6E-B725-6E50D0A8CE5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3309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E6E33-83BF-420D-88D0-90240055ADD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2755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4" y="1003459"/>
            <a:ext cx="5922616" cy="4270533"/>
          </a:xfrm>
        </p:spPr>
        <p:txBody>
          <a:bodyPr/>
          <a:lstStyle>
            <a:lvl1pPr algn="r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80" y="1003460"/>
            <a:ext cx="10063758" cy="21510191"/>
          </a:xfrm>
        </p:spPr>
        <p:txBody>
          <a:bodyPr/>
          <a:lstStyle>
            <a:lvl1pPr>
              <a:defRPr sz="8600"/>
            </a:lvl1pPr>
            <a:lvl2pPr>
              <a:defRPr sz="7600"/>
            </a:lvl2pPr>
            <a:lvl3pPr>
              <a:defRPr sz="65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4" y="5273995"/>
            <a:ext cx="5922616" cy="17239656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D4A82D-6F44-4A44-A64E-00C39F48D81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965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567" y="17642206"/>
            <a:ext cx="10801350" cy="2082762"/>
          </a:xfrm>
        </p:spPr>
        <p:txBody>
          <a:bodyPr/>
          <a:lstStyle>
            <a:lvl1pPr algn="r">
              <a:defRPr sz="54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567" y="2251948"/>
            <a:ext cx="10801350" cy="15121890"/>
          </a:xfrm>
        </p:spPr>
        <p:txBody>
          <a:bodyPr/>
          <a:lstStyle>
            <a:lvl1pPr marL="0" indent="0">
              <a:buNone/>
              <a:defRPr sz="8600"/>
            </a:lvl1pPr>
            <a:lvl2pPr marL="1234440" indent="0">
              <a:buNone/>
              <a:defRPr sz="7600"/>
            </a:lvl2pPr>
            <a:lvl3pPr marL="2468880" indent="0">
              <a:buNone/>
              <a:defRPr sz="650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r>
              <a:rPr lang="en-US" smtClean="0"/>
              <a:t>Click icon to add picture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567" y="19724968"/>
            <a:ext cx="10801350" cy="2957868"/>
          </a:xfrm>
        </p:spPr>
        <p:txBody>
          <a:bodyPr/>
          <a:lstStyle>
            <a:lvl1pPr marL="0" indent="0">
              <a:buNone/>
              <a:defRPr sz="3800"/>
            </a:lvl1pPr>
            <a:lvl2pPr marL="1234440" indent="0">
              <a:buNone/>
              <a:defRPr sz="3200"/>
            </a:lvl2pPr>
            <a:lvl3pPr marL="2468880" indent="0">
              <a:buNone/>
              <a:defRPr sz="2700"/>
            </a:lvl3pPr>
            <a:lvl4pPr marL="3703320" indent="0">
              <a:buNone/>
              <a:defRPr sz="2400"/>
            </a:lvl4pPr>
            <a:lvl5pPr marL="4937760" indent="0">
              <a:buNone/>
              <a:defRPr sz="2400"/>
            </a:lvl5pPr>
            <a:lvl6pPr marL="6172200" indent="0">
              <a:buNone/>
              <a:defRPr sz="2400"/>
            </a:lvl6pPr>
            <a:lvl7pPr marL="7406640" indent="0">
              <a:buNone/>
              <a:defRPr sz="2400"/>
            </a:lvl7pPr>
            <a:lvl8pPr marL="8641080" indent="0">
              <a:buNone/>
              <a:defRPr sz="2400"/>
            </a:lvl8pPr>
            <a:lvl9pPr marL="987552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94658-C982-4FC0-B426-8D61CB6DB9E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3498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5322541" y="1009296"/>
            <a:ext cx="12435929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6888" tIns="123444" rIns="246888" bIns="1234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5303790" y="5880737"/>
            <a:ext cx="12454681" cy="1663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6888" tIns="123444" rIns="246888" bIns="1234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113" y="22951203"/>
            <a:ext cx="4200525" cy="175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6888" tIns="123444" rIns="246888" bIns="123444" numCol="1" anchor="t" anchorCtr="0" compatLnSpc="1">
            <a:prstTxWarp prst="textNoShape">
              <a:avLst/>
            </a:prstTxWarp>
          </a:bodyPr>
          <a:lstStyle>
            <a:lvl1pPr>
              <a:defRPr sz="3800"/>
            </a:lvl1pPr>
          </a:lstStyle>
          <a:p>
            <a:endParaRPr lang="en-US" altLang="he-I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50769" y="22951203"/>
            <a:ext cx="5700713" cy="175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6888" tIns="123444" rIns="246888" bIns="123444" numCol="1" anchor="t" anchorCtr="0" compatLnSpc="1">
            <a:prstTxWarp prst="textNoShape">
              <a:avLst/>
            </a:prstTxWarp>
          </a:bodyPr>
          <a:lstStyle>
            <a:lvl1pPr algn="ctr">
              <a:defRPr sz="3800"/>
            </a:lvl1pPr>
          </a:lstStyle>
          <a:p>
            <a:endParaRPr lang="en-US" alt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901613" y="22951203"/>
            <a:ext cx="4200525" cy="175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6888" tIns="123444" rIns="246888" bIns="123444" numCol="1" anchor="t" anchorCtr="0" compatLnSpc="1">
            <a:prstTxWarp prst="textNoShape">
              <a:avLst/>
            </a:prstTxWarp>
          </a:bodyPr>
          <a:lstStyle>
            <a:lvl1pPr algn="r">
              <a:defRPr sz="3800"/>
            </a:lvl1pPr>
          </a:lstStyle>
          <a:p>
            <a:fld id="{2B3E01D2-1FDE-4C69-BC06-E071948EC0CB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5pPr>
      <a:lvl6pPr marL="123444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6pPr>
      <a:lvl7pPr marL="246888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7pPr>
      <a:lvl8pPr marL="370332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8pPr>
      <a:lvl9pPr marL="493776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9pPr>
    </p:titleStyle>
    <p:bodyStyle>
      <a:lvl1pPr marL="925830" indent="-92583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  <a:ea typeface="+mn-ea"/>
          <a:cs typeface="+mn-cs"/>
        </a:defRPr>
      </a:lvl1pPr>
      <a:lvl2pPr marL="2005965" indent="-771525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2pPr>
      <a:lvl3pPr marL="3086100" indent="-61722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3pPr>
      <a:lvl4pPr marL="4320540" indent="-61722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4pPr>
      <a:lvl5pPr marL="5554980" indent="-61722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5pPr>
      <a:lvl6pPr marL="6789420" indent="-61722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6pPr>
      <a:lvl7pPr marL="8023860" indent="-61722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7pPr>
      <a:lvl8pPr marL="9258300" indent="-61722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8pPr>
      <a:lvl9pPr marL="10492740" indent="-61722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68784" y="501733"/>
            <a:ext cx="17455308" cy="241880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46888" tIns="123444" rIns="246888" bIns="123444" anchor="ctr"/>
          <a:lstStyle/>
          <a:p>
            <a:endParaRPr lang="he-IL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896989" y="1009296"/>
            <a:ext cx="16195774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6888" tIns="123444" rIns="246888" bIns="1234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896989" y="5880737"/>
            <a:ext cx="16195774" cy="1663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6888" tIns="123444" rIns="246888" bIns="1234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0113" y="22951203"/>
            <a:ext cx="4200525" cy="175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6888" tIns="123444" rIns="246888" bIns="123444" numCol="1" anchor="t" anchorCtr="0" compatLnSpc="1">
            <a:prstTxWarp prst="textNoShape">
              <a:avLst/>
            </a:prstTxWarp>
          </a:bodyPr>
          <a:lstStyle>
            <a:lvl1pPr>
              <a:defRPr sz="3800"/>
            </a:lvl1pPr>
          </a:lstStyle>
          <a:p>
            <a:endParaRPr lang="en-US" altLang="he-IL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50769" y="22951203"/>
            <a:ext cx="5700713" cy="175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6888" tIns="123444" rIns="246888" bIns="123444" numCol="1" anchor="t" anchorCtr="0" compatLnSpc="1">
            <a:prstTxWarp prst="textNoShape">
              <a:avLst/>
            </a:prstTxWarp>
          </a:bodyPr>
          <a:lstStyle>
            <a:lvl1pPr algn="ctr">
              <a:defRPr sz="3800"/>
            </a:lvl1pPr>
          </a:lstStyle>
          <a:p>
            <a:endParaRPr lang="en-US" altLang="he-IL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901613" y="22951203"/>
            <a:ext cx="4200525" cy="175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6888" tIns="123444" rIns="246888" bIns="123444" numCol="1" anchor="t" anchorCtr="0" compatLnSpc="1">
            <a:prstTxWarp prst="textNoShape">
              <a:avLst/>
            </a:prstTxWarp>
          </a:bodyPr>
          <a:lstStyle>
            <a:lvl1pPr algn="r">
              <a:defRPr sz="3800"/>
            </a:lvl1pPr>
          </a:lstStyle>
          <a:p>
            <a:fld id="{6EF1D9B1-3BED-407D-9677-B02E2F88444D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5pPr>
      <a:lvl6pPr marL="1234440" algn="l" rtl="0" fontAlgn="base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6pPr>
      <a:lvl7pPr marL="2468880" algn="l" rtl="0" fontAlgn="base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7pPr>
      <a:lvl8pPr marL="3703320" algn="l" rtl="0" fontAlgn="base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8pPr>
      <a:lvl9pPr marL="4937760" algn="l" rtl="0" fontAlgn="base">
        <a:spcBef>
          <a:spcPct val="0"/>
        </a:spcBef>
        <a:spcAft>
          <a:spcPct val="0"/>
        </a:spcAft>
        <a:buClr>
          <a:schemeClr val="tx1"/>
        </a:buClr>
        <a:defRPr sz="8600">
          <a:solidFill>
            <a:schemeClr val="tx1"/>
          </a:solidFill>
          <a:latin typeface="Arial" pitchFamily="34" charset="0"/>
        </a:defRPr>
      </a:lvl9pPr>
    </p:titleStyle>
    <p:bodyStyle>
      <a:lvl1pPr marL="925830" indent="-92583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  <a:ea typeface="+mn-ea"/>
          <a:cs typeface="+mn-cs"/>
        </a:defRPr>
      </a:lvl1pPr>
      <a:lvl2pPr marL="2005965" indent="-771525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2pPr>
      <a:lvl3pPr marL="3086100" indent="-61722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3pPr>
      <a:lvl4pPr marL="4320540" indent="-61722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4pPr>
      <a:lvl5pPr marL="5554980" indent="-61722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5pPr>
      <a:lvl6pPr marL="6789420" indent="-61722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6pPr>
      <a:lvl7pPr marL="8023860" indent="-61722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7pPr>
      <a:lvl8pPr marL="9258300" indent="-61722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8pPr>
      <a:lvl9pPr marL="10492740" indent="-61722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65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r" defTabSz="2468880" rtl="1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s://github.com/turner11/BWA-Final_Project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2"/>
          <p:cNvSpPr txBox="1">
            <a:spLocks noChangeArrowheads="1"/>
          </p:cNvSpPr>
          <p:nvPr/>
        </p:nvSpPr>
        <p:spPr bwMode="auto">
          <a:xfrm>
            <a:off x="216149" y="10513343"/>
            <a:ext cx="17369805" cy="7037372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246888" tIns="123444" rIns="246888" bIns="123444" numCol="1" anchor="b" anchorCtr="0" compatLnSpc="1">
            <a:prstTxWarp prst="textNoShape">
              <a:avLst/>
            </a:prstTxWarp>
            <a:noAutofit/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23444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46888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70332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93776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 altLang="he-IL" sz="5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397" y="17491112"/>
            <a:ext cx="5212772" cy="6919775"/>
          </a:xfrm>
          <a:prstGeom prst="rect">
            <a:avLst/>
          </a:prstGeom>
          <a:noFill/>
          <a:ln>
            <a:noFill/>
          </a:ln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405" y="5793739"/>
            <a:ext cx="17153656" cy="1911292"/>
          </a:xfr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he-IL" sz="5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הצורך: מציאת </a:t>
            </a:r>
            <a:r>
              <a:rPr lang="he-IL" sz="5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מיקום דגימות </a:t>
            </a:r>
            <a:r>
              <a:rPr lang="en-US" sz="5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  <a:r>
              <a:rPr lang="he-IL" sz="5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על פני הגנום האנושי לצורך אבחון סרטן במסגרת זמן סביר.</a:t>
            </a:r>
            <a:endParaRPr lang="he-IL" altLang="he-IL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25" y="541542"/>
            <a:ext cx="6862036" cy="1330841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264821" y="1008287"/>
            <a:ext cx="4032448" cy="74174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246888" tIns="123444" rIns="246888" bIns="123444" numCol="1" anchor="b" anchorCtr="0" compatLnSpc="1">
            <a:prstTxWarp prst="textNoShape">
              <a:avLst/>
            </a:prstTxWarp>
            <a:spAutoFit/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23444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46888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70332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93776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3200" b="1" i="1" kern="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המחלקה להנדסת תכנה</a:t>
            </a:r>
            <a:endParaRPr lang="he-IL" altLang="he-IL" sz="3200" i="1" kern="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216149" y="1428659"/>
            <a:ext cx="9698027" cy="1018740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246888" tIns="123444" rIns="246888" bIns="123444" numCol="1" anchor="b" anchorCtr="0" compatLnSpc="1">
            <a:prstTxWarp prst="textNoShape">
              <a:avLst/>
            </a:prstTxWarp>
            <a:spAutoFit/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23444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46888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70332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93776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3200" i="1" kern="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מאת: אבי טרנר	 | 	מנחה: ד</a:t>
            </a:r>
            <a:r>
              <a:rPr lang="he-IL" sz="3200" kern="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"</a:t>
            </a:r>
            <a:r>
              <a:rPr lang="he-IL" sz="3200" i="1" kern="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ר יהודה חסין</a:t>
            </a:r>
          </a:p>
          <a:p>
            <a:pPr algn="r"/>
            <a:r>
              <a:rPr lang="en-US" sz="1800" i="1" kern="0" dirty="0">
                <a:solidFill>
                  <a:srgbClr val="FF0000"/>
                </a:solidFill>
                <a:cs typeface="Times New Roman" panose="02020603050405020304" pitchFamily="18" charset="0"/>
              </a:rPr>
              <a:t>avi.turner111@gmail.com</a:t>
            </a:r>
            <a:endParaRPr lang="he-IL" altLang="he-IL" sz="1800" i="1" kern="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72405" y="2880495"/>
            <a:ext cx="17153656" cy="1264962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246888" tIns="123444" rIns="246888" bIns="123444" numCol="1" anchor="b" anchorCtr="0" compatLnSpc="1">
            <a:prstTxWarp prst="textNoShape">
              <a:avLst/>
            </a:prstTxWarp>
            <a:spAutoFit/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23444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46888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70332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93776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6600" b="1" i="1" kern="0" dirty="0">
                <a:solidFill>
                  <a:schemeClr val="tx1"/>
                </a:solidFill>
                <a:cs typeface="Times New Roman" panose="02020603050405020304" pitchFamily="18" charset="0"/>
              </a:rPr>
              <a:t>מקבול </a:t>
            </a:r>
            <a:r>
              <a:rPr lang="en-US" sz="6600" b="1" i="1" kern="0" dirty="0">
                <a:solidFill>
                  <a:schemeClr val="tx1"/>
                </a:solidFill>
                <a:cs typeface="Times New Roman" panose="02020603050405020304" pitchFamily="18" charset="0"/>
              </a:rPr>
              <a:t>BWA-Align</a:t>
            </a:r>
            <a:r>
              <a:rPr lang="he-IL" sz="6600" b="1" i="1" kern="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he-IL" sz="6600" b="1" i="1" kern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he-IL" sz="6600" b="1" i="1" kern="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he-IL" sz="6600" b="1" i="1" kern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en-US" sz="4800" b="1" i="1" kern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Paralleling BWA-Align        </a:t>
            </a:r>
            <a:endParaRPr lang="he-IL" altLang="he-IL" sz="4800" b="1" i="1" kern="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648197" y="4145457"/>
            <a:ext cx="16583116" cy="126496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246888" tIns="123444" rIns="246888" bIns="123444" numCol="1" anchor="b" anchorCtr="0" compatLnSpc="1">
            <a:prstTxWarp prst="textNoShape">
              <a:avLst/>
            </a:prstTxWarp>
            <a:spAutoFit/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23444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46888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70332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93776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e-IL" sz="3000" b="1" i="1" kern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אב תשע"ה</a:t>
            </a:r>
            <a:r>
              <a:rPr lang="he-IL" sz="6600" b="1" i="1" kern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				</a:t>
            </a:r>
            <a:r>
              <a:rPr lang="en-US" sz="2000" b="1" i="1" kern="0" dirty="0">
                <a:solidFill>
                  <a:schemeClr val="tx1"/>
                </a:solidFill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sz="2000" b="1" i="1" kern="0" dirty="0" smtClean="0">
                <a:solidFill>
                  <a:schemeClr val="tx1"/>
                </a:solidFill>
                <a:cs typeface="Times New Roman" panose="02020603050405020304" pitchFamily="18" charset="0"/>
                <a:hlinkClick r:id="rId5"/>
              </a:rPr>
              <a:t>github.com/turner11/BWA-Final_Project</a:t>
            </a:r>
            <a:r>
              <a:rPr lang="he-IL" sz="2000" b="1" i="1" kern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lang="he-IL" sz="6600" b="1" i="1" kern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			</a:t>
            </a:r>
            <a:r>
              <a:rPr lang="he-IL" sz="3000" b="1" i="1" kern="0" dirty="0">
                <a:solidFill>
                  <a:schemeClr val="tx1"/>
                </a:solidFill>
                <a:cs typeface="Times New Roman" panose="02020603050405020304" pitchFamily="18" charset="0"/>
              </a:rPr>
              <a:t>יולי 201</a:t>
            </a:r>
            <a:r>
              <a:rPr lang="he-IL" sz="3000" b="1" i="1" kern="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endParaRPr lang="he-IL" altLang="he-IL" sz="3000" b="1" i="1" kern="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514954" y="18938279"/>
            <a:ext cx="11479059" cy="5688632"/>
            <a:chOff x="-1152003" y="16286337"/>
            <a:chExt cx="16229013" cy="8924989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52003" y="16286337"/>
              <a:ext cx="9890675" cy="5316238"/>
            </a:xfrm>
            <a:prstGeom prst="rect">
              <a:avLst/>
            </a:prstGeom>
            <a:noFill/>
            <a:ln>
              <a:noFill/>
            </a:ln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2937" y="17570127"/>
              <a:ext cx="9718428" cy="5223655"/>
            </a:xfrm>
            <a:prstGeom prst="rect">
              <a:avLst/>
            </a:prstGeom>
            <a:noFill/>
            <a:ln>
              <a:noFill/>
            </a:ln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5743" y="18533145"/>
              <a:ext cx="9729620" cy="5229671"/>
            </a:xfrm>
            <a:prstGeom prst="rect">
              <a:avLst/>
            </a:prstGeom>
            <a:noFill/>
            <a:ln>
              <a:noFill/>
            </a:ln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9139" y="18258366"/>
              <a:ext cx="6467871" cy="6952960"/>
            </a:xfrm>
            <a:prstGeom prst="rect">
              <a:avLst/>
            </a:prstGeom>
            <a:noFill/>
            <a:ln>
              <a:noFill/>
            </a:ln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347740" y="10896873"/>
            <a:ext cx="17099597" cy="6313214"/>
            <a:chOff x="347740" y="12752857"/>
            <a:chExt cx="17099597" cy="631321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9391" y="13033623"/>
              <a:ext cx="3007946" cy="5763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3706" y="13897719"/>
              <a:ext cx="3330749" cy="3389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Left Arrow 5"/>
            <p:cNvSpPr/>
            <p:nvPr/>
          </p:nvSpPr>
          <p:spPr bwMode="auto">
            <a:xfrm>
              <a:off x="10989255" y="14545791"/>
              <a:ext cx="3354196" cy="2114577"/>
            </a:xfrm>
            <a:prstGeom prst="lef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he-IL" sz="3600" dirty="0" smtClean="0"/>
                <a:t>יצירת אינדקס</a:t>
              </a:r>
              <a:endParaRPr kumimoji="0" lang="he-IL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Left Arrow 36"/>
                <p:cNvSpPr/>
                <p:nvPr/>
              </p:nvSpPr>
              <p:spPr bwMode="auto">
                <a:xfrm>
                  <a:off x="3334581" y="14329767"/>
                  <a:ext cx="3935263" cy="2251135"/>
                </a:xfrm>
                <a:prstGeom prst="left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algn="r" rtl="1"/>
                  <a:r>
                    <a:rPr lang="he-IL" sz="3600" dirty="0" smtClean="0"/>
                    <a:t>איתור מיקום דגימות ב </a:t>
                  </a:r>
                  <a14:m>
                    <m:oMath xmlns:m="http://schemas.openxmlformats.org/officeDocument/2006/math">
                      <m:r>
                        <a:rPr lang="he-IL" sz="3600" i="1">
                          <a:latin typeface="Cambria Math"/>
                        </a:rPr>
                        <m:t>𝜃</m:t>
                      </m:r>
                      <m:r>
                        <a:rPr lang="en-US" sz="3600" i="1">
                          <a:latin typeface="Cambria Math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/>
                            </a:rPr>
                            <m:t>𝑤</m:t>
                          </m:r>
                        </m:e>
                      </m:d>
                      <m:r>
                        <a:rPr lang="en-US" sz="3600" i="1">
                          <a:latin typeface="Cambria Math"/>
                        </a:rPr>
                        <m:t>)</m:t>
                      </m:r>
                    </m:oMath>
                  </a14:m>
                  <a:endParaRPr lang="he-IL" sz="3600" dirty="0"/>
                </a:p>
                <a:p>
                  <a:pPr algn="r" rtl="1"/>
                  <a:endParaRPr kumimoji="0" lang="he-IL" sz="3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37" name="Left Arrow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34581" y="14329767"/>
                  <a:ext cx="3935263" cy="2251135"/>
                </a:xfrm>
                <a:prstGeom prst="leftArrow">
                  <a:avLst/>
                </a:prstGeom>
                <a:blipFill rotWithShape="1">
                  <a:blip r:embed="rId12"/>
                  <a:stretch>
                    <a:fillRect r="-4475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606" y="13302459"/>
              <a:ext cx="3007946" cy="5763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56354">
              <a:off x="5196740" y="12882354"/>
              <a:ext cx="658431" cy="891733"/>
            </a:xfrm>
            <a:prstGeom prst="rect">
              <a:avLst/>
            </a:prstGeom>
          </p:spPr>
        </p:pic>
        <p:sp>
          <p:nvSpPr>
            <p:cNvPr id="43" name="Down Arrow 42"/>
            <p:cNvSpPr/>
            <p:nvPr/>
          </p:nvSpPr>
          <p:spPr bwMode="auto">
            <a:xfrm rot="4603137">
              <a:off x="4034782" y="13054634"/>
              <a:ext cx="652920" cy="1557099"/>
            </a:xfrm>
            <a:prstGeom prst="downArrow">
              <a:avLst>
                <a:gd name="adj1" fmla="val 10161"/>
                <a:gd name="adj2" fmla="val 50000"/>
              </a:avLst>
            </a:prstGeom>
            <a:solidFill>
              <a:srgbClr val="FF0000"/>
            </a:solidFill>
            <a:ln w="9525" cap="sq" cmpd="sng" algn="ctr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  <a:effectLst/>
            <a:scene3d>
              <a:camera prst="isometricRightUp"/>
              <a:lightRig rig="threePt" dir="t"/>
            </a:scene3d>
            <a:ex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56354">
              <a:off x="4017807" y="17123973"/>
              <a:ext cx="658431" cy="891733"/>
            </a:xfrm>
            <a:prstGeom prst="rect">
              <a:avLst/>
            </a:prstGeom>
          </p:spPr>
        </p:pic>
        <p:sp>
          <p:nvSpPr>
            <p:cNvPr id="45" name="Down Arrow 44"/>
            <p:cNvSpPr/>
            <p:nvPr/>
          </p:nvSpPr>
          <p:spPr bwMode="auto">
            <a:xfrm rot="6815106">
              <a:off x="3012222" y="16869844"/>
              <a:ext cx="644720" cy="866731"/>
            </a:xfrm>
            <a:prstGeom prst="downArrow">
              <a:avLst>
                <a:gd name="adj1" fmla="val 10161"/>
                <a:gd name="adj2" fmla="val 50000"/>
              </a:avLst>
            </a:prstGeom>
            <a:solidFill>
              <a:srgbClr val="FF0000"/>
            </a:solidFill>
            <a:ln w="9525" cap="sq" cmpd="sng" algn="ctr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  <a:effectLst/>
            <a:scene3d>
              <a:camera prst="isometricRightUp"/>
              <a:lightRig rig="threePt" dir="t"/>
            </a:scene3d>
            <a:ex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56354">
              <a:off x="464391" y="12636206"/>
              <a:ext cx="658431" cy="891733"/>
            </a:xfrm>
            <a:prstGeom prst="rect">
              <a:avLst/>
            </a:prstGeom>
          </p:spPr>
        </p:pic>
        <p:sp>
          <p:nvSpPr>
            <p:cNvPr id="47" name="Down Arrow 46"/>
            <p:cNvSpPr/>
            <p:nvPr/>
          </p:nvSpPr>
          <p:spPr bwMode="auto">
            <a:xfrm>
              <a:off x="795565" y="13030988"/>
              <a:ext cx="644720" cy="866731"/>
            </a:xfrm>
            <a:prstGeom prst="downArrow">
              <a:avLst>
                <a:gd name="adj1" fmla="val 10161"/>
                <a:gd name="adj2" fmla="val 50000"/>
              </a:avLst>
            </a:prstGeom>
            <a:solidFill>
              <a:srgbClr val="FF0000"/>
            </a:solidFill>
            <a:ln w="9525" cap="sq" cmpd="sng" algn="ctr">
              <a:solidFill>
                <a:schemeClr val="tx1"/>
              </a:solidFill>
              <a:prstDash val="solid"/>
              <a:bevel/>
              <a:headEnd type="none" w="med" len="med"/>
              <a:tailEnd type="none" w="med" len="med"/>
            </a:ln>
            <a:effectLst/>
            <a:scene3d>
              <a:camera prst="isometricOffAxis1Top"/>
              <a:lightRig rig="threePt" dir="t"/>
            </a:scene3d>
            <a:ex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288157" y="8209087"/>
            <a:ext cx="17153656" cy="1911292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246888" tIns="123444" rIns="246888" bIns="123444" numCol="1" anchor="b" anchorCtr="0" compatLnSpc="1">
            <a:prstTxWarp prst="textNoShape">
              <a:avLst/>
            </a:prstTxWarp>
            <a:spAutoFit/>
          </a:bodyPr>
          <a:lstStyle>
            <a:lvl1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23444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46888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70332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937760" algn="l" rtl="1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8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5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הבעיה: מציאת מיקום של מחרוזות קצרות, המכילות טעויות על פני מחרוזת ארוכה וקבועה.</a:t>
            </a:r>
            <a:endParaRPr lang="he-IL" altLang="he-IL" sz="5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med_0056_slide">
  <a:themeElements>
    <a:clrScheme name="Default Design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66CCFF"/>
      </a:lt1>
      <a:dk2>
        <a:srgbClr val="000000"/>
      </a:dk2>
      <a:lt2>
        <a:srgbClr val="CCCCCC"/>
      </a:lt2>
      <a:accent1>
        <a:srgbClr val="2B6A3D"/>
      </a:accent1>
      <a:accent2>
        <a:srgbClr val="384F8C"/>
      </a:accent2>
      <a:accent3>
        <a:srgbClr val="B8E2FF"/>
      </a:accent3>
      <a:accent4>
        <a:srgbClr val="000000"/>
      </a:accent4>
      <a:accent5>
        <a:srgbClr val="ACB9AF"/>
      </a:accent5>
      <a:accent6>
        <a:srgbClr val="32477E"/>
      </a:accent6>
      <a:hlink>
        <a:srgbClr val="6B612B"/>
      </a:hlink>
      <a:folHlink>
        <a:srgbClr val="32647D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B8E2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B8E2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B8E2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66CC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B8E2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406E85"/>
        </a:accent1>
        <a:accent2>
          <a:srgbClr val="0081C2"/>
        </a:accent2>
        <a:accent3>
          <a:srgbClr val="FFFFFF"/>
        </a:accent3>
        <a:accent4>
          <a:srgbClr val="000000"/>
        </a:accent4>
        <a:accent5>
          <a:srgbClr val="AFBAC2"/>
        </a:accent5>
        <a:accent6>
          <a:srgbClr val="0074B0"/>
        </a:accent6>
        <a:hlink>
          <a:srgbClr val="005885"/>
        </a:hlink>
        <a:folHlink>
          <a:srgbClr val="006C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2B6A3D"/>
        </a:accent1>
        <a:accent2>
          <a:srgbClr val="384F8C"/>
        </a:accent2>
        <a:accent3>
          <a:srgbClr val="FFFFFF"/>
        </a:accent3>
        <a:accent4>
          <a:srgbClr val="000000"/>
        </a:accent4>
        <a:accent5>
          <a:srgbClr val="ACB9AF"/>
        </a:accent5>
        <a:accent6>
          <a:srgbClr val="32477E"/>
        </a:accent6>
        <a:hlink>
          <a:srgbClr val="6B612B"/>
        </a:hlink>
        <a:folHlink>
          <a:srgbClr val="3264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2647D"/>
        </a:accent1>
        <a:accent2>
          <a:srgbClr val="7D4B45"/>
        </a:accent2>
        <a:accent3>
          <a:srgbClr val="FFFFFF"/>
        </a:accent3>
        <a:accent4>
          <a:srgbClr val="000000"/>
        </a:accent4>
        <a:accent5>
          <a:srgbClr val="ADB8BF"/>
        </a:accent5>
        <a:accent6>
          <a:srgbClr val="71433E"/>
        </a:accent6>
        <a:hlink>
          <a:srgbClr val="60632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06328"/>
        </a:accent1>
        <a:accent2>
          <a:srgbClr val="32647D"/>
        </a:accent2>
        <a:accent3>
          <a:srgbClr val="FFFFFF"/>
        </a:accent3>
        <a:accent4>
          <a:srgbClr val="000000"/>
        </a:accent4>
        <a:accent5>
          <a:srgbClr val="B6B7AC"/>
        </a:accent5>
        <a:accent6>
          <a:srgbClr val="2C5A71"/>
        </a:accent6>
        <a:hlink>
          <a:srgbClr val="7D5738"/>
        </a:hlink>
        <a:folHlink>
          <a:srgbClr val="774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med_0056_slide</Template>
  <TotalTime>1107</TotalTime>
  <Words>55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med_0056_slide</vt:lpstr>
      <vt:lpstr>1_Default Design</vt:lpstr>
      <vt:lpstr>הצורך: מציאת מיקום דגימות DNA על פני הגנום האנושי לצורך אבחון סרטן במסגרת זמן סביר.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</dc:creator>
  <cp:lastModifiedBy>Avi</cp:lastModifiedBy>
  <cp:revision>184</cp:revision>
  <dcterms:created xsi:type="dcterms:W3CDTF">2015-01-23T08:15:10Z</dcterms:created>
  <dcterms:modified xsi:type="dcterms:W3CDTF">2015-07-20T19:01:14Z</dcterms:modified>
</cp:coreProperties>
</file>