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57" r:id="rId4"/>
    <p:sldId id="261" r:id="rId5"/>
    <p:sldId id="268" r:id="rId6"/>
    <p:sldId id="269" r:id="rId7"/>
    <p:sldId id="263" r:id="rId8"/>
    <p:sldId id="265" r:id="rId9"/>
    <p:sldId id="266" r:id="rId10"/>
    <p:sldId id="270" r:id="rId11"/>
    <p:sldId id="272" r:id="rId12"/>
    <p:sldId id="275" r:id="rId13"/>
    <p:sldId id="273" r:id="rId14"/>
    <p:sldId id="279" r:id="rId15"/>
    <p:sldId id="274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98AAE54-ADA7-428E-B45F-1CF249048A68}">
          <p14:sldIdLst>
            <p14:sldId id="256"/>
          </p14:sldIdLst>
        </p14:section>
        <p14:section name="DNA" id="{EACDC0D1-9B1F-463F-89D9-CF9428BA4560}">
          <p14:sldIdLst>
            <p14:sldId id="257"/>
          </p14:sldIdLst>
        </p14:section>
        <p14:section name="NGS and Strings" id="{AF6D0CC7-D942-4F9A-AC79-4B65131E1131}">
          <p14:sldIdLst>
            <p14:sldId id="261"/>
          </p14:sldIdLst>
        </p14:section>
        <p14:section name="Problem Description" id="{BD4B89F1-E49C-4CC7-873D-2BAEA3A3CEA9}">
          <p14:sldIdLst>
            <p14:sldId id="268"/>
            <p14:sldId id="269"/>
            <p14:sldId id="263"/>
          </p14:sldIdLst>
        </p14:section>
        <p14:section name="Solution Description" id="{0EDCF0C1-9D52-4975-A69B-4CFCF626D6D7}">
          <p14:sldIdLst>
            <p14:sldId id="265"/>
            <p14:sldId id="266"/>
            <p14:sldId id="270"/>
            <p14:sldId id="272"/>
            <p14:sldId id="275"/>
          </p14:sldIdLst>
        </p14:section>
        <p14:section name="Results" id="{DB5D7A3E-E192-4DB3-8C06-24C94D713D7B}">
          <p14:sldIdLst>
            <p14:sldId id="273"/>
            <p14:sldId id="279"/>
            <p14:sldId id="274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57511" autoAdjust="0"/>
  </p:normalViewPr>
  <p:slideViewPr>
    <p:cSldViewPr>
      <p:cViewPr varScale="1">
        <p:scale>
          <a:sx n="39" d="100"/>
          <a:sy n="39" d="100"/>
        </p:scale>
        <p:origin x="-20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vi\Google%20Drive\&#1500;&#1497;&#1502;&#1493;&#1491;&#1497;&#1501;\&#1514;&#1513;&#1506;&#1492;\&#1505;&#1502;&#1505;&#1496;&#1512;%20&#1488;\&#1508;&#1512;&#1493;&#1497;&#1511;&#1496;%20&#1490;&#1502;&#1512;\Benchamraking-Prototyp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vi\Google%20Drive\&#1500;&#1497;&#1502;&#1493;&#1491;&#1497;&#1501;\&#1514;&#1513;&#1506;&#1492;\&#1505;&#1502;&#1505;&#1496;&#1512;%20&#1488;\&#1508;&#1512;&#1493;&#1497;&#1511;&#1496;%20&#1490;&#1502;&#1512;\Benchamraking-Prototyp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'Benchamrking Data'!$C$1</c:f>
              <c:strCache>
                <c:ptCount val="1"/>
                <c:pt idx="0">
                  <c:v>Single</c:v>
                </c:pt>
              </c:strCache>
            </c:strRef>
          </c:tx>
          <c:marker>
            <c:symbol val="none"/>
          </c:marker>
          <c:cat>
            <c:numRef>
              <c:f>'Benchamrking Data'!$B$2:$B$6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150</c:v>
                </c:pt>
              </c:numCache>
            </c:numRef>
          </c:cat>
          <c:val>
            <c:numRef>
              <c:f>'Benchamrking Data'!$C$2:$C$6</c:f>
              <c:numCache>
                <c:formatCode>mm:ss.0</c:formatCode>
                <c:ptCount val="5"/>
                <c:pt idx="0">
                  <c:v>1.0675810185185185E-3</c:v>
                </c:pt>
                <c:pt idx="1">
                  <c:v>2.0372453703703703E-3</c:v>
                </c:pt>
                <c:pt idx="2">
                  <c:v>3.0696759259259258E-3</c:v>
                </c:pt>
                <c:pt idx="3">
                  <c:v>4.1925694444444441E-3</c:v>
                </c:pt>
                <c:pt idx="4">
                  <c:v>5.7045601851851849E-3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'Benchamrking Data'!$D$1</c:f>
              <c:strCache>
                <c:ptCount val="1"/>
                <c:pt idx="0">
                  <c:v>Parallel</c:v>
                </c:pt>
              </c:strCache>
            </c:strRef>
          </c:tx>
          <c:marker>
            <c:symbol val="none"/>
          </c:marker>
          <c:val>
            <c:numRef>
              <c:f>'Benchamrking Data'!$D$2:$D$6</c:f>
              <c:numCache>
                <c:formatCode>mm:ss.0</c:formatCode>
                <c:ptCount val="5"/>
                <c:pt idx="0">
                  <c:v>3.405324074074074E-4</c:v>
                </c:pt>
                <c:pt idx="1">
                  <c:v>6.7960648148148155E-4</c:v>
                </c:pt>
                <c:pt idx="2">
                  <c:v>1.0971759259259259E-3</c:v>
                </c:pt>
                <c:pt idx="3">
                  <c:v>1.5155439814814814E-3</c:v>
                </c:pt>
                <c:pt idx="4">
                  <c:v>2.1963194444444448E-3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866048"/>
        <c:axId val="47717696"/>
      </c:lineChart>
      <c:catAx>
        <c:axId val="44866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717696"/>
        <c:crosses val="autoZero"/>
        <c:auto val="1"/>
        <c:lblAlgn val="ctr"/>
        <c:lblOffset val="100"/>
        <c:noMultiLvlLbl val="0"/>
      </c:catAx>
      <c:valAx>
        <c:axId val="47717696"/>
        <c:scaling>
          <c:orientation val="minMax"/>
        </c:scaling>
        <c:delete val="0"/>
        <c:axPos val="l"/>
        <c:majorGridlines/>
        <c:numFmt formatCode="mm:ss.0" sourceLinked="1"/>
        <c:majorTickMark val="out"/>
        <c:minorTickMark val="none"/>
        <c:tickLblPos val="nextTo"/>
        <c:crossAx val="44866048"/>
        <c:crosses val="autoZero"/>
        <c:crossBetween val="between"/>
      </c:valAx>
    </c:plotArea>
    <c:legend>
      <c:legendPos val="l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'Benchamrking Data'!$E$1</c:f>
              <c:strCache>
                <c:ptCount val="1"/>
                <c:pt idx="0">
                  <c:v>Ratio (Single / Parallel)</c:v>
                </c:pt>
              </c:strCache>
            </c:strRef>
          </c:tx>
          <c:marker>
            <c:symbol val="none"/>
          </c:marker>
          <c:cat>
            <c:numRef>
              <c:f>'Benchamrking Data'!$B$2:$B$6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150</c:v>
                </c:pt>
              </c:numCache>
            </c:numRef>
          </c:cat>
          <c:val>
            <c:numRef>
              <c:f>'Benchamrking Data'!$E$2:$E$6</c:f>
              <c:numCache>
                <c:formatCode>General</c:formatCode>
                <c:ptCount val="5"/>
                <c:pt idx="0">
                  <c:v>3.1350350078172795</c:v>
                </c:pt>
                <c:pt idx="1">
                  <c:v>2.9976838448176024</c:v>
                </c:pt>
                <c:pt idx="2">
                  <c:v>2.7977973754166841</c:v>
                </c:pt>
                <c:pt idx="3">
                  <c:v>2.7663792642600216</c:v>
                </c:pt>
                <c:pt idx="4">
                  <c:v>2.5973271782548659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867072"/>
        <c:axId val="47441024"/>
      </c:lineChart>
      <c:catAx>
        <c:axId val="4486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441024"/>
        <c:crosses val="autoZero"/>
        <c:auto val="1"/>
        <c:lblAlgn val="ctr"/>
        <c:lblOffset val="100"/>
        <c:noMultiLvlLbl val="0"/>
      </c:catAx>
      <c:valAx>
        <c:axId val="47441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867072"/>
        <c:crosses val="autoZero"/>
        <c:crossBetween val="between"/>
      </c:valAx>
    </c:plotArea>
    <c:legend>
      <c:legendPos val="l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שנתחיל. ב2</a:t>
            </a:r>
            <a:r>
              <a:rPr lang="he-IL" baseline="0" dirty="0" smtClean="0"/>
              <a:t> שורות חיפוש מחרוזות במחרוזת ארוכה וידועה מראש.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המשמעות של הזמן כיום</a:t>
                </a:r>
                <a:r>
                  <a:rPr lang="he-IL" baseline="0" dirty="0" smtClean="0"/>
                  <a:t> בשימוש: זמן = כסף. המחקר מתעכב.</a:t>
                </a:r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en-US" dirty="0" smtClean="0"/>
                  <a:t> </a:t>
                </a:r>
                <a:r>
                  <a:rPr lang="he-IL" baseline="0" dirty="0" smtClean="0"/>
                  <a:t> </a:t>
                </a:r>
              </a:p>
              <a:p>
                <a:pPr algn="r" rtl="1"/>
                <a:r>
                  <a:rPr lang="he-IL" baseline="0" dirty="0" smtClean="0"/>
                  <a:t>להדגיש: זה לא תהליך פשוט! הרקורסיה! הפוינטרים!</a:t>
                </a:r>
              </a:p>
              <a:p>
                <a:pPr algn="r" rtl="1"/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בג' מקבול לא נאיבי – שימוש במידע על תהליכונים שמשתמשים באותו זכרון(לדוגמא – מיון).</a:t>
                </a:r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baseline="0" dirty="0" smtClean="0"/>
                  <a:t>בשלב א לדבר על קוד לא קריא ולא מובן. במידת הצורך נחליף ברכיב שלנו.</a:t>
                </a:r>
              </a:p>
              <a:p>
                <a:pPr algn="r" rtl="1"/>
                <a:r>
                  <a:rPr lang="he-IL" baseline="0" dirty="0" smtClean="0"/>
                  <a:t>היתרון של שימוש בקיים – ממשק שלא משתנה.</a:t>
                </a:r>
              </a:p>
              <a:p>
                <a:pPr algn="r" rtl="1"/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קושי של קבצים ענקיים 100</a:t>
                </a:r>
                <a:r>
                  <a:rPr lang="en-US" baseline="0" dirty="0" smtClean="0"/>
                  <a:t>GB</a:t>
                </a:r>
                <a:endParaRPr lang="he-IL" baseline="0" dirty="0" smtClean="0"/>
              </a:p>
              <a:p>
                <a:pPr algn="r" rtl="1"/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הקושי במקבול. לא ידוע מה יהיו השלבים.</a:t>
                </a:r>
              </a:p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r>
                  <a:rPr lang="he-IL" dirty="0" smtClean="0"/>
                  <a:t>הציר האופקי – מספר הדגימות</a:t>
                </a:r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b="0" i="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עשר דקות של הצגת הנושא</a:t>
                </a:r>
              </a:p>
              <a:p>
                <a:pPr algn="r" rtl="1"/>
                <a:r>
                  <a:rPr lang="he-IL" sz="1200" b="0" i="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הדגמה</a:t>
                </a:r>
              </a:p>
              <a:p>
                <a:pPr algn="r" rtl="1"/>
                <a:r>
                  <a:rPr lang="he-IL" sz="1200" b="0" i="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הצגת התיכון והקוד</a:t>
                </a:r>
              </a:p>
              <a:p>
                <a:pPr algn="r" rtl="1"/>
                <a:r>
                  <a:rPr lang="he-IL" sz="1200" b="0" i="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הסברים או הערות לסיום.</a:t>
                </a:r>
              </a:p>
              <a:p>
                <a:pPr algn="l" rtl="1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מולקולת ענק שמצויה בכל תאי הגוף שלנו. 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 מצוי כל המידע התורשתי לבניית החלבונים בתא אצל כל האורגניזמים הידועים, מחיידקים ועד לבני אדם.</a:t>
            </a:r>
          </a:p>
          <a:p>
            <a:pPr algn="r" rtl="1"/>
            <a:endParaRPr lang="he-IL" sz="1200" dirty="0" smtClean="0">
              <a:solidFill>
                <a:schemeClr val="tx1"/>
              </a:solidFill>
            </a:endParaRP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המבנה של ה</a:t>
            </a:r>
            <a:r>
              <a:rPr lang="en-US" sz="1200" dirty="0" smtClean="0">
                <a:solidFill>
                  <a:schemeClr val="tx1"/>
                </a:solidFill>
              </a:rPr>
              <a:t>DNA </a:t>
            </a:r>
            <a:r>
              <a:rPr lang="he-IL" sz="1200" dirty="0" smtClean="0">
                <a:solidFill>
                  <a:schemeClr val="tx1"/>
                </a:solidFill>
              </a:rPr>
              <a:t> בנוי כמעיין "סולם" שמסתלסל סביב עצמו.</a:t>
            </a:r>
          </a:p>
          <a:p>
            <a:pPr algn="r" rtl="1"/>
            <a:endParaRPr lang="he-IL" sz="1200" dirty="0" smtClean="0">
              <a:solidFill>
                <a:schemeClr val="tx1"/>
              </a:solidFill>
            </a:endParaRP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ה"שלבים בסולם" מורכבים, כל אחד, מזוג בסיסים המתחברים זה לזה ומסומנים באותיות הלטיניות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he-IL" sz="1200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ה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יכול לעבור מוטציה, שינוי.</a:t>
            </a:r>
          </a:p>
          <a:p>
            <a:pPr algn="r" rtl="1"/>
            <a:endParaRPr lang="he-IL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רוב המוטציות אינן מזיקות אך אם הן מופיעות במקומות מסוימים על גבי רצף ה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הן יכולות לגרום לבעיות גנטיות וביניהן  לנטיה למחלות גנטיות ובפרט לסרטן. </a:t>
            </a:r>
            <a:endParaRPr lang="he-IL" altLang="he-IL" dirty="0" smtClean="0"/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היא מולקולת ענק שמצויה בכל אחד ואחד מתאי הגוף שלנו ובה מצוי כל המידע התורשתי לבניית החלבונים בתא אצל כל האורגניזמים הידועים, מחיידקים ועד לבני אדם.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המבנה של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בנוי כמעיין "סולם" שמסתלסל סביב עצמו, כאשר ה"שלבים בסולם" מורכבים, כל אחד, מזוג בסיסים המתחברים זה לזה ומסומנים באותיות הלטיניות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בכל "שלב" מתחברים הבסיסים עם בן זוג קבוע 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C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כך שאם ידוע לנו רק צד אחד של ה"סולם" אנו יכולים לשחזר ממנו במדויק גם את הצד השני.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המדהים הוא שכ99.9%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והפשוטות– וזוהי תכונה קרדינלית לפרויקט זה.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2000" dirty="0" smtClean="0"/>
                  <a:t>יעילות האלגוריתם עבור מציאת מיקום כל הדגימות: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he-IL" sz="2000">
                        <a:latin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 algn="r" rtl="1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 algn="r" rtl="1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 algn="r" rtl="1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2000" dirty="0" smtClean="0"/>
                  <a:t>יעילות האלגוריתם עבור מציאת מיקום כל הדגימות: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 algn="r" rtl="1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 algn="r" rtl="1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 algn="r" rtl="1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X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𝑤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בניית האינדקס בעזרת מערך סייפות: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יהי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 = googol$</a:t>
            </a: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נבצע הזזה מחזורית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ונשמור תוצאה של כל הזזה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כרשומה.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לאחר מכן  נמיין את הרשומות מיון לקסוגרפי.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לאחר המיון, אוסף התווים הראשונים מכל רשומה מהווים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את מערך הסיומת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(6,3,0,5,2,4,1)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השרשור של התוים האחרונים של הרשומות נותן לנו את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"מחרוזות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]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lo$oogg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וזהו למעשה האינדקס שנשתמש בו.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נשים לב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לחידוש הגדול שבאלגוריתם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זה כפי שהוא מצוין בנקודות הבאות: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הקו לא יורד לכל עומק העץ – האלגוריתם יודע להתמודד עם שגיאות,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וממשיך לרדת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במורד העץ גם לאחר שגיאה אחת. ומאידך, ברגע שישנן יותר מדי שגיאות (2 במקרה הזה)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החיפוש נעצר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והקו עולה בחזרה במעלה העץ.</a:t>
            </a:r>
          </a:p>
          <a:p>
            <a:pPr lvl="0" algn="r" rtl="1"/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רישות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הסבר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מדוע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'?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[1,1] מייצג טווח של אינדקסים, ובמקרה שלנו – אינקדס יחיד: 1.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נלך לטבלת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ואכן באינדקס 1, מופיעה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 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ner11/BWA-Final_Project/blob/master/Files/Prototype.zip?raw=tru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ner11/BWA-Final_Project/blob/master/Code/BWT.Net/InexactSearch.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628800"/>
            <a:ext cx="5830515" cy="1470025"/>
          </a:xfrm>
        </p:spPr>
        <p:txBody>
          <a:bodyPr/>
          <a:lstStyle/>
          <a:p>
            <a:r>
              <a:rPr lang="he-IL" b="1" dirty="0" smtClean="0"/>
              <a:t>מקבול</a:t>
            </a:r>
            <a:r>
              <a:rPr 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BWA-Aligner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אבי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טרנר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מנחה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אקדמי: ד"ר </a:t>
            </a:r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יהודה חסין </a:t>
            </a:r>
            <a:endParaRPr lang="he-IL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9546" y="764704"/>
                <a:ext cx="6432444" cy="485740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he-IL" sz="2000" dirty="0" smtClean="0"/>
                  <a:t>האלגוריתם </a:t>
                </a:r>
                <a:r>
                  <a:rPr lang="en-US" sz="2000" dirty="0" smtClean="0"/>
                  <a:t>BWA</a:t>
                </a:r>
                <a:r>
                  <a:rPr lang="he-IL" sz="2000" dirty="0" smtClean="0"/>
                  <a:t> הוא אכן יעיל מאוד.</a:t>
                </a:r>
              </a:p>
              <a:p>
                <a:pPr>
                  <a:lnSpc>
                    <a:spcPct val="150000"/>
                  </a:lnSpc>
                </a:pPr>
                <a:r>
                  <a:rPr lang="he-IL" sz="2000" dirty="0" smtClean="0"/>
                  <a:t>כזכור, את האלגוריתם מבצעים המון פעמים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/>
                  <a:t>(</a:t>
                </a:r>
                <a:r>
                  <a:rPr lang="he-IL" sz="20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he-IL" sz="2000" dirty="0"/>
                  <a:t>יעילות האלגוריתם עבור מציאת מיקום כל הדגימות 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w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a:rPr lang="en-US" sz="2000" i="1" smtClean="0">
                        <a:latin typeface="Cambria Math"/>
                      </a:rPr>
                      <m:t>)</m:t>
                    </m:r>
                  </m:oMath>
                </a14:m>
                <a:endParaRPr lang="he-IL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he-IL" sz="2000" dirty="0" smtClean="0"/>
                  <a:t>בפועל, כיום, זמן הריצה של אלגוריתם זה הוא בין שעות לימים.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9546" y="764704"/>
                <a:ext cx="6432444" cy="4857403"/>
              </a:xfrm>
              <a:blipFill rotWithShape="1">
                <a:blip r:embed="rId3"/>
                <a:stretch>
                  <a:fillRect r="-9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983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dirty="0" smtClean="0"/>
              <a:t>בעיה בפתרון </a:t>
            </a:r>
            <a:r>
              <a:rPr lang="en-US" b="1" kern="0" dirty="0" smtClean="0"/>
              <a:t>BWA </a:t>
            </a:r>
            <a:endParaRPr lang="he-IL" altLang="he-IL" kern="0" dirty="0"/>
          </a:p>
        </p:txBody>
      </p:sp>
    </p:spTree>
    <p:extLst>
      <p:ext uri="{BB962C8B-B14F-4D97-AF65-F5344CB8AC3E}">
        <p14:creationId xmlns:p14="http://schemas.microsoft.com/office/powerpoint/2010/main" val="26896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1340768"/>
            <a:ext cx="6432444" cy="4857403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שלבים בפתרון: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יישום האלגוריתם בצורה נאיבית (ללא מקבול)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הוספת בדיקות יחידה ע"מ לוודא שהמקבול לא משנה את התוצאות.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מקבול האלגוריתם.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/>
              <a:t>בחינת צווארי הבקבוק וייעולם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הוספת ממשק להשוואת זמני ריצה בהתבסס על פרמטרים שונים.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השוואת זמני הריצה והסקת מסקנות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1983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dirty="0" smtClean="0"/>
              <a:t>הפתרון</a:t>
            </a:r>
            <a:endParaRPr lang="he-IL" altLang="he-IL" kern="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695054" y="766501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b="1" kern="0" dirty="0" smtClean="0"/>
              <a:t>BWA-Align</a:t>
            </a:r>
            <a:r>
              <a:rPr lang="he-IL" b="1" kern="0" dirty="0" smtClean="0"/>
              <a:t> ממוקבל</a:t>
            </a:r>
            <a:endParaRPr lang="he-IL" altLang="he-IL" kern="0" dirty="0"/>
          </a:p>
        </p:txBody>
      </p:sp>
    </p:spTree>
    <p:extLst>
      <p:ext uri="{BB962C8B-B14F-4D97-AF65-F5344CB8AC3E}">
        <p14:creationId xmlns:p14="http://schemas.microsoft.com/office/powerpoint/2010/main" val="92432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2778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dirty="0" smtClean="0"/>
              <a:t>המערכת</a:t>
            </a:r>
            <a:endParaRPr lang="he-IL" altLang="he-IL" kern="0" dirty="0"/>
          </a:p>
        </p:txBody>
      </p:sp>
      <p:pic>
        <p:nvPicPr>
          <p:cNvPr id="2108" name="Picture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95460"/>
            <a:ext cx="8606192" cy="46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3848" y="466621"/>
            <a:ext cx="1543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יצירת אינדקס</a:t>
            </a:r>
            <a:endParaRPr lang="he-IL" dirty="0"/>
          </a:p>
        </p:txBody>
      </p:sp>
      <p:sp>
        <p:nvSpPr>
          <p:cNvPr id="8" name="Left Arrow 7"/>
          <p:cNvSpPr/>
          <p:nvPr/>
        </p:nvSpPr>
        <p:spPr bwMode="auto">
          <a:xfrm rot="19265149" flipV="1">
            <a:off x="1904812" y="1225148"/>
            <a:ext cx="1496056" cy="168492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2865" y="835953"/>
            <a:ext cx="1543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יצירת אינדקס</a:t>
            </a:r>
            <a:endParaRPr lang="he-IL" dirty="0"/>
          </a:p>
        </p:txBody>
      </p:sp>
      <p:sp>
        <p:nvSpPr>
          <p:cNvPr id="12" name="Left Arrow 11"/>
          <p:cNvSpPr/>
          <p:nvPr/>
        </p:nvSpPr>
        <p:spPr bwMode="auto">
          <a:xfrm rot="20347099">
            <a:off x="1407091" y="1731669"/>
            <a:ext cx="2441385" cy="125399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8" grpId="1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4958" y="3140968"/>
            <a:ext cx="8016374" cy="485740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endParaRPr lang="he-IL" sz="1800" dirty="0" smtClean="0"/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1800" dirty="0" smtClean="0">
                <a:solidFill>
                  <a:schemeClr val="tx1"/>
                </a:solidFill>
                <a:hlinkClick r:id="rId3"/>
              </a:rPr>
              <a:t>באב הטיפוס הנכחי </a:t>
            </a:r>
            <a:r>
              <a:rPr lang="he-IL" sz="1800" dirty="0" smtClean="0">
                <a:solidFill>
                  <a:schemeClr val="tx1"/>
                </a:solidFill>
              </a:rPr>
              <a:t>ישמנו את הפעולות הבאות:</a:t>
            </a:r>
          </a:p>
          <a:p>
            <a:pPr marL="857250" lvl="1" indent="-457200">
              <a:lnSpc>
                <a:spcPct val="150000"/>
              </a:lnSpc>
            </a:pPr>
            <a:r>
              <a:rPr lang="he-IL" sz="1800" dirty="0" smtClean="0"/>
              <a:t>טרנספורם </a:t>
            </a:r>
            <a:r>
              <a:rPr lang="en-US" sz="1800" dirty="0" smtClean="0"/>
              <a:t>BWT</a:t>
            </a:r>
            <a:r>
              <a:rPr lang="he-IL" sz="1800" dirty="0" smtClean="0"/>
              <a:t> (אינדוקס).</a:t>
            </a:r>
          </a:p>
          <a:p>
            <a:pPr marL="857250" lvl="1" indent="-457200">
              <a:lnSpc>
                <a:spcPct val="150000"/>
              </a:lnSpc>
            </a:pPr>
            <a:r>
              <a:rPr lang="he-IL" sz="1800" dirty="0" smtClean="0"/>
              <a:t>אלגוריתם </a:t>
            </a:r>
            <a:r>
              <a:rPr lang="en-US" sz="1800" dirty="0" smtClean="0"/>
              <a:t>BWA-Align</a:t>
            </a:r>
            <a:endParaRPr lang="he-IL" sz="1800" dirty="0" smtClean="0"/>
          </a:p>
          <a:p>
            <a:pPr marL="857250" lvl="1" indent="-457200">
              <a:lnSpc>
                <a:spcPct val="150000"/>
              </a:lnSpc>
            </a:pPr>
            <a:r>
              <a:rPr lang="he-IL" sz="1800" dirty="0"/>
              <a:t>אלגוריתם </a:t>
            </a:r>
            <a:r>
              <a:rPr lang="en-US" sz="1800" dirty="0" smtClean="0"/>
              <a:t>BWA-Align</a:t>
            </a:r>
            <a:r>
              <a:rPr lang="he-IL" sz="1800" dirty="0" smtClean="0"/>
              <a:t> ממוקבל.</a:t>
            </a:r>
          </a:p>
          <a:p>
            <a:pPr marL="857250" lvl="1" indent="-457200">
              <a:lnSpc>
                <a:spcPct val="150000"/>
              </a:lnSpc>
            </a:pPr>
            <a:r>
              <a:rPr lang="he-IL" sz="1800" dirty="0" smtClean="0"/>
              <a:t>השוואת זמני ריצה בין האלגוריתם ההמוקבל והסדרתי.</a:t>
            </a:r>
            <a:endParaRPr lang="he-IL" sz="1800" dirty="0"/>
          </a:p>
          <a:p>
            <a:pPr marL="857250" lvl="1" indent="-457200">
              <a:lnSpc>
                <a:spcPct val="150000"/>
              </a:lnSpc>
            </a:pPr>
            <a:endParaRPr lang="he-IL" sz="1800" dirty="0" smtClean="0"/>
          </a:p>
          <a:p>
            <a:pPr marL="857250" lvl="1" indent="-457200">
              <a:lnSpc>
                <a:spcPct val="150000"/>
              </a:lnSpc>
              <a:buFont typeface="+mj-cs"/>
              <a:buAutoNum type="hebrew2Minus"/>
            </a:pPr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sz="2000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2778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dirty="0" smtClean="0"/>
              <a:t>המערכת</a:t>
            </a:r>
            <a:endParaRPr lang="he-IL" altLang="he-IL" kern="0" dirty="0"/>
          </a:p>
        </p:txBody>
      </p:sp>
      <p:pic>
        <p:nvPicPr>
          <p:cNvPr id="2108" name="Picture 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75380"/>
            <a:ext cx="6821589" cy="366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01404" y="338281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dirty="0" smtClean="0"/>
              <a:t>תוצאות ביניים מאב הטיפוס</a:t>
            </a:r>
            <a:endParaRPr lang="he-IL" altLang="he-IL" kern="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26961816"/>
              </p:ext>
            </p:extLst>
          </p:nvPr>
        </p:nvGraphicFramePr>
        <p:xfrm>
          <a:off x="1835696" y="1196752"/>
          <a:ext cx="6048672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97232424"/>
              </p:ext>
            </p:extLst>
          </p:nvPr>
        </p:nvGraphicFramePr>
        <p:xfrm>
          <a:off x="683568" y="1005508"/>
          <a:ext cx="7992888" cy="4799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55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983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altLang="he-IL" b="1" kern="0" dirty="0" smtClean="0"/>
              <a:t>אב טיפוס – דוגמת קוד</a:t>
            </a:r>
            <a:endParaRPr lang="he-IL" altLang="he-IL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99546" y="764704"/>
            <a:ext cx="6432444" cy="485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kern="0" dirty="0" smtClean="0"/>
              <a:t>לינק למאגר הקוד: </a:t>
            </a:r>
            <a:r>
              <a:rPr lang="en-US" sz="2000" kern="0" dirty="0" smtClean="0">
                <a:hlinkClick r:id="rId3"/>
              </a:rPr>
              <a:t>Inexact-Search</a:t>
            </a:r>
            <a:endParaRPr lang="en-US" kern="1200" dirty="0" smtClean="0">
              <a:latin typeface="Arial" pitchFamily="34" charset="0"/>
            </a:endParaRPr>
          </a:p>
          <a:p>
            <a:pPr lvl="1"/>
            <a:endParaRPr lang="he-IL" altLang="he-IL" kern="0" dirty="0"/>
          </a:p>
        </p:txBody>
      </p:sp>
    </p:spTree>
    <p:extLst>
      <p:ext uri="{BB962C8B-B14F-4D97-AF65-F5344CB8AC3E}">
        <p14:creationId xmlns:p14="http://schemas.microsoft.com/office/powerpoint/2010/main" val="14640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983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endParaRPr lang="he-IL" altLang="he-IL" kern="0" dirty="0"/>
          </a:p>
        </p:txBody>
      </p:sp>
      <p:pic>
        <p:nvPicPr>
          <p:cNvPr id="4100" name="Picture 4" descr="C:\Users\Avi\AppData\Local\Microsoft\Windows\Temporary Internet Files\Content.IE5\N2LHBRK2\large-Question-Mark-66.6-15073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23594"/>
            <a:ext cx="2412248" cy="4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3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752" y="764704"/>
            <a:ext cx="6792238" cy="576064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קצת רקע על </a:t>
            </a:r>
            <a:r>
              <a:rPr lang="en-US" altLang="he-IL" sz="3200" dirty="0" smtClean="0"/>
              <a:t>DNA</a:t>
            </a:r>
            <a:r>
              <a:rPr lang="he-IL" altLang="he-IL" sz="32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20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מצוי </a:t>
            </a:r>
            <a:r>
              <a:rPr lang="he-IL" sz="2000" kern="1200" dirty="0">
                <a:solidFill>
                  <a:schemeClr val="tx1"/>
                </a:solidFill>
                <a:latin typeface="Arial" pitchFamily="34" charset="0"/>
              </a:rPr>
              <a:t>כל המידע התורשתי לבניית החלבונים בתא אצל כל האורגניזמים הידועים, מחיידקים ועד לבני אדם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המבנה של ה</a:t>
            </a:r>
            <a:r>
              <a:rPr lang="en-US" sz="2000" dirty="0">
                <a:solidFill>
                  <a:schemeClr val="tx1"/>
                </a:solidFill>
              </a:rPr>
              <a:t>DNA </a:t>
            </a:r>
            <a:r>
              <a:rPr lang="he-IL" sz="2000" dirty="0">
                <a:solidFill>
                  <a:schemeClr val="tx1"/>
                </a:solidFill>
              </a:rPr>
              <a:t> בנוי כמעיין "סולם" שמסתלסל סביב </a:t>
            </a:r>
            <a:r>
              <a:rPr lang="he-IL" sz="2000" dirty="0" smtClean="0">
                <a:solidFill>
                  <a:schemeClr val="tx1"/>
                </a:solidFill>
              </a:rPr>
              <a:t>עצמו.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ה"שלבים בסולם</a:t>
            </a:r>
            <a:r>
              <a:rPr lang="he-IL" sz="2000" dirty="0" smtClean="0">
                <a:solidFill>
                  <a:schemeClr val="tx1"/>
                </a:solidFill>
              </a:rPr>
              <a:t>" </a:t>
            </a:r>
            <a:r>
              <a:rPr lang="he-IL" sz="2000" dirty="0">
                <a:solidFill>
                  <a:schemeClr val="tx1"/>
                </a:solidFill>
              </a:rPr>
              <a:t>מורכבים, כל אחד, מזוג בסיסים המתחברים זה לזה ומסומנים באותיות הלטיניות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he-IL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>
              <a:lnSpc>
                <a:spcPct val="150000"/>
              </a:lnSpc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יכול לעבור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מוטציה -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altLang="he-IL" dirty="0"/>
          </a:p>
        </p:txBody>
      </p:sp>
      <p:pic>
        <p:nvPicPr>
          <p:cNvPr id="6" name="Picture 5" descr="http://upload.wikimedia.org/wikipedia/commons/8/81/ADN_animation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114490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ferraribiblog.files.wordpress.com/2012/10/dna_structure.jpg?w=300&amp;h=25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2219325" cy="172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546" y="764704"/>
            <a:ext cx="6432444" cy="4857403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קלט המערכת: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כחלק מתהליך אבחון סרטן אצל חולים, נדגם ה</a:t>
            </a:r>
            <a:r>
              <a:rPr lang="en-US" sz="2000" dirty="0"/>
              <a:t>DNA</a:t>
            </a:r>
            <a:r>
              <a:rPr lang="he-IL" sz="2000" dirty="0"/>
              <a:t> שלהם ונבדק על מנת למצוא מוטציות שעלולות לגרום לסרטן.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Illumina</a:t>
            </a:r>
            <a:r>
              <a:rPr lang="he-IL" sz="2000" dirty="0" smtClean="0"/>
              <a:t> – מכונה לדגימת </a:t>
            </a:r>
            <a:r>
              <a:rPr lang="en-US" sz="2000" dirty="0" smtClean="0"/>
              <a:t>DNA</a:t>
            </a:r>
            <a:r>
              <a:rPr lang="he-IL" sz="2000" dirty="0" smtClean="0"/>
              <a:t>, במתודולוגיית </a:t>
            </a:r>
            <a:r>
              <a:rPr lang="en-US" sz="2000" dirty="0" smtClean="0"/>
              <a:t>NGS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he-IL" sz="2000" dirty="0"/>
              <a:t>כל דגימה </a:t>
            </a:r>
            <a:r>
              <a:rPr lang="he-IL" sz="2000" dirty="0" smtClean="0"/>
              <a:t>באורך כ</a:t>
            </a:r>
            <a:r>
              <a:rPr lang="en-US" sz="2000" dirty="0" err="1" smtClean="0"/>
              <a:t>bp</a:t>
            </a:r>
            <a:r>
              <a:rPr lang="en-US" sz="2000" dirty="0" smtClean="0"/>
              <a:t> </a:t>
            </a:r>
            <a:r>
              <a:rPr lang="he-IL" sz="2000" dirty="0" smtClean="0"/>
              <a:t>35-200 במקומות אקראיים.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he-IL" sz="2000" kern="1200" dirty="0" smtClean="0">
                <a:latin typeface="Arial" pitchFamily="34" charset="0"/>
              </a:rPr>
              <a:t>כיסוי </a:t>
            </a:r>
            <a:r>
              <a:rPr lang="en-US" sz="2000" kern="1200" dirty="0" smtClean="0">
                <a:latin typeface="Arial" pitchFamily="34" charset="0"/>
              </a:rPr>
              <a:t>DNA</a:t>
            </a:r>
            <a:r>
              <a:rPr lang="he-IL" sz="2000" kern="1200" dirty="0" smtClean="0">
                <a:latin typeface="Arial" pitchFamily="34" charset="0"/>
              </a:rPr>
              <a:t>: </a:t>
            </a:r>
            <a:r>
              <a:rPr lang="en-US" sz="2000" kern="1200" dirty="0" smtClean="0">
                <a:latin typeface="Arial" pitchFamily="34" charset="0"/>
              </a:rPr>
              <a:t>X</a:t>
            </a:r>
            <a:r>
              <a:rPr lang="he-IL" sz="2000" kern="1200" dirty="0" smtClean="0">
                <a:latin typeface="Arial" pitchFamily="34" charset="0"/>
              </a:rPr>
              <a:t>30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e-IL" sz="2000" kern="1200" dirty="0">
                <a:latin typeface="Arial" pitchFamily="34" charset="0"/>
              </a:rPr>
              <a:t>הדגימות מיוצגות כמחרוזת 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הביסיסים המרכיבים אותן (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לדוג': 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TGACCGTCAG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....)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latin typeface="Arial" pitchFamily="34" charset="0"/>
              </a:rPr>
              <a:t>אוסף דגימות זה הוא הקלט של המערכת.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4001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lvl="0" indent="0">
                  <a:buNone/>
                </a:pPr>
                <a:r>
                  <a:rPr lang="he-IL" sz="2800" dirty="0"/>
                  <a:t>הגישה הנאיבית:</a:t>
                </a:r>
                <a:endParaRPr lang="en-US" dirty="0"/>
              </a:p>
              <a:p>
                <a:r>
                  <a:rPr lang="he-IL" sz="2000" dirty="0" smtClean="0"/>
                  <a:t>עבור כל דגימה נבדוק בכל אינדקס בגנום האם קיימת התאמה.</a:t>
                </a:r>
                <a:endParaRPr lang="en-US" sz="2000" dirty="0"/>
              </a:p>
              <a:p>
                <a:r>
                  <a:rPr lang="he-IL" sz="2000" dirty="0"/>
                  <a:t> יעילות </a:t>
                </a:r>
                <a:r>
                  <a:rPr lang="he-IL" sz="2000" dirty="0" smtClean="0"/>
                  <a:t>האלגוריתם עבור מציאת מיקום כל הדגימות: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he-IL" sz="2000">
                        <a:latin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מעשי.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indent="0">
                  <a:buNone/>
                </a:pPr>
                <a:r>
                  <a:rPr lang="he-IL" sz="2800" dirty="0"/>
                  <a:t>אלגוריתם </a:t>
                </a:r>
                <a:r>
                  <a:rPr lang="en-US" sz="2800" dirty="0" smtClean="0"/>
                  <a:t>KMP</a:t>
                </a:r>
                <a:r>
                  <a:rPr lang="he-IL" sz="2800" dirty="0" smtClean="0"/>
                  <a:t>:</a:t>
                </a:r>
                <a:endParaRPr lang="en-US" dirty="0"/>
              </a:p>
              <a:p>
                <a:r>
                  <a:rPr lang="he-IL" sz="2000" dirty="0" smtClean="0"/>
                  <a:t>אלגוריתם </a:t>
                </a:r>
                <a:r>
                  <a:rPr lang="he-IL" sz="2000" dirty="0"/>
                  <a:t>המנצל את מבנה </a:t>
                </a:r>
                <a:r>
                  <a:rPr lang="he-IL" sz="2000" dirty="0" smtClean="0"/>
                  <a:t>התבנית של המחרוזת על </a:t>
                </a:r>
                <a:r>
                  <a:rPr lang="he-IL" sz="2000" dirty="0"/>
                  <a:t>מנת ליעל את </a:t>
                </a:r>
                <a:r>
                  <a:rPr lang="he-IL" sz="2000" dirty="0" smtClean="0"/>
                  <a:t>החיפוש.</a:t>
                </a:r>
              </a:p>
              <a:p>
                <a:r>
                  <a:rPr lang="he-IL" sz="2000" dirty="0" smtClean="0"/>
                  <a:t>יעילות האלגוריתם עבור מציאת מיקום כל הדגימות: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</a:t>
                </a:r>
                <a:r>
                  <a:rPr lang="he-IL" sz="2800" dirty="0"/>
                  <a:t>מעשי.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ואם נפלה טעות במחרוזת?</a:t>
                </a:r>
                <a:endParaRPr lang="he-IL" altLang="he-IL" sz="3200" dirty="0"/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נניח קריאה אחת באורך של 100 תווים.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לא נפלה אף שגיאה </a:t>
                </a:r>
                <a:r>
                  <a:rPr lang="he-IL" sz="2000" dirty="0" smtClean="0">
                    <a:latin typeface="Arial" pitchFamily="34" charset="0"/>
                  </a:rPr>
                  <a:t>–  </a:t>
                </a:r>
                <a:r>
                  <a:rPr lang="he-IL" sz="2000" dirty="0">
                    <a:latin typeface="Arial" pitchFamily="34" charset="0"/>
                  </a:rPr>
                  <a:t>ישנה מחרוזת 1 להשוואה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he-IL" sz="16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/>
                            </m:ctrlPr>
                          </m:mPr>
                          <m:mr>
                            <m:e>
                              <m:r>
                                <a:rPr lang="en-US" sz="2000" i="1"/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/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>
                    <a:latin typeface="Arial" pitchFamily="34" charset="0"/>
                  </a:rPr>
                  <a:t>אם </a:t>
                </a:r>
                <a:r>
                  <a:rPr lang="he-IL" sz="2000" smtClean="0">
                    <a:latin typeface="Arial" pitchFamily="34" charset="0"/>
                  </a:rPr>
                  <a:t>נפלה עד  </a:t>
                </a:r>
                <a:r>
                  <a:rPr lang="he-IL" sz="2000" dirty="0">
                    <a:latin typeface="Arial" pitchFamily="34" charset="0"/>
                  </a:rPr>
                  <a:t>שגיאה אחת – ישנם </a:t>
                </a:r>
                <a:r>
                  <a:rPr lang="he-IL" sz="2000" dirty="0" smtClean="0">
                    <a:latin typeface="Arial" pitchFamily="34" charset="0"/>
                  </a:rPr>
                  <a:t>40</a:t>
                </a:r>
                <a:r>
                  <a:rPr lang="he-IL" sz="2000" dirty="0" smtClean="0">
                    <a:latin typeface="Arial" pitchFamily="34" charset="0"/>
                  </a:rPr>
                  <a:t>0 </a:t>
                </a:r>
                <a:r>
                  <a:rPr lang="he-IL" sz="2000" dirty="0">
                    <a:latin typeface="Arial" pitchFamily="34" charset="0"/>
                  </a:rPr>
                  <a:t>מחרוזות להשוואה</a:t>
                </a:r>
                <a:r>
                  <a:rPr lang="he-IL" sz="2000" dirty="0" smtClean="0">
                    <a:latin typeface="Arial" pitchFamily="34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he-IL" sz="12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נפלו </a:t>
                </a:r>
                <a:r>
                  <a:rPr lang="he-IL" sz="2000" dirty="0" smtClean="0">
                    <a:latin typeface="Arial" pitchFamily="34" charset="0"/>
                  </a:rPr>
                  <a:t>עד 2 </a:t>
                </a:r>
                <a:r>
                  <a:rPr lang="he-IL" sz="2000" dirty="0">
                    <a:latin typeface="Arial" pitchFamily="34" charset="0"/>
                  </a:rPr>
                  <a:t>שגיאות – ישנם </a:t>
                </a:r>
                <a:r>
                  <a:rPr lang="en-US" sz="2000" dirty="0">
                    <a:latin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</a:rPr>
                  <a:t>79,200</a:t>
                </a:r>
                <a:r>
                  <a:rPr lang="he-IL" sz="2000" dirty="0" smtClean="0">
                    <a:latin typeface="Arial" pitchFamily="34" charset="0"/>
                  </a:rPr>
                  <a:t>מחרוזות </a:t>
                </a:r>
                <a:r>
                  <a:rPr lang="he-IL" sz="2000" dirty="0">
                    <a:latin typeface="Arial" pitchFamily="34" charset="0"/>
                  </a:rPr>
                  <a:t>להשוואה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he-IL" sz="12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 smtClean="0">
                    <a:latin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זמן הריצה עולה משמעותית...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57185" y="4690982"/>
            <a:ext cx="201622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ACGACCTAG...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77671" y="4088816"/>
            <a:ext cx="3600399" cy="1611760"/>
            <a:chOff x="2195736" y="3998966"/>
            <a:chExt cx="3600399" cy="1611760"/>
          </a:xfrm>
        </p:grpSpPr>
        <p:grpSp>
          <p:nvGrpSpPr>
            <p:cNvPr id="5" name="Group 4"/>
            <p:cNvGrpSpPr/>
            <p:nvPr/>
          </p:nvGrpSpPr>
          <p:grpSpPr>
            <a:xfrm>
              <a:off x="2195736" y="4037071"/>
              <a:ext cx="2016223" cy="973206"/>
              <a:chOff x="2195736" y="4037071"/>
              <a:chExt cx="2016223" cy="97320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95737" y="4976074"/>
              <a:ext cx="2016223" cy="634652"/>
              <a:chOff x="2195736" y="4037071"/>
              <a:chExt cx="2016223" cy="63465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79912" y="3998966"/>
              <a:ext cx="2016223" cy="973206"/>
              <a:chOff x="2195736" y="4037071"/>
              <a:chExt cx="2016223" cy="9732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07904" y="4941168"/>
              <a:ext cx="2016223" cy="634652"/>
              <a:chOff x="2195736" y="4037071"/>
              <a:chExt cx="2016223" cy="6346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194644" y="3716692"/>
            <a:ext cx="9526311" cy="3123320"/>
            <a:chOff x="-563068" y="1327009"/>
            <a:chExt cx="9526311" cy="3123320"/>
          </a:xfrm>
        </p:grpSpPr>
        <p:grpSp>
          <p:nvGrpSpPr>
            <p:cNvPr id="54273" name="Group 54272"/>
            <p:cNvGrpSpPr/>
            <p:nvPr/>
          </p:nvGrpSpPr>
          <p:grpSpPr>
            <a:xfrm>
              <a:off x="1022605" y="1327009"/>
              <a:ext cx="7940638" cy="2915938"/>
              <a:chOff x="1203362" y="1242065"/>
              <a:chExt cx="7940638" cy="291593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40" name="Group 23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21" name="Group 22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2" name="Group 22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54" name="Group 253"/>
            <p:cNvGrpSpPr/>
            <p:nvPr/>
          </p:nvGrpSpPr>
          <p:grpSpPr>
            <a:xfrm>
              <a:off x="-563068" y="1534391"/>
              <a:ext cx="7940638" cy="2915938"/>
              <a:chOff x="1203362" y="1242065"/>
              <a:chExt cx="7940638" cy="2915938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81" name="Group 38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3" name="Group 38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4" name="Group 38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64" name="Group 36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65" name="Group 3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7" name="Group 3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8" name="Group 3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47" name="Group 34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8" name="Group 34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50" name="Group 34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3" name="Group 33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6" name="Group 255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93" name="Group 29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11" name="Group 31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2" name="Group 31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8" name="Rectangle 31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4" name="Group 31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5" name="Rectangle 31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94" name="Group 29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8" name="Rectangle 30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0" name="Rectangle 30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5" name="Rectangle 30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7" name="Rectangle 30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7" name="Group 29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3" name="Rectangle 30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4" name="Rectangle 30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8" name="Group 29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9" name="Rectangle 29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1" name="Rectangle 30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3" name="Rectangle 27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4" name="Group 26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467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 smtClean="0"/>
                  <a:t>DNA</a:t>
                </a:r>
                <a:r>
                  <a:rPr lang="he-IL" altLang="he-IL" sz="3200" dirty="0" smtClean="0"/>
                  <a:t>?</a:t>
                </a: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אלגוריתם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BWA-Align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זהו אלגוריתם 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 לחיפוש מהסוג שלנו </a:t>
                </a: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he-IL" sz="2000" dirty="0" smtClean="0"/>
                  <a:t>מציאת מיקום של מחרוזות קטנות על פני מחרוזת ארוכה וידועה מראש.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יעילות: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(לא תלוי באורך באורך הגנום!). 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Pre Processing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14" y="764704"/>
            <a:ext cx="8664446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המחשת </a:t>
            </a:r>
            <a:r>
              <a:rPr lang="he-IL" sz="3200" dirty="0"/>
              <a:t>אלגוריתם </a:t>
            </a:r>
            <a:r>
              <a:rPr lang="en-US" sz="3200" dirty="0"/>
              <a:t>BWA-Align</a:t>
            </a:r>
            <a:r>
              <a:rPr lang="he-IL" sz="3200" dirty="0"/>
              <a:t> </a:t>
            </a:r>
            <a:r>
              <a:rPr lang="he-IL" altLang="he-IL" sz="3200" dirty="0" smtClean="0"/>
              <a:t>:</a:t>
            </a:r>
          </a:p>
          <a:p>
            <a:pPr marL="0" indent="0">
              <a:buNone/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מחולק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לשלושה שלבים: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אינדוקס של הגנום – שמירת הגנום בצורה שניתן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לחפש עליו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בצורה יעילה. זו פעולה שיש לעשות אותה פעם אחת בלבד (ולא בכל בדיקה של חולה...).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Alignment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מציאת המיקום של הקריאות על פני הגנום.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Pairing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כחלק מקריאת ה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 החולה, הדגימות נחתכות ל- 2 ויש צורך למצוא התאמה בין 2 חלקי הדגימה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he-IL" sz="2000" dirty="0"/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he-IL" sz="2000" dirty="0">
              <a:latin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39604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1A1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92390"/>
            <a:ext cx="2664296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המחשת </a:t>
                </a:r>
                <a:r>
                  <a:rPr lang="he-IL" sz="3200" dirty="0"/>
                  <a:t>אלגוריתם </a:t>
                </a:r>
                <a:r>
                  <a:rPr lang="en-US" sz="3200" dirty="0" smtClean="0"/>
                  <a:t>BWA-Align</a:t>
                </a:r>
                <a:r>
                  <a:rPr lang="he-IL" sz="3200" dirty="0" smtClean="0"/>
                  <a:t> - המשך </a:t>
                </a:r>
                <a:r>
                  <a:rPr lang="he-IL" altLang="he-IL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he-IL" sz="1800" b="1" u="sng" dirty="0"/>
                  <a:t>הערה</a:t>
                </a:r>
                <a:r>
                  <a:rPr lang="he-IL" sz="1800" dirty="0"/>
                  <a:t>: </a:t>
                </a:r>
                <a:r>
                  <a:rPr lang="he-IL" sz="1800" dirty="0" smtClean="0"/>
                  <a:t>עץ </a:t>
                </a:r>
                <a:r>
                  <a:rPr lang="he-IL" sz="1800" dirty="0"/>
                  <a:t>רישות שקול למערך סיפות (לצורך אינטואיציה – עץ הרישות של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he-IL" sz="1800" dirty="0"/>
                  <a:t> זהה לעץ הסיפות של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𝑅𝑒𝑣𝑒𝑟𝑠𝑒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1800" dirty="0"/>
                  <a:t>, ולכן כל הדגמה על עץ רישות נכונה גם עבור עץ </a:t>
                </a:r>
                <a:r>
                  <a:rPr lang="he-IL" sz="1800" dirty="0" smtClean="0"/>
                  <a:t>סיפות).</a:t>
                </a:r>
              </a:p>
              <a:p>
                <a:pPr marL="0" indent="0">
                  <a:buNone/>
                </a:pPr>
                <a:r>
                  <a:rPr lang="he-IL" sz="2000" dirty="0"/>
                  <a:t>נדגים חיפוש אחר המחרוזת '</a:t>
                </a:r>
                <a:r>
                  <a:rPr lang="en-US" sz="2000" dirty="0"/>
                  <a:t>LOL</a:t>
                </a:r>
                <a:r>
                  <a:rPr lang="he-IL" sz="2000" dirty="0"/>
                  <a:t>', תוך אפשור חוסר התאמה אחד</a:t>
                </a:r>
                <a:r>
                  <a:rPr lang="he-IL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 smtClean="0"/>
                  <a:t>להלן </a:t>
                </a:r>
                <a:r>
                  <a:rPr lang="he-IL" sz="2000" b="1" dirty="0"/>
                  <a:t>עץ רישות</a:t>
                </a:r>
                <a:r>
                  <a:rPr lang="he-IL" sz="2000" dirty="0"/>
                  <a:t> של המחרוזת "</a:t>
                </a:r>
                <a:r>
                  <a:rPr lang="en-US" sz="2000" dirty="0"/>
                  <a:t>Googol</a:t>
                </a:r>
                <a:r>
                  <a:rPr lang="he-IL" sz="2000" dirty="0"/>
                  <a:t>". הסמל ∧ מסמן את תחילתה של </a:t>
                </a:r>
                <a:r>
                  <a:rPr lang="he-IL" sz="2000" dirty="0" smtClean="0"/>
                  <a:t>המחרוזת:</a:t>
                </a:r>
              </a:p>
              <a:p>
                <a:pPr marL="0" indent="0">
                  <a:buNone/>
                </a:pPr>
                <a:endParaRPr lang="he-IL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he-IL" altLang="he-IL" sz="3200" dirty="0" smtClean="0"/>
              </a:p>
              <a:p>
                <a:pPr lvl="0"/>
                <a:endParaRPr lang="he-IL" sz="2000" dirty="0"/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2339752" y="3212976"/>
            <a:ext cx="72008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67" y="2348880"/>
            <a:ext cx="5112568" cy="44644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19"/>
            <a:ext cx="1872208" cy="23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 rot="168701">
            <a:off x="5483813" y="2999692"/>
            <a:ext cx="570997" cy="23177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3608" y="3204839"/>
            <a:ext cx="144016" cy="512193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3204838"/>
            <a:ext cx="144016" cy="51219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60032" y="298923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7303" y="270891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68701">
            <a:off x="5420959" y="3243987"/>
            <a:ext cx="45719" cy="592120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68072" y="3245332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02687" y="3579763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1698" y="4068934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5536" y="4043783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8701" flipH="1">
            <a:off x="5437327" y="3709786"/>
            <a:ext cx="58991" cy="61600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02715" y="3836872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9516" y="4326869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29"/>
          <p:cNvSpPr/>
          <p:nvPr/>
        </p:nvSpPr>
        <p:spPr bwMode="auto">
          <a:xfrm rot="168701" flipH="1">
            <a:off x="6370012" y="2900978"/>
            <a:ext cx="45719" cy="486483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27636" y="3047514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 rot="168701">
            <a:off x="5785075" y="3342089"/>
            <a:ext cx="574971" cy="656835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81143" y="3579763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01608" y="3323667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9968" y="396731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 bwMode="auto">
          <a:xfrm>
            <a:off x="395536" y="4043782"/>
            <a:ext cx="144016" cy="101457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91698" y="4068933"/>
            <a:ext cx="187542" cy="98942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rot="168701" flipH="1">
            <a:off x="6773526" y="3409546"/>
            <a:ext cx="689258" cy="40965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24809" y="3708709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5536" y="4653137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03648" y="4757079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948264" y="393305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 rot="168701" flipH="1">
            <a:off x="7439474" y="3968124"/>
            <a:ext cx="45788" cy="52260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128312" y="421400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2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3025" y="4479269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52"/>
          <p:cNvSpPr/>
          <p:nvPr/>
        </p:nvSpPr>
        <p:spPr bwMode="auto">
          <a:xfrm rot="168701" flipH="1">
            <a:off x="6640036" y="2869920"/>
            <a:ext cx="1396327" cy="29107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092280" y="2701841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 rot="168701" flipH="1">
            <a:off x="8167085" y="3194449"/>
            <a:ext cx="45719" cy="47309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903509" y="3240734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 rot="168701" flipH="1">
            <a:off x="8188112" y="3891638"/>
            <a:ext cx="60651" cy="304039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920400" y="3781961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884368" y="2956880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95536" y="3789040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4368" y="357301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95536" y="4397040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003648" y="3781741"/>
            <a:ext cx="183976" cy="261915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971600" y="4397039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7" name="Picture 3" descr="C:\Users\Avi\AppData\Local\Microsoft\Windows\Temporary Internet Files\Content.IE5\XP2OWRGC\2349348534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7" y="4377269"/>
            <a:ext cx="412225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 bwMode="auto">
          <a:xfrm>
            <a:off x="7956376" y="4149080"/>
            <a:ext cx="504056" cy="256096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3528" y="3212976"/>
            <a:ext cx="1152128" cy="218021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43" grpId="0" animBg="1"/>
      <p:bldP spid="43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798</TotalTime>
  <Words>1701</Words>
  <Application>Microsoft Office PowerPoint</Application>
  <PresentationFormat>On-screen Show (4:3)</PresentationFormat>
  <Paragraphs>421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med_0056_slide</vt:lpstr>
      <vt:lpstr>1_Default Design</vt:lpstr>
      <vt:lpstr>מקבולBWA-Aligner  </vt:lpstr>
      <vt:lpstr>תיאור מסגרת הפרויקט </vt:lpstr>
      <vt:lpstr>תיאור מסגרת הפרויקט </vt:lpstr>
      <vt:lpstr>תיאור הבעיה</vt:lpstr>
      <vt:lpstr>תיאור הבעיה</vt:lpstr>
      <vt:lpstr>תיאור הבעיה</vt:lpstr>
      <vt:lpstr>הצעה לפתרון</vt:lpstr>
      <vt:lpstr>הצעה לפתרון</vt:lpstr>
      <vt:lpstr>הצעה לפתרון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118</cp:revision>
  <dcterms:created xsi:type="dcterms:W3CDTF">2015-01-23T08:15:10Z</dcterms:created>
  <dcterms:modified xsi:type="dcterms:W3CDTF">2015-07-06T14:51:12Z</dcterms:modified>
</cp:coreProperties>
</file>