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71" r:id="rId4"/>
    <p:sldId id="272" r:id="rId5"/>
    <p:sldId id="265" r:id="rId6"/>
    <p:sldId id="266" r:id="rId7"/>
    <p:sldId id="27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57511" autoAdjust="0"/>
  </p:normalViewPr>
  <p:slideViewPr>
    <p:cSldViewPr>
      <p:cViewPr varScale="1">
        <p:scale>
          <a:sx n="37" d="100"/>
          <a:sy n="37" d="100"/>
        </p:scale>
        <p:origin x="-20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שמי</a:t>
            </a:r>
            <a:r>
              <a:rPr lang="he-IL" baseline="0" dirty="0" smtClean="0"/>
              <a:t> אבי טרנר, ואני אציג עכשיו את פרויקט הגמר – מקבול אלגוריתם </a:t>
            </a:r>
            <a:r>
              <a:rPr lang="en-US" baseline="0" dirty="0" smtClean="0"/>
              <a:t>BWA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שהייתם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צריכים למצוא בתנ"ך את הפסוק הבא:</a:t>
                </a:r>
              </a:p>
              <a:p>
                <a:pPr algn="r" rtl="1"/>
                <a:r>
                  <a:rPr lang="he-IL" dirty="0" smtClean="0"/>
                  <a:t>"...מִי בָכֶם מִכָּל עַמּוֹ ה’ אֱלֹהָיו עִמּוֹ וְיָעַל". </a:t>
                </a:r>
              </a:p>
              <a:p>
                <a:pPr algn="r" rtl="1"/>
                <a:endParaRPr lang="he-IL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כנראה שהייתם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מתחילים בבראשית.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וקוראים \</a:t>
                </a:r>
                <a:endParaRPr lang="he-IL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העיקרי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האלגוריתם הוא חיפוש ב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אבל לא חיפוש רגיל – אלא חיפוש בערך.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ונסביר.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שיש לנו דגימה של 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ואנחנו רוצים למצוא את מיקומה על פני הגנום.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אז זו משימה די פשוטה ויש כמה אלגוריתמים שמבצעים אותה.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אבל מה קורה אם יש טעות בדגימה – נניח מוטציה לדוגמא.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אז פתאום במקום דגימה אחת אנחנו צריכים חפש 16 דגימות.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בשורה התחתונה מספר המחרוזות שצריך לחפש נקבע לפי הנוסחה הזו. והמספרים הופכים להיות גדולים די מהר.</a:t>
                </a: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הפתרון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לחיפוש מהסוג הזה הוא אלגוריתם 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שיודע למצוא מחרוזת קטנה, עם אפשרות לטעויות בתוך מחרוזת קבועה גדולה יותר בזמן ריצה שלא תלוי באורך המחרוזת הארוכה.</a:t>
                </a:r>
              </a:p>
              <a:p>
                <a:pPr lvl="0"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במילים אחרות זמן הריצה אינו תלוי בגודל הגנום.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נשים לב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לחידוש הגדול שבאלגוריתם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זה כפי שהוא מצוין בנקודות הבאות: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הקו לא יורד לכל עומק העץ – האלגוריתם יודע להתמודד עם שגיאות,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וממשיך לרדת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במורד העץ גם לאחר שגיאה אחת. ומאידך, ברגע שישנן יותר מדי שגיאות (2 במקרה הזה)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החיפוש נעצר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והקו עולה בחזרה במעלה העץ.</a:t>
            </a:r>
          </a:p>
          <a:p>
            <a:pPr lvl="0" algn="r" rtl="1"/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רישות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הסבר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 מדוע הצומת המודגשת [1,1] המייצגת את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'?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[1,1] מייצג טווח של אינדקסים, ובמקרה שלנו – אינקדס יחיד: 1.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נלך לטבלת 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ואכן באינדקס 1, מופיעה המחרוזת '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'. 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252766" cy="792088"/>
          </a:xfrm>
        </p:spPr>
        <p:txBody>
          <a:bodyPr/>
          <a:lstStyle/>
          <a:p>
            <a:pPr algn="r"/>
            <a:r>
              <a:rPr lang="he-IL" dirty="0" smtClean="0"/>
              <a:t>"...מִי </a:t>
            </a:r>
            <a:r>
              <a:rPr lang="he-IL" dirty="0"/>
              <a:t>בָכֶם מִכָּל עַמּוֹ ה’ אֱלֹהָיו עִמּוֹ וְיָעַל".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1680" y="1556792"/>
            <a:ext cx="6326187" cy="4525963"/>
          </a:xfrm>
        </p:spPr>
        <p:txBody>
          <a:bodyPr/>
          <a:lstStyle/>
          <a:p>
            <a:r>
              <a:rPr lang="he-IL" dirty="0" smtClean="0"/>
              <a:t>בראשית ברא אלוהים...</a:t>
            </a:r>
          </a:p>
          <a:p>
            <a:r>
              <a:rPr lang="he-IL" dirty="0" smtClean="0"/>
              <a:t>....</a:t>
            </a:r>
          </a:p>
          <a:p>
            <a:r>
              <a:rPr lang="he-IL" dirty="0" smtClean="0"/>
              <a:t>....</a:t>
            </a:r>
          </a:p>
          <a:p>
            <a:r>
              <a:rPr lang="he-IL" dirty="0" smtClean="0"/>
              <a:t>....</a:t>
            </a:r>
          </a:p>
          <a:p>
            <a:r>
              <a:rPr lang="he-IL" dirty="0" smtClean="0"/>
              <a:t>....</a:t>
            </a:r>
          </a:p>
          <a:p>
            <a:r>
              <a:rPr lang="he-IL" dirty="0"/>
              <a:t>"...מִי בָכֶם מִכָּל עַמּוֹ ה’ אֱלֹהָיו עִמּוֹ וְיָעַל"</a:t>
            </a:r>
          </a:p>
        </p:txBody>
      </p:sp>
    </p:spTree>
    <p:extLst>
      <p:ext uri="{BB962C8B-B14F-4D97-AF65-F5344CB8AC3E}">
        <p14:creationId xmlns:p14="http://schemas.microsoft.com/office/powerpoint/2010/main" val="14037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𝑒𝑟𝑟𝑜𝑟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  <m:r>
                        <a:rPr lang="he-IL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  <a:blipFill rotWithShape="1">
                <a:blip r:embed="rId3"/>
                <a:stretch>
                  <a:fillRect t="-113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66052"/>
              </p:ext>
            </p:extLst>
          </p:nvPr>
        </p:nvGraphicFramePr>
        <p:xfrm>
          <a:off x="337952" y="1844824"/>
          <a:ext cx="6348164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88265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37447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55576" y="1844824"/>
            <a:ext cx="2232248" cy="396044"/>
          </a:xfrm>
          <a:prstGeom prst="rect">
            <a:avLst/>
          </a:prstGeom>
          <a:solidFill>
            <a:srgbClr val="FFFF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34603"/>
              </p:ext>
            </p:extLst>
          </p:nvPr>
        </p:nvGraphicFramePr>
        <p:xfrm>
          <a:off x="728469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486125"/>
              </p:ext>
            </p:extLst>
          </p:nvPr>
        </p:nvGraphicFramePr>
        <p:xfrm>
          <a:off x="3779912" y="2703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91420"/>
              </p:ext>
            </p:extLst>
          </p:nvPr>
        </p:nvGraphicFramePr>
        <p:xfrm>
          <a:off x="3797706" y="30632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8895"/>
              </p:ext>
            </p:extLst>
          </p:nvPr>
        </p:nvGraphicFramePr>
        <p:xfrm>
          <a:off x="3779912" y="34290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530427"/>
                <a:gridCol w="373315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43329"/>
              </p:ext>
            </p:extLst>
          </p:nvPr>
        </p:nvGraphicFramePr>
        <p:xfrm>
          <a:off x="3779912" y="37890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01350"/>
              </p:ext>
            </p:extLst>
          </p:nvPr>
        </p:nvGraphicFramePr>
        <p:xfrm>
          <a:off x="3779912" y="414908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31757"/>
              </p:ext>
            </p:extLst>
          </p:nvPr>
        </p:nvGraphicFramePr>
        <p:xfrm>
          <a:off x="3779912" y="45148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68383"/>
              </p:ext>
            </p:extLst>
          </p:nvPr>
        </p:nvGraphicFramePr>
        <p:xfrm>
          <a:off x="3779912" y="48691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2006"/>
                <a:gridCol w="451736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9001"/>
              </p:ext>
            </p:extLst>
          </p:nvPr>
        </p:nvGraphicFramePr>
        <p:xfrm>
          <a:off x="3779912" y="5229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89303"/>
              </p:ext>
            </p:extLst>
          </p:nvPr>
        </p:nvGraphicFramePr>
        <p:xfrm>
          <a:off x="3779912" y="55949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5143"/>
              </p:ext>
            </p:extLst>
          </p:nvPr>
        </p:nvGraphicFramePr>
        <p:xfrm>
          <a:off x="6273085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104939"/>
              </p:ext>
            </p:extLst>
          </p:nvPr>
        </p:nvGraphicFramePr>
        <p:xfrm>
          <a:off x="6273085" y="299695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6003"/>
              </p:ext>
            </p:extLst>
          </p:nvPr>
        </p:nvGraphicFramePr>
        <p:xfrm>
          <a:off x="6273085" y="33627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806"/>
              </p:ext>
            </p:extLst>
          </p:nvPr>
        </p:nvGraphicFramePr>
        <p:xfrm>
          <a:off x="6300192" y="37170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93987"/>
              </p:ext>
            </p:extLst>
          </p:nvPr>
        </p:nvGraphicFramePr>
        <p:xfrm>
          <a:off x="6300192" y="407707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75086"/>
              </p:ext>
            </p:extLst>
          </p:nvPr>
        </p:nvGraphicFramePr>
        <p:xfrm>
          <a:off x="6300192" y="44428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אלגוריתם </a:t>
                </a:r>
                <a:r>
                  <a:rPr lang="en-US" altLang="he-IL" sz="3200" dirty="0" smtClean="0"/>
                  <a:t>BWA-Align</a:t>
                </a:r>
                <a:endParaRPr lang="he-IL" altLang="he-IL" sz="3200" dirty="0" smtClean="0"/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זהו אלגוריתם </a:t>
                </a:r>
                <a:r>
                  <a:rPr lang="he-IL" sz="2800" dirty="0">
                    <a:solidFill>
                      <a:schemeClr val="tx1"/>
                    </a:solidFill>
                  </a:rPr>
                  <a:t>יעיל לחיפוש מהסוג שלנו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800" dirty="0" smtClean="0"/>
                  <a:t>מציאת מיקום של מחרוזות קטנות על פני מחרוזת ארוכה וידועה מראש.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he-IL" sz="2800" dirty="0" smtClean="0">
                    <a:solidFill>
                      <a:schemeClr val="tx1"/>
                    </a:solidFill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8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w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</a:rPr>
                  <a:t> (לא תלוי באורך באורך הגנום!). </a:t>
                </a:r>
                <a:endParaRPr lang="he-IL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איך האלגוריתם עובד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lvl="1"/>
            <a:r>
              <a:rPr lang="he-IL" altLang="he-IL" dirty="0" smtClean="0"/>
              <a:t>הגנום מאונדקס פעם אחת – צורת האינדקס שקולה לעץ רישות.</a:t>
            </a:r>
          </a:p>
          <a:p>
            <a:pPr lvl="1"/>
            <a:r>
              <a:rPr lang="he-IL" altLang="he-IL" dirty="0" smtClean="0"/>
              <a:t>האלגוריתם "מטייל" על העץ כשהחידוש הגדול הוא ש:</a:t>
            </a:r>
          </a:p>
          <a:p>
            <a:pPr lvl="2"/>
            <a:r>
              <a:rPr lang="he-IL" altLang="he-IL" dirty="0" smtClean="0"/>
              <a:t>כל תתי המחרוזת בעלי רישות משותפות מיוצגות ע"י ענף אחד.</a:t>
            </a:r>
          </a:p>
          <a:p>
            <a:pPr lvl="2"/>
            <a:r>
              <a:rPr lang="he-IL" altLang="he-IL" dirty="0" smtClean="0"/>
              <a:t>האלגוריתם לא מגיע לכל הנקודות בעץ אלא רק לאלו שיש סיכוי שיניבו תוצאות.</a:t>
            </a:r>
          </a:p>
          <a:p>
            <a:pPr lvl="2"/>
            <a:endParaRPr lang="he-IL" altLang="he-IL" dirty="0"/>
          </a:p>
          <a:p>
            <a:pPr lvl="2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92390"/>
            <a:ext cx="2664296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הצעה לפתרון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288" y="479707"/>
            <a:ext cx="8664446" cy="5400600"/>
          </a:xfrm>
        </p:spPr>
        <p:txBody>
          <a:bodyPr/>
          <a:lstStyle/>
          <a:p>
            <a:pPr marL="0" indent="0">
              <a:buNone/>
            </a:pPr>
            <a:r>
              <a:rPr lang="he-IL" altLang="he-IL" sz="3200" dirty="0" smtClean="0"/>
              <a:t>המחשת </a:t>
            </a:r>
            <a:r>
              <a:rPr lang="he-IL" sz="3200" dirty="0"/>
              <a:t>אלגוריתם </a:t>
            </a:r>
            <a:r>
              <a:rPr lang="en-US" sz="3200" dirty="0" smtClean="0"/>
              <a:t>BWA-Align</a:t>
            </a:r>
            <a:r>
              <a:rPr lang="he-IL" sz="3200" dirty="0" smtClean="0"/>
              <a:t> - המשך </a:t>
            </a:r>
            <a:r>
              <a:rPr lang="he-IL" altLang="he-IL" sz="3200" dirty="0" smtClean="0"/>
              <a:t>:</a:t>
            </a:r>
          </a:p>
          <a:p>
            <a:pPr marL="0" indent="0">
              <a:buNone/>
            </a:pPr>
            <a:endParaRPr lang="he-IL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he-IL" altLang="he-IL" sz="3200" dirty="0" smtClean="0"/>
          </a:p>
          <a:p>
            <a:pPr lvl="0"/>
            <a:endParaRPr lang="he-IL" sz="2000" dirty="0"/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he-IL" sz="2000" dirty="0">
              <a:latin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</a:endParaRPr>
          </a:p>
          <a:p>
            <a:pPr marL="0" indent="0">
              <a:buNone/>
            </a:pPr>
            <a:endParaRPr lang="he-IL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he-IL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endParaRPr lang="he-IL" altLang="he-IL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2339752" y="3212976"/>
            <a:ext cx="72008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67" y="2348880"/>
            <a:ext cx="5112568" cy="44644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1872208" cy="23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 rot="168701">
            <a:off x="5483813" y="2999692"/>
            <a:ext cx="570997" cy="23177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204839"/>
            <a:ext cx="144016" cy="512193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5536" y="3204838"/>
            <a:ext cx="144016" cy="51219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60032" y="298923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97303" y="270891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8701">
            <a:off x="5420959" y="3243987"/>
            <a:ext cx="45719" cy="592120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68072" y="3245332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02687" y="3579763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1698" y="4068934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5536" y="4043783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rot="168701" flipH="1">
            <a:off x="5437327" y="3709786"/>
            <a:ext cx="58991" cy="61600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02715" y="3836872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9516" y="43268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29"/>
          <p:cNvSpPr/>
          <p:nvPr/>
        </p:nvSpPr>
        <p:spPr bwMode="auto">
          <a:xfrm rot="168701" flipH="1">
            <a:off x="6370012" y="2900978"/>
            <a:ext cx="45719" cy="486483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27636" y="3047514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68701">
            <a:off x="5785075" y="3342089"/>
            <a:ext cx="574971" cy="656835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81143" y="3579763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01608" y="3323667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9968" y="3967315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395536" y="4043782"/>
            <a:ext cx="144016" cy="1014573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91698" y="4068933"/>
            <a:ext cx="187542" cy="98942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68701" flipH="1">
            <a:off x="6773526" y="3409546"/>
            <a:ext cx="689258" cy="40965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24809" y="3708709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5536" y="4653137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03648" y="475707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948264" y="393305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68701" flipH="1">
            <a:off x="7439474" y="3968124"/>
            <a:ext cx="45788" cy="522604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128312" y="4214009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2" name="Picture 2" descr="C:\Users\Avi\AppData\Local\Microsoft\Windows\Temporary Internet Files\Content.IE5\VZSDZK43\no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025" y="4479269"/>
            <a:ext cx="329335" cy="32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52"/>
          <p:cNvSpPr/>
          <p:nvPr/>
        </p:nvSpPr>
        <p:spPr bwMode="auto">
          <a:xfrm rot="168701" flipH="1">
            <a:off x="6640036" y="2869920"/>
            <a:ext cx="1396327" cy="29107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2701841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 rot="168701" flipH="1">
            <a:off x="8167085" y="3194449"/>
            <a:ext cx="45719" cy="473097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903509" y="3240734"/>
            <a:ext cx="252000" cy="295111"/>
          </a:xfrm>
          <a:prstGeom prst="rect">
            <a:avLst/>
          </a:prstGeom>
          <a:solidFill>
            <a:srgbClr val="92D05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 rot="168701" flipH="1">
            <a:off x="8188112" y="3891638"/>
            <a:ext cx="60651" cy="304039"/>
          </a:xfrm>
          <a:custGeom>
            <a:avLst/>
            <a:gdLst>
              <a:gd name="connsiteX0" fmla="*/ 570997 w 570997"/>
              <a:gd name="connsiteY0" fmla="*/ 0 h 231774"/>
              <a:gd name="connsiteX1" fmla="*/ 42359 w 570997"/>
              <a:gd name="connsiteY1" fmla="*/ 200025 h 231774"/>
              <a:gd name="connsiteX2" fmla="*/ 70934 w 570997"/>
              <a:gd name="connsiteY2" fmla="*/ 228600 h 23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97" h="231774">
                <a:moveTo>
                  <a:pt x="570997" y="0"/>
                </a:moveTo>
                <a:cubicBezTo>
                  <a:pt x="348350" y="80962"/>
                  <a:pt x="125703" y="161925"/>
                  <a:pt x="42359" y="200025"/>
                </a:cubicBezTo>
                <a:cubicBezTo>
                  <a:pt x="-40985" y="238125"/>
                  <a:pt x="14974" y="233362"/>
                  <a:pt x="70934" y="228600"/>
                </a:cubicBezTo>
              </a:path>
            </a:pathLst>
          </a:cu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920400" y="3781961"/>
            <a:ext cx="252000" cy="295111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7884368" y="2956880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5536" y="3789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4368" y="3573016"/>
            <a:ext cx="50405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95536" y="4397040"/>
            <a:ext cx="144016" cy="256096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003648" y="3781741"/>
            <a:ext cx="183976" cy="261915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971600" y="4397039"/>
            <a:ext cx="306000" cy="256097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C:\Users\Avi\AppData\Local\Microsoft\Windows\Temporary Internet Files\Content.IE5\XP2OWRGC\234934853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7" y="4377269"/>
            <a:ext cx="412225" cy="3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 bwMode="auto">
          <a:xfrm>
            <a:off x="7956376" y="4149080"/>
            <a:ext cx="504056" cy="256096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3528" y="3212976"/>
            <a:ext cx="1152128" cy="218021"/>
          </a:xfrm>
          <a:prstGeom prst="rect">
            <a:avLst/>
          </a:prstGeom>
          <a:solidFill>
            <a:srgbClr val="00B0F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  <p:bldP spid="9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43" grpId="0" animBg="1"/>
      <p:bldP spid="43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1167</TotalTime>
  <Words>549</Words>
  <Application>Microsoft Office PowerPoint</Application>
  <PresentationFormat>On-screen Show (4:3)</PresentationFormat>
  <Paragraphs>165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med_0056_slide</vt:lpstr>
      <vt:lpstr>1_Default Design</vt:lpstr>
      <vt:lpstr>מקבולBWA-Aligner  </vt:lpstr>
      <vt:lpstr>"...מִי בָכֶם מִכָּל עַמּוֹ ה’ אֱלֹהָיו עִמּוֹ וְיָעַל". </vt:lpstr>
      <vt:lpstr>(■8(3@1))^(|error|)∙(■8(|w|@1))</vt:lpstr>
      <vt:lpstr>PowerPoint Presentation</vt:lpstr>
      <vt:lpstr>איך האלגוריתם עובד</vt:lpstr>
      <vt:lpstr>הצעה לפתרון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133</cp:revision>
  <dcterms:created xsi:type="dcterms:W3CDTF">2015-01-23T08:15:10Z</dcterms:created>
  <dcterms:modified xsi:type="dcterms:W3CDTF">2015-07-05T19:05:17Z</dcterms:modified>
</cp:coreProperties>
</file>