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sldIdLst>
    <p:sldId id="256" r:id="rId3"/>
    <p:sldId id="257" r:id="rId4"/>
    <p:sldId id="261" r:id="rId5"/>
    <p:sldId id="268" r:id="rId6"/>
    <p:sldId id="269" r:id="rId7"/>
    <p:sldId id="263" r:id="rId8"/>
    <p:sldId id="265" r:id="rId9"/>
    <p:sldId id="266" r:id="rId10"/>
    <p:sldId id="270" r:id="rId11"/>
    <p:sldId id="272" r:id="rId12"/>
    <p:sldId id="275" r:id="rId13"/>
    <p:sldId id="273" r:id="rId14"/>
    <p:sldId id="274" r:id="rId15"/>
    <p:sldId id="277" r:id="rId16"/>
    <p:sldId id="27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r" defTabSz="914400" rtl="1" eaLnBrk="1" latinLnBrk="0" hangingPunct="1">
      <a:defRPr kern="1200">
        <a:solidFill>
          <a:schemeClr val="tx1"/>
        </a:solidFill>
        <a:latin typeface="Arial" pitchFamily="34" charset="0"/>
        <a:ea typeface="+mn-ea"/>
        <a:cs typeface="+mn-cs"/>
      </a:defRPr>
    </a:lvl6pPr>
    <a:lvl7pPr marL="2743200" algn="r" defTabSz="914400" rtl="1" eaLnBrk="1" latinLnBrk="0" hangingPunct="1">
      <a:defRPr kern="1200">
        <a:solidFill>
          <a:schemeClr val="tx1"/>
        </a:solidFill>
        <a:latin typeface="Arial" pitchFamily="34" charset="0"/>
        <a:ea typeface="+mn-ea"/>
        <a:cs typeface="+mn-cs"/>
      </a:defRPr>
    </a:lvl7pPr>
    <a:lvl8pPr marL="3200400" algn="r" defTabSz="914400" rtl="1" eaLnBrk="1" latinLnBrk="0" hangingPunct="1">
      <a:defRPr kern="1200">
        <a:solidFill>
          <a:schemeClr val="tx1"/>
        </a:solidFill>
        <a:latin typeface="Arial" pitchFamily="34" charset="0"/>
        <a:ea typeface="+mn-ea"/>
        <a:cs typeface="+mn-cs"/>
      </a:defRPr>
    </a:lvl8pPr>
    <a:lvl9pPr marL="3657600" algn="r" defTabSz="914400" rtl="1"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Cover Slide" id="{498AAE54-ADA7-428E-B45F-1CF249048A68}">
          <p14:sldIdLst>
            <p14:sldId id="256"/>
          </p14:sldIdLst>
        </p14:section>
        <p14:section name="DNA" id="{EACDC0D1-9B1F-463F-89D9-CF9428BA4560}">
          <p14:sldIdLst>
            <p14:sldId id="257"/>
          </p14:sldIdLst>
        </p14:section>
        <p14:section name="NGS and Strings" id="{AF6D0CC7-D942-4F9A-AC79-4B65131E1131}">
          <p14:sldIdLst>
            <p14:sldId id="261"/>
          </p14:sldIdLst>
        </p14:section>
        <p14:section name="Problem Description" id="{BD4B89F1-E49C-4CC7-873D-2BAEA3A3CEA9}">
          <p14:sldIdLst>
            <p14:sldId id="268"/>
            <p14:sldId id="269"/>
            <p14:sldId id="263"/>
          </p14:sldIdLst>
        </p14:section>
        <p14:section name="Solution Description" id="{0EDCF0C1-9D52-4975-A69B-4CFCF626D6D7}">
          <p14:sldIdLst>
            <p14:sldId id="265"/>
            <p14:sldId id="266"/>
            <p14:sldId id="270"/>
            <p14:sldId id="272"/>
            <p14:sldId id="275"/>
          </p14:sldIdLst>
        </p14:section>
        <p14:section name="Prototype" id="{B55CDF78-FCDF-4411-8988-7D3F4A253DB8}">
          <p14:sldIdLst>
            <p14:sldId id="273"/>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69171" autoAdjust="0"/>
  </p:normalViewPr>
  <p:slideViewPr>
    <p:cSldViewPr>
      <p:cViewPr varScale="1">
        <p:scale>
          <a:sx n="46" d="100"/>
          <a:sy n="46" d="100"/>
        </p:scale>
        <p:origin x="-1819"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vi\Google%20Drive\&#1500;&#1497;&#1502;&#1493;&#1491;&#1497;&#1501;\&#1514;&#1513;&#1506;&#1492;\&#1505;&#1502;&#1505;&#1496;&#1512;%20&#1488;\&#1508;&#1512;&#1493;&#1497;&#1511;&#1496;%20&#1490;&#1502;&#1512;\Benchamraking-Prototyp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'Benchamrking Data'!$C$1</c:f>
              <c:strCache>
                <c:ptCount val="1"/>
                <c:pt idx="0">
                  <c:v>Single</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Data'!$C$2:$C$6</c:f>
              <c:numCache>
                <c:formatCode>mm:ss.0</c:formatCode>
                <c:ptCount val="5"/>
                <c:pt idx="0">
                  <c:v>1.0675810185185185E-3</c:v>
                </c:pt>
                <c:pt idx="1">
                  <c:v>2.0372453703703703E-3</c:v>
                </c:pt>
                <c:pt idx="2">
                  <c:v>3.0696759259259258E-3</c:v>
                </c:pt>
                <c:pt idx="3">
                  <c:v>4.1925694444444441E-3</c:v>
                </c:pt>
                <c:pt idx="4">
                  <c:v>5.7045601851851849E-3</c:v>
                </c:pt>
              </c:numCache>
            </c:numRef>
          </c:val>
          <c:smooth val="0"/>
        </c:ser>
        <c:ser>
          <c:idx val="0"/>
          <c:order val="1"/>
          <c:tx>
            <c:strRef>
              <c:f>'Benchamrking Data'!$D$1</c:f>
              <c:strCache>
                <c:ptCount val="1"/>
                <c:pt idx="0">
                  <c:v>Parallel</c:v>
                </c:pt>
              </c:strCache>
            </c:strRef>
          </c:tx>
          <c:marker>
            <c:symbol val="none"/>
          </c:marker>
          <c:val>
            <c:numRef>
              <c:f>'Benchamrking Data'!$D$2:$D$6</c:f>
              <c:numCache>
                <c:formatCode>mm:ss.0</c:formatCode>
                <c:ptCount val="5"/>
                <c:pt idx="0">
                  <c:v>3.405324074074074E-4</c:v>
                </c:pt>
                <c:pt idx="1">
                  <c:v>6.7960648148148155E-4</c:v>
                </c:pt>
                <c:pt idx="2">
                  <c:v>1.0971759259259259E-3</c:v>
                </c:pt>
                <c:pt idx="3">
                  <c:v>1.5155439814814814E-3</c:v>
                </c:pt>
                <c:pt idx="4">
                  <c:v>2.1963194444444448E-3</c:v>
                </c:pt>
              </c:numCache>
            </c:numRef>
          </c:val>
          <c:smooth val="0"/>
        </c:ser>
        <c:dLbls>
          <c:dLblPos val="t"/>
          <c:showLegendKey val="0"/>
          <c:showVal val="1"/>
          <c:showCatName val="0"/>
          <c:showSerName val="0"/>
          <c:showPercent val="0"/>
          <c:showBubbleSize val="0"/>
        </c:dLbls>
        <c:marker val="1"/>
        <c:smooth val="0"/>
        <c:axId val="37971456"/>
        <c:axId val="38546240"/>
      </c:lineChart>
      <c:catAx>
        <c:axId val="37971456"/>
        <c:scaling>
          <c:orientation val="minMax"/>
        </c:scaling>
        <c:delete val="0"/>
        <c:axPos val="b"/>
        <c:numFmt formatCode="General" sourceLinked="1"/>
        <c:majorTickMark val="out"/>
        <c:minorTickMark val="none"/>
        <c:tickLblPos val="nextTo"/>
        <c:crossAx val="38546240"/>
        <c:crosses val="autoZero"/>
        <c:auto val="1"/>
        <c:lblAlgn val="ctr"/>
        <c:lblOffset val="100"/>
        <c:noMultiLvlLbl val="0"/>
      </c:catAx>
      <c:valAx>
        <c:axId val="38546240"/>
        <c:scaling>
          <c:orientation val="minMax"/>
        </c:scaling>
        <c:delete val="0"/>
        <c:axPos val="l"/>
        <c:majorGridlines/>
        <c:numFmt formatCode="mm:ss.0" sourceLinked="1"/>
        <c:majorTickMark val="out"/>
        <c:minorTickMark val="none"/>
        <c:tickLblPos val="nextTo"/>
        <c:crossAx val="37971456"/>
        <c:crosses val="autoZero"/>
        <c:crossBetween val="between"/>
      </c:valAx>
    </c:plotArea>
    <c:legend>
      <c:legendPos val="l"/>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strRef>
              <c:f>'Benchamrking Data'!$E$1</c:f>
              <c:strCache>
                <c:ptCount val="1"/>
                <c:pt idx="0">
                  <c:v>Ratio (Single / Parallel)</c:v>
                </c:pt>
              </c:strCache>
            </c:strRef>
          </c:tx>
          <c:marker>
            <c:symbol val="none"/>
          </c:marker>
          <c:cat>
            <c:numRef>
              <c:f>'Benchamrking Data'!$B$2:$B$6</c:f>
              <c:numCache>
                <c:formatCode>General</c:formatCode>
                <c:ptCount val="5"/>
                <c:pt idx="0">
                  <c:v>25</c:v>
                </c:pt>
                <c:pt idx="1">
                  <c:v>50</c:v>
                </c:pt>
                <c:pt idx="2">
                  <c:v>75</c:v>
                </c:pt>
                <c:pt idx="3">
                  <c:v>100</c:v>
                </c:pt>
                <c:pt idx="4">
                  <c:v>150</c:v>
                </c:pt>
              </c:numCache>
            </c:numRef>
          </c:cat>
          <c:val>
            <c:numRef>
              <c:f>'Benchamrking Data'!$E$2:$E$6</c:f>
              <c:numCache>
                <c:formatCode>General</c:formatCode>
                <c:ptCount val="5"/>
                <c:pt idx="0">
                  <c:v>3.1350350078172795</c:v>
                </c:pt>
                <c:pt idx="1">
                  <c:v>2.9976838448176024</c:v>
                </c:pt>
                <c:pt idx="2">
                  <c:v>2.7977973754166841</c:v>
                </c:pt>
                <c:pt idx="3">
                  <c:v>2.7663792642600216</c:v>
                </c:pt>
                <c:pt idx="4">
                  <c:v>2.5973271782548659</c:v>
                </c:pt>
              </c:numCache>
            </c:numRef>
          </c:val>
          <c:smooth val="0"/>
        </c:ser>
        <c:dLbls>
          <c:dLblPos val="t"/>
          <c:showLegendKey val="0"/>
          <c:showVal val="1"/>
          <c:showCatName val="0"/>
          <c:showSerName val="0"/>
          <c:showPercent val="0"/>
          <c:showBubbleSize val="0"/>
        </c:dLbls>
        <c:marker val="1"/>
        <c:smooth val="0"/>
        <c:axId val="37971968"/>
        <c:axId val="38549120"/>
      </c:lineChart>
      <c:catAx>
        <c:axId val="37971968"/>
        <c:scaling>
          <c:orientation val="minMax"/>
        </c:scaling>
        <c:delete val="0"/>
        <c:axPos val="b"/>
        <c:numFmt formatCode="General" sourceLinked="1"/>
        <c:majorTickMark val="out"/>
        <c:minorTickMark val="none"/>
        <c:tickLblPos val="nextTo"/>
        <c:crossAx val="38549120"/>
        <c:crosses val="autoZero"/>
        <c:auto val="1"/>
        <c:lblAlgn val="ctr"/>
        <c:lblOffset val="100"/>
        <c:noMultiLvlLbl val="0"/>
      </c:catAx>
      <c:valAx>
        <c:axId val="38549120"/>
        <c:scaling>
          <c:orientation val="minMax"/>
        </c:scaling>
        <c:delete val="0"/>
        <c:axPos val="l"/>
        <c:majorGridlines/>
        <c:numFmt formatCode="General" sourceLinked="1"/>
        <c:majorTickMark val="out"/>
        <c:minorTickMark val="none"/>
        <c:tickLblPos val="nextTo"/>
        <c:crossAx val="37971968"/>
        <c:crosses val="autoZero"/>
        <c:crossBetween val="between"/>
      </c:valAx>
    </c:plotArea>
    <c:legend>
      <c:legendPos val="l"/>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B3C0BDA-275C-4F72-B40D-28BA313A146B}" type="slidenum">
              <a:rPr lang="en-US" altLang="he-IL"/>
              <a:pPr/>
              <a:t>‹#›</a:t>
            </a:fld>
            <a:endParaRPr lang="en-US" altLang="he-IL"/>
          </a:p>
        </p:txBody>
      </p:sp>
    </p:spTree>
    <p:extLst>
      <p:ext uri="{BB962C8B-B14F-4D97-AF65-F5344CB8AC3E}">
        <p14:creationId xmlns:p14="http://schemas.microsoft.com/office/powerpoint/2010/main" val="7281890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לפני שנתחיל. ב2</a:t>
            </a:r>
            <a:r>
              <a:rPr lang="he-IL" baseline="0" dirty="0" smtClean="0"/>
              <a:t> שורות חיפוש מחרוזות במחרוזת ארוכה וידועה מראש.</a:t>
            </a:r>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1</a:t>
            </a:fld>
            <a:endParaRPr lang="en-US" altLang="he-IL"/>
          </a:p>
        </p:txBody>
      </p:sp>
    </p:spTree>
    <p:extLst>
      <p:ext uri="{BB962C8B-B14F-4D97-AF65-F5344CB8AC3E}">
        <p14:creationId xmlns:p14="http://schemas.microsoft.com/office/powerpoint/2010/main" val="2773444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dirty="0" smtClean="0"/>
                  <a:t>המשמעות של הזמן כיום</a:t>
                </a:r>
                <a:r>
                  <a:rPr lang="he-IL" baseline="0" dirty="0" smtClean="0"/>
                  <a:t> בשימוש: זמן = כסף. המחקר מתעכב.</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10</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en-US" dirty="0" smtClean="0"/>
                  <a:t> </a:t>
                </a:r>
                <a:r>
                  <a:rPr lang="he-IL" baseline="0" dirty="0" smtClean="0"/>
                  <a:t> </a:t>
                </a:r>
              </a:p>
              <a:p>
                <a:pPr algn="r" rtl="1"/>
                <a:r>
                  <a:rPr lang="he-IL" baseline="0" dirty="0" smtClean="0"/>
                  <a:t>להדגיש: זה לא תהליך פשוט! הרקורסיה! הפוינטרים!</a:t>
                </a:r>
              </a:p>
              <a:p>
                <a:pPr algn="r" rtl="1"/>
                <a:endParaRPr lang="he-IL" baseline="0" dirty="0" smtClean="0"/>
              </a:p>
              <a:p>
                <a:pPr algn="r" rtl="1"/>
                <a:r>
                  <a:rPr lang="he-IL" baseline="0" dirty="0" smtClean="0"/>
                  <a:t>בג</a:t>
                </a:r>
                <a:r>
                  <a:rPr lang="he-IL" baseline="0" dirty="0" smtClean="0"/>
                  <a:t>' מקבול לא נאיבי – שימוש במידע על תהליכונים שמשתמשים באותו זכרון(לדוגמא – מיון).</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11</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baseline="0" dirty="0" smtClean="0"/>
                  <a:t>בשלב א לדבר על קוד לא קריא ולא מובן. במידת הצורך נחליף ברכיב שלנו.</a:t>
                </a:r>
              </a:p>
              <a:p>
                <a:pPr algn="r" rtl="1"/>
                <a:r>
                  <a:rPr lang="he-IL" baseline="0" dirty="0" smtClean="0"/>
                  <a:t>היתרון של שימוש בקיים – ממשק שלא משתנה</a:t>
                </a:r>
                <a:r>
                  <a:rPr lang="he-IL" baseline="0" dirty="0" smtClean="0"/>
                  <a:t>.</a:t>
                </a:r>
              </a:p>
              <a:p>
                <a:pPr algn="r" rtl="1"/>
                <a:endParaRPr lang="he-IL" baseline="0" dirty="0" smtClean="0"/>
              </a:p>
              <a:p>
                <a:pPr algn="r" rtl="1"/>
                <a:r>
                  <a:rPr lang="he-IL" baseline="0" dirty="0" smtClean="0"/>
                  <a:t>קושי של קבצים ענקיים 100</a:t>
                </a:r>
                <a:r>
                  <a:rPr lang="en-US" baseline="0" dirty="0" smtClean="0"/>
                  <a:t>GB</a:t>
                </a:r>
                <a:endParaRPr lang="he-IL" baseline="0" dirty="0" smtClean="0"/>
              </a:p>
              <a:p>
                <a:pPr algn="r" rtl="1"/>
                <a:endParaRPr lang="he-IL" baseline="0" dirty="0" smtClean="0"/>
              </a:p>
              <a:p>
                <a:pPr algn="r" rtl="1"/>
                <a:r>
                  <a:rPr lang="he-IL" baseline="0" dirty="0" smtClean="0"/>
                  <a:t>הקושי במקבול. לא ידוע מה יהיו השלבים.</a:t>
                </a:r>
              </a:p>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r>
                  <a:rPr lang="he-IL" dirty="0" smtClean="0"/>
                  <a:t>הציר האופקי – מספר הדגימות</a:t>
                </a: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Arial" pitchFamily="34" charset="0"/>
                    <a:ea typeface="+mn-ea"/>
                    <a:cs typeface="+mn-cs"/>
                  </a:rPr>
                  <a:t>עשר דקות של הצגת הנושא</a:t>
                </a:r>
              </a:p>
              <a:p>
                <a:pPr algn="r" rtl="1"/>
                <a:r>
                  <a:rPr lang="he-IL" sz="1200" b="0" i="0" kern="1200" dirty="0" smtClean="0">
                    <a:solidFill>
                      <a:schemeClr val="tx1"/>
                    </a:solidFill>
                    <a:effectLst/>
                    <a:latin typeface="Arial" pitchFamily="34" charset="0"/>
                    <a:ea typeface="+mn-ea"/>
                    <a:cs typeface="+mn-cs"/>
                  </a:rPr>
                  <a:t>הדגמה</a:t>
                </a:r>
              </a:p>
              <a:p>
                <a:pPr algn="r" rtl="1"/>
                <a:r>
                  <a:rPr lang="he-IL" sz="1200" b="0" i="0" kern="1200" dirty="0" smtClean="0">
                    <a:solidFill>
                      <a:schemeClr val="tx1"/>
                    </a:solidFill>
                    <a:effectLst/>
                    <a:latin typeface="Arial" pitchFamily="34" charset="0"/>
                    <a:ea typeface="+mn-ea"/>
                    <a:cs typeface="+mn-cs"/>
                  </a:rPr>
                  <a:t>הצגת התיכון והקוד</a:t>
                </a:r>
              </a:p>
              <a:p>
                <a:pPr algn="r" rtl="1"/>
                <a:r>
                  <a:rPr lang="he-IL" sz="1200" b="0" i="0" kern="1200" dirty="0" smtClean="0">
                    <a:solidFill>
                      <a:schemeClr val="tx1"/>
                    </a:solidFill>
                    <a:effectLst/>
                    <a:latin typeface="Arial" pitchFamily="34" charset="0"/>
                    <a:ea typeface="+mn-ea"/>
                    <a:cs typeface="+mn-cs"/>
                  </a:rPr>
                  <a:t>הסברים או הערות לסיום.</a:t>
                </a:r>
              </a:p>
              <a:p>
                <a:pPr algn="l" rtl="1"/>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15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latin typeface="Arial" pitchFamily="34" charset="0"/>
              </a:rPr>
              <a:t>מולקולת </a:t>
            </a:r>
            <a:r>
              <a:rPr lang="he-IL" sz="1200" kern="1200" dirty="0" smtClean="0">
                <a:solidFill>
                  <a:schemeClr val="tx1"/>
                </a:solidFill>
                <a:latin typeface="Arial" pitchFamily="34" charset="0"/>
              </a:rPr>
              <a:t>ענק שמצויה בכל תאי הגוף שלנו. </a:t>
            </a:r>
          </a:p>
          <a:p>
            <a:pPr algn="r" rtl="1"/>
            <a:r>
              <a:rPr lang="he-IL" sz="1200" kern="1200" dirty="0" smtClean="0">
                <a:solidFill>
                  <a:schemeClr val="tx1"/>
                </a:solidFill>
                <a:latin typeface="Arial" pitchFamily="34" charset="0"/>
              </a:rPr>
              <a:t>ב </a:t>
            </a:r>
            <a:r>
              <a:rPr lang="en-US" sz="1200" kern="1200" dirty="0" smtClean="0">
                <a:solidFill>
                  <a:schemeClr val="tx1"/>
                </a:solidFill>
                <a:latin typeface="Arial" pitchFamily="34" charset="0"/>
              </a:rPr>
              <a:t>DNA</a:t>
            </a:r>
            <a:r>
              <a:rPr lang="he-IL" sz="1200" kern="1200" dirty="0" smtClean="0">
                <a:solidFill>
                  <a:schemeClr val="tx1"/>
                </a:solidFill>
                <a:latin typeface="Arial" pitchFamily="34" charset="0"/>
              </a:rPr>
              <a:t> מצוי כל המידע התורשתי לבניית החלבונים בתא אצל כל האורגניזמים הידועים, מחיידקים ועד לבני אדם.</a:t>
            </a:r>
          </a:p>
          <a:p>
            <a:pPr algn="r" rtl="1"/>
            <a:endParaRPr lang="he-IL" sz="1200" dirty="0" smtClean="0">
              <a:solidFill>
                <a:schemeClr val="tx1"/>
              </a:solidFill>
            </a:endParaRPr>
          </a:p>
          <a:p>
            <a:pPr algn="r" rtl="1"/>
            <a:r>
              <a:rPr lang="he-IL" sz="1200" dirty="0" smtClean="0">
                <a:solidFill>
                  <a:schemeClr val="tx1"/>
                </a:solidFill>
              </a:rPr>
              <a:t>המבנה </a:t>
            </a:r>
            <a:r>
              <a:rPr lang="he-IL" sz="1200" dirty="0" smtClean="0">
                <a:solidFill>
                  <a:schemeClr val="tx1"/>
                </a:solidFill>
              </a:rPr>
              <a:t>של ה</a:t>
            </a:r>
            <a:r>
              <a:rPr lang="en-US" sz="1200" dirty="0" smtClean="0">
                <a:solidFill>
                  <a:schemeClr val="tx1"/>
                </a:solidFill>
              </a:rPr>
              <a:t>DNA </a:t>
            </a:r>
            <a:r>
              <a:rPr lang="he-IL" sz="1200" dirty="0" smtClean="0">
                <a:solidFill>
                  <a:schemeClr val="tx1"/>
                </a:solidFill>
              </a:rPr>
              <a:t> בנוי כמעיין "סולם" שמסתלסל סביב עצמו.</a:t>
            </a:r>
          </a:p>
          <a:p>
            <a:pPr algn="r" rtl="1"/>
            <a:endParaRPr lang="he-IL" sz="1200" dirty="0" smtClean="0">
              <a:solidFill>
                <a:schemeClr val="tx1"/>
              </a:solidFill>
            </a:endParaRPr>
          </a:p>
          <a:p>
            <a:pPr algn="r" rtl="1"/>
            <a:r>
              <a:rPr lang="he-IL" sz="1200" dirty="0" smtClean="0">
                <a:solidFill>
                  <a:schemeClr val="tx1"/>
                </a:solidFill>
              </a:rPr>
              <a:t>ה"שלבים </a:t>
            </a:r>
            <a:r>
              <a:rPr lang="he-IL" sz="1200" dirty="0" smtClean="0">
                <a:solidFill>
                  <a:schemeClr val="tx1"/>
                </a:solidFill>
              </a:rPr>
              <a:t>בסולם" מורכבים, כל אחד, מזוג בסיסים המתחברים זה לזה ומסומנים באותיות הלטיניות </a:t>
            </a:r>
            <a:r>
              <a:rPr lang="en-US" sz="1200" dirty="0" smtClean="0">
                <a:solidFill>
                  <a:schemeClr val="tx1"/>
                </a:solidFill>
              </a:rPr>
              <a:t>A</a:t>
            </a:r>
            <a:r>
              <a:rPr lang="he-IL" sz="1200" dirty="0" smtClean="0">
                <a:solidFill>
                  <a:schemeClr val="tx1"/>
                </a:solidFill>
              </a:rPr>
              <a:t>, </a:t>
            </a:r>
            <a:r>
              <a:rPr lang="en-US" sz="1200" dirty="0" smtClean="0">
                <a:solidFill>
                  <a:schemeClr val="tx1"/>
                </a:solidFill>
              </a:rPr>
              <a:t>G</a:t>
            </a:r>
            <a:r>
              <a:rPr lang="he-IL" sz="1200" dirty="0" smtClean="0">
                <a:solidFill>
                  <a:schemeClr val="tx1"/>
                </a:solidFill>
              </a:rPr>
              <a:t>, </a:t>
            </a:r>
            <a:r>
              <a:rPr lang="en-US" sz="1200" dirty="0" smtClean="0">
                <a:solidFill>
                  <a:schemeClr val="tx1"/>
                </a:solidFill>
              </a:rPr>
              <a:t>T</a:t>
            </a:r>
            <a:r>
              <a:rPr lang="he-IL" sz="1200" dirty="0" smtClean="0">
                <a:solidFill>
                  <a:schemeClr val="tx1"/>
                </a:solidFill>
              </a:rPr>
              <a:t>, </a:t>
            </a:r>
            <a:r>
              <a:rPr lang="en-US" sz="1200" dirty="0" smtClean="0">
                <a:solidFill>
                  <a:schemeClr val="tx1"/>
                </a:solidFill>
              </a:rPr>
              <a:t>C</a:t>
            </a:r>
            <a:r>
              <a:rPr lang="he-IL" sz="1200" dirty="0" smtClean="0">
                <a:solidFill>
                  <a:schemeClr val="tx1"/>
                </a:solidFill>
              </a:rPr>
              <a:t>.</a:t>
            </a: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כ99.9</a:t>
            </a:r>
            <a:r>
              <a:rPr lang="he-IL" sz="1200" kern="1200" dirty="0" smtClean="0">
                <a:solidFill>
                  <a:schemeClr val="tx1"/>
                </a:solidFill>
                <a:effectLst/>
                <a:latin typeface="Arial" pitchFamily="34" charset="0"/>
                <a:ea typeface="+mn-ea"/>
                <a:cs typeface="+mn-cs"/>
              </a:rPr>
              <a:t>%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gn="r" rtl="1"/>
            <a:r>
              <a:rPr lang="he-IL" sz="1200" kern="1200" dirty="0" smtClean="0">
                <a:solidFill>
                  <a:schemeClr val="tx1"/>
                </a:solidFill>
                <a:latin typeface="Arial" pitchFamily="34" charset="0"/>
                <a:ea typeface="+mn-ea"/>
                <a:cs typeface="+mn-cs"/>
              </a:rPr>
              <a:t>ה </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יכול לעבור מוטציה, שינוי</a:t>
            </a:r>
            <a:r>
              <a:rPr lang="he-IL" sz="1200" kern="1200" dirty="0" smtClean="0">
                <a:solidFill>
                  <a:schemeClr val="tx1"/>
                </a:solidFill>
                <a:latin typeface="Arial" pitchFamily="34" charset="0"/>
                <a:ea typeface="+mn-ea"/>
                <a:cs typeface="+mn-cs"/>
              </a:rPr>
              <a:t>.</a:t>
            </a:r>
          </a:p>
          <a:p>
            <a:pPr algn="r" rtl="1"/>
            <a:endParaRPr lang="he-IL" sz="1200" kern="1200" dirty="0" smtClean="0">
              <a:solidFill>
                <a:schemeClr val="tx1"/>
              </a:solidFill>
              <a:latin typeface="Arial" pitchFamily="34" charset="0"/>
              <a:ea typeface="+mn-ea"/>
              <a:cs typeface="+mn-cs"/>
            </a:endParaRPr>
          </a:p>
          <a:p>
            <a:pPr algn="r" rtl="1"/>
            <a:r>
              <a:rPr lang="he-IL" sz="1200" kern="1200" dirty="0" smtClean="0">
                <a:solidFill>
                  <a:schemeClr val="tx1"/>
                </a:solidFill>
                <a:latin typeface="Arial" pitchFamily="34" charset="0"/>
                <a:ea typeface="+mn-ea"/>
                <a:cs typeface="+mn-cs"/>
              </a:rPr>
              <a:t> </a:t>
            </a:r>
            <a:r>
              <a:rPr lang="he-IL" sz="1200" kern="1200" dirty="0" smtClean="0">
                <a:solidFill>
                  <a:schemeClr val="tx1"/>
                </a:solidFill>
                <a:latin typeface="Arial" pitchFamily="34" charset="0"/>
                <a:ea typeface="+mn-ea"/>
                <a:cs typeface="+mn-cs"/>
              </a:rPr>
              <a:t>רוב המוטציות אינן מזיקות אך אם הן מופיעות במקומות מסוימים על גבי רצף ה</a:t>
            </a:r>
            <a:r>
              <a:rPr lang="en-US" sz="1200" kern="1200" dirty="0" smtClean="0">
                <a:solidFill>
                  <a:schemeClr val="tx1"/>
                </a:solidFill>
                <a:latin typeface="Arial" pitchFamily="34" charset="0"/>
                <a:ea typeface="+mn-ea"/>
                <a:cs typeface="+mn-cs"/>
              </a:rPr>
              <a:t>DNA</a:t>
            </a:r>
            <a:r>
              <a:rPr lang="he-IL" sz="1200" kern="1200" dirty="0" smtClean="0">
                <a:solidFill>
                  <a:schemeClr val="tx1"/>
                </a:solidFill>
                <a:latin typeface="Arial" pitchFamily="34" charset="0"/>
                <a:ea typeface="+mn-ea"/>
                <a:cs typeface="+mn-cs"/>
              </a:rPr>
              <a:t> הן יכולות לגרום לבעיות גנטיות וביניהן  לנטיה למחלות גנטיות ובפרט לסרטן. </a:t>
            </a:r>
            <a:endParaRPr lang="he-IL" altLang="he-IL" dirty="0" smtClean="0"/>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endParaRPr lang="he-IL" sz="1200" b="1" u="sng" kern="1200" dirty="0" smtClean="0">
              <a:solidFill>
                <a:schemeClr val="tx1"/>
              </a:solidFill>
              <a:effectLst/>
              <a:latin typeface="Arial" pitchFamily="34" charset="0"/>
              <a:ea typeface="+mn-ea"/>
              <a:cs typeface="+mn-cs"/>
            </a:endParaRPr>
          </a:p>
          <a:p>
            <a:pPr algn="r" rtl="1"/>
            <a:r>
              <a:rPr lang="en-US" sz="1200" b="1" u="sng" kern="1200" dirty="0" smtClean="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היא מולקולת ענק שמצויה בכל אחד ואחד מתאי הגוף שלנו ובה מצוי כל המידע התורשתי לבניית החלבונים בתא אצל כל האורגניזמים הידועים, מחיידקים ועד לבני 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המבנה של 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בנוי כמעיין "סולם" שמסתלסל סביב עצמו, כאשר ה"שלבים בסולם" מורכבים, כל אחד, מזוג בסיסים המתחברים זה לזה ומסומנים באותיות הלטיניות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a:t>
            </a:r>
            <a:r>
              <a:rPr lang="en-US" sz="1200" kern="1200" dirty="0">
                <a:solidFill>
                  <a:schemeClr val="tx1"/>
                </a:solidFill>
                <a:effectLst/>
                <a:latin typeface="Arial" pitchFamily="34" charset="0"/>
                <a:ea typeface="+mn-ea"/>
                <a:cs typeface="+mn-cs"/>
              </a:rPr>
              <a:t>C</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בכל "שלב" מתחברים הבסיסים עם בן זוג קבוע – </a:t>
            </a:r>
            <a:r>
              <a:rPr lang="en-US" sz="1200" kern="1200" dirty="0">
                <a:solidFill>
                  <a:schemeClr val="tx1"/>
                </a:solidFill>
                <a:effectLst/>
                <a:latin typeface="Arial" pitchFamily="34" charset="0"/>
                <a:ea typeface="+mn-ea"/>
                <a:cs typeface="+mn-cs"/>
              </a:rPr>
              <a:t>A</a:t>
            </a:r>
            <a:r>
              <a:rPr lang="he-IL" sz="1200" kern="1200" dirty="0">
                <a:solidFill>
                  <a:schemeClr val="tx1"/>
                </a:solidFill>
                <a:effectLst/>
                <a:latin typeface="Arial" pitchFamily="34" charset="0"/>
                <a:ea typeface="+mn-ea"/>
                <a:cs typeface="+mn-cs"/>
              </a:rPr>
              <a:t> עם </a:t>
            </a:r>
            <a:r>
              <a:rPr lang="en-US" sz="1200" kern="1200" dirty="0">
                <a:solidFill>
                  <a:schemeClr val="tx1"/>
                </a:solidFill>
                <a:effectLst/>
                <a:latin typeface="Arial" pitchFamily="34" charset="0"/>
                <a:ea typeface="+mn-ea"/>
                <a:cs typeface="+mn-cs"/>
              </a:rPr>
              <a:t>T</a:t>
            </a:r>
            <a:r>
              <a:rPr lang="he-IL" sz="1200" kern="1200" dirty="0">
                <a:solidFill>
                  <a:schemeClr val="tx1"/>
                </a:solidFill>
                <a:effectLst/>
                <a:latin typeface="Arial" pitchFamily="34" charset="0"/>
                <a:ea typeface="+mn-ea"/>
                <a:cs typeface="+mn-cs"/>
              </a:rPr>
              <a:t> ו </a:t>
            </a:r>
            <a:r>
              <a:rPr lang="en-US" sz="1200" kern="1200" dirty="0">
                <a:solidFill>
                  <a:schemeClr val="tx1"/>
                </a:solidFill>
                <a:effectLst/>
                <a:latin typeface="Arial" pitchFamily="34" charset="0"/>
                <a:ea typeface="+mn-ea"/>
                <a:cs typeface="+mn-cs"/>
              </a:rPr>
              <a:t> C </a:t>
            </a:r>
            <a:r>
              <a:rPr lang="he-IL" sz="1200" kern="1200" dirty="0">
                <a:solidFill>
                  <a:schemeClr val="tx1"/>
                </a:solidFill>
                <a:effectLst/>
                <a:latin typeface="Arial" pitchFamily="34" charset="0"/>
                <a:ea typeface="+mn-ea"/>
                <a:cs typeface="+mn-cs"/>
              </a:rPr>
              <a:t>עם </a:t>
            </a:r>
            <a:r>
              <a:rPr lang="en-US" sz="1200" kern="1200" dirty="0">
                <a:solidFill>
                  <a:schemeClr val="tx1"/>
                </a:solidFill>
                <a:effectLst/>
                <a:latin typeface="Arial" pitchFamily="34" charset="0"/>
                <a:ea typeface="+mn-ea"/>
                <a:cs typeface="+mn-cs"/>
              </a:rPr>
              <a:t>G</a:t>
            </a:r>
            <a:r>
              <a:rPr lang="he-IL" sz="1200" kern="1200" dirty="0">
                <a:solidFill>
                  <a:schemeClr val="tx1"/>
                </a:solidFill>
                <a:effectLst/>
                <a:latin typeface="Arial" pitchFamily="34" charset="0"/>
                <a:ea typeface="+mn-ea"/>
                <a:cs typeface="+mn-cs"/>
              </a:rPr>
              <a:t>, כך שאם ידוע לנו רק צד אחד של ה"סולם" אנו יכולים לשחזר ממנו במדויק גם את הצד השני.</a:t>
            </a:r>
            <a:endParaRPr lang="en-US" sz="1200" kern="1200" dirty="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המדהים הוא שכ99.9% מה</a:t>
            </a:r>
            <a:r>
              <a:rPr lang="en-US" sz="1200" kern="1200" dirty="0" smtClean="0">
                <a:solidFill>
                  <a:schemeClr val="tx1"/>
                </a:solidFill>
                <a:effectLst/>
                <a:latin typeface="Arial" pitchFamily="34" charset="0"/>
                <a:ea typeface="+mn-ea"/>
                <a:cs typeface="+mn-cs"/>
              </a:rPr>
              <a:t>DNA</a:t>
            </a:r>
            <a:r>
              <a:rPr lang="he-IL" sz="1200" kern="1200" dirty="0" smtClean="0">
                <a:solidFill>
                  <a:schemeClr val="tx1"/>
                </a:solidFill>
                <a:effectLst/>
                <a:latin typeface="Arial" pitchFamily="34" charset="0"/>
                <a:ea typeface="+mn-ea"/>
                <a:cs typeface="+mn-cs"/>
              </a:rPr>
              <a:t> של כל בני האדם משותף למרות אבני הבניין המועטות והפשוטות– וזוהי תכונה קרדינלית לפרויקט זה.</a:t>
            </a:r>
            <a:endParaRPr lang="en-US" sz="1200" kern="1200" dirty="0" smtClean="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endParaRPr lang="he-IL" dirty="0"/>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2</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a:endParaRPr lang="he-IL" dirty="0"/>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אם כן, את המידע המגולם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ניתן לייצג כמחרוזת של הבסיסים המרכיבים אותו, וכך נתייחס אליו בפרויקט זה (לדוג': </a:t>
                </a:r>
                <a:r>
                  <a:rPr lang="en-US" sz="1200" kern="1200" dirty="0">
                    <a:solidFill>
                      <a:schemeClr val="tx1"/>
                    </a:solidFill>
                    <a:effectLst/>
                    <a:latin typeface="Arial" pitchFamily="34" charset="0"/>
                    <a:ea typeface="+mn-ea"/>
                    <a:cs typeface="+mn-cs"/>
                  </a:rPr>
                  <a:t>TGACCGTCAG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מורכב מכ</a:t>
                </a:r>
                <a:r>
                  <a:rPr lang="en-US" sz="1200" i="0" kern="1200">
                    <a:solidFill>
                      <a:schemeClr val="tx1"/>
                    </a:solidFill>
                    <a:effectLst/>
                    <a:latin typeface="Cambria Math"/>
                    <a:ea typeface="+mn-ea"/>
                    <a:cs typeface="+mn-cs"/>
                  </a:rPr>
                  <a:t>〖6 𝑋10〗^9</a:t>
                </a:r>
                <a:r>
                  <a:rPr lang="he-IL" sz="1200" kern="1200" dirty="0">
                    <a:solidFill>
                      <a:schemeClr val="tx1"/>
                    </a:solidFill>
                    <a:effectLst/>
                    <a:latin typeface="Arial" pitchFamily="34" charset="0"/>
                    <a:ea typeface="+mn-ea"/>
                    <a:cs typeface="+mn-cs"/>
                  </a:rPr>
                  <a:t> שלבים. במונחים דיגיטלים, המידע הגלום ב</a:t>
                </a:r>
                <a:r>
                  <a:rPr lang="en-US" sz="1200" kern="1200" dirty="0">
                    <a:solidFill>
                      <a:schemeClr val="tx1"/>
                    </a:solidFill>
                    <a:effectLst/>
                    <a:latin typeface="Arial" pitchFamily="34" charset="0"/>
                    <a:ea typeface="+mn-ea"/>
                    <a:cs typeface="+mn-cs"/>
                  </a:rPr>
                  <a:t>DNA </a:t>
                </a:r>
                <a:r>
                  <a:rPr lang="he-IL" sz="1200" kern="1200" dirty="0">
                    <a:solidFill>
                      <a:schemeClr val="tx1"/>
                    </a:solidFill>
                    <a:effectLst/>
                    <a:latin typeface="Arial" pitchFamily="34" charset="0"/>
                    <a:ea typeface="+mn-ea"/>
                    <a:cs typeface="+mn-cs"/>
                  </a:rPr>
                  <a:t> שווה ערך למעט יותר מ</a:t>
                </a:r>
                <a:r>
                  <a:rPr lang="en-US" sz="1200" kern="1200" dirty="0">
                    <a:solidFill>
                      <a:schemeClr val="tx1"/>
                    </a:solidFill>
                    <a:effectLst/>
                    <a:latin typeface="Arial" pitchFamily="34" charset="0"/>
                    <a:ea typeface="+mn-ea"/>
                    <a:cs typeface="+mn-cs"/>
                  </a:rPr>
                  <a:t> 1.6 GB </a:t>
                </a:r>
                <a:r>
                  <a:rPr lang="he-IL" sz="1200" kern="1200" dirty="0">
                    <a:solidFill>
                      <a:schemeClr val="tx1"/>
                    </a:solidFill>
                    <a:effectLst/>
                    <a:latin typeface="Arial" pitchFamily="34" charset="0"/>
                    <a:ea typeface="+mn-ea"/>
                    <a:cs typeface="+mn-cs"/>
                  </a:rPr>
                  <a:t>(או כ2 דיסקים...)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כמו כן,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יכול לעבור מוטציה, שינוי. רוב המוטציות אינן מזיקות אך אם הן מופיעות במקומות מסוימים על גבי רצף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הן יכולות לגרום לבעיות גנטיות וביניהן  לנטיה למחלות גנטיות ובפרט לסרטן.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כיום כאשר חולה מגיע לאבחון לראות האם הוא חולה בסרטן, תהליך הבדיקה הוא ארוך ומסורבל:</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לקיחת דגימת </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השוואת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איתור מוטציות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במאגרי מידע האם המוטציות הן במקום שידוע כגורם לסרטן.</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חיפוש ידני האם קיימת תרופה שעוזרת לסוג המסוים של הסרטן הנ"ל.</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בין הבעיות בתהליך זה ניתן לציין את תהליך ההשוואה (2) שלוקח זמן ארוך במיוחד. כיום, בתי החולים שוכרים חוות שרתים ע"מ ליעל את החישוב הארוך של השוואה.</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עם זאת, גם כיום שלב זה לוקח כיום שלם – פרויקט זה יתמקד בייעול שלב זה.</a:t>
                </a:r>
                <a:endParaRPr lang="en-US" sz="1200" kern="1200" dirty="0">
                  <a:solidFill>
                    <a:schemeClr val="tx1"/>
                  </a:solidFill>
                  <a:effectLst/>
                  <a:latin typeface="Arial" pitchFamily="34" charset="0"/>
                  <a:ea typeface="+mn-ea"/>
                  <a:cs typeface="+mn-cs"/>
                </a:endParaRPr>
              </a:p>
              <a:p>
                <a:pPr algn="r"/>
                <a:endParaRPr lang="he-IL" dirty="0"/>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3</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a:t>
                </a:r>
                <a:r>
                  <a:rPr lang="he-IL" sz="2000" dirty="0" smtClean="0"/>
                  <a:t>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4</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lgn="r" rtl="1">
                  <a:buNone/>
                </a:pPr>
                <a:endParaRPr lang="he-IL" sz="2000" dirty="0">
                  <a:latin typeface="Arial" pitchFamily="34" charset="0"/>
                </a:endParaRPr>
              </a:p>
              <a:p>
                <a:pPr marL="0" indent="0" algn="r" rtl="1">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lgn="r" rtl="1">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5</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נתאר מעט את תהליך ההשוואה כדי לעמוד על הקושי הכרוך בו.</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להשוות את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ל</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אדם בריא, דגימה מה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החולה נדגמת ונחתכת למספר רב של חתיכות, להלן "קריאות",  קצרות יחסית, באורך של כ</a:t>
                </a:r>
                <a:r>
                  <a:rPr lang="en-US" sz="1200" kern="1200" dirty="0" err="1">
                    <a:solidFill>
                      <a:schemeClr val="tx1"/>
                    </a:solidFill>
                    <a:effectLst/>
                    <a:latin typeface="Arial" pitchFamily="34" charset="0"/>
                    <a:ea typeface="+mn-ea"/>
                    <a:cs typeface="+mn-cs"/>
                  </a:rPr>
                  <a:t>bp</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35-200 (תהליך זה נקרא זה</a:t>
                </a:r>
                <a:r>
                  <a:rPr lang="en-US" sz="1200" kern="1200" dirty="0">
                    <a:solidFill>
                      <a:schemeClr val="tx1"/>
                    </a:solidFill>
                    <a:effectLst/>
                    <a:latin typeface="Arial" pitchFamily="34" charset="0"/>
                    <a:ea typeface="+mn-ea"/>
                    <a:cs typeface="+mn-cs"/>
                  </a:rPr>
                  <a:t>  - Next-generation sequencing</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באמצעות אלגוריתם </a:t>
                </a:r>
                <a:r>
                  <a:rPr lang="en-US" sz="1200" kern="1200" dirty="0">
                    <a:solidFill>
                      <a:schemeClr val="tx1"/>
                    </a:solidFill>
                    <a:effectLst/>
                    <a:latin typeface="Arial" pitchFamily="34" charset="0"/>
                    <a:ea typeface="+mn-ea"/>
                    <a:cs typeface="+mn-cs"/>
                  </a:rPr>
                  <a:t>BWA-Align</a:t>
                </a:r>
                <a:r>
                  <a:rPr lang="he-IL" sz="1200" kern="1200" dirty="0">
                    <a:solidFill>
                      <a:schemeClr val="tx1"/>
                    </a:solidFill>
                    <a:effectLst/>
                    <a:latin typeface="Arial" pitchFamily="34" charset="0"/>
                    <a:ea typeface="+mn-ea"/>
                    <a:cs typeface="+mn-cs"/>
                  </a:rPr>
                  <a:t>, מוצאים את המיקום המתאים של הקריאה על גבי הרצף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של האדם הבריא.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השימוש באלגוריתם לחיפוש יעיל הכרחי מכיוון, שכזכור, ב</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ישנן באופן טיפוסי מוטציות שאינן נמצאות על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המושווה (בנוסף לחלקים היחודיים לכל אדם ואדם).</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נעמוד על הקושי שבהשוואה שכזו על ידי ניתוח של אלגוריתם השוואה נאיבי של קריאה (מחרוזת) שיתכן שנפלו בה 0-2 שגיאות במקום לא ידוע:</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נניח שאורך של קריאה הוא 100.</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לא נפלה אף שגיאה – ישנה מחרוזת 1 להשוואה - </a:t>
                </a:r>
                <a:r>
                  <a:rPr lang="en-US" sz="1200" i="0" kern="1200">
                    <a:solidFill>
                      <a:schemeClr val="tx1"/>
                    </a:solidFill>
                    <a:effectLst/>
                    <a:latin typeface="Arial" pitchFamily="34" charset="0"/>
                    <a:ea typeface="+mn-ea"/>
                    <a:cs typeface="+mn-cs"/>
                  </a:rPr>
                  <a:t>(■8(100@0))</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נפלה שגיאה אחת – ישנם 100 מחרוזות להשוואה </a:t>
                </a:r>
                <a:r>
                  <a:rPr lang="en-US" sz="1200" i="0" kern="1200">
                    <a:solidFill>
                      <a:schemeClr val="tx1"/>
                    </a:solidFill>
                    <a:effectLst/>
                    <a:latin typeface="Arial" pitchFamily="34" charset="0"/>
                    <a:ea typeface="+mn-ea"/>
                    <a:cs typeface="+mn-cs"/>
                  </a:rPr>
                  <a:t>(■8(100@1))</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אם נפלו 2 שגיאות – ישנם </a:t>
                </a:r>
                <a:r>
                  <a:rPr lang="en-US" sz="1200" kern="1200" dirty="0">
                    <a:solidFill>
                      <a:schemeClr val="tx1"/>
                    </a:solidFill>
                    <a:effectLst/>
                    <a:latin typeface="Arial" pitchFamily="34" charset="0"/>
                    <a:ea typeface="+mn-ea"/>
                    <a:cs typeface="+mn-cs"/>
                  </a:rPr>
                  <a:t> 4,950</a:t>
                </a:r>
                <a:r>
                  <a:rPr lang="he-IL" sz="1200" kern="1200" dirty="0">
                    <a:solidFill>
                      <a:schemeClr val="tx1"/>
                    </a:solidFill>
                    <a:effectLst/>
                    <a:latin typeface="Arial" pitchFamily="34" charset="0"/>
                    <a:ea typeface="+mn-ea"/>
                    <a:cs typeface="+mn-cs"/>
                  </a:rPr>
                  <a:t>מחרוזות להשוואה </a:t>
                </a:r>
                <a:r>
                  <a:rPr lang="en-US" sz="1200" i="0" kern="1200">
                    <a:solidFill>
                      <a:schemeClr val="tx1"/>
                    </a:solidFill>
                    <a:effectLst/>
                    <a:latin typeface="Arial" pitchFamily="34" charset="0"/>
                    <a:ea typeface="+mn-ea"/>
                    <a:cs typeface="+mn-cs"/>
                  </a:rPr>
                  <a:t>(■8(100@2))</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סה"כ, בהנחה של עד 2 שגיאות, עברנו מקריאה אחת באורך 100 ל5,051 מחרוזות באורך 100 שנצטרך להשוות. מכיוון שמלכתחילה יש לנו כ3,000,000,000 מחרוזות כאלו, ברור שחיפוש שכזה אינו ישים עבור מידע מסדר גודל של הגנום האנושי.</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יש לציין שבתאור זה הנחנו שטעויות באות לידי ביטוי בהחלפת אות אחת באות אחרת בעוד שלמעשה יתכנו טעויות של החלפת מיקומים של אותיות \ קטעים, וכן טעויות בקריאה של המכונה הדוגמת.</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על מנת להתגבר על בעיות כגון אלו, בשלב הדגימה לוקחים המון דגימות – בכמות כזו שסטטיסיטית כל מקטע של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מספר פעמים. דבר זה עוזר כדי לוודא שאכן כל ה</a:t>
                </a:r>
                <a:r>
                  <a:rPr lang="en-US" sz="1200" kern="1200" dirty="0">
                    <a:solidFill>
                      <a:schemeClr val="tx1"/>
                    </a:solidFill>
                    <a:effectLst/>
                    <a:latin typeface="Arial" pitchFamily="34" charset="0"/>
                    <a:ea typeface="+mn-ea"/>
                    <a:cs typeface="+mn-cs"/>
                  </a:rPr>
                  <a:t>DNA</a:t>
                </a:r>
                <a:r>
                  <a:rPr lang="he-IL" sz="1200" kern="1200" dirty="0">
                    <a:solidFill>
                      <a:schemeClr val="tx1"/>
                    </a:solidFill>
                    <a:effectLst/>
                    <a:latin typeface="Arial" pitchFamily="34" charset="0"/>
                    <a:ea typeface="+mn-ea"/>
                    <a:cs typeface="+mn-cs"/>
                  </a:rPr>
                  <a:t> נדגם (בסבירות גבוהה) וגם מחפה על טעויות בקריאה (לא סביר שתהיה טעות קריאה של המכונה באותו המקום בכל הדגימות).</a:t>
                </a:r>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6</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lgn="r" rtl="1"/>
                <a:r>
                  <a:rPr lang="he-IL" sz="1200" kern="1200" dirty="0" smtClean="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14:m>
                  <m:oMath xmlns:m="http://schemas.openxmlformats.org/officeDocument/2006/math">
                    <m:r>
                      <a:rPr lang="en-US" sz="1200" i="1" kern="1200">
                        <a:solidFill>
                          <a:schemeClr val="tx1"/>
                        </a:solidFill>
                        <a:effectLst/>
                        <a:latin typeface="Cambria Math"/>
                        <a:ea typeface="+mn-ea"/>
                        <a:cs typeface="+mn-cs"/>
                      </a:rPr>
                      <m:t>𝑂</m:t>
                    </m:r>
                    <m:r>
                      <a:rPr lang="en-US" sz="1200" i="1" kern="1200">
                        <a:solidFill>
                          <a:schemeClr val="tx1"/>
                        </a:solidFill>
                        <a:effectLst/>
                        <a:latin typeface="Cambria Math"/>
                        <a:ea typeface="+mn-ea"/>
                        <a:cs typeface="+mn-cs"/>
                      </a:rPr>
                      <m:t>(</m:t>
                    </m:r>
                    <m:r>
                      <a:rPr lang="en-US" sz="1200" kern="1200">
                        <a:solidFill>
                          <a:schemeClr val="tx1"/>
                        </a:solidFill>
                        <a:effectLst/>
                        <a:latin typeface="Cambria Math"/>
                        <a:ea typeface="+mn-ea"/>
                        <a:cs typeface="+mn-cs"/>
                      </a:rPr>
                      <m:t>|</m:t>
                    </m:r>
                    <m:r>
                      <m:rPr>
                        <m:sty m:val="p"/>
                      </m:rPr>
                      <a:rPr lang="en-US" sz="1200" kern="1200">
                        <a:solidFill>
                          <a:schemeClr val="tx1"/>
                        </a:solidFill>
                        <a:effectLst/>
                        <a:latin typeface="Cambria Math"/>
                        <a:ea typeface="+mn-ea"/>
                        <a:cs typeface="+mn-cs"/>
                      </a:rPr>
                      <m:t>X</m:t>
                    </m:r>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14:m>
                  <m:oMath xmlns:m="http://schemas.openxmlformats.org/officeDocument/2006/math">
                    <m:r>
                      <a:rPr lang="en-US" sz="1200" i="1" kern="1200">
                        <a:solidFill>
                          <a:schemeClr val="tx1"/>
                        </a:solidFill>
                        <a:effectLst/>
                        <a:latin typeface="Cambria Math"/>
                        <a:ea typeface="+mn-ea"/>
                        <a:cs typeface="+mn-cs"/>
                      </a:rPr>
                      <m:t>𝑚</m:t>
                    </m:r>
                  </m:oMath>
                </a14:m>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14:m>
                  <m:oMath xmlns:m="http://schemas.openxmlformats.org/officeDocument/2006/math">
                    <m:r>
                      <a:rPr lang="he-IL" sz="1200" i="1" kern="1200">
                        <a:solidFill>
                          <a:schemeClr val="tx1"/>
                        </a:solidFill>
                        <a:effectLst/>
                        <a:latin typeface="Cambria Math"/>
                        <a:ea typeface="+mn-ea"/>
                        <a:cs typeface="+mn-cs"/>
                      </a:rPr>
                      <m:t>𝜃</m:t>
                    </m:r>
                    <m:d>
                      <m:dPr>
                        <m:ctrlPr>
                          <a:rPr lang="en-US" sz="1200" i="1" kern="1200">
                            <a:solidFill>
                              <a:schemeClr val="tx1"/>
                            </a:solidFill>
                            <a:effectLst/>
                            <a:latin typeface="Cambria Math"/>
                            <a:ea typeface="+mn-ea"/>
                            <a:cs typeface="+mn-cs"/>
                          </a:rPr>
                        </m:ctrlPr>
                      </m:dPr>
                      <m:e>
                        <m:d>
                          <m:dPr>
                            <m:begChr m:val="|"/>
                            <m:endChr m:val="|"/>
                            <m:ctrlPr>
                              <a:rPr lang="en-US" sz="1200" i="1" kern="1200">
                                <a:solidFill>
                                  <a:schemeClr val="tx1"/>
                                </a:solidFill>
                                <a:effectLst/>
                                <a:latin typeface="Cambria Math"/>
                                <a:ea typeface="+mn-ea"/>
                                <a:cs typeface="+mn-cs"/>
                              </a:rPr>
                            </m:ctrlPr>
                          </m:dPr>
                          <m:e>
                            <m:r>
                              <m:rPr>
                                <m:sty m:val="p"/>
                              </m:rPr>
                              <a:rPr lang="en-US" sz="1200" kern="1200">
                                <a:solidFill>
                                  <a:schemeClr val="tx1"/>
                                </a:solidFill>
                                <a:effectLst/>
                                <a:latin typeface="Cambria Math"/>
                                <a:ea typeface="+mn-ea"/>
                                <a:cs typeface="+mn-cs"/>
                              </a:rPr>
                              <m:t>X</m:t>
                            </m:r>
                          </m:e>
                        </m:d>
                      </m:e>
                    </m:d>
                    <m:r>
                      <a:rPr lang="en-US" sz="1200" kern="1200">
                        <a:solidFill>
                          <a:schemeClr val="tx1"/>
                        </a:solidFill>
                        <a:effectLst/>
                        <a:latin typeface="Cambria Math"/>
                        <a:ea typeface="+mn-ea"/>
                        <a:cs typeface="+mn-cs"/>
                      </a:rPr>
                      <m:t>+</m:t>
                    </m:r>
                    <m:r>
                      <a:rPr lang="en-US" sz="1200" i="1" kern="1200">
                        <a:solidFill>
                          <a:schemeClr val="tx1"/>
                        </a:solidFill>
                        <a:effectLst/>
                        <a:latin typeface="Cambria Math"/>
                        <a:ea typeface="+mn-ea"/>
                        <a:cs typeface="+mn-cs"/>
                      </a:rPr>
                      <m:t>𝑚</m:t>
                    </m:r>
                    <m:r>
                      <a:rPr lang="he-IL" sz="1200" i="1" kern="1200">
                        <a:solidFill>
                          <a:schemeClr val="tx1"/>
                        </a:solidFill>
                        <a:effectLst/>
                        <a:latin typeface="Cambria Math"/>
                        <a:ea typeface="+mn-ea"/>
                        <a:cs typeface="+mn-cs"/>
                      </a:rPr>
                      <m:t>𝜃</m:t>
                    </m:r>
                    <m:r>
                      <a:rPr lang="en-US" sz="1200" i="1" kern="1200">
                        <a:solidFill>
                          <a:schemeClr val="tx1"/>
                        </a:solidFill>
                        <a:effectLst/>
                        <a:latin typeface="Cambria Math"/>
                        <a:ea typeface="+mn-ea"/>
                        <a:cs typeface="+mn-cs"/>
                      </a:rPr>
                      <m:t>(</m:t>
                    </m:r>
                    <m:d>
                      <m:dPr>
                        <m:begChr m:val="|"/>
                        <m:endChr m:val="|"/>
                        <m:ctrlPr>
                          <a:rPr lang="en-US" sz="1200" i="1" kern="1200">
                            <a:solidFill>
                              <a:schemeClr val="tx1"/>
                            </a:solidFill>
                            <a:effectLst/>
                            <a:latin typeface="Cambria Math"/>
                            <a:ea typeface="+mn-ea"/>
                            <a:cs typeface="+mn-cs"/>
                          </a:rPr>
                        </m:ctrlPr>
                      </m:dPr>
                      <m:e>
                        <m:r>
                          <a:rPr lang="en-US" sz="1200" i="1" kern="1200">
                            <a:solidFill>
                              <a:schemeClr val="tx1"/>
                            </a:solidFill>
                            <a:effectLst/>
                            <a:latin typeface="Cambria Math"/>
                            <a:ea typeface="+mn-ea"/>
                            <a:cs typeface="+mn-cs"/>
                          </a:rPr>
                          <m:t>𝑤</m:t>
                        </m:r>
                      </m:e>
                    </m:d>
                    <m:r>
                      <a:rPr lang="en-US" sz="1200" i="1" kern="1200">
                        <a:solidFill>
                          <a:schemeClr val="tx1"/>
                        </a:solidFill>
                        <a:effectLst/>
                        <a:latin typeface="Cambria Math"/>
                        <a:ea typeface="+mn-ea"/>
                        <a:cs typeface="+mn-cs"/>
                      </a:rPr>
                      <m:t>)</m:t>
                    </m:r>
                  </m:oMath>
                </a14:m>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Choice>
        <mc:Fallback xmlns="">
          <p:sp>
            <p:nvSpPr>
              <p:cNvPr id="3" name="Notes Placeholder 2"/>
              <p:cNvSpPr>
                <a:spLocks noGrp="1"/>
              </p:cNvSpPr>
              <p:nvPr>
                <p:ph type="body" idx="1"/>
              </p:nvPr>
            </p:nvSpPr>
            <p:spPr/>
            <p:txBody>
              <a:bodyPr/>
              <a:lstStyle/>
              <a:p>
                <a:pPr lvl="0" algn="r" rtl="1"/>
                <a:r>
                  <a:rPr lang="en-US" sz="1200" kern="1200" dirty="0" smtClean="0">
                    <a:solidFill>
                      <a:schemeClr val="tx1"/>
                    </a:solidFill>
                    <a:effectLst/>
                    <a:latin typeface="Arial" pitchFamily="34" charset="0"/>
                    <a:ea typeface="+mn-ea"/>
                    <a:cs typeface="+mn-cs"/>
                  </a:rPr>
                  <a:t>Align</a:t>
                </a:r>
                <a:r>
                  <a:rPr lang="en-US" sz="1200" kern="1200" dirty="0">
                    <a:solidFill>
                      <a:schemeClr val="tx1"/>
                    </a:solidFill>
                    <a:effectLst/>
                    <a:latin typeface="Arial" pitchFamily="34" charset="0"/>
                    <a:ea typeface="+mn-ea"/>
                    <a:cs typeface="+mn-cs"/>
                  </a:rPr>
                  <a:t> </a:t>
                </a:r>
                <a:r>
                  <a:rPr lang="he-IL" sz="1200" kern="1200" dirty="0">
                    <a:solidFill>
                      <a:schemeClr val="tx1"/>
                    </a:solidFill>
                    <a:effectLst/>
                    <a:latin typeface="Arial" pitchFamily="34" charset="0"/>
                    <a:ea typeface="+mn-ea"/>
                    <a:cs typeface="+mn-cs"/>
                  </a:rPr>
                  <a:t>– אלגוריתם יעיל לחיפוש מהסוג שלנו שפותח בדיוק למטרה זו, ויתואר ביתר הרחבה בהמשך.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יעילותו: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(|w|)</a:t>
                </a:r>
                <a:r>
                  <a:rPr lang="he-IL" sz="1200" kern="1200" dirty="0">
                    <a:solidFill>
                      <a:schemeClr val="tx1"/>
                    </a:solidFill>
                    <a:effectLst/>
                    <a:latin typeface="Arial" pitchFamily="34" charset="0"/>
                    <a:ea typeface="+mn-ea"/>
                    <a:cs typeface="+mn-cs"/>
                  </a:rPr>
                  <a:t> (לא תלוי באורך באורך הגנום!). </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בפועל, יש לאלגוריתם זה עלויות נוספות:</a:t>
                </a:r>
                <a:endParaRPr lang="en-US" sz="1200" kern="1200" dirty="0">
                  <a:solidFill>
                    <a:schemeClr val="tx1"/>
                  </a:solidFill>
                  <a:effectLst/>
                  <a:latin typeface="Arial" pitchFamily="34" charset="0"/>
                  <a:ea typeface="+mn-ea"/>
                  <a:cs typeface="+mn-cs"/>
                </a:endParaRPr>
              </a:p>
              <a:p>
                <a:pPr lvl="0" algn="r" rtl="1"/>
                <a:r>
                  <a:rPr lang="en-US" sz="1200" kern="1200" dirty="0">
                    <a:solidFill>
                      <a:schemeClr val="tx1"/>
                    </a:solidFill>
                    <a:effectLst/>
                    <a:latin typeface="Arial" pitchFamily="34" charset="0"/>
                    <a:ea typeface="+mn-ea"/>
                    <a:cs typeface="+mn-cs"/>
                  </a:rPr>
                  <a:t>Pre Processing</a:t>
                </a:r>
                <a:r>
                  <a:rPr lang="he-IL" sz="1200" kern="1200" dirty="0">
                    <a:solidFill>
                      <a:schemeClr val="tx1"/>
                    </a:solidFill>
                    <a:effectLst/>
                    <a:latin typeface="Arial" pitchFamily="34" charset="0"/>
                    <a:ea typeface="+mn-ea"/>
                    <a:cs typeface="+mn-cs"/>
                  </a:rPr>
                  <a:t> : </a:t>
                </a:r>
                <a:r>
                  <a:rPr lang="en-US" sz="1200" i="0" kern="1200">
                    <a:solidFill>
                      <a:schemeClr val="tx1"/>
                    </a:solidFill>
                    <a:effectLst/>
                    <a:latin typeface="Arial" pitchFamily="34" charset="0"/>
                    <a:ea typeface="+mn-ea"/>
                    <a:cs typeface="+mn-cs"/>
                  </a:rPr>
                  <a:t>𝑂(|X|)</a:t>
                </a:r>
                <a:endParaRPr lang="en-US" sz="1200" kern="1200" dirty="0">
                  <a:solidFill>
                    <a:schemeClr val="tx1"/>
                  </a:solidFill>
                  <a:effectLst/>
                  <a:latin typeface="Arial" pitchFamily="34" charset="0"/>
                  <a:ea typeface="+mn-ea"/>
                  <a:cs typeface="+mn-cs"/>
                </a:endParaRPr>
              </a:p>
              <a:p>
                <a:pPr lvl="0" algn="r" rtl="1"/>
                <a:r>
                  <a:rPr lang="he-IL" sz="1200" kern="1200" dirty="0">
                    <a:solidFill>
                      <a:schemeClr val="tx1"/>
                    </a:solidFill>
                    <a:effectLst/>
                    <a:latin typeface="Arial" pitchFamily="34" charset="0"/>
                    <a:ea typeface="+mn-ea"/>
                    <a:cs typeface="+mn-cs"/>
                  </a:rPr>
                  <a:t>את הפעולה מבצעים על מספר גדול מאוד של קריאות, </a:t>
                </a:r>
                <a:r>
                  <a:rPr lang="en-US" sz="1200" i="0" kern="1200">
                    <a:solidFill>
                      <a:schemeClr val="tx1"/>
                    </a:solidFill>
                    <a:effectLst/>
                    <a:latin typeface="Arial" pitchFamily="34" charset="0"/>
                    <a:ea typeface="+mn-ea"/>
                    <a:cs typeface="+mn-cs"/>
                  </a:rPr>
                  <a:t>𝑚</a:t>
                </a:r>
                <a:r>
                  <a:rPr lang="he-IL" sz="1200" kern="1200" dirty="0">
                    <a:solidFill>
                      <a:schemeClr val="tx1"/>
                    </a:solidFill>
                    <a:effectLst/>
                    <a:latin typeface="Arial" pitchFamily="34" charset="0"/>
                    <a:ea typeface="+mn-ea"/>
                    <a:cs typeface="+mn-cs"/>
                  </a:rPr>
                  <a:t>.</a:t>
                </a:r>
                <a:endParaRPr lang="en-US" sz="1200" kern="1200" dirty="0">
                  <a:solidFill>
                    <a:schemeClr val="tx1"/>
                  </a:solidFill>
                  <a:effectLst/>
                  <a:latin typeface="Arial" pitchFamily="34" charset="0"/>
                  <a:ea typeface="+mn-ea"/>
                  <a:cs typeface="+mn-cs"/>
                </a:endParaRPr>
              </a:p>
              <a:p>
                <a:pPr algn="r" rtl="1"/>
                <a:r>
                  <a:rPr lang="he-IL" sz="1200" kern="1200" dirty="0">
                    <a:solidFill>
                      <a:schemeClr val="tx1"/>
                    </a:solidFill>
                    <a:effectLst/>
                    <a:latin typeface="Arial" pitchFamily="34" charset="0"/>
                    <a:ea typeface="+mn-ea"/>
                    <a:cs typeface="+mn-cs"/>
                  </a:rPr>
                  <a:t>ולכן, סה"כ יעילות הלגוריתם היא </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(|X|)+𝑚</a:t>
                </a:r>
                <a:r>
                  <a:rPr lang="he-IL" sz="1200" i="0" kern="1200">
                    <a:solidFill>
                      <a:schemeClr val="tx1"/>
                    </a:solidFill>
                    <a:effectLst/>
                    <a:latin typeface="Arial" pitchFamily="34" charset="0"/>
                    <a:ea typeface="+mn-ea"/>
                    <a:cs typeface="+mn-cs"/>
                  </a:rPr>
                  <a:t>𝜃</a:t>
                </a:r>
                <a:r>
                  <a:rPr lang="en-US" sz="1200" i="0" kern="1200">
                    <a:solidFill>
                      <a:schemeClr val="tx1"/>
                    </a:solidFill>
                    <a:effectLst/>
                    <a:latin typeface="Arial" pitchFamily="34" charset="0"/>
                    <a:ea typeface="+mn-ea"/>
                    <a:cs typeface="+mn-cs"/>
                  </a:rPr>
                  <a:t>(|𝑤|)</a:t>
                </a:r>
                <a:endParaRPr lang="en-US" sz="1200" kern="1200" dirty="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mc:Fallback>
      </mc:AlternateContent>
      <p:sp>
        <p:nvSpPr>
          <p:cNvPr id="4" name="Slide Number Placeholder 3"/>
          <p:cNvSpPr>
            <a:spLocks noGrp="1"/>
          </p:cNvSpPr>
          <p:nvPr>
            <p:ph type="sldNum" sz="quarter" idx="10"/>
          </p:nvPr>
        </p:nvSpPr>
        <p:spPr/>
        <p:txBody>
          <a:bodyPr/>
          <a:lstStyle/>
          <a:p>
            <a:fld id="{BB3C0BDA-275C-4F72-B40D-28BA313A146B}" type="slidenum">
              <a:rPr lang="en-US" altLang="he-IL" smtClean="0"/>
              <a:pPr/>
              <a:t>7</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בניית האינדקס בעזרת מערך סייפות:</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יהי </a:t>
            </a:r>
            <a:r>
              <a:rPr lang="en-US" sz="1200" kern="1200" dirty="0" smtClean="0">
                <a:solidFill>
                  <a:schemeClr val="tx1"/>
                </a:solidFill>
                <a:effectLst/>
                <a:latin typeface="Arial" pitchFamily="34" charset="0"/>
                <a:ea typeface="+mn-ea"/>
                <a:cs typeface="+mn-cs"/>
              </a:rPr>
              <a:t>X = googol$</a:t>
            </a:r>
          </a:p>
          <a:p>
            <a:pPr algn="r" rtl="1"/>
            <a:r>
              <a:rPr lang="en-US" sz="1200" kern="1200" dirty="0" smtClean="0">
                <a:solidFill>
                  <a:schemeClr val="tx1"/>
                </a:solidFill>
                <a:effectLst/>
                <a:latin typeface="Arial" pitchFamily="34" charset="0"/>
                <a:ea typeface="+mn-ea"/>
                <a:cs typeface="+mn-cs"/>
              </a:rPr>
              <a:t> </a:t>
            </a:r>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נבצע </a:t>
            </a:r>
            <a:r>
              <a:rPr lang="he-IL" sz="1200" kern="1200" dirty="0" smtClean="0">
                <a:solidFill>
                  <a:schemeClr val="tx1"/>
                </a:solidFill>
                <a:effectLst/>
                <a:latin typeface="Arial" pitchFamily="34" charset="0"/>
                <a:ea typeface="+mn-ea"/>
                <a:cs typeface="+mn-cs"/>
              </a:rPr>
              <a:t>הזזה מחזורית של </a:t>
            </a:r>
            <a:r>
              <a:rPr lang="en-US" sz="1200" kern="1200" dirty="0" smtClean="0">
                <a:solidFill>
                  <a:schemeClr val="tx1"/>
                </a:solidFill>
                <a:effectLst/>
                <a:latin typeface="Arial" pitchFamily="34" charset="0"/>
                <a:ea typeface="+mn-ea"/>
                <a:cs typeface="+mn-cs"/>
              </a:rPr>
              <a:t>X</a:t>
            </a:r>
            <a:r>
              <a:rPr lang="he-IL" sz="1200" kern="1200" dirty="0" smtClean="0">
                <a:solidFill>
                  <a:schemeClr val="tx1"/>
                </a:solidFill>
                <a:effectLst/>
                <a:latin typeface="Arial" pitchFamily="34" charset="0"/>
                <a:ea typeface="+mn-ea"/>
                <a:cs typeface="+mn-cs"/>
              </a:rPr>
              <a:t>, ונשמור תוצאה של כל הזזה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כרשומה.</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לאחר מכן  נמיין את הרשומות מיון לקסוגרפי.</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לאחר </a:t>
            </a:r>
            <a:r>
              <a:rPr lang="he-IL" sz="1200" kern="1200" dirty="0" smtClean="0">
                <a:solidFill>
                  <a:schemeClr val="tx1"/>
                </a:solidFill>
                <a:effectLst/>
                <a:latin typeface="Arial" pitchFamily="34" charset="0"/>
                <a:ea typeface="+mn-ea"/>
                <a:cs typeface="+mn-cs"/>
              </a:rPr>
              <a:t>המיון, אוסף התווים הראשונים מכל רשומה מהווים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את מערך הסיומת </a:t>
            </a:r>
            <a:r>
              <a:rPr lang="en-US" sz="1200" kern="1200" dirty="0" smtClean="0">
                <a:solidFill>
                  <a:schemeClr val="tx1"/>
                </a:solidFill>
                <a:effectLst/>
                <a:latin typeface="Arial" pitchFamily="34" charset="0"/>
                <a:ea typeface="+mn-ea"/>
                <a:cs typeface="+mn-cs"/>
              </a:rPr>
              <a:t>S(</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 </a:t>
            </a:r>
            <a:r>
              <a:rPr lang="he-IL" sz="1200" kern="1200" dirty="0" smtClean="0">
                <a:solidFill>
                  <a:schemeClr val="tx1"/>
                </a:solidFill>
                <a:effectLst/>
                <a:latin typeface="Arial" pitchFamily="34" charset="0"/>
                <a:ea typeface="+mn-ea"/>
                <a:cs typeface="+mn-cs"/>
              </a:rPr>
              <a:t>(6,3,0,5,2,4,1) </a:t>
            </a:r>
            <a:endParaRPr lang="en-US" sz="1200" kern="1200" dirty="0" smtClean="0">
              <a:solidFill>
                <a:schemeClr val="tx1"/>
              </a:solidFill>
              <a:effectLst/>
              <a:latin typeface="Arial" pitchFamily="34" charset="0"/>
              <a:ea typeface="+mn-ea"/>
              <a:cs typeface="+mn-cs"/>
            </a:endParaRPr>
          </a:p>
          <a:p>
            <a:pPr algn="r" rtl="1"/>
            <a:r>
              <a:rPr lang="en-US" sz="1200" kern="1200" dirty="0" smtClean="0">
                <a:solidFill>
                  <a:schemeClr val="tx1"/>
                </a:solidFill>
                <a:effectLst/>
                <a:latin typeface="Arial" pitchFamily="34" charset="0"/>
                <a:ea typeface="+mn-ea"/>
                <a:cs typeface="+mn-cs"/>
              </a:rPr>
              <a:t> </a:t>
            </a:r>
          </a:p>
          <a:p>
            <a:pPr algn="r" rtl="1"/>
            <a:r>
              <a:rPr lang="he-IL" sz="1200" kern="1200" dirty="0" smtClean="0">
                <a:solidFill>
                  <a:schemeClr val="tx1"/>
                </a:solidFill>
                <a:effectLst/>
                <a:latin typeface="Arial" pitchFamily="34" charset="0"/>
                <a:ea typeface="+mn-ea"/>
                <a:cs typeface="+mn-cs"/>
              </a:rPr>
              <a:t>השרשור של התוים האחרונים של הרשומות נותן לנו את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"מחרוזות </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b[</a:t>
            </a:r>
            <a:r>
              <a:rPr lang="en-US" sz="1200" kern="1200" dirty="0" err="1" smtClean="0">
                <a:solidFill>
                  <a:schemeClr val="tx1"/>
                </a:solidFill>
                <a:effectLst/>
                <a:latin typeface="Arial" pitchFamily="34" charset="0"/>
                <a:ea typeface="+mn-ea"/>
                <a:cs typeface="+mn-cs"/>
              </a:rPr>
              <a:t>i</a:t>
            </a:r>
            <a:r>
              <a:rPr lang="en-US" sz="1200" kern="1200" dirty="0" smtClean="0">
                <a:solidFill>
                  <a:schemeClr val="tx1"/>
                </a:solidFill>
                <a:effectLst/>
                <a:latin typeface="Arial" pitchFamily="34" charset="0"/>
                <a:ea typeface="+mn-ea"/>
                <a:cs typeface="+mn-cs"/>
              </a:rPr>
              <a:t>]</a:t>
            </a:r>
            <a:r>
              <a:rPr lang="he-IL" sz="1200" kern="1200" dirty="0" smtClean="0">
                <a:solidFill>
                  <a:schemeClr val="tx1"/>
                </a:solidFill>
                <a:effectLst/>
                <a:latin typeface="Arial" pitchFamily="34" charset="0"/>
                <a:ea typeface="+mn-ea"/>
                <a:cs typeface="+mn-cs"/>
              </a:rPr>
              <a:t>-  </a:t>
            </a:r>
            <a:r>
              <a:rPr lang="en-US" sz="1200" kern="1200" dirty="0" smtClean="0">
                <a:solidFill>
                  <a:schemeClr val="tx1"/>
                </a:solidFill>
                <a:effectLst/>
                <a:latin typeface="Arial" pitchFamily="34" charset="0"/>
                <a:ea typeface="+mn-ea"/>
                <a:cs typeface="+mn-cs"/>
              </a:rPr>
              <a:t> </a:t>
            </a:r>
            <a:r>
              <a:rPr lang="en-US" sz="1200" kern="1200" dirty="0" err="1" smtClean="0">
                <a:solidFill>
                  <a:schemeClr val="tx1"/>
                </a:solidFill>
                <a:effectLst/>
                <a:latin typeface="Arial" pitchFamily="34" charset="0"/>
                <a:ea typeface="+mn-ea"/>
                <a:cs typeface="+mn-cs"/>
              </a:rPr>
              <a:t>lo$oogg</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endParaRPr lang="he-IL"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וזהו </a:t>
            </a:r>
            <a:r>
              <a:rPr lang="he-IL" sz="1200" kern="1200" dirty="0" smtClean="0">
                <a:solidFill>
                  <a:schemeClr val="tx1"/>
                </a:solidFill>
                <a:effectLst/>
                <a:latin typeface="Arial" pitchFamily="34" charset="0"/>
                <a:ea typeface="+mn-ea"/>
                <a:cs typeface="+mn-cs"/>
              </a:rPr>
              <a:t>למעשה האינדקס שנשתמש בו.</a:t>
            </a:r>
            <a:endParaRPr lang="en-US" sz="1200" kern="1200" dirty="0" smtClean="0">
              <a:solidFill>
                <a:schemeClr val="tx1"/>
              </a:solidFill>
              <a:effectLst/>
              <a:latin typeface="Arial" pitchFamily="34" charset="0"/>
              <a:ea typeface="+mn-ea"/>
              <a:cs typeface="+mn-cs"/>
            </a:endParaRPr>
          </a:p>
          <a:p>
            <a:pPr algn="r" rtl="1"/>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8</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kern="1200" dirty="0" smtClean="0">
                <a:solidFill>
                  <a:schemeClr val="tx1"/>
                </a:solidFill>
                <a:effectLst/>
                <a:latin typeface="Arial" pitchFamily="34" charset="0"/>
                <a:ea typeface="+mn-ea"/>
                <a:cs typeface="+mn-cs"/>
              </a:rPr>
              <a:t>נשים </a:t>
            </a:r>
            <a:r>
              <a:rPr lang="he-IL" sz="1200" kern="1200" dirty="0" smtClean="0">
                <a:solidFill>
                  <a:schemeClr val="tx1"/>
                </a:solidFill>
                <a:effectLst/>
                <a:latin typeface="Arial" pitchFamily="34" charset="0"/>
                <a:ea typeface="+mn-ea"/>
                <a:cs typeface="+mn-cs"/>
              </a:rPr>
              <a:t>לב </a:t>
            </a:r>
            <a:r>
              <a:rPr lang="he-IL" sz="1200" b="1" kern="1200" dirty="0" smtClean="0">
                <a:solidFill>
                  <a:schemeClr val="tx1"/>
                </a:solidFill>
                <a:effectLst/>
                <a:latin typeface="Arial" pitchFamily="34" charset="0"/>
                <a:ea typeface="+mn-ea"/>
                <a:cs typeface="+mn-cs"/>
              </a:rPr>
              <a:t>לחידוש הגדול שבאלגוריתם</a:t>
            </a:r>
            <a:r>
              <a:rPr lang="he-IL" sz="1200" kern="1200" dirty="0" smtClean="0">
                <a:solidFill>
                  <a:schemeClr val="tx1"/>
                </a:solidFill>
                <a:effectLst/>
                <a:latin typeface="Arial" pitchFamily="34" charset="0"/>
                <a:ea typeface="+mn-ea"/>
                <a:cs typeface="+mn-cs"/>
              </a:rPr>
              <a:t> זה כפי שהוא מצוין בנקודות הבאות:</a:t>
            </a:r>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הקו לא יורד לכל עומק העץ – האלגוריתם יודע להתמודד עם שגיאות, </a:t>
            </a:r>
            <a:r>
              <a:rPr lang="he-IL" sz="1200" b="1" kern="1200" dirty="0" smtClean="0">
                <a:solidFill>
                  <a:schemeClr val="tx1"/>
                </a:solidFill>
                <a:effectLst/>
                <a:latin typeface="Arial" pitchFamily="34" charset="0"/>
                <a:ea typeface="+mn-ea"/>
                <a:cs typeface="+mn-cs"/>
              </a:rPr>
              <a:t>וממשיך לרדת</a:t>
            </a:r>
            <a:r>
              <a:rPr lang="he-IL" sz="1200" kern="1200" dirty="0" smtClean="0">
                <a:solidFill>
                  <a:schemeClr val="tx1"/>
                </a:solidFill>
                <a:effectLst/>
                <a:latin typeface="Arial" pitchFamily="34" charset="0"/>
                <a:ea typeface="+mn-ea"/>
                <a:cs typeface="+mn-cs"/>
              </a:rPr>
              <a:t> במורד העץ גם לאחר שגיאה אחת. ומאידך, ברגע שישנן יותר מדי שגיאות (2 במקרה הזה) </a:t>
            </a:r>
            <a:r>
              <a:rPr lang="he-IL" sz="1200" b="1" kern="1200" dirty="0" smtClean="0">
                <a:solidFill>
                  <a:schemeClr val="tx1"/>
                </a:solidFill>
                <a:effectLst/>
                <a:latin typeface="Arial" pitchFamily="34" charset="0"/>
                <a:ea typeface="+mn-ea"/>
                <a:cs typeface="+mn-cs"/>
              </a:rPr>
              <a:t>החיפוש נעצר</a:t>
            </a:r>
            <a:r>
              <a:rPr lang="he-IL" sz="1200" kern="1200" dirty="0" smtClean="0">
                <a:solidFill>
                  <a:schemeClr val="tx1"/>
                </a:solidFill>
                <a:effectLst/>
                <a:latin typeface="Arial" pitchFamily="34" charset="0"/>
                <a:ea typeface="+mn-ea"/>
                <a:cs typeface="+mn-cs"/>
              </a:rPr>
              <a:t> והקו עולה בחזרה במעלה העץ</a:t>
            </a:r>
            <a:r>
              <a:rPr lang="he-IL" sz="1200" kern="1200" dirty="0" smtClean="0">
                <a:solidFill>
                  <a:schemeClr val="tx1"/>
                </a:solidFill>
                <a:effectLst/>
                <a:latin typeface="Arial" pitchFamily="34" charset="0"/>
                <a:ea typeface="+mn-ea"/>
                <a:cs typeface="+mn-cs"/>
              </a:rPr>
              <a:t>.</a:t>
            </a:r>
          </a:p>
          <a:p>
            <a:pPr lvl="0" algn="r" rtl="1"/>
            <a:endParaRPr lang="en-US" sz="1200" kern="1200" dirty="0" smtClean="0">
              <a:solidFill>
                <a:schemeClr val="tx1"/>
              </a:solidFill>
              <a:effectLst/>
              <a:latin typeface="Arial" pitchFamily="34" charset="0"/>
              <a:ea typeface="+mn-ea"/>
              <a:cs typeface="+mn-cs"/>
            </a:endParaRPr>
          </a:p>
          <a:p>
            <a:pPr lvl="0" algn="r" rtl="1"/>
            <a:r>
              <a:rPr lang="he-IL" sz="1200" kern="1200" dirty="0" smtClean="0">
                <a:solidFill>
                  <a:schemeClr val="tx1"/>
                </a:solidFill>
                <a:effectLst/>
                <a:latin typeface="Arial" pitchFamily="34" charset="0"/>
                <a:ea typeface="+mn-ea"/>
                <a:cs typeface="+mn-cs"/>
              </a:rPr>
              <a:t>רישות שלהן יש רישה משותפת, </a:t>
            </a:r>
            <a:r>
              <a:rPr lang="he-IL" sz="1200" b="1" kern="1200" dirty="0" smtClean="0">
                <a:solidFill>
                  <a:schemeClr val="tx1"/>
                </a:solidFill>
                <a:effectLst/>
                <a:latin typeface="Arial" pitchFamily="34" charset="0"/>
                <a:ea typeface="+mn-ea"/>
                <a:cs typeface="+mn-cs"/>
              </a:rPr>
              <a:t>נמצאים על אותו מסלול של האלגוריתם!</a:t>
            </a:r>
            <a:r>
              <a:rPr lang="he-IL" sz="1200" kern="1200" dirty="0" smtClean="0">
                <a:solidFill>
                  <a:schemeClr val="tx1"/>
                </a:solidFill>
                <a:effectLst/>
                <a:latin typeface="Arial" pitchFamily="34" charset="0"/>
                <a:ea typeface="+mn-ea"/>
                <a:cs typeface="+mn-cs"/>
              </a:rPr>
              <a:t> (חסכון בזמן ריצה).</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 </a:t>
            </a:r>
            <a:endParaRPr lang="en-US" sz="1200" kern="1200" dirty="0" smtClean="0">
              <a:solidFill>
                <a:schemeClr val="tx1"/>
              </a:solidFill>
              <a:effectLst/>
              <a:latin typeface="Arial" pitchFamily="34" charset="0"/>
              <a:ea typeface="+mn-ea"/>
              <a:cs typeface="+mn-cs"/>
            </a:endParaRPr>
          </a:p>
          <a:p>
            <a:pPr algn="r" rtl="1"/>
            <a:r>
              <a:rPr lang="he-IL" sz="1200" b="1" kern="1200" dirty="0" smtClean="0">
                <a:solidFill>
                  <a:schemeClr val="tx1"/>
                </a:solidFill>
                <a:effectLst/>
                <a:latin typeface="Arial" pitchFamily="34" charset="0"/>
                <a:ea typeface="+mn-ea"/>
                <a:cs typeface="+mn-cs"/>
              </a:rPr>
              <a:t>הסבר</a:t>
            </a:r>
            <a:r>
              <a:rPr lang="he-IL" sz="1200" kern="1200" dirty="0" smtClean="0">
                <a:solidFill>
                  <a:schemeClr val="tx1"/>
                </a:solidFill>
                <a:effectLst/>
                <a:latin typeface="Arial" pitchFamily="34" charset="0"/>
                <a:ea typeface="+mn-ea"/>
                <a:cs typeface="+mn-cs"/>
              </a:rPr>
              <a:t>: מדוע הצומת המודגשת [1,1] המייצגת את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[1,1] מייצג טווח של אינדקסים, ובמקרה שלנו – אינקדס יחיד: 1.</a:t>
            </a:r>
            <a:endParaRPr lang="en-US" sz="1200" kern="1200" dirty="0" smtClean="0">
              <a:solidFill>
                <a:schemeClr val="tx1"/>
              </a:solidFill>
              <a:effectLst/>
              <a:latin typeface="Arial" pitchFamily="34" charset="0"/>
              <a:ea typeface="+mn-ea"/>
              <a:cs typeface="+mn-cs"/>
            </a:endParaRPr>
          </a:p>
          <a:p>
            <a:pPr algn="r" rtl="1"/>
            <a:r>
              <a:rPr lang="he-IL" sz="1200" kern="1200" dirty="0" smtClean="0">
                <a:solidFill>
                  <a:schemeClr val="tx1"/>
                </a:solidFill>
                <a:effectLst/>
                <a:latin typeface="Arial" pitchFamily="34" charset="0"/>
                <a:ea typeface="+mn-ea"/>
                <a:cs typeface="+mn-cs"/>
              </a:rPr>
              <a:t>נלך לטבלת ה</a:t>
            </a:r>
            <a:r>
              <a:rPr lang="en-US" sz="1200" kern="1200" dirty="0" smtClean="0">
                <a:solidFill>
                  <a:schemeClr val="tx1"/>
                </a:solidFill>
                <a:effectLst/>
                <a:latin typeface="Arial" pitchFamily="34" charset="0"/>
                <a:ea typeface="+mn-ea"/>
                <a:cs typeface="+mn-cs"/>
              </a:rPr>
              <a:t>BWT</a:t>
            </a:r>
            <a:r>
              <a:rPr lang="he-IL" sz="1200" kern="1200" dirty="0" smtClean="0">
                <a:solidFill>
                  <a:schemeClr val="tx1"/>
                </a:solidFill>
                <a:effectLst/>
                <a:latin typeface="Arial" pitchFamily="34" charset="0"/>
                <a:ea typeface="+mn-ea"/>
                <a:cs typeface="+mn-cs"/>
              </a:rPr>
              <a:t>, ואכן באינדקס 1, מופיעה המחרוזת '</a:t>
            </a:r>
            <a:r>
              <a:rPr lang="en-US" sz="1200" kern="1200" dirty="0" smtClean="0">
                <a:solidFill>
                  <a:schemeClr val="tx1"/>
                </a:solidFill>
                <a:effectLst/>
                <a:latin typeface="Arial" pitchFamily="34" charset="0"/>
                <a:ea typeface="+mn-ea"/>
                <a:cs typeface="+mn-cs"/>
              </a:rPr>
              <a:t>GOL</a:t>
            </a:r>
            <a:r>
              <a:rPr lang="he-IL" sz="1200" kern="1200" dirty="0" smtClean="0">
                <a:solidFill>
                  <a:schemeClr val="tx1"/>
                </a:solidFill>
                <a:effectLst/>
                <a:latin typeface="Arial" pitchFamily="34" charset="0"/>
                <a:ea typeface="+mn-ea"/>
                <a:cs typeface="+mn-cs"/>
              </a:rPr>
              <a:t>'. </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BB3C0BDA-275C-4F72-B40D-28BA313A146B}" type="slidenum">
              <a:rPr lang="en-US" altLang="he-IL" smtClean="0"/>
              <a:pPr/>
              <a:t>9</a:t>
            </a:fld>
            <a:endParaRPr lang="en-US" altLang="he-IL"/>
          </a:p>
        </p:txBody>
      </p:sp>
    </p:spTree>
    <p:extLst>
      <p:ext uri="{BB962C8B-B14F-4D97-AF65-F5344CB8AC3E}">
        <p14:creationId xmlns:p14="http://schemas.microsoft.com/office/powerpoint/2010/main" val="1335780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pPr lvl="0"/>
            <a:r>
              <a:rPr lang="en-US" altLang="he-IL" noProof="0" smtClean="0"/>
              <a:t>Click to edit Master title style</a:t>
            </a:r>
          </a:p>
        </p:txBody>
      </p:sp>
      <p:sp>
        <p:nvSpPr>
          <p:cNvPr id="20483"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0484" name="Rectangle 4"/>
          <p:cNvSpPr>
            <a:spLocks noGrp="1" noChangeArrowheads="1"/>
          </p:cNvSpPr>
          <p:nvPr>
            <p:ph type="dt" sz="half" idx="2"/>
          </p:nvPr>
        </p:nvSpPr>
        <p:spPr/>
        <p:txBody>
          <a:bodyPr/>
          <a:lstStyle>
            <a:lvl1pPr>
              <a:defRPr/>
            </a:lvl1pPr>
          </a:lstStyle>
          <a:p>
            <a:endParaRPr lang="en-US" altLang="he-IL"/>
          </a:p>
        </p:txBody>
      </p:sp>
      <p:sp>
        <p:nvSpPr>
          <p:cNvPr id="20485" name="Rectangle 5"/>
          <p:cNvSpPr>
            <a:spLocks noGrp="1" noChangeArrowheads="1"/>
          </p:cNvSpPr>
          <p:nvPr>
            <p:ph type="ftr" sz="quarter" idx="3"/>
          </p:nvPr>
        </p:nvSpPr>
        <p:spPr/>
        <p:txBody>
          <a:bodyPr/>
          <a:lstStyle>
            <a:lvl1pPr>
              <a:defRPr/>
            </a:lvl1pPr>
          </a:lstStyle>
          <a:p>
            <a:endParaRPr lang="en-US" altLang="he-IL"/>
          </a:p>
        </p:txBody>
      </p:sp>
      <p:sp>
        <p:nvSpPr>
          <p:cNvPr id="20486" name="Rectangle 6"/>
          <p:cNvSpPr>
            <a:spLocks noGrp="1" noChangeArrowheads="1"/>
          </p:cNvSpPr>
          <p:nvPr>
            <p:ph type="sldNum" sz="quarter" idx="4"/>
          </p:nvPr>
        </p:nvSpPr>
        <p:spPr/>
        <p:txBody>
          <a:bodyPr/>
          <a:lstStyle>
            <a:lvl1pPr>
              <a:defRPr/>
            </a:lvl1pPr>
          </a:lstStyle>
          <a:p>
            <a:fld id="{47533BDF-940A-45E4-8777-12A5CC0711F7}" type="slidenum">
              <a:rPr lang="en-US" altLang="he-IL"/>
              <a:pPr/>
              <a:t>‹#›</a:t>
            </a:fld>
            <a:endParaRPr lang="en-US" alt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659BAB3D-0AF1-4BC0-9DAD-78B2EB31CF0E}" type="slidenum">
              <a:rPr lang="en-US" altLang="he-IL"/>
              <a:pPr/>
              <a:t>‹#›</a:t>
            </a:fld>
            <a:endParaRPr lang="en-US" altLang="he-IL"/>
          </a:p>
        </p:txBody>
      </p:sp>
    </p:spTree>
    <p:extLst>
      <p:ext uri="{BB962C8B-B14F-4D97-AF65-F5344CB8AC3E}">
        <p14:creationId xmlns:p14="http://schemas.microsoft.com/office/powerpoint/2010/main" val="71404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9D4A35B1-0F10-49BB-9F9F-9388F960F9BF}" type="slidenum">
              <a:rPr lang="en-US" altLang="he-IL"/>
              <a:pPr/>
              <a:t>‹#›</a:t>
            </a:fld>
            <a:endParaRPr lang="en-US" altLang="he-IL"/>
          </a:p>
        </p:txBody>
      </p:sp>
    </p:spTree>
    <p:extLst>
      <p:ext uri="{BB962C8B-B14F-4D97-AF65-F5344CB8AC3E}">
        <p14:creationId xmlns:p14="http://schemas.microsoft.com/office/powerpoint/2010/main" val="78164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7651"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pPr lvl="0"/>
            <a:r>
              <a:rPr lang="en-US" altLang="he-IL" noProof="0" smtClean="0"/>
              <a:t>Click to edit Master title style</a:t>
            </a:r>
          </a:p>
        </p:txBody>
      </p:sp>
      <p:sp>
        <p:nvSpPr>
          <p:cNvPr id="27652"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pPr lvl="0"/>
            <a:r>
              <a:rPr lang="en-US" altLang="he-IL" noProof="0" smtClean="0"/>
              <a:t>Click to edit Master subtitle style</a:t>
            </a:r>
          </a:p>
        </p:txBody>
      </p:sp>
      <p:sp>
        <p:nvSpPr>
          <p:cNvPr id="27653" name="Rectangle 5"/>
          <p:cNvSpPr>
            <a:spLocks noGrp="1" noChangeArrowheads="1"/>
          </p:cNvSpPr>
          <p:nvPr>
            <p:ph type="dt" sz="half" idx="2"/>
          </p:nvPr>
        </p:nvSpPr>
        <p:spPr/>
        <p:txBody>
          <a:bodyPr/>
          <a:lstStyle>
            <a:lvl1pPr>
              <a:defRPr/>
            </a:lvl1pPr>
          </a:lstStyle>
          <a:p>
            <a:endParaRPr lang="en-US" altLang="he-IL"/>
          </a:p>
        </p:txBody>
      </p:sp>
      <p:sp>
        <p:nvSpPr>
          <p:cNvPr id="27654" name="Rectangle 6"/>
          <p:cNvSpPr>
            <a:spLocks noGrp="1" noChangeArrowheads="1"/>
          </p:cNvSpPr>
          <p:nvPr>
            <p:ph type="ftr" sz="quarter" idx="3"/>
          </p:nvPr>
        </p:nvSpPr>
        <p:spPr/>
        <p:txBody>
          <a:bodyPr/>
          <a:lstStyle>
            <a:lvl1pPr>
              <a:defRPr/>
            </a:lvl1pPr>
          </a:lstStyle>
          <a:p>
            <a:endParaRPr lang="en-US" altLang="he-IL"/>
          </a:p>
        </p:txBody>
      </p:sp>
      <p:sp>
        <p:nvSpPr>
          <p:cNvPr id="27655" name="Rectangle 7"/>
          <p:cNvSpPr>
            <a:spLocks noGrp="1" noChangeArrowheads="1"/>
          </p:cNvSpPr>
          <p:nvPr>
            <p:ph type="sldNum" sz="quarter" idx="4"/>
          </p:nvPr>
        </p:nvSpPr>
        <p:spPr/>
        <p:txBody>
          <a:bodyPr/>
          <a:lstStyle>
            <a:lvl1pPr>
              <a:defRPr/>
            </a:lvl1pPr>
          </a:lstStyle>
          <a:p>
            <a:fld id="{D6B99144-F844-4B9F-B489-F504A16B6A24}" type="slidenum">
              <a:rPr lang="en-US" altLang="he-IL"/>
              <a:pPr/>
              <a:t>‹#›</a:t>
            </a:fld>
            <a:endParaRPr lang="en-US" alt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B8E86FC0-FB44-4741-9DDD-8ED8B625A628}" type="slidenum">
              <a:rPr lang="en-US" altLang="he-IL"/>
              <a:pPr/>
              <a:t>‹#›</a:t>
            </a:fld>
            <a:endParaRPr lang="en-US" altLang="he-IL"/>
          </a:p>
        </p:txBody>
      </p:sp>
    </p:spTree>
    <p:extLst>
      <p:ext uri="{BB962C8B-B14F-4D97-AF65-F5344CB8AC3E}">
        <p14:creationId xmlns:p14="http://schemas.microsoft.com/office/powerpoint/2010/main" val="41143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E7E73A22-80C0-4244-94B6-9B6B43F6B653}" type="slidenum">
              <a:rPr lang="en-US" altLang="he-IL"/>
              <a:pPr/>
              <a:t>‹#›</a:t>
            </a:fld>
            <a:endParaRPr lang="en-US" altLang="he-IL"/>
          </a:p>
        </p:txBody>
      </p:sp>
    </p:spTree>
    <p:extLst>
      <p:ext uri="{BB962C8B-B14F-4D97-AF65-F5344CB8AC3E}">
        <p14:creationId xmlns:p14="http://schemas.microsoft.com/office/powerpoint/2010/main" val="396173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1E590C42-77FC-4260-9006-254CF73F5322}" type="slidenum">
              <a:rPr lang="en-US" altLang="he-IL"/>
              <a:pPr/>
              <a:t>‹#›</a:t>
            </a:fld>
            <a:endParaRPr lang="en-US" altLang="he-IL"/>
          </a:p>
        </p:txBody>
      </p:sp>
    </p:spTree>
    <p:extLst>
      <p:ext uri="{BB962C8B-B14F-4D97-AF65-F5344CB8AC3E}">
        <p14:creationId xmlns:p14="http://schemas.microsoft.com/office/powerpoint/2010/main" val="2481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822F567A-8AD9-4583-8A8B-868BDE379922}" type="slidenum">
              <a:rPr lang="en-US" altLang="he-IL"/>
              <a:pPr/>
              <a:t>‹#›</a:t>
            </a:fld>
            <a:endParaRPr lang="en-US" altLang="he-IL"/>
          </a:p>
        </p:txBody>
      </p:sp>
    </p:spTree>
    <p:extLst>
      <p:ext uri="{BB962C8B-B14F-4D97-AF65-F5344CB8AC3E}">
        <p14:creationId xmlns:p14="http://schemas.microsoft.com/office/powerpoint/2010/main" val="1835920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61A24172-8AC2-47B0-A330-8B81C333C4B3}" type="slidenum">
              <a:rPr lang="en-US" altLang="he-IL"/>
              <a:pPr/>
              <a:t>‹#›</a:t>
            </a:fld>
            <a:endParaRPr lang="en-US" altLang="he-IL"/>
          </a:p>
        </p:txBody>
      </p:sp>
    </p:spTree>
    <p:extLst>
      <p:ext uri="{BB962C8B-B14F-4D97-AF65-F5344CB8AC3E}">
        <p14:creationId xmlns:p14="http://schemas.microsoft.com/office/powerpoint/2010/main" val="204971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BBC5A023-9E73-4471-9291-AE6F84B75CF9}" type="slidenum">
              <a:rPr lang="en-US" altLang="he-IL"/>
              <a:pPr/>
              <a:t>‹#›</a:t>
            </a:fld>
            <a:endParaRPr lang="en-US" altLang="he-IL"/>
          </a:p>
        </p:txBody>
      </p:sp>
    </p:spTree>
    <p:extLst>
      <p:ext uri="{BB962C8B-B14F-4D97-AF65-F5344CB8AC3E}">
        <p14:creationId xmlns:p14="http://schemas.microsoft.com/office/powerpoint/2010/main" val="409803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9F381B41-448D-4D2F-AB9D-ECB22C56809E}" type="slidenum">
              <a:rPr lang="en-US" altLang="he-IL"/>
              <a:pPr/>
              <a:t>‹#›</a:t>
            </a:fld>
            <a:endParaRPr lang="en-US" altLang="he-IL"/>
          </a:p>
        </p:txBody>
      </p:sp>
    </p:spTree>
    <p:extLst>
      <p:ext uri="{BB962C8B-B14F-4D97-AF65-F5344CB8AC3E}">
        <p14:creationId xmlns:p14="http://schemas.microsoft.com/office/powerpoint/2010/main" val="51462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3EF84412-D3F1-437C-88B0-12540D797466}" type="slidenum">
              <a:rPr lang="en-US" altLang="he-IL"/>
              <a:pPr/>
              <a:t>‹#›</a:t>
            </a:fld>
            <a:endParaRPr lang="en-US" altLang="he-IL"/>
          </a:p>
        </p:txBody>
      </p:sp>
    </p:spTree>
    <p:extLst>
      <p:ext uri="{BB962C8B-B14F-4D97-AF65-F5344CB8AC3E}">
        <p14:creationId xmlns:p14="http://schemas.microsoft.com/office/powerpoint/2010/main" val="2244691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31810025-73BD-4F8D-8537-980726DD0E48}" type="slidenum">
              <a:rPr lang="en-US" altLang="he-IL"/>
              <a:pPr/>
              <a:t>‹#›</a:t>
            </a:fld>
            <a:endParaRPr lang="en-US" altLang="he-IL"/>
          </a:p>
        </p:txBody>
      </p:sp>
    </p:spTree>
    <p:extLst>
      <p:ext uri="{BB962C8B-B14F-4D97-AF65-F5344CB8AC3E}">
        <p14:creationId xmlns:p14="http://schemas.microsoft.com/office/powerpoint/2010/main" val="1312644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1AFDE8F4-28B5-4F83-9052-420D9E428DDD}" type="slidenum">
              <a:rPr lang="en-US" altLang="he-IL"/>
              <a:pPr/>
              <a:t>‹#›</a:t>
            </a:fld>
            <a:endParaRPr lang="en-US" altLang="he-IL"/>
          </a:p>
        </p:txBody>
      </p:sp>
    </p:spTree>
    <p:extLst>
      <p:ext uri="{BB962C8B-B14F-4D97-AF65-F5344CB8AC3E}">
        <p14:creationId xmlns:p14="http://schemas.microsoft.com/office/powerpoint/2010/main" val="11736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F649C8C3-178C-497D-9A20-376B125A4341}" type="slidenum">
              <a:rPr lang="en-US" altLang="he-IL"/>
              <a:pPr/>
              <a:t>‹#›</a:t>
            </a:fld>
            <a:endParaRPr lang="en-US" altLang="he-IL"/>
          </a:p>
        </p:txBody>
      </p:sp>
    </p:spTree>
    <p:extLst>
      <p:ext uri="{BB962C8B-B14F-4D97-AF65-F5344CB8AC3E}">
        <p14:creationId xmlns:p14="http://schemas.microsoft.com/office/powerpoint/2010/main" val="214377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he-IL"/>
          </a:p>
        </p:txBody>
      </p:sp>
      <p:sp>
        <p:nvSpPr>
          <p:cNvPr id="5" name="Footer Placeholder 4"/>
          <p:cNvSpPr>
            <a:spLocks noGrp="1"/>
          </p:cNvSpPr>
          <p:nvPr>
            <p:ph type="ftr" sz="quarter" idx="11"/>
          </p:nvPr>
        </p:nvSpPr>
        <p:spPr/>
        <p:txBody>
          <a:bodyPr/>
          <a:lstStyle>
            <a:lvl1pPr>
              <a:defRPr/>
            </a:lvl1pPr>
          </a:lstStyle>
          <a:p>
            <a:endParaRPr lang="en-US" altLang="he-IL"/>
          </a:p>
        </p:txBody>
      </p:sp>
      <p:sp>
        <p:nvSpPr>
          <p:cNvPr id="6" name="Slide Number Placeholder 5"/>
          <p:cNvSpPr>
            <a:spLocks noGrp="1"/>
          </p:cNvSpPr>
          <p:nvPr>
            <p:ph type="sldNum" sz="quarter" idx="12"/>
          </p:nvPr>
        </p:nvSpPr>
        <p:spPr/>
        <p:txBody>
          <a:bodyPr/>
          <a:lstStyle>
            <a:lvl1pPr>
              <a:defRPr/>
            </a:lvl1pPr>
          </a:lstStyle>
          <a:p>
            <a:fld id="{CA57C799-1D73-456E-86C0-BA16F6994548}" type="slidenum">
              <a:rPr lang="en-US" altLang="he-IL"/>
              <a:pPr/>
              <a:t>‹#›</a:t>
            </a:fld>
            <a:endParaRPr lang="en-US" altLang="he-IL"/>
          </a:p>
        </p:txBody>
      </p:sp>
    </p:spTree>
    <p:extLst>
      <p:ext uri="{BB962C8B-B14F-4D97-AF65-F5344CB8AC3E}">
        <p14:creationId xmlns:p14="http://schemas.microsoft.com/office/powerpoint/2010/main" val="3466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A091FDCA-D92D-479A-A0A3-0C52AA619531}" type="slidenum">
              <a:rPr lang="en-US" altLang="he-IL"/>
              <a:pPr/>
              <a:t>‹#›</a:t>
            </a:fld>
            <a:endParaRPr lang="en-US" altLang="he-IL"/>
          </a:p>
        </p:txBody>
      </p:sp>
    </p:spTree>
    <p:extLst>
      <p:ext uri="{BB962C8B-B14F-4D97-AF65-F5344CB8AC3E}">
        <p14:creationId xmlns:p14="http://schemas.microsoft.com/office/powerpoint/2010/main" val="29739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lvl1pPr>
              <a:defRPr/>
            </a:lvl1pPr>
          </a:lstStyle>
          <a:p>
            <a:endParaRPr lang="en-US" altLang="he-IL"/>
          </a:p>
        </p:txBody>
      </p:sp>
      <p:sp>
        <p:nvSpPr>
          <p:cNvPr id="8" name="Footer Placeholder 7"/>
          <p:cNvSpPr>
            <a:spLocks noGrp="1"/>
          </p:cNvSpPr>
          <p:nvPr>
            <p:ph type="ftr" sz="quarter" idx="11"/>
          </p:nvPr>
        </p:nvSpPr>
        <p:spPr/>
        <p:txBody>
          <a:bodyPr/>
          <a:lstStyle>
            <a:lvl1pPr>
              <a:defRPr/>
            </a:lvl1pPr>
          </a:lstStyle>
          <a:p>
            <a:endParaRPr lang="en-US" altLang="he-IL"/>
          </a:p>
        </p:txBody>
      </p:sp>
      <p:sp>
        <p:nvSpPr>
          <p:cNvPr id="9" name="Slide Number Placeholder 8"/>
          <p:cNvSpPr>
            <a:spLocks noGrp="1"/>
          </p:cNvSpPr>
          <p:nvPr>
            <p:ph type="sldNum" sz="quarter" idx="12"/>
          </p:nvPr>
        </p:nvSpPr>
        <p:spPr/>
        <p:txBody>
          <a:bodyPr/>
          <a:lstStyle>
            <a:lvl1pPr>
              <a:defRPr/>
            </a:lvl1pPr>
          </a:lstStyle>
          <a:p>
            <a:fld id="{CE853DB8-D058-4DC9-A2A8-CAA609B21038}" type="slidenum">
              <a:rPr lang="en-US" altLang="he-IL"/>
              <a:pPr/>
              <a:t>‹#›</a:t>
            </a:fld>
            <a:endParaRPr lang="en-US" altLang="he-IL"/>
          </a:p>
        </p:txBody>
      </p:sp>
    </p:spTree>
    <p:extLst>
      <p:ext uri="{BB962C8B-B14F-4D97-AF65-F5344CB8AC3E}">
        <p14:creationId xmlns:p14="http://schemas.microsoft.com/office/powerpoint/2010/main" val="10892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lvl1pPr>
              <a:defRPr/>
            </a:lvl1pPr>
          </a:lstStyle>
          <a:p>
            <a:endParaRPr lang="en-US" altLang="he-IL"/>
          </a:p>
        </p:txBody>
      </p:sp>
      <p:sp>
        <p:nvSpPr>
          <p:cNvPr id="4" name="Footer Placeholder 3"/>
          <p:cNvSpPr>
            <a:spLocks noGrp="1"/>
          </p:cNvSpPr>
          <p:nvPr>
            <p:ph type="ftr" sz="quarter" idx="11"/>
          </p:nvPr>
        </p:nvSpPr>
        <p:spPr/>
        <p:txBody>
          <a:bodyPr/>
          <a:lstStyle>
            <a:lvl1pPr>
              <a:defRPr/>
            </a:lvl1pPr>
          </a:lstStyle>
          <a:p>
            <a:endParaRPr lang="en-US" altLang="he-IL"/>
          </a:p>
        </p:txBody>
      </p:sp>
      <p:sp>
        <p:nvSpPr>
          <p:cNvPr id="5" name="Slide Number Placeholder 4"/>
          <p:cNvSpPr>
            <a:spLocks noGrp="1"/>
          </p:cNvSpPr>
          <p:nvPr>
            <p:ph type="sldNum" sz="quarter" idx="12"/>
          </p:nvPr>
        </p:nvSpPr>
        <p:spPr/>
        <p:txBody>
          <a:bodyPr/>
          <a:lstStyle>
            <a:lvl1pPr>
              <a:defRPr/>
            </a:lvl1pPr>
          </a:lstStyle>
          <a:p>
            <a:fld id="{0CEBC20C-4212-4D6E-B725-6E50D0A8CE5B}" type="slidenum">
              <a:rPr lang="en-US" altLang="he-IL"/>
              <a:pPr/>
              <a:t>‹#›</a:t>
            </a:fld>
            <a:endParaRPr lang="en-US" altLang="he-IL"/>
          </a:p>
        </p:txBody>
      </p:sp>
    </p:spTree>
    <p:extLst>
      <p:ext uri="{BB962C8B-B14F-4D97-AF65-F5344CB8AC3E}">
        <p14:creationId xmlns:p14="http://schemas.microsoft.com/office/powerpoint/2010/main" val="413309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he-IL"/>
          </a:p>
        </p:txBody>
      </p:sp>
      <p:sp>
        <p:nvSpPr>
          <p:cNvPr id="3" name="Footer Placeholder 2"/>
          <p:cNvSpPr>
            <a:spLocks noGrp="1"/>
          </p:cNvSpPr>
          <p:nvPr>
            <p:ph type="ftr" sz="quarter" idx="11"/>
          </p:nvPr>
        </p:nvSpPr>
        <p:spPr/>
        <p:txBody>
          <a:bodyPr/>
          <a:lstStyle>
            <a:lvl1pPr>
              <a:defRPr/>
            </a:lvl1pPr>
          </a:lstStyle>
          <a:p>
            <a:endParaRPr lang="en-US" altLang="he-IL"/>
          </a:p>
        </p:txBody>
      </p:sp>
      <p:sp>
        <p:nvSpPr>
          <p:cNvPr id="4" name="Slide Number Placeholder 3"/>
          <p:cNvSpPr>
            <a:spLocks noGrp="1"/>
          </p:cNvSpPr>
          <p:nvPr>
            <p:ph type="sldNum" sz="quarter" idx="12"/>
          </p:nvPr>
        </p:nvSpPr>
        <p:spPr/>
        <p:txBody>
          <a:bodyPr/>
          <a:lstStyle>
            <a:lvl1pPr>
              <a:defRPr/>
            </a:lvl1pPr>
          </a:lstStyle>
          <a:p>
            <a:fld id="{1E0E6E33-83BF-420D-88D0-90240055ADDE}" type="slidenum">
              <a:rPr lang="en-US" altLang="he-IL"/>
              <a:pPr/>
              <a:t>‹#›</a:t>
            </a:fld>
            <a:endParaRPr lang="en-US" altLang="he-IL"/>
          </a:p>
        </p:txBody>
      </p:sp>
    </p:spTree>
    <p:extLst>
      <p:ext uri="{BB962C8B-B14F-4D97-AF65-F5344CB8AC3E}">
        <p14:creationId xmlns:p14="http://schemas.microsoft.com/office/powerpoint/2010/main" val="39275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76D4A82D-6F44-4A44-A64E-00C39F48D81C}" type="slidenum">
              <a:rPr lang="en-US" altLang="he-IL"/>
              <a:pPr/>
              <a:t>‹#›</a:t>
            </a:fld>
            <a:endParaRPr lang="en-US" altLang="he-IL"/>
          </a:p>
        </p:txBody>
      </p:sp>
    </p:spTree>
    <p:extLst>
      <p:ext uri="{BB962C8B-B14F-4D97-AF65-F5344CB8AC3E}">
        <p14:creationId xmlns:p14="http://schemas.microsoft.com/office/powerpoint/2010/main" val="249652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he-IL"/>
          </a:p>
        </p:txBody>
      </p:sp>
      <p:sp>
        <p:nvSpPr>
          <p:cNvPr id="6" name="Footer Placeholder 5"/>
          <p:cNvSpPr>
            <a:spLocks noGrp="1"/>
          </p:cNvSpPr>
          <p:nvPr>
            <p:ph type="ftr" sz="quarter" idx="11"/>
          </p:nvPr>
        </p:nvSpPr>
        <p:spPr/>
        <p:txBody>
          <a:bodyPr/>
          <a:lstStyle>
            <a:lvl1pPr>
              <a:defRPr/>
            </a:lvl1pPr>
          </a:lstStyle>
          <a:p>
            <a:endParaRPr lang="en-US" altLang="he-IL"/>
          </a:p>
        </p:txBody>
      </p:sp>
      <p:sp>
        <p:nvSpPr>
          <p:cNvPr id="7" name="Slide Number Placeholder 6"/>
          <p:cNvSpPr>
            <a:spLocks noGrp="1"/>
          </p:cNvSpPr>
          <p:nvPr>
            <p:ph type="sldNum" sz="quarter" idx="12"/>
          </p:nvPr>
        </p:nvSpPr>
        <p:spPr/>
        <p:txBody>
          <a:bodyPr/>
          <a:lstStyle>
            <a:lvl1pPr>
              <a:defRPr/>
            </a:lvl1pPr>
          </a:lstStyle>
          <a:p>
            <a:fld id="{F0E94658-C982-4FC0-B426-8D61CB6DB9EC}" type="slidenum">
              <a:rPr lang="en-US" altLang="he-IL"/>
              <a:pPr/>
              <a:t>‹#›</a:t>
            </a:fld>
            <a:endParaRPr lang="en-US" altLang="he-IL"/>
          </a:p>
        </p:txBody>
      </p:sp>
    </p:spTree>
    <p:extLst>
      <p:ext uri="{BB962C8B-B14F-4D97-AF65-F5344CB8AC3E}">
        <p14:creationId xmlns:p14="http://schemas.microsoft.com/office/powerpoint/2010/main" val="37349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B3E01D2-1FDE-4C69-BC06-E071948EC0CB}"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p:titleStyle>
    <p:body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26627" name="Rectangle 3"/>
          <p:cNvSpPr>
            <a:spLocks noGrp="1" noChangeArrowheads="1"/>
          </p:cNvSpPr>
          <p:nvPr>
            <p:ph type="title"/>
            <p:custDataLst>
              <p:tags r:id="rId13"/>
            </p:custDataLst>
          </p:nvPr>
        </p:nvSpPr>
        <p:spPr bwMode="auto">
          <a:xfrm>
            <a:off x="455613" y="274638"/>
            <a:ext cx="8226425" cy="1143000"/>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he-IL" smtClean="0"/>
              <a:t>Click to edit Master title style</a:t>
            </a:r>
          </a:p>
        </p:txBody>
      </p:sp>
      <p:sp>
        <p:nvSpPr>
          <p:cNvPr id="26628" name="Rectangle 4"/>
          <p:cNvSpPr>
            <a:spLocks noGrp="1" noChangeArrowheads="1"/>
          </p:cNvSpPr>
          <p:nvPr>
            <p:ph type="body" idx="1"/>
            <p:custDataLst>
              <p:tags r:id="rId14"/>
            </p:custDataLst>
          </p:nvPr>
        </p:nvSpPr>
        <p:spPr bwMode="auto">
          <a:xfrm>
            <a:off x="455613" y="1600200"/>
            <a:ext cx="8226425" cy="452596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266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he-IL"/>
          </a:p>
        </p:txBody>
      </p:sp>
      <p:sp>
        <p:nvSpPr>
          <p:cNvPr id="266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he-IL"/>
          </a:p>
        </p:txBody>
      </p:sp>
      <p:sp>
        <p:nvSpPr>
          <p:cNvPr id="266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EF1D9B1-3BED-407D-9677-B02E2F88444D}" type="slidenum">
              <a:rPr lang="en-US" altLang="he-IL"/>
              <a:pPr/>
              <a:t>‹#›</a:t>
            </a:fld>
            <a:endParaRPr lang="en-US" altLang="he-IL"/>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pitchFamily="34" charset="0"/>
        </a:defRPr>
      </a:lvl2pPr>
      <a:lvl3pPr algn="l" rtl="0" fontAlgn="base">
        <a:spcBef>
          <a:spcPct val="0"/>
        </a:spcBef>
        <a:spcAft>
          <a:spcPct val="0"/>
        </a:spcAft>
        <a:buClr>
          <a:schemeClr val="tx1"/>
        </a:buClr>
        <a:defRPr sz="3200">
          <a:solidFill>
            <a:schemeClr val="tx1"/>
          </a:solidFill>
          <a:latin typeface="Arial" pitchFamily="34" charset="0"/>
        </a:defRPr>
      </a:lvl3pPr>
      <a:lvl4pPr algn="l" rtl="0" fontAlgn="base">
        <a:spcBef>
          <a:spcPct val="0"/>
        </a:spcBef>
        <a:spcAft>
          <a:spcPct val="0"/>
        </a:spcAft>
        <a:buClr>
          <a:schemeClr val="tx1"/>
        </a:buClr>
        <a:defRPr sz="3200">
          <a:solidFill>
            <a:schemeClr val="tx1"/>
          </a:solidFill>
          <a:latin typeface="Arial" pitchFamily="34" charset="0"/>
        </a:defRPr>
      </a:lvl4pPr>
      <a:lvl5pPr algn="l" rtl="0" fontAlgn="base">
        <a:spcBef>
          <a:spcPct val="0"/>
        </a:spcBef>
        <a:spcAft>
          <a:spcPct val="0"/>
        </a:spcAft>
        <a:buClr>
          <a:schemeClr val="tx1"/>
        </a:buClr>
        <a:defRPr sz="3200">
          <a:solidFill>
            <a:schemeClr val="tx1"/>
          </a:solidFill>
          <a:latin typeface="Arial" pitchFamily="34" charset="0"/>
        </a:defRPr>
      </a:lvl5pPr>
      <a:lvl6pPr marL="457200" algn="l" rtl="0" fontAlgn="base">
        <a:spcBef>
          <a:spcPct val="0"/>
        </a:spcBef>
        <a:spcAft>
          <a:spcPct val="0"/>
        </a:spcAft>
        <a:buClr>
          <a:schemeClr val="tx1"/>
        </a:buClr>
        <a:defRPr sz="3200">
          <a:solidFill>
            <a:schemeClr val="tx1"/>
          </a:solidFill>
          <a:latin typeface="Arial" pitchFamily="34" charset="0"/>
        </a:defRPr>
      </a:lvl6pPr>
      <a:lvl7pPr marL="914400" algn="l" rtl="0" fontAlgn="base">
        <a:spcBef>
          <a:spcPct val="0"/>
        </a:spcBef>
        <a:spcAft>
          <a:spcPct val="0"/>
        </a:spcAft>
        <a:buClr>
          <a:schemeClr val="tx1"/>
        </a:buClr>
        <a:defRPr sz="3200">
          <a:solidFill>
            <a:schemeClr val="tx1"/>
          </a:solidFill>
          <a:latin typeface="Arial" pitchFamily="34" charset="0"/>
        </a:defRPr>
      </a:lvl7pPr>
      <a:lvl8pPr marL="1371600" algn="l" rtl="0" fontAlgn="base">
        <a:spcBef>
          <a:spcPct val="0"/>
        </a:spcBef>
        <a:spcAft>
          <a:spcPct val="0"/>
        </a:spcAft>
        <a:buClr>
          <a:schemeClr val="tx1"/>
        </a:buClr>
        <a:defRPr sz="3200">
          <a:solidFill>
            <a:schemeClr val="tx1"/>
          </a:solidFill>
          <a:latin typeface="Arial" pitchFamily="34" charset="0"/>
        </a:defRPr>
      </a:lvl8pPr>
      <a:lvl9pPr marL="1828800" algn="l" rtl="0" fontAlgn="base">
        <a:spcBef>
          <a:spcPct val="0"/>
        </a:spcBef>
        <a:spcAft>
          <a:spcPct val="0"/>
        </a:spcAft>
        <a:buClr>
          <a:schemeClr val="tx1"/>
        </a:buClr>
        <a:defRPr sz="3200">
          <a:solidFill>
            <a:schemeClr val="tx1"/>
          </a:solidFill>
          <a:latin typeface="Arial" pitchFamily="34"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hyperlink" Target="https://github.com/turner11/BWA-Final_Project/blob/master/Files/Prototype.zip?raw=true"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urner11/BWA-Final_Project/blob/master/Code/BWT.Net/InexactSearch.c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2123728" y="1628800"/>
            <a:ext cx="5830515" cy="1470025"/>
          </a:xfrm>
        </p:spPr>
        <p:txBody>
          <a:bodyPr/>
          <a:lstStyle/>
          <a:p>
            <a:r>
              <a:rPr lang="he-IL" b="1" dirty="0" smtClean="0"/>
              <a:t>מקבול</a:t>
            </a:r>
            <a:r>
              <a:rPr lang="en-US" b="1" dirty="0" smtClean="0">
                <a:solidFill>
                  <a:schemeClr val="tx1"/>
                </a:solidFill>
                <a:latin typeface="+mj-lt"/>
                <a:ea typeface="+mj-ea"/>
                <a:cs typeface="+mj-cs"/>
              </a:rPr>
              <a:t>BWA-Aligner </a:t>
            </a:r>
            <a:r>
              <a:rPr lang="en-US" dirty="0">
                <a:solidFill>
                  <a:schemeClr val="tx1"/>
                </a:solidFill>
                <a:latin typeface="+mj-lt"/>
                <a:ea typeface="+mj-ea"/>
                <a:cs typeface="+mj-cs"/>
              </a:rPr>
              <a:t/>
            </a:r>
            <a:br>
              <a:rPr lang="en-US" dirty="0">
                <a:solidFill>
                  <a:schemeClr val="tx1"/>
                </a:solidFill>
                <a:latin typeface="+mj-lt"/>
                <a:ea typeface="+mj-ea"/>
                <a:cs typeface="+mj-cs"/>
              </a:rPr>
            </a:br>
            <a:endParaRPr lang="he-IL" altLang="he-IL" dirty="0"/>
          </a:p>
        </p:txBody>
      </p:sp>
      <p:sp>
        <p:nvSpPr>
          <p:cNvPr id="53251" name="Rectangle 3"/>
          <p:cNvSpPr>
            <a:spLocks noGrp="1" noChangeArrowheads="1"/>
          </p:cNvSpPr>
          <p:nvPr>
            <p:ph type="subTitle" idx="1"/>
          </p:nvPr>
        </p:nvSpPr>
        <p:spPr/>
        <p:txBody>
          <a:bodyPr/>
          <a:lstStyle/>
          <a:p>
            <a:pPr algn="r"/>
            <a:r>
              <a:rPr lang="he-IL" b="1" dirty="0">
                <a:solidFill>
                  <a:schemeClr val="tx1"/>
                </a:solidFill>
                <a:latin typeface="+mn-lt"/>
                <a:ea typeface="+mn-ea"/>
                <a:cs typeface="+mn-cs"/>
              </a:rPr>
              <a:t>אבי </a:t>
            </a:r>
            <a:r>
              <a:rPr lang="he-IL" b="1" dirty="0" smtClean="0">
                <a:solidFill>
                  <a:schemeClr val="tx1"/>
                </a:solidFill>
                <a:latin typeface="+mn-lt"/>
                <a:ea typeface="+mn-ea"/>
                <a:cs typeface="+mn-cs"/>
              </a:rPr>
              <a:t>טרנר</a:t>
            </a:r>
          </a:p>
          <a:p>
            <a:pPr algn="r"/>
            <a:r>
              <a:rPr lang="he-IL" b="1" dirty="0">
                <a:solidFill>
                  <a:schemeClr val="tx1"/>
                </a:solidFill>
                <a:latin typeface="+mn-lt"/>
                <a:ea typeface="+mn-ea"/>
                <a:cs typeface="+mn-cs"/>
              </a:rPr>
              <a:t>מנחה </a:t>
            </a:r>
            <a:r>
              <a:rPr lang="he-IL" b="1" dirty="0" smtClean="0">
                <a:solidFill>
                  <a:schemeClr val="tx1"/>
                </a:solidFill>
                <a:latin typeface="+mn-lt"/>
                <a:ea typeface="+mn-ea"/>
                <a:cs typeface="+mn-cs"/>
              </a:rPr>
              <a:t>אקדמי: ד"ר </a:t>
            </a:r>
            <a:r>
              <a:rPr lang="he-IL" b="1" dirty="0">
                <a:solidFill>
                  <a:schemeClr val="tx1"/>
                </a:solidFill>
                <a:latin typeface="+mn-lt"/>
                <a:ea typeface="+mn-ea"/>
                <a:cs typeface="+mn-cs"/>
              </a:rPr>
              <a:t>יהודה חסין </a:t>
            </a:r>
            <a:endParaRPr lang="he-IL" alt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2699546" y="764704"/>
                <a:ext cx="6432444" cy="4857403"/>
              </a:xfrm>
            </p:spPr>
            <p:txBody>
              <a:bodyPr/>
              <a:lstStyle/>
              <a:p>
                <a:pPr>
                  <a:lnSpc>
                    <a:spcPct val="150000"/>
                  </a:lnSpc>
                </a:pPr>
                <a:r>
                  <a:rPr lang="he-IL" sz="2000" dirty="0" smtClean="0"/>
                  <a:t>האלגוריתם </a:t>
                </a:r>
                <a:r>
                  <a:rPr lang="en-US" sz="2000" dirty="0" smtClean="0"/>
                  <a:t>BWA</a:t>
                </a:r>
                <a:r>
                  <a:rPr lang="he-IL" sz="2000" dirty="0" smtClean="0"/>
                  <a:t> הוא אכן יעיל מאוד.</a:t>
                </a:r>
              </a:p>
              <a:p>
                <a:pPr>
                  <a:lnSpc>
                    <a:spcPct val="150000"/>
                  </a:lnSpc>
                </a:pPr>
                <a:r>
                  <a:rPr lang="he-IL" sz="2000" dirty="0" smtClean="0"/>
                  <a:t>כזכור, את האלגוריתם מבצעים המון פעמים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i="1">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a:t>(</a:t>
                </a:r>
                <a:r>
                  <a:rPr lang="he-IL" sz="2000" dirty="0" smtClean="0"/>
                  <a:t>.</a:t>
                </a:r>
              </a:p>
              <a:p>
                <a:pPr>
                  <a:lnSpc>
                    <a:spcPct val="150000"/>
                  </a:lnSpc>
                </a:pPr>
                <a:r>
                  <a:rPr lang="he-IL" sz="2000" dirty="0"/>
                  <a:t>יעילות האלגוריתם עבור מציאת מיקום כל הדגימות :</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a:latin typeface="Cambria Math"/>
                      </a:rPr>
                      <m:t>|</m:t>
                    </m:r>
                    <m:r>
                      <m:rPr>
                        <m:sty m:val="p"/>
                      </m:rPr>
                      <a:rPr lang="en-US" sz="2000">
                        <a:latin typeface="Cambria Math"/>
                      </a:rPr>
                      <m:t>w</m:t>
                    </m:r>
                    <m:r>
                      <a:rPr lang="en-US" sz="2000">
                        <a:latin typeface="Cambria Math"/>
                      </a:rPr>
                      <m:t>|</m:t>
                    </m:r>
                    <m:r>
                      <a:rPr lang="en-US" sz="2000" i="1" smtClean="0">
                        <a:latin typeface="Cambria Math"/>
                      </a:rPr>
                      <m:t>)</m:t>
                    </m:r>
                  </m:oMath>
                </a14:m>
                <a:endParaRPr lang="he-IL" sz="2000" dirty="0" smtClean="0"/>
              </a:p>
              <a:p>
                <a:pPr>
                  <a:lnSpc>
                    <a:spcPct val="150000"/>
                  </a:lnSpc>
                </a:pPr>
                <a:r>
                  <a:rPr lang="he-IL" sz="2000" dirty="0" smtClean="0"/>
                  <a:t>בפועל, כיום, זמן הריצה של אלגוריתם זה הוא בין שעות לימים.</a:t>
                </a:r>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2699546" y="764704"/>
                <a:ext cx="6432444" cy="4857403"/>
              </a:xfrm>
              <a:blipFill rotWithShape="1">
                <a:blip r:embed="rId3"/>
                <a:stretch>
                  <a:fillRect r="-948"/>
                </a:stretch>
              </a:blipFill>
            </p:spPr>
            <p:txBody>
              <a:bodyPr/>
              <a:lstStyle/>
              <a:p>
                <a:r>
                  <a:rPr lang="he-IL">
                    <a:noFill/>
                  </a:rPr>
                  <a:t> </a:t>
                </a:r>
              </a:p>
            </p:txBody>
          </p:sp>
        </mc:Fallback>
      </mc:AlternateContent>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בעיה בפתרון </a:t>
            </a:r>
            <a:r>
              <a:rPr lang="en-US" b="1" kern="0" dirty="0" smtClean="0"/>
              <a:t>BWA </a:t>
            </a:r>
            <a:endParaRPr lang="he-IL" altLang="he-IL" kern="0" dirty="0"/>
          </a:p>
        </p:txBody>
      </p:sp>
    </p:spTree>
    <p:extLst>
      <p:ext uri="{BB962C8B-B14F-4D97-AF65-F5344CB8AC3E}">
        <p14:creationId xmlns:p14="http://schemas.microsoft.com/office/powerpoint/2010/main" val="26896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2483768" y="1340768"/>
            <a:ext cx="6432444" cy="4857403"/>
          </a:xfrm>
        </p:spPr>
        <p:txBody>
          <a:bodyPr/>
          <a:lstStyle/>
          <a:p>
            <a:pPr marL="0" indent="0">
              <a:buNone/>
            </a:pPr>
            <a:r>
              <a:rPr lang="he-IL" altLang="he-IL" sz="3200" dirty="0" smtClean="0"/>
              <a:t>שלבים בפתרון:</a:t>
            </a:r>
          </a:p>
          <a:p>
            <a:pPr marL="457200" indent="-457200">
              <a:lnSpc>
                <a:spcPct val="150000"/>
              </a:lnSpc>
              <a:buFont typeface="+mj-cs"/>
              <a:buAutoNum type="hebrew2Minus"/>
            </a:pPr>
            <a:r>
              <a:rPr lang="he-IL" sz="2000" dirty="0" smtClean="0"/>
              <a:t>בניית אב טיפוס (</a:t>
            </a:r>
            <a:r>
              <a:rPr lang="en-US" sz="2000" dirty="0" smtClean="0"/>
              <a:t>CPU</a:t>
            </a:r>
            <a:r>
              <a:rPr lang="he-IL" sz="2000" dirty="0" smtClean="0"/>
              <a:t>)  - להבנת הסביבה והאלגוריתם.</a:t>
            </a:r>
          </a:p>
          <a:p>
            <a:pPr marL="457200" indent="-457200">
              <a:lnSpc>
                <a:spcPct val="150000"/>
              </a:lnSpc>
              <a:buFont typeface="+mj-cs"/>
              <a:buAutoNum type="hebrew2Minus"/>
            </a:pPr>
            <a:r>
              <a:rPr lang="he-IL" sz="2000" dirty="0" smtClean="0"/>
              <a:t>מקבול נאיבי של האלגוריתם – כל דגימה תקבל </a:t>
            </a:r>
            <a:r>
              <a:rPr lang="en-US" sz="2000" dirty="0" smtClean="0"/>
              <a:t>Thread</a:t>
            </a:r>
            <a:r>
              <a:rPr lang="he-IL" sz="2000" dirty="0" smtClean="0"/>
              <a:t> משל עצמה על גבי ה</a:t>
            </a:r>
            <a:r>
              <a:rPr lang="en-US" sz="2000" dirty="0" smtClean="0"/>
              <a:t>GPU</a:t>
            </a:r>
            <a:r>
              <a:rPr lang="he-IL" sz="2000" dirty="0" smtClean="0"/>
              <a:t>.</a:t>
            </a:r>
          </a:p>
          <a:p>
            <a:pPr marL="457200" indent="-457200">
              <a:lnSpc>
                <a:spcPct val="150000"/>
              </a:lnSpc>
              <a:buFont typeface="+mj-cs"/>
              <a:buAutoNum type="hebrew2Minus"/>
            </a:pPr>
            <a:r>
              <a:rPr lang="he-IL" sz="2000" dirty="0" smtClean="0"/>
              <a:t>שיפור. נצפה בזמני הריצה בפועל, ובמידת הצורך – ננסה לשפר את זמן הריצה.</a:t>
            </a:r>
          </a:p>
        </p:txBody>
      </p:sp>
      <p:sp>
        <p:nvSpPr>
          <p:cNvPr id="7"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הפתרון</a:t>
            </a:r>
            <a:endParaRPr lang="he-IL" altLang="he-IL" kern="0" dirty="0"/>
          </a:p>
        </p:txBody>
      </p:sp>
      <p:sp>
        <p:nvSpPr>
          <p:cNvPr id="8" name="Rectangle 2"/>
          <p:cNvSpPr txBox="1">
            <a:spLocks noChangeArrowheads="1"/>
          </p:cNvSpPr>
          <p:nvPr/>
        </p:nvSpPr>
        <p:spPr bwMode="auto">
          <a:xfrm>
            <a:off x="2695054" y="76650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en-US" b="1" kern="0" dirty="0" smtClean="0"/>
              <a:t>BWA-Align</a:t>
            </a:r>
            <a:r>
              <a:rPr lang="he-IL" b="1" kern="0" dirty="0" smtClean="0"/>
              <a:t> ממוקבל</a:t>
            </a:r>
            <a:endParaRPr lang="he-IL" altLang="he-IL" kern="0" dirty="0"/>
          </a:p>
        </p:txBody>
      </p:sp>
    </p:spTree>
    <p:extLst>
      <p:ext uri="{BB962C8B-B14F-4D97-AF65-F5344CB8AC3E}">
        <p14:creationId xmlns:p14="http://schemas.microsoft.com/office/powerpoint/2010/main" val="92432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1115616" y="764704"/>
            <a:ext cx="8016374" cy="4857403"/>
          </a:xfrm>
        </p:spPr>
        <p:txBody>
          <a:bodyPr/>
          <a:lstStyle/>
          <a:p>
            <a:pPr marL="457200" indent="-457200">
              <a:lnSpc>
                <a:spcPct val="150000"/>
              </a:lnSpc>
              <a:buFont typeface="+mj-cs"/>
              <a:buAutoNum type="hebrew2Minus"/>
            </a:pPr>
            <a:r>
              <a:rPr lang="he-IL" sz="1800" dirty="0" smtClean="0"/>
              <a:t>בנוסף למקבול, רצינו לשפר קוד קיים. אך מסתבר שהקוד לא מתועד ומאוד לא אינטואיטיבי (כנראה בעקבות אופטימיזציות רבות). אם לאחר המקבול התוצאות לא יהיו טובות מספיק, נשקול לכתוב את הקוד הרלוונטי מחדש בצורה שקל יותר למקבל.</a:t>
            </a:r>
          </a:p>
          <a:p>
            <a:pPr marL="457200" indent="-457200">
              <a:lnSpc>
                <a:spcPct val="150000"/>
              </a:lnSpc>
              <a:buFont typeface="+mj-cs"/>
              <a:buAutoNum type="hebrew2Minus"/>
            </a:pPr>
            <a:r>
              <a:rPr lang="he-IL" sz="1800" dirty="0" smtClean="0"/>
              <a:t>ראוי לציין שהמקבול הוא לא עבודה של תרגום ותו לא. יש אתגרים רבים כגון:</a:t>
            </a:r>
          </a:p>
          <a:p>
            <a:pPr marL="857250" lvl="1" indent="-457200">
              <a:lnSpc>
                <a:spcPct val="150000"/>
              </a:lnSpc>
            </a:pPr>
            <a:r>
              <a:rPr lang="he-IL" sz="1800" dirty="0" smtClean="0"/>
              <a:t>התמודדות עם רקורסיה במעבר ל</a:t>
            </a:r>
            <a:r>
              <a:rPr lang="en-US" sz="1800" dirty="0" smtClean="0"/>
              <a:t>GPU</a:t>
            </a:r>
            <a:r>
              <a:rPr lang="he-IL" sz="1800" dirty="0" smtClean="0"/>
              <a:t>.</a:t>
            </a:r>
          </a:p>
          <a:p>
            <a:pPr marL="857250" lvl="1" indent="-457200">
              <a:lnSpc>
                <a:spcPct val="150000"/>
              </a:lnSpc>
            </a:pPr>
            <a:r>
              <a:rPr lang="he-IL" sz="1800" dirty="0" smtClean="0"/>
              <a:t>בעיית פוינטרים במעבר ל </a:t>
            </a:r>
            <a:r>
              <a:rPr lang="en-US" sz="1800" dirty="0" smtClean="0"/>
              <a:t>GPU</a:t>
            </a:r>
            <a:endParaRPr lang="he-IL" sz="1800" dirty="0" smtClean="0"/>
          </a:p>
          <a:p>
            <a:pPr marL="457200" indent="-457200">
              <a:lnSpc>
                <a:spcPct val="150000"/>
              </a:lnSpc>
              <a:buFont typeface="+mj-cs"/>
              <a:buAutoNum type="hebrew2Minus"/>
            </a:pPr>
            <a:r>
              <a:rPr lang="he-IL" sz="1800" dirty="0" smtClean="0">
                <a:solidFill>
                  <a:schemeClr val="tx1"/>
                </a:solidFill>
                <a:hlinkClick r:id="rId4"/>
              </a:rPr>
              <a:t>באב הטיפוס הנכחי </a:t>
            </a:r>
            <a:r>
              <a:rPr lang="he-IL" sz="1800" dirty="0" smtClean="0">
                <a:solidFill>
                  <a:schemeClr val="tx1"/>
                </a:solidFill>
              </a:rPr>
              <a:t>ישמנו את הפעולות הבאות:</a:t>
            </a:r>
          </a:p>
          <a:p>
            <a:pPr marL="857250" lvl="1" indent="-457200">
              <a:lnSpc>
                <a:spcPct val="150000"/>
              </a:lnSpc>
            </a:pPr>
            <a:r>
              <a:rPr lang="he-IL" sz="1800" dirty="0" smtClean="0"/>
              <a:t>טרנספורם </a:t>
            </a:r>
            <a:r>
              <a:rPr lang="en-US" sz="1800" dirty="0" smtClean="0"/>
              <a:t>BWT</a:t>
            </a:r>
            <a:r>
              <a:rPr lang="he-IL" sz="1800" dirty="0" smtClean="0"/>
              <a:t> (אינדוקס).</a:t>
            </a:r>
          </a:p>
          <a:p>
            <a:pPr marL="857250" lvl="1" indent="-457200">
              <a:lnSpc>
                <a:spcPct val="150000"/>
              </a:lnSpc>
            </a:pPr>
            <a:r>
              <a:rPr lang="he-IL" sz="1800" dirty="0" smtClean="0"/>
              <a:t>אלגוריתם </a:t>
            </a:r>
            <a:r>
              <a:rPr lang="en-US" sz="1800" dirty="0" smtClean="0"/>
              <a:t>BWA-Align</a:t>
            </a:r>
            <a:endParaRPr lang="he-IL" sz="1800" dirty="0" smtClean="0"/>
          </a:p>
          <a:p>
            <a:pPr marL="857250" lvl="1" indent="-457200">
              <a:lnSpc>
                <a:spcPct val="150000"/>
              </a:lnSpc>
            </a:pPr>
            <a:r>
              <a:rPr lang="he-IL" sz="1800" dirty="0"/>
              <a:t>אלגוריתם </a:t>
            </a:r>
            <a:r>
              <a:rPr lang="en-US" sz="1800" dirty="0" smtClean="0"/>
              <a:t>BWA-Align</a:t>
            </a:r>
            <a:r>
              <a:rPr lang="he-IL" sz="1800" dirty="0" smtClean="0"/>
              <a:t> ממוקבל.</a:t>
            </a:r>
          </a:p>
          <a:p>
            <a:pPr marL="857250" lvl="1" indent="-457200">
              <a:lnSpc>
                <a:spcPct val="150000"/>
              </a:lnSpc>
            </a:pPr>
            <a:r>
              <a:rPr lang="he-IL" sz="1800" dirty="0" smtClean="0"/>
              <a:t>השוואת זמני ריצה בין האלגוריתם ההמוקבל והסדרתי.</a:t>
            </a:r>
            <a:endParaRPr lang="he-IL" sz="1800" dirty="0"/>
          </a:p>
          <a:p>
            <a:pPr marL="857250" lvl="1" indent="-457200">
              <a:lnSpc>
                <a:spcPct val="150000"/>
              </a:lnSpc>
            </a:pPr>
            <a:endParaRPr lang="he-IL" sz="1800" dirty="0" smtClean="0"/>
          </a:p>
          <a:p>
            <a:pPr marL="857250" lvl="1" indent="-457200">
              <a:lnSpc>
                <a:spcPct val="150000"/>
              </a:lnSpc>
              <a:buFont typeface="+mj-cs"/>
              <a:buAutoNum type="hebrew2Minus"/>
            </a:pPr>
            <a:endParaRPr lang="en-US" sz="1800" dirty="0">
              <a:solidFill>
                <a:schemeClr val="tx1"/>
              </a:solidFill>
            </a:endParaRPr>
          </a:p>
          <a:p>
            <a:pPr lvl="1"/>
            <a:endParaRPr lang="he-IL" sz="2000" kern="1200" dirty="0" smtClean="0">
              <a:solidFill>
                <a:schemeClr val="tx1"/>
              </a:solidFill>
              <a:latin typeface="Arial" pitchFamily="34" charset="0"/>
            </a:endParaRPr>
          </a:p>
          <a:p>
            <a:pPr lvl="1"/>
            <a:endParaRPr lang="en-US" sz="2000" kern="1200" dirty="0">
              <a:solidFill>
                <a:schemeClr val="tx1"/>
              </a:solidFill>
              <a:latin typeface="Arial" pitchFamily="34" charset="0"/>
            </a:endParaRPr>
          </a:p>
          <a:p>
            <a:pPr lvl="1"/>
            <a:endParaRPr lang="he-IL" altLang="he-IL" sz="2000" dirty="0"/>
          </a:p>
        </p:txBody>
      </p:sp>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אב טיפוס</a:t>
            </a:r>
            <a:endParaRPr lang="he-IL" altLang="he-IL" kern="0" dirty="0"/>
          </a:p>
        </p:txBody>
      </p:sp>
      <p:graphicFrame>
        <p:nvGraphicFramePr>
          <p:cNvPr id="2" name="Object 1"/>
          <p:cNvGraphicFramePr>
            <a:graphicFrameLocks noChangeAspect="1"/>
          </p:cNvGraphicFramePr>
          <p:nvPr>
            <p:extLst>
              <p:ext uri="{D42A27DB-BD31-4B8C-83A1-F6EECF244321}">
                <p14:modId xmlns:p14="http://schemas.microsoft.com/office/powerpoint/2010/main" val="3972248002"/>
              </p:ext>
            </p:extLst>
          </p:nvPr>
        </p:nvGraphicFramePr>
        <p:xfrm>
          <a:off x="1301477" y="4005064"/>
          <a:ext cx="1408113" cy="865188"/>
        </p:xfrm>
        <a:graphic>
          <a:graphicData uri="http://schemas.openxmlformats.org/presentationml/2006/ole">
            <mc:AlternateContent xmlns:mc="http://schemas.openxmlformats.org/markup-compatibility/2006">
              <mc:Choice xmlns:v="urn:schemas-microsoft-com:vml" Requires="v">
                <p:oleObj spid="_x0000_s2104" name="Packager Shell Object" showAsIcon="1" r:id="rId5" imgW="1408680" imgH="865080" progId="Package">
                  <p:embed/>
                </p:oleObj>
              </mc:Choice>
              <mc:Fallback>
                <p:oleObj name="Packager Shell Object" showAsIcon="1" r:id="rId5" imgW="1408680" imgH="865080" progId="Package">
                  <p:embed/>
                  <p:pic>
                    <p:nvPicPr>
                      <p:cNvPr id="0" name=""/>
                      <p:cNvPicPr/>
                      <p:nvPr/>
                    </p:nvPicPr>
                    <p:blipFill>
                      <a:blip r:embed="rId6"/>
                      <a:stretch>
                        <a:fillRect/>
                      </a:stretch>
                    </p:blipFill>
                    <p:spPr>
                      <a:xfrm>
                        <a:off x="1301477" y="4005064"/>
                        <a:ext cx="1408113" cy="8651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83531396"/>
              </p:ext>
            </p:extLst>
          </p:nvPr>
        </p:nvGraphicFramePr>
        <p:xfrm>
          <a:off x="1475656" y="3068960"/>
          <a:ext cx="914400" cy="865188"/>
        </p:xfrm>
        <a:graphic>
          <a:graphicData uri="http://schemas.openxmlformats.org/presentationml/2006/ole">
            <mc:AlternateContent xmlns:mc="http://schemas.openxmlformats.org/markup-compatibility/2006">
              <mc:Choice xmlns:v="urn:schemas-microsoft-com:vml" Requires="v">
                <p:oleObj spid="_x0000_s2105" name="Packager Shell Object" showAsIcon="1" r:id="rId7" imgW="913680" imgH="865080" progId="Package">
                  <p:embed/>
                </p:oleObj>
              </mc:Choice>
              <mc:Fallback>
                <p:oleObj name="Packager Shell Object" showAsIcon="1" r:id="rId7" imgW="913680" imgH="865080" progId="Package">
                  <p:embed/>
                  <p:pic>
                    <p:nvPicPr>
                      <p:cNvPr id="0" name=""/>
                      <p:cNvPicPr/>
                      <p:nvPr/>
                    </p:nvPicPr>
                    <p:blipFill>
                      <a:blip r:embed="rId8"/>
                      <a:stretch>
                        <a:fillRect/>
                      </a:stretch>
                    </p:blipFill>
                    <p:spPr>
                      <a:xfrm>
                        <a:off x="1475656" y="3068960"/>
                        <a:ext cx="914400" cy="865188"/>
                      </a:xfrm>
                      <a:prstGeom prst="rect">
                        <a:avLst/>
                      </a:prstGeom>
                    </p:spPr>
                  </p:pic>
                </p:oleObj>
              </mc:Fallback>
            </mc:AlternateContent>
          </a:graphicData>
        </a:graphic>
      </p:graphicFrame>
    </p:spTree>
    <p:extLst>
      <p:ext uri="{BB962C8B-B14F-4D97-AF65-F5344CB8AC3E}">
        <p14:creationId xmlns:p14="http://schemas.microsoft.com/office/powerpoint/2010/main" val="45021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3" presetID="1" presetClass="entr" presetSubtype="0" fill="hold" grpId="0" nodeType="with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19" presetID="1" presetClass="entr" presetSubtype="0" fill="hold" grpId="0" nodeType="with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par>
                                <p:cTn id="23" presetID="1" presetClass="entr" presetSubtype="0" fill="hold" grpId="0" nodeType="with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7" end="7"/>
                                            </p:txEl>
                                          </p:spTgt>
                                        </p:tgtEl>
                                        <p:attrNameLst>
                                          <p:attrName>ppt_c</p:attrName>
                                        </p:attrNameLst>
                                      </p:cBhvr>
                                      <p:to>
                                        <a:srgbClr val="DDDDDD"/>
                                      </p:to>
                                    </p:animClr>
                                  </p:subTnLst>
                                </p:cTn>
                              </p:par>
                              <p:par>
                                <p:cTn id="25" presetID="1" presetClass="entr" presetSubtype="0" fill="hold" grpId="0" nodeType="with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8" end="8"/>
                                            </p:txEl>
                                          </p:spTgt>
                                        </p:tgtEl>
                                        <p:attrNameLst>
                                          <p:attrName>ppt_c</p:attrName>
                                        </p:attrNameLst>
                                      </p:cBhvr>
                                      <p:to>
                                        <a:srgbClr val="DDDDDD"/>
                                      </p:to>
                                    </p:animClr>
                                  </p:sub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701404" y="338281"/>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b="1" kern="0" dirty="0" smtClean="0"/>
              <a:t>תוצאות ביניים מאב הטיפוס</a:t>
            </a:r>
            <a:endParaRPr lang="he-IL" altLang="he-IL" kern="0" dirty="0"/>
          </a:p>
        </p:txBody>
      </p:sp>
      <p:graphicFrame>
        <p:nvGraphicFramePr>
          <p:cNvPr id="9" name="Chart 8"/>
          <p:cNvGraphicFramePr/>
          <p:nvPr>
            <p:extLst>
              <p:ext uri="{D42A27DB-BD31-4B8C-83A1-F6EECF244321}">
                <p14:modId xmlns:p14="http://schemas.microsoft.com/office/powerpoint/2010/main" val="2126961816"/>
              </p:ext>
            </p:extLst>
          </p:nvPr>
        </p:nvGraphicFramePr>
        <p:xfrm>
          <a:off x="1835696" y="1196752"/>
          <a:ext cx="6048672" cy="45365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297232424"/>
              </p:ext>
            </p:extLst>
          </p:nvPr>
        </p:nvGraphicFramePr>
        <p:xfrm>
          <a:off x="683568" y="1005508"/>
          <a:ext cx="7992888" cy="47997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55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r>
              <a:rPr lang="he-IL" altLang="he-IL" b="1" kern="0" dirty="0" smtClean="0"/>
              <a:t>אב טיפוס – דוגמת קוד</a:t>
            </a:r>
            <a:endParaRPr lang="he-IL" altLang="he-IL" kern="0" dirty="0"/>
          </a:p>
        </p:txBody>
      </p:sp>
      <p:sp>
        <p:nvSpPr>
          <p:cNvPr id="4" name="Rectangle 3"/>
          <p:cNvSpPr txBox="1">
            <a:spLocks noChangeArrowheads="1"/>
          </p:cNvSpPr>
          <p:nvPr/>
        </p:nvSpPr>
        <p:spPr bwMode="auto">
          <a:xfrm>
            <a:off x="2699546" y="764704"/>
            <a:ext cx="6432444" cy="4857403"/>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r" rtl="1" eaLnBrk="1" fontAlgn="base" hangingPunct="1">
              <a:spcBef>
                <a:spcPct val="20000"/>
              </a:spcBef>
              <a:spcAft>
                <a:spcPct val="0"/>
              </a:spcAft>
              <a:buClr>
                <a:schemeClr val="tx1"/>
              </a:buClr>
              <a:buChar char="•"/>
              <a:defRPr sz="2400">
                <a:solidFill>
                  <a:schemeClr val="tx1"/>
                </a:solidFill>
                <a:latin typeface="+mn-lt"/>
              </a:defRPr>
            </a:lvl2pPr>
            <a:lvl3pPr marL="1143000" indent="-228600" algn="r" rtl="1" eaLnBrk="1" fontAlgn="base" hangingPunct="1">
              <a:spcBef>
                <a:spcPct val="20000"/>
              </a:spcBef>
              <a:spcAft>
                <a:spcPct val="0"/>
              </a:spcAft>
              <a:buClr>
                <a:schemeClr val="tx1"/>
              </a:buClr>
              <a:buChar char="•"/>
              <a:defRPr sz="2400">
                <a:solidFill>
                  <a:schemeClr val="tx1"/>
                </a:solidFill>
                <a:latin typeface="+mn-lt"/>
              </a:defRPr>
            </a:lvl3pPr>
            <a:lvl4pPr marL="1600200" indent="-228600" algn="r" rtl="1" eaLnBrk="1" fontAlgn="base" hangingPunct="1">
              <a:spcBef>
                <a:spcPct val="20000"/>
              </a:spcBef>
              <a:spcAft>
                <a:spcPct val="0"/>
              </a:spcAft>
              <a:buClr>
                <a:schemeClr val="tx1"/>
              </a:buClr>
              <a:buChar char="•"/>
              <a:defRPr sz="2400">
                <a:solidFill>
                  <a:schemeClr val="tx1"/>
                </a:solidFill>
                <a:latin typeface="+mn-lt"/>
              </a:defRPr>
            </a:lvl4pPr>
            <a:lvl5pPr marL="2057400" indent="-228600" algn="r" rtl="1" eaLnBrk="1" fontAlgn="base" hangingPunct="1">
              <a:spcBef>
                <a:spcPct val="20000"/>
              </a:spcBef>
              <a:spcAft>
                <a:spcPct val="0"/>
              </a:spcAft>
              <a:buClr>
                <a:schemeClr val="tx1"/>
              </a:buClr>
              <a:buChar char="•"/>
              <a:defRPr sz="2400">
                <a:solidFill>
                  <a:schemeClr val="tx1"/>
                </a:solidFill>
                <a:latin typeface="+mn-lt"/>
              </a:defRPr>
            </a:lvl5pPr>
            <a:lvl6pPr marL="2514600" indent="-228600" algn="r" rtl="1" eaLnBrk="1" fontAlgn="base" hangingPunct="1">
              <a:spcBef>
                <a:spcPct val="20000"/>
              </a:spcBef>
              <a:spcAft>
                <a:spcPct val="0"/>
              </a:spcAft>
              <a:buClr>
                <a:schemeClr val="tx1"/>
              </a:buClr>
              <a:buChar char="•"/>
              <a:defRPr sz="2400">
                <a:solidFill>
                  <a:schemeClr val="tx1"/>
                </a:solidFill>
                <a:latin typeface="+mn-lt"/>
              </a:defRPr>
            </a:lvl6pPr>
            <a:lvl7pPr marL="2971800" indent="-228600" algn="r" rtl="1" eaLnBrk="1" fontAlgn="base" hangingPunct="1">
              <a:spcBef>
                <a:spcPct val="20000"/>
              </a:spcBef>
              <a:spcAft>
                <a:spcPct val="0"/>
              </a:spcAft>
              <a:buClr>
                <a:schemeClr val="tx1"/>
              </a:buClr>
              <a:buChar char="•"/>
              <a:defRPr sz="2400">
                <a:solidFill>
                  <a:schemeClr val="tx1"/>
                </a:solidFill>
                <a:latin typeface="+mn-lt"/>
              </a:defRPr>
            </a:lvl7pPr>
            <a:lvl8pPr marL="3429000" indent="-228600" algn="r" rtl="1" eaLnBrk="1" fontAlgn="base" hangingPunct="1">
              <a:spcBef>
                <a:spcPct val="20000"/>
              </a:spcBef>
              <a:spcAft>
                <a:spcPct val="0"/>
              </a:spcAft>
              <a:buClr>
                <a:schemeClr val="tx1"/>
              </a:buClr>
              <a:buChar char="•"/>
              <a:defRPr sz="2400">
                <a:solidFill>
                  <a:schemeClr val="tx1"/>
                </a:solidFill>
                <a:latin typeface="+mn-lt"/>
              </a:defRPr>
            </a:lvl8pPr>
            <a:lvl9pPr marL="3886200" indent="-228600" algn="r" rtl="1" eaLnBrk="1" fontAlgn="base" hangingPunct="1">
              <a:spcBef>
                <a:spcPct val="20000"/>
              </a:spcBef>
              <a:spcAft>
                <a:spcPct val="0"/>
              </a:spcAft>
              <a:buClr>
                <a:schemeClr val="tx1"/>
              </a:buClr>
              <a:buChar char="•"/>
              <a:defRPr sz="2400">
                <a:solidFill>
                  <a:schemeClr val="tx1"/>
                </a:solidFill>
                <a:latin typeface="+mn-lt"/>
              </a:defRPr>
            </a:lvl9pPr>
          </a:lstStyle>
          <a:p>
            <a:pPr marL="457200" indent="-457200">
              <a:lnSpc>
                <a:spcPct val="150000"/>
              </a:lnSpc>
              <a:buFont typeface="+mj-cs"/>
              <a:buAutoNum type="hebrew2Minus"/>
            </a:pPr>
            <a:r>
              <a:rPr lang="he-IL" sz="2000" kern="0" dirty="0" smtClean="0"/>
              <a:t>לינק למאגר הקוד: </a:t>
            </a:r>
            <a:r>
              <a:rPr lang="en-US" sz="2000" kern="0" dirty="0" smtClean="0">
                <a:hlinkClick r:id="rId3"/>
              </a:rPr>
              <a:t>Inexact-Search</a:t>
            </a:r>
            <a:endParaRPr lang="en-US" kern="1200" dirty="0" smtClean="0">
              <a:latin typeface="Arial" pitchFamily="34" charset="0"/>
            </a:endParaRPr>
          </a:p>
          <a:p>
            <a:pPr lvl="1"/>
            <a:endParaRPr lang="he-IL" altLang="he-IL" kern="0" dirty="0"/>
          </a:p>
        </p:txBody>
      </p:sp>
    </p:spTree>
    <p:extLst>
      <p:ext uri="{BB962C8B-B14F-4D97-AF65-F5344CB8AC3E}">
        <p14:creationId xmlns:p14="http://schemas.microsoft.com/office/powerpoint/2010/main" val="146400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719834" y="192390"/>
            <a:ext cx="6316662" cy="428298"/>
          </a:xfrm>
          <a:prstGeom prst="rect">
            <a:avLst/>
          </a:prstGeom>
          <a:noFill/>
          <a:ln>
            <a:noFill/>
          </a:ln>
          <a:effectLst/>
          <a:extLst>
            <a:ext uri="{909E8E84-426E-40DD-AFC4-6F175D3DCCD1}">
              <a14:hiddenFill xmlns:a14="http://schemas.microsoft.com/office/drawing/2010/main">
                <a:solidFill>
                  <a:srgbClr val="7AA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1" eaLnBrk="1" fontAlgn="base" hangingPunct="1">
              <a:spcBef>
                <a:spcPct val="0"/>
              </a:spcBef>
              <a:spcAft>
                <a:spcPct val="0"/>
              </a:spcAft>
              <a:buClr>
                <a:schemeClr val="tx1"/>
              </a:buClr>
              <a:defRPr sz="3200">
                <a:solidFill>
                  <a:schemeClr val="tx1"/>
                </a:solidFill>
                <a:latin typeface="+mj-lt"/>
                <a:ea typeface="+mj-ea"/>
                <a:cs typeface="+mj-cs"/>
              </a:defRPr>
            </a:lvl1pPr>
            <a:lvl2pPr algn="l" rtl="1" eaLnBrk="1" fontAlgn="base" hangingPunct="1">
              <a:spcBef>
                <a:spcPct val="0"/>
              </a:spcBef>
              <a:spcAft>
                <a:spcPct val="0"/>
              </a:spcAft>
              <a:buClr>
                <a:schemeClr val="tx1"/>
              </a:buClr>
              <a:defRPr sz="3200">
                <a:solidFill>
                  <a:schemeClr val="tx1"/>
                </a:solidFill>
                <a:latin typeface="Arial" pitchFamily="34" charset="0"/>
              </a:defRPr>
            </a:lvl2pPr>
            <a:lvl3pPr algn="l" rtl="1" eaLnBrk="1" fontAlgn="base" hangingPunct="1">
              <a:spcBef>
                <a:spcPct val="0"/>
              </a:spcBef>
              <a:spcAft>
                <a:spcPct val="0"/>
              </a:spcAft>
              <a:buClr>
                <a:schemeClr val="tx1"/>
              </a:buClr>
              <a:defRPr sz="3200">
                <a:solidFill>
                  <a:schemeClr val="tx1"/>
                </a:solidFill>
                <a:latin typeface="Arial" pitchFamily="34" charset="0"/>
              </a:defRPr>
            </a:lvl3pPr>
            <a:lvl4pPr algn="l" rtl="1" eaLnBrk="1" fontAlgn="base" hangingPunct="1">
              <a:spcBef>
                <a:spcPct val="0"/>
              </a:spcBef>
              <a:spcAft>
                <a:spcPct val="0"/>
              </a:spcAft>
              <a:buClr>
                <a:schemeClr val="tx1"/>
              </a:buClr>
              <a:defRPr sz="3200">
                <a:solidFill>
                  <a:schemeClr val="tx1"/>
                </a:solidFill>
                <a:latin typeface="Arial" pitchFamily="34" charset="0"/>
              </a:defRPr>
            </a:lvl4pPr>
            <a:lvl5pPr algn="l" rtl="1" eaLnBrk="1" fontAlgn="base" hangingPunct="1">
              <a:spcBef>
                <a:spcPct val="0"/>
              </a:spcBef>
              <a:spcAft>
                <a:spcPct val="0"/>
              </a:spcAft>
              <a:buClr>
                <a:schemeClr val="tx1"/>
              </a:buClr>
              <a:defRPr sz="3200">
                <a:solidFill>
                  <a:schemeClr val="tx1"/>
                </a:solidFill>
                <a:latin typeface="Arial" pitchFamily="34" charset="0"/>
              </a:defRPr>
            </a:lvl5pPr>
            <a:lvl6pPr marL="457200" algn="l" rtl="1" eaLnBrk="1" fontAlgn="base" hangingPunct="1">
              <a:spcBef>
                <a:spcPct val="0"/>
              </a:spcBef>
              <a:spcAft>
                <a:spcPct val="0"/>
              </a:spcAft>
              <a:buClr>
                <a:schemeClr val="tx1"/>
              </a:buClr>
              <a:defRPr sz="3200">
                <a:solidFill>
                  <a:schemeClr val="tx1"/>
                </a:solidFill>
                <a:latin typeface="Arial" pitchFamily="34" charset="0"/>
              </a:defRPr>
            </a:lvl6pPr>
            <a:lvl7pPr marL="914400" algn="l" rtl="1" eaLnBrk="1" fontAlgn="base" hangingPunct="1">
              <a:spcBef>
                <a:spcPct val="0"/>
              </a:spcBef>
              <a:spcAft>
                <a:spcPct val="0"/>
              </a:spcAft>
              <a:buClr>
                <a:schemeClr val="tx1"/>
              </a:buClr>
              <a:defRPr sz="3200">
                <a:solidFill>
                  <a:schemeClr val="tx1"/>
                </a:solidFill>
                <a:latin typeface="Arial" pitchFamily="34" charset="0"/>
              </a:defRPr>
            </a:lvl7pPr>
            <a:lvl8pPr marL="1371600" algn="l" rtl="1" eaLnBrk="1" fontAlgn="base" hangingPunct="1">
              <a:spcBef>
                <a:spcPct val="0"/>
              </a:spcBef>
              <a:spcAft>
                <a:spcPct val="0"/>
              </a:spcAft>
              <a:buClr>
                <a:schemeClr val="tx1"/>
              </a:buClr>
              <a:defRPr sz="3200">
                <a:solidFill>
                  <a:schemeClr val="tx1"/>
                </a:solidFill>
                <a:latin typeface="Arial" pitchFamily="34" charset="0"/>
              </a:defRPr>
            </a:lvl8pPr>
            <a:lvl9pPr marL="1828800" algn="l" rtl="1" eaLnBrk="1" fontAlgn="base" hangingPunct="1">
              <a:spcBef>
                <a:spcPct val="0"/>
              </a:spcBef>
              <a:spcAft>
                <a:spcPct val="0"/>
              </a:spcAft>
              <a:buClr>
                <a:schemeClr val="tx1"/>
              </a:buClr>
              <a:defRPr sz="3200">
                <a:solidFill>
                  <a:schemeClr val="tx1"/>
                </a:solidFill>
                <a:latin typeface="Arial" pitchFamily="34" charset="0"/>
              </a:defRPr>
            </a:lvl9pPr>
          </a:lstStyle>
          <a:p>
            <a:pPr algn="r"/>
            <a:endParaRPr lang="he-IL" altLang="he-IL" kern="0" dirty="0"/>
          </a:p>
        </p:txBody>
      </p:sp>
      <p:pic>
        <p:nvPicPr>
          <p:cNvPr id="4100" name="Picture 4" descr="C:\Users\Avi\AppData\Local\Microsoft\Windows\Temporary Internet Files\Content.IE5\N2LHBRK2\large-Question-Mark-66.6-15073[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823594"/>
            <a:ext cx="2412248" cy="453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2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339752" y="764704"/>
            <a:ext cx="6792238" cy="5760640"/>
          </a:xfrm>
        </p:spPr>
        <p:txBody>
          <a:bodyPr/>
          <a:lstStyle/>
          <a:p>
            <a:pPr marL="0" indent="0">
              <a:buNone/>
            </a:pPr>
            <a:r>
              <a:rPr lang="he-IL" altLang="he-IL" sz="3200" dirty="0" smtClean="0"/>
              <a:t>קצת רקע על </a:t>
            </a:r>
            <a:r>
              <a:rPr lang="en-US" altLang="he-IL" sz="3200" dirty="0" smtClean="0"/>
              <a:t>DNA</a:t>
            </a:r>
            <a:r>
              <a:rPr lang="he-IL" altLang="he-IL" sz="3200" dirty="0" smtClean="0"/>
              <a:t>:</a:t>
            </a:r>
          </a:p>
          <a:p>
            <a:pPr>
              <a:lnSpc>
                <a:spcPct val="150000"/>
              </a:lnSpc>
            </a:pPr>
            <a:r>
              <a:rPr lang="he-IL" sz="2000" kern="1200" dirty="0" smtClean="0">
                <a:solidFill>
                  <a:schemeClr val="tx1"/>
                </a:solidFill>
                <a:latin typeface="Arial" pitchFamily="34" charset="0"/>
              </a:rPr>
              <a:t>ב </a:t>
            </a:r>
            <a:r>
              <a:rPr lang="en-US" sz="2000" kern="1200" dirty="0" smtClean="0">
                <a:solidFill>
                  <a:schemeClr val="tx1"/>
                </a:solidFill>
                <a:latin typeface="Arial" pitchFamily="34" charset="0"/>
              </a:rPr>
              <a:t>DNA</a:t>
            </a:r>
            <a:r>
              <a:rPr lang="he-IL" sz="2000" kern="1200" dirty="0" smtClean="0">
                <a:solidFill>
                  <a:schemeClr val="tx1"/>
                </a:solidFill>
                <a:latin typeface="Arial" pitchFamily="34" charset="0"/>
              </a:rPr>
              <a:t> מצוי </a:t>
            </a:r>
            <a:r>
              <a:rPr lang="he-IL" sz="2000" kern="1200" dirty="0">
                <a:solidFill>
                  <a:schemeClr val="tx1"/>
                </a:solidFill>
                <a:latin typeface="Arial" pitchFamily="34" charset="0"/>
              </a:rPr>
              <a:t>כל המידע התורשתי לבניית החלבונים בתא אצל כל האורגניזמים הידועים, מחיידקים ועד לבני אדם</a:t>
            </a:r>
            <a:r>
              <a:rPr lang="he-IL" sz="2000" kern="1200" dirty="0" smtClean="0">
                <a:solidFill>
                  <a:schemeClr val="tx1"/>
                </a:solidFill>
                <a:latin typeface="Arial" pitchFamily="34" charset="0"/>
              </a:rPr>
              <a:t>.</a:t>
            </a:r>
          </a:p>
          <a:p>
            <a:pPr>
              <a:lnSpc>
                <a:spcPct val="150000"/>
              </a:lnSpc>
            </a:pPr>
            <a:r>
              <a:rPr lang="he-IL" sz="2000" dirty="0">
                <a:solidFill>
                  <a:schemeClr val="tx1"/>
                </a:solidFill>
              </a:rPr>
              <a:t>המבנה של ה</a:t>
            </a:r>
            <a:r>
              <a:rPr lang="en-US" sz="2000" dirty="0">
                <a:solidFill>
                  <a:schemeClr val="tx1"/>
                </a:solidFill>
              </a:rPr>
              <a:t>DNA </a:t>
            </a:r>
            <a:r>
              <a:rPr lang="he-IL" sz="2000" dirty="0">
                <a:solidFill>
                  <a:schemeClr val="tx1"/>
                </a:solidFill>
              </a:rPr>
              <a:t> בנוי כמעיין "סולם" שמסתלסל סביב </a:t>
            </a:r>
            <a:r>
              <a:rPr lang="he-IL" sz="2000" dirty="0" smtClean="0">
                <a:solidFill>
                  <a:schemeClr val="tx1"/>
                </a:solidFill>
              </a:rPr>
              <a:t>עצמו.</a:t>
            </a:r>
          </a:p>
          <a:p>
            <a:pPr>
              <a:lnSpc>
                <a:spcPct val="150000"/>
              </a:lnSpc>
            </a:pPr>
            <a:r>
              <a:rPr lang="he-IL" sz="2000" dirty="0">
                <a:solidFill>
                  <a:schemeClr val="tx1"/>
                </a:solidFill>
              </a:rPr>
              <a:t>ה"שלבים בסולם</a:t>
            </a:r>
            <a:r>
              <a:rPr lang="he-IL" sz="2000" dirty="0" smtClean="0">
                <a:solidFill>
                  <a:schemeClr val="tx1"/>
                </a:solidFill>
              </a:rPr>
              <a:t>" </a:t>
            </a:r>
            <a:r>
              <a:rPr lang="he-IL" sz="2000" dirty="0">
                <a:solidFill>
                  <a:schemeClr val="tx1"/>
                </a:solidFill>
              </a:rPr>
              <a:t>מורכבים, כל אחד, מזוג בסיסים המתחברים זה לזה ומסומנים באותיות הלטיניות </a:t>
            </a:r>
            <a:r>
              <a:rPr lang="en-US" sz="2000" dirty="0">
                <a:solidFill>
                  <a:schemeClr val="tx1"/>
                </a:solidFill>
              </a:rPr>
              <a:t>A</a:t>
            </a:r>
            <a:r>
              <a:rPr lang="he-IL" sz="2000" dirty="0">
                <a:solidFill>
                  <a:schemeClr val="tx1"/>
                </a:solidFill>
              </a:rPr>
              <a:t>, </a:t>
            </a:r>
            <a:r>
              <a:rPr lang="en-US" sz="2000" dirty="0">
                <a:solidFill>
                  <a:schemeClr val="tx1"/>
                </a:solidFill>
              </a:rPr>
              <a:t>G</a:t>
            </a:r>
            <a:r>
              <a:rPr lang="he-IL" sz="2000" dirty="0">
                <a:solidFill>
                  <a:schemeClr val="tx1"/>
                </a:solidFill>
              </a:rPr>
              <a:t>, </a:t>
            </a:r>
            <a:r>
              <a:rPr lang="en-US" sz="2000" dirty="0">
                <a:solidFill>
                  <a:schemeClr val="tx1"/>
                </a:solidFill>
              </a:rPr>
              <a:t>T</a:t>
            </a:r>
            <a:r>
              <a:rPr lang="he-IL" sz="2000" dirty="0">
                <a:solidFill>
                  <a:schemeClr val="tx1"/>
                </a:solidFill>
              </a:rPr>
              <a:t>, </a:t>
            </a:r>
            <a:r>
              <a:rPr lang="en-US" sz="2000" dirty="0">
                <a:solidFill>
                  <a:schemeClr val="tx1"/>
                </a:solidFill>
              </a:rPr>
              <a:t>C</a:t>
            </a:r>
            <a:r>
              <a:rPr lang="he-IL" sz="2000" dirty="0" smtClean="0">
                <a:solidFill>
                  <a:schemeClr val="tx1"/>
                </a:solidFill>
              </a:rPr>
              <a:t>.</a:t>
            </a:r>
          </a:p>
          <a:p>
            <a:pPr>
              <a:lnSpc>
                <a:spcPct val="150000"/>
              </a:lnSpc>
            </a:pPr>
            <a:r>
              <a:rPr lang="he-IL" sz="2000" kern="1200" dirty="0" smtClean="0">
                <a:solidFill>
                  <a:schemeClr val="tx1"/>
                </a:solidFill>
                <a:effectLst/>
                <a:latin typeface="Arial" pitchFamily="34" charset="0"/>
                <a:ea typeface="+mn-ea"/>
                <a:cs typeface="+mn-cs"/>
              </a:rPr>
              <a:t>כ99.9% מה</a:t>
            </a:r>
            <a:r>
              <a:rPr lang="en-US" sz="2000" kern="1200" dirty="0" smtClean="0">
                <a:solidFill>
                  <a:schemeClr val="tx1"/>
                </a:solidFill>
                <a:effectLst/>
                <a:latin typeface="Arial" pitchFamily="34" charset="0"/>
                <a:ea typeface="+mn-ea"/>
                <a:cs typeface="+mn-cs"/>
              </a:rPr>
              <a:t>DNA</a:t>
            </a:r>
            <a:r>
              <a:rPr lang="he-IL" sz="2000" kern="1200" dirty="0" smtClean="0">
                <a:solidFill>
                  <a:schemeClr val="tx1"/>
                </a:solidFill>
                <a:effectLst/>
                <a:latin typeface="Arial" pitchFamily="34" charset="0"/>
                <a:ea typeface="+mn-ea"/>
                <a:cs typeface="+mn-cs"/>
              </a:rPr>
              <a:t> של כל בני האדם משותף למרות אבני הבניין המועטות והפשוטות שממנו הוא מורכב.</a:t>
            </a:r>
          </a:p>
          <a:p>
            <a:pPr>
              <a:lnSpc>
                <a:spcPct val="150000"/>
              </a:lnSpc>
            </a:pPr>
            <a:r>
              <a:rPr lang="he-IL" sz="2000" dirty="0" smtClean="0">
                <a:solidFill>
                  <a:schemeClr val="tx1"/>
                </a:solidFill>
                <a:latin typeface="+mn-lt"/>
                <a:ea typeface="+mn-ea"/>
                <a:cs typeface="+mn-cs"/>
              </a:rPr>
              <a:t>ה </a:t>
            </a:r>
            <a:r>
              <a:rPr lang="en-US" sz="2000" dirty="0">
                <a:solidFill>
                  <a:schemeClr val="tx1"/>
                </a:solidFill>
                <a:latin typeface="+mn-lt"/>
                <a:ea typeface="+mn-ea"/>
                <a:cs typeface="+mn-cs"/>
              </a:rPr>
              <a:t>DNA</a:t>
            </a:r>
            <a:r>
              <a:rPr lang="he-IL" sz="2000" dirty="0">
                <a:solidFill>
                  <a:schemeClr val="tx1"/>
                </a:solidFill>
                <a:latin typeface="+mn-lt"/>
                <a:ea typeface="+mn-ea"/>
                <a:cs typeface="+mn-cs"/>
              </a:rPr>
              <a:t> יכול לעבור </a:t>
            </a:r>
            <a:r>
              <a:rPr lang="he-IL" sz="2000" dirty="0" smtClean="0">
                <a:solidFill>
                  <a:schemeClr val="tx1"/>
                </a:solidFill>
                <a:latin typeface="+mn-lt"/>
                <a:ea typeface="+mn-ea"/>
                <a:cs typeface="+mn-cs"/>
              </a:rPr>
              <a:t>מוטציה - </a:t>
            </a:r>
            <a:r>
              <a:rPr lang="he-IL" sz="2000" dirty="0">
                <a:solidFill>
                  <a:schemeClr val="tx1"/>
                </a:solidFill>
                <a:latin typeface="+mn-lt"/>
                <a:ea typeface="+mn-ea"/>
                <a:cs typeface="+mn-cs"/>
              </a:rPr>
              <a:t>שינוי</a:t>
            </a:r>
            <a:r>
              <a:rPr lang="he-IL" sz="2000" dirty="0" smtClean="0">
                <a:solidFill>
                  <a:schemeClr val="tx1"/>
                </a:solidFill>
                <a:latin typeface="+mn-lt"/>
                <a:ea typeface="+mn-ea"/>
                <a:cs typeface="+mn-cs"/>
              </a:rPr>
              <a:t>.</a:t>
            </a:r>
            <a:endParaRPr lang="he-IL" altLang="he-IL" dirty="0"/>
          </a:p>
        </p:txBody>
      </p:sp>
      <p:pic>
        <p:nvPicPr>
          <p:cNvPr id="6" name="Picture 5" descr="http://upload.wikimedia.org/wikipedia/commons/8/81/ADN_animation.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980728"/>
            <a:ext cx="1144905" cy="1981200"/>
          </a:xfrm>
          <a:prstGeom prst="rect">
            <a:avLst/>
          </a:prstGeom>
          <a:noFill/>
          <a:ln>
            <a:noFill/>
          </a:ln>
        </p:spPr>
      </p:pic>
      <p:pic>
        <p:nvPicPr>
          <p:cNvPr id="7" name="Picture 6" descr="https://ferraribiblog.files.wordpress.com/2012/10/dna_structure.jpg?w=300&amp;h=25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068960"/>
            <a:ext cx="2219325" cy="1720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500"/>
                                        <p:tgtEl>
                                          <p:spTgt spid="54275">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Effect transition="in" filter="fade">
                                      <p:cBhvr>
                                        <p:cTn id="31" dur="500"/>
                                        <p:tgtEl>
                                          <p:spTgt spid="5427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03513" y="274638"/>
            <a:ext cx="6316662" cy="850106"/>
          </a:xfrm>
        </p:spPr>
        <p:txBody>
          <a:bodyPr/>
          <a:lstStyle/>
          <a:p>
            <a:pPr lvl="0" algn="r"/>
            <a:r>
              <a:rPr lang="he-IL" b="1" dirty="0">
                <a:solidFill>
                  <a:schemeClr val="tx1"/>
                </a:solidFill>
                <a:latin typeface="+mj-lt"/>
                <a:ea typeface="+mj-ea"/>
                <a:cs typeface="+mj-cs"/>
              </a:rPr>
              <a:t>תיאור מסגרת הפרויקט</a:t>
            </a:r>
            <a:r>
              <a:rPr lang="en-US" b="1" dirty="0">
                <a:solidFill>
                  <a:schemeClr val="tx1"/>
                </a:solidFill>
                <a:latin typeface="+mj-lt"/>
                <a:ea typeface="+mj-ea"/>
                <a:cs typeface="+mj-cs"/>
              </a:rPr>
              <a:t/>
            </a:r>
            <a:br>
              <a:rPr lang="en-US" b="1" dirty="0">
                <a:solidFill>
                  <a:schemeClr val="tx1"/>
                </a:solidFill>
                <a:latin typeface="+mj-lt"/>
                <a:ea typeface="+mj-ea"/>
                <a:cs typeface="+mj-cs"/>
              </a:rPr>
            </a:br>
            <a:endParaRPr lang="he-IL" altLang="he-IL" dirty="0"/>
          </a:p>
        </p:txBody>
      </p:sp>
      <p:sp>
        <p:nvSpPr>
          <p:cNvPr id="54275" name="Rectangle 3"/>
          <p:cNvSpPr>
            <a:spLocks noGrp="1" noChangeArrowheads="1"/>
          </p:cNvSpPr>
          <p:nvPr>
            <p:ph type="body" idx="1"/>
          </p:nvPr>
        </p:nvSpPr>
        <p:spPr>
          <a:xfrm>
            <a:off x="2699546" y="764704"/>
            <a:ext cx="6432444" cy="4857403"/>
          </a:xfrm>
        </p:spPr>
        <p:txBody>
          <a:bodyPr/>
          <a:lstStyle/>
          <a:p>
            <a:pPr marL="0" indent="0">
              <a:buNone/>
            </a:pPr>
            <a:r>
              <a:rPr lang="he-IL" altLang="he-IL" sz="3200" dirty="0" smtClean="0"/>
              <a:t>קלט המערכת:</a:t>
            </a:r>
          </a:p>
          <a:p>
            <a:pPr>
              <a:lnSpc>
                <a:spcPct val="150000"/>
              </a:lnSpc>
            </a:pPr>
            <a:r>
              <a:rPr lang="he-IL" sz="2000" dirty="0"/>
              <a:t>כחלק מתהליך אבחון סרטן אצל חולים, נדגם ה</a:t>
            </a:r>
            <a:r>
              <a:rPr lang="en-US" sz="2000" dirty="0"/>
              <a:t>DNA</a:t>
            </a:r>
            <a:r>
              <a:rPr lang="he-IL" sz="2000" dirty="0"/>
              <a:t> שלהם ונבדק על מנת למצוא מוטציות שעלולות לגרום לסרטן.</a:t>
            </a:r>
            <a:endParaRPr lang="en-US" sz="2000" dirty="0"/>
          </a:p>
          <a:p>
            <a:pPr>
              <a:lnSpc>
                <a:spcPct val="150000"/>
              </a:lnSpc>
            </a:pPr>
            <a:r>
              <a:rPr lang="en-US" sz="2000" dirty="0" smtClean="0"/>
              <a:t>Illumina</a:t>
            </a:r>
            <a:r>
              <a:rPr lang="he-IL" sz="2000" dirty="0" smtClean="0"/>
              <a:t> – מכונה לדגימת </a:t>
            </a:r>
            <a:r>
              <a:rPr lang="en-US" sz="2000" dirty="0" smtClean="0"/>
              <a:t>DNA</a:t>
            </a:r>
            <a:r>
              <a:rPr lang="he-IL" sz="2000" dirty="0" smtClean="0"/>
              <a:t>, במתודולוגיית </a:t>
            </a:r>
            <a:r>
              <a:rPr lang="en-US" sz="2000" dirty="0" smtClean="0"/>
              <a:t>NGS</a:t>
            </a:r>
            <a:r>
              <a:rPr lang="he-IL" sz="2000" dirty="0" smtClean="0"/>
              <a:t>.</a:t>
            </a:r>
            <a:endParaRPr lang="en-US" sz="2000" dirty="0" smtClean="0"/>
          </a:p>
          <a:p>
            <a:pPr>
              <a:lnSpc>
                <a:spcPct val="150000"/>
              </a:lnSpc>
            </a:pPr>
            <a:r>
              <a:rPr lang="he-IL" sz="2000" dirty="0"/>
              <a:t>כל דגימה </a:t>
            </a:r>
            <a:r>
              <a:rPr lang="he-IL" sz="2000" dirty="0" smtClean="0"/>
              <a:t>באורך כ</a:t>
            </a:r>
            <a:r>
              <a:rPr lang="en-US" sz="2000" dirty="0" err="1" smtClean="0"/>
              <a:t>bp</a:t>
            </a:r>
            <a:r>
              <a:rPr lang="en-US" sz="2000" dirty="0" smtClean="0"/>
              <a:t> </a:t>
            </a:r>
            <a:r>
              <a:rPr lang="he-IL" sz="2000" dirty="0" smtClean="0"/>
              <a:t>35-200 במקומות אקראיים.</a:t>
            </a:r>
          </a:p>
          <a:p>
            <a:pPr>
              <a:lnSpc>
                <a:spcPct val="150000"/>
              </a:lnSpc>
            </a:pPr>
            <a:r>
              <a:rPr lang="he-IL" sz="2000" kern="1200" dirty="0" smtClean="0">
                <a:solidFill>
                  <a:schemeClr val="tx1"/>
                </a:solidFill>
                <a:latin typeface="Arial" pitchFamily="34" charset="0"/>
              </a:rPr>
              <a:t> </a:t>
            </a:r>
            <a:r>
              <a:rPr lang="he-IL" sz="2000" kern="1200" dirty="0" smtClean="0">
                <a:latin typeface="Arial" pitchFamily="34" charset="0"/>
              </a:rPr>
              <a:t>כיסוי </a:t>
            </a:r>
            <a:r>
              <a:rPr lang="en-US" sz="2000" kern="1200" dirty="0" smtClean="0">
                <a:latin typeface="Arial" pitchFamily="34" charset="0"/>
              </a:rPr>
              <a:t>DNA</a:t>
            </a:r>
            <a:r>
              <a:rPr lang="he-IL" sz="2000" kern="1200" dirty="0" smtClean="0">
                <a:latin typeface="Arial" pitchFamily="34" charset="0"/>
              </a:rPr>
              <a:t>: </a:t>
            </a:r>
            <a:r>
              <a:rPr lang="en-US" sz="2000" kern="1200" dirty="0" smtClean="0">
                <a:latin typeface="Arial" pitchFamily="34" charset="0"/>
              </a:rPr>
              <a:t>X</a:t>
            </a:r>
            <a:r>
              <a:rPr lang="he-IL" sz="2000" kern="1200" dirty="0" smtClean="0">
                <a:latin typeface="Arial" pitchFamily="34" charset="0"/>
              </a:rPr>
              <a:t>30</a:t>
            </a:r>
            <a:endParaRPr lang="he-IL" sz="2000" kern="1200" dirty="0" smtClean="0">
              <a:solidFill>
                <a:schemeClr val="tx1"/>
              </a:solidFill>
              <a:latin typeface="Arial" pitchFamily="34" charset="0"/>
            </a:endParaRPr>
          </a:p>
          <a:p>
            <a:pPr>
              <a:lnSpc>
                <a:spcPct val="150000"/>
              </a:lnSpc>
            </a:pPr>
            <a:r>
              <a:rPr lang="he-IL" sz="2000" kern="1200" dirty="0">
                <a:latin typeface="Arial" pitchFamily="34" charset="0"/>
              </a:rPr>
              <a:t>הדגימות מיוצגות כמחרוזת </a:t>
            </a:r>
            <a:r>
              <a:rPr lang="he-IL" sz="2000" kern="1200" dirty="0" smtClean="0">
                <a:solidFill>
                  <a:schemeClr val="tx1"/>
                </a:solidFill>
                <a:latin typeface="Arial" pitchFamily="34" charset="0"/>
              </a:rPr>
              <a:t>הביסיסים המרכיבים אותן (</a:t>
            </a:r>
            <a:r>
              <a:rPr lang="he-IL" sz="2000" kern="1200" dirty="0" smtClean="0">
                <a:solidFill>
                  <a:schemeClr val="tx1"/>
                </a:solidFill>
                <a:effectLst/>
                <a:latin typeface="Arial" pitchFamily="34" charset="0"/>
              </a:rPr>
              <a:t>לדוג': </a:t>
            </a:r>
            <a:r>
              <a:rPr lang="en-US" sz="2000" kern="1200" dirty="0" smtClean="0">
                <a:solidFill>
                  <a:schemeClr val="tx1"/>
                </a:solidFill>
                <a:effectLst/>
                <a:latin typeface="Arial" pitchFamily="34" charset="0"/>
              </a:rPr>
              <a:t>TGACCGTCAG</a:t>
            </a:r>
            <a:r>
              <a:rPr lang="he-IL" sz="2000" kern="1200" dirty="0" smtClean="0">
                <a:solidFill>
                  <a:schemeClr val="tx1"/>
                </a:solidFill>
                <a:effectLst/>
                <a:latin typeface="Arial" pitchFamily="34" charset="0"/>
              </a:rPr>
              <a:t>....)</a:t>
            </a:r>
            <a:r>
              <a:rPr lang="he-IL" sz="2000" kern="1200" dirty="0" smtClean="0">
                <a:solidFill>
                  <a:schemeClr val="tx1"/>
                </a:solidFill>
                <a:latin typeface="Arial" pitchFamily="34" charset="0"/>
              </a:rPr>
              <a:t>. </a:t>
            </a:r>
          </a:p>
          <a:p>
            <a:pPr>
              <a:lnSpc>
                <a:spcPct val="150000"/>
              </a:lnSpc>
            </a:pPr>
            <a:r>
              <a:rPr lang="he-IL" sz="2000" kern="1200" dirty="0" smtClean="0">
                <a:latin typeface="Arial" pitchFamily="34" charset="0"/>
              </a:rPr>
              <a:t>אוסף דגימות זה הוא הקלט של המערכת.</a:t>
            </a:r>
            <a:endParaRPr lang="he-IL" sz="2000" kern="1200" dirty="0" smtClean="0">
              <a:solidFill>
                <a:schemeClr val="tx1"/>
              </a:solidFill>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spTree>
    <p:extLst>
      <p:ext uri="{BB962C8B-B14F-4D97-AF65-F5344CB8AC3E}">
        <p14:creationId xmlns:p14="http://schemas.microsoft.com/office/powerpoint/2010/main" val="34001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5" end="5"/>
                                            </p:txEl>
                                          </p:spTgt>
                                        </p:tgtEl>
                                        <p:attrNameLst>
                                          <p:attrName>ppt_c</p:attrName>
                                        </p:attrNameLst>
                                      </p:cBhvr>
                                      <p:to>
                                        <a:srgbClr val="DDDDDD"/>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lvl="0" indent="0">
                  <a:buNone/>
                </a:pPr>
                <a:r>
                  <a:rPr lang="he-IL" sz="2800" dirty="0"/>
                  <a:t>הגישה הנאיבית:</a:t>
                </a:r>
                <a:endParaRPr lang="en-US" dirty="0"/>
              </a:p>
              <a:p>
                <a:r>
                  <a:rPr lang="he-IL" sz="2000" dirty="0" smtClean="0"/>
                  <a:t>עבור כל דגימה נבדוק בכל אינדקס בגנום האם קיימת התאמה.</a:t>
                </a:r>
                <a:endParaRPr lang="en-US" sz="2000" dirty="0"/>
              </a:p>
              <a:p>
                <a:r>
                  <a:rPr lang="he-IL" sz="2000" dirty="0"/>
                  <a:t> יעילות </a:t>
                </a:r>
                <a:r>
                  <a:rPr lang="he-IL" sz="2000" dirty="0" smtClean="0"/>
                  <a:t>האלגוריתם עבור מציאת מיקום כל הדגימות: </a:t>
                </a:r>
                <a14:m>
                  <m:oMath xmlns:m="http://schemas.openxmlformats.org/officeDocument/2006/math">
                    <m:r>
                      <a:rPr lang="en-US" sz="2000" i="1">
                        <a:latin typeface="Cambria Math"/>
                      </a:rPr>
                      <m:t>𝑚</m:t>
                    </m:r>
                    <m:r>
                      <a:rPr lang="en-US" sz="2000" b="0" i="1" smtClean="0">
                        <a:latin typeface="Cambria Math"/>
                      </a:rPr>
                      <m:t>∙</m:t>
                    </m:r>
                    <m:r>
                      <a:rPr lang="he-IL" sz="2000" i="1">
                        <a:latin typeface="Cambria Math"/>
                      </a:rPr>
                      <m:t>𝜃</m:t>
                    </m:r>
                    <m:r>
                      <a:rPr lang="en-US" sz="2000" i="1">
                        <a:latin typeface="Cambria Math"/>
                      </a:rPr>
                      <m:t>(</m:t>
                    </m:r>
                    <m:r>
                      <a:rPr lang="en-US" sz="2000" i="1">
                        <a:latin typeface="Cambria Math"/>
                      </a:rPr>
                      <m:t>𝑛</m:t>
                    </m:r>
                    <m:r>
                      <a:rPr lang="he-IL" sz="2000">
                        <a:latin typeface="Cambria Math"/>
                      </a:rPr>
                      <m:t>∙</m:t>
                    </m:r>
                    <m:d>
                      <m:dPr>
                        <m:begChr m:val="|"/>
                        <m:endChr m:val="|"/>
                        <m:ctrlPr>
                          <a:rPr lang="en-US" sz="2000" i="1">
                            <a:latin typeface="Cambria Math"/>
                          </a:rPr>
                        </m:ctrlPr>
                      </m:dPr>
                      <m:e>
                        <m:r>
                          <a:rPr lang="en-US" sz="2000" i="1">
                            <a:latin typeface="Cambria Math"/>
                          </a:rPr>
                          <m:t>𝑤</m:t>
                        </m:r>
                      </m:e>
                    </m:d>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196752"/>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9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a:t>DNA</a:t>
                </a:r>
                <a:r>
                  <a:rPr lang="he-IL" altLang="he-IL" sz="3200" dirty="0"/>
                  <a:t>?</a:t>
                </a:r>
              </a:p>
              <a:p>
                <a:pPr marL="0" indent="0">
                  <a:buNone/>
                </a:pPr>
                <a:r>
                  <a:rPr lang="he-IL" sz="2800" dirty="0"/>
                  <a:t>אלגוריתם </a:t>
                </a:r>
                <a:r>
                  <a:rPr lang="en-US" sz="2800" dirty="0" smtClean="0"/>
                  <a:t>KMP</a:t>
                </a:r>
                <a:r>
                  <a:rPr lang="he-IL" sz="2800" dirty="0" smtClean="0"/>
                  <a:t>:</a:t>
                </a:r>
                <a:endParaRPr lang="en-US" dirty="0"/>
              </a:p>
              <a:p>
                <a:r>
                  <a:rPr lang="he-IL" sz="2000" dirty="0" smtClean="0"/>
                  <a:t>אלגוריתם </a:t>
                </a:r>
                <a:r>
                  <a:rPr lang="he-IL" sz="2000" dirty="0"/>
                  <a:t>המנצל את מבנה </a:t>
                </a:r>
                <a:r>
                  <a:rPr lang="he-IL" sz="2000" dirty="0" smtClean="0"/>
                  <a:t>התבנית של המחרוזת על </a:t>
                </a:r>
                <a:r>
                  <a:rPr lang="he-IL" sz="2000" dirty="0"/>
                  <a:t>מנת ליעל את </a:t>
                </a:r>
                <a:r>
                  <a:rPr lang="he-IL" sz="2000" dirty="0" smtClean="0"/>
                  <a:t>החיפוש.</a:t>
                </a:r>
              </a:p>
              <a:p>
                <a:r>
                  <a:rPr lang="he-IL" sz="2000" dirty="0" smtClean="0"/>
                  <a:t>יעילות האלגוריתם עבור מציאת מיקום כל הדגימות:</a:t>
                </a:r>
                <a14:m>
                  <m:oMath xmlns:m="http://schemas.openxmlformats.org/officeDocument/2006/math">
                    <m:r>
                      <a:rPr lang="en-US" sz="2000" i="1">
                        <a:latin typeface="Cambria Math"/>
                      </a:rPr>
                      <m:t>𝑚</m:t>
                    </m:r>
                    <m:r>
                      <a:rPr lang="en-US" sz="2000" i="1">
                        <a:latin typeface="Cambria Math"/>
                      </a:rPr>
                      <m:t>∙</m:t>
                    </m:r>
                    <m:r>
                      <a:rPr lang="he-IL" sz="2000" i="1">
                        <a:latin typeface="Cambria Math"/>
                      </a:rPr>
                      <m:t>𝜃</m:t>
                    </m:r>
                    <m:r>
                      <a:rPr lang="en-US" sz="2000" i="1">
                        <a:latin typeface="Cambria Math"/>
                      </a:rPr>
                      <m:t>(</m:t>
                    </m:r>
                    <m:r>
                      <a:rPr lang="en-US" sz="2000" i="1">
                        <a:latin typeface="Cambria Math"/>
                      </a:rPr>
                      <m:t>𝑛</m:t>
                    </m:r>
                    <m:r>
                      <a:rPr lang="en-US" sz="2000" i="1">
                        <a:latin typeface="Cambria Math"/>
                      </a:rPr>
                      <m:t>)</m:t>
                    </m:r>
                  </m:oMath>
                </a14:m>
                <a:r>
                  <a:rPr lang="he-IL" sz="2000" dirty="0"/>
                  <a:t>. </a:t>
                </a:r>
                <a:endParaRPr lang="en-US" sz="2000" dirty="0"/>
              </a:p>
              <a:p>
                <a:pPr marL="0" indent="0">
                  <a:buNone/>
                </a:pPr>
                <a:endParaRPr lang="he-IL" sz="2000" dirty="0">
                  <a:latin typeface="Arial" pitchFamily="34" charset="0"/>
                </a:endParaRPr>
              </a:p>
              <a:p>
                <a:pPr marL="0" indent="0">
                  <a:buNone/>
                </a:pPr>
                <a:r>
                  <a:rPr lang="he-IL" sz="2000" dirty="0" smtClean="0"/>
                  <a:t>	</a:t>
                </a:r>
                <a14:m>
                  <m:oMath xmlns:m="http://schemas.openxmlformats.org/officeDocument/2006/math">
                    <m:r>
                      <a:rPr lang="en-US" sz="2000" i="1">
                        <a:latin typeface="Cambria Math"/>
                      </a:rPr>
                      <m:t>𝑛</m:t>
                    </m:r>
                  </m:oMath>
                </a14:m>
                <a:r>
                  <a:rPr lang="he-IL" sz="2000" dirty="0" smtClean="0">
                    <a:solidFill>
                      <a:schemeClr val="tx1"/>
                    </a:solidFill>
                  </a:rPr>
                  <a:t> – אורך הגנום – מספר גדול מאוד ( </a:t>
                </a:r>
                <a14:m>
                  <m:oMath xmlns:m="http://schemas.openxmlformats.org/officeDocument/2006/math">
                    <m:sSup>
                      <m:sSupPr>
                        <m:ctrlPr>
                          <a:rPr lang="en-US" sz="2000" i="1">
                            <a:latin typeface="Cambria Math"/>
                          </a:rPr>
                        </m:ctrlPr>
                      </m:sSupPr>
                      <m:e>
                        <m:r>
                          <a:rPr lang="en-US" sz="2000" b="0" i="1" smtClean="0">
                            <a:latin typeface="Cambria Math"/>
                          </a:rPr>
                          <m:t>~</m:t>
                        </m:r>
                        <m:r>
                          <a:rPr lang="en-US" sz="2000" i="1">
                            <a:latin typeface="Cambria Math"/>
                          </a:rPr>
                          <m:t>6</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smtClean="0">
                    <a:solidFill>
                      <a:schemeClr val="tx1"/>
                    </a:solidFill>
                  </a:rPr>
                  <a:t> </a:t>
                </a:r>
                <a:r>
                  <a:rPr lang="en-US" sz="2000" dirty="0" smtClean="0">
                    <a:solidFill>
                      <a:schemeClr val="tx1"/>
                    </a:solidFill>
                  </a:rPr>
                  <a:t>(</a:t>
                </a:r>
                <a:endParaRPr lang="he-IL" sz="2000" dirty="0" smtClean="0">
                  <a:solidFill>
                    <a:schemeClr val="tx1"/>
                  </a:solidFill>
                </a:endParaRPr>
              </a:p>
              <a:p>
                <a:pPr marL="457200" lvl="1" indent="0">
                  <a:buNone/>
                </a:pPr>
                <a:r>
                  <a:rPr lang="he-IL" sz="2000" dirty="0" smtClean="0">
                    <a:solidFill>
                      <a:schemeClr val="tx1"/>
                    </a:solidFill>
                  </a:rPr>
                  <a:t>	</a:t>
                </a:r>
                <a14:m>
                  <m:oMath xmlns:m="http://schemas.openxmlformats.org/officeDocument/2006/math">
                    <m:r>
                      <a:rPr lang="en-US" sz="2000" b="0" i="1" smtClean="0">
                        <a:latin typeface="Cambria Math"/>
                      </a:rPr>
                      <m:t>𝑚</m:t>
                    </m:r>
                  </m:oMath>
                </a14:m>
                <a:r>
                  <a:rPr lang="he-IL" sz="2000" dirty="0" smtClean="0">
                    <a:solidFill>
                      <a:schemeClr val="tx1"/>
                    </a:solidFill>
                  </a:rPr>
                  <a:t> – מספר הדגימות מספר גדול מאוד </a:t>
                </a:r>
                <a:r>
                  <a:rPr lang="he-IL" sz="2000" dirty="0"/>
                  <a:t>( </a:t>
                </a:r>
                <a14:m>
                  <m:oMath xmlns:m="http://schemas.openxmlformats.org/officeDocument/2006/math">
                    <m:sSup>
                      <m:sSupPr>
                        <m:ctrlPr>
                          <a:rPr lang="en-US" sz="2000" i="1">
                            <a:latin typeface="Cambria Math"/>
                          </a:rPr>
                        </m:ctrlPr>
                      </m:sSupPr>
                      <m:e>
                        <m:r>
                          <a:rPr lang="en-US" sz="2000" i="1">
                            <a:latin typeface="Cambria Math"/>
                          </a:rPr>
                          <m:t>~</m:t>
                        </m:r>
                        <m:r>
                          <a:rPr lang="en-US" sz="2000" b="0" i="1" smtClean="0">
                            <a:latin typeface="Cambria Math"/>
                          </a:rPr>
                          <m:t>5</m:t>
                        </m:r>
                        <m:r>
                          <a:rPr lang="en-US" sz="2000" i="1">
                            <a:latin typeface="Cambria Math"/>
                          </a:rPr>
                          <m:t> </m:t>
                        </m:r>
                        <m:r>
                          <a:rPr lang="en-US" sz="2000" i="1">
                            <a:latin typeface="Cambria Math"/>
                          </a:rPr>
                          <m:t>𝑋</m:t>
                        </m:r>
                        <m:r>
                          <a:rPr lang="en-US" sz="2000" i="1">
                            <a:latin typeface="Cambria Math"/>
                          </a:rPr>
                          <m:t>10</m:t>
                        </m:r>
                      </m:e>
                      <m:sup>
                        <m:r>
                          <a:rPr lang="en-US" sz="2000" i="1">
                            <a:latin typeface="Cambria Math"/>
                          </a:rPr>
                          <m:t>9</m:t>
                        </m:r>
                      </m:sup>
                    </m:sSup>
                  </m:oMath>
                </a14:m>
                <a:r>
                  <a:rPr lang="he-IL" sz="2000" dirty="0"/>
                  <a:t> </a:t>
                </a:r>
                <a:r>
                  <a:rPr lang="en-US" sz="2000" dirty="0" smtClean="0"/>
                  <a:t>(</a:t>
                </a:r>
                <a:endParaRPr lang="he-IL" sz="2000" dirty="0" smtClean="0"/>
              </a:p>
              <a:p>
                <a:pPr marL="457200" lvl="1" indent="0">
                  <a:buNone/>
                </a:pPr>
                <a:endParaRPr lang="he-IL" sz="2000" dirty="0">
                  <a:solidFill>
                    <a:schemeClr val="tx1"/>
                  </a:solidFill>
                </a:endParaRPr>
              </a:p>
              <a:p>
                <a:pPr marL="457200" lvl="1" indent="0">
                  <a:buNone/>
                </a:pPr>
                <a:endParaRPr lang="he-IL" sz="2000" dirty="0" smtClean="0"/>
              </a:p>
              <a:p>
                <a:pPr marL="457200" lvl="1" indent="0">
                  <a:buNone/>
                </a:pPr>
                <a:r>
                  <a:rPr lang="he-IL" sz="2800" dirty="0" smtClean="0">
                    <a:solidFill>
                      <a:schemeClr val="tx1"/>
                    </a:solidFill>
                  </a:rPr>
                  <a:t>זמן ריצה לא </a:t>
                </a:r>
                <a:r>
                  <a:rPr lang="he-IL" sz="2800" dirty="0"/>
                  <a:t>מעשי.</a:t>
                </a:r>
                <a:endParaRPr lang="en-US" sz="28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pic>
        <p:nvPicPr>
          <p:cNvPr id="1026" name="Picture 2" descr="C:\Users\Avi\AppData\Local\Microsoft\Windows\Temporary Internet Files\Content.IE5\VZSDZK43\no[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268760"/>
            <a:ext cx="3501008" cy="350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a:t>תיאור הבעיה</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ואם נפלה טעות במחרוזת?</a:t>
                </a:r>
                <a:endParaRPr lang="he-IL" altLang="he-IL" sz="3200" dirty="0"/>
              </a:p>
              <a:p>
                <a:pPr marL="0" indent="0">
                  <a:buNone/>
                </a:pPr>
                <a:r>
                  <a:rPr lang="he-IL" sz="2000" dirty="0" smtClean="0">
                    <a:latin typeface="Arial" pitchFamily="34" charset="0"/>
                  </a:rPr>
                  <a:t>נניח קריאה אחת באורך של 100 תווים.</a:t>
                </a:r>
                <a:endParaRPr lang="en-US" sz="2000" dirty="0">
                  <a:latin typeface="Arial" pitchFamily="34" charset="0"/>
                </a:endParaRPr>
              </a:p>
              <a:p>
                <a:pPr marL="0" indent="0">
                  <a:buNone/>
                </a:pPr>
                <a:r>
                  <a:rPr lang="he-IL" sz="2000" dirty="0">
                    <a:latin typeface="Arial" pitchFamily="34" charset="0"/>
                  </a:rPr>
                  <a:t>אם לא נפלה אף שגיאה </a:t>
                </a:r>
                <a:r>
                  <a:rPr lang="he-IL" sz="2000" dirty="0" smtClean="0">
                    <a:latin typeface="Arial" pitchFamily="34" charset="0"/>
                  </a:rPr>
                  <a:t>–  </a:t>
                </a:r>
                <a:r>
                  <a:rPr lang="he-IL" sz="2000" dirty="0">
                    <a:latin typeface="Arial" pitchFamily="34" charset="0"/>
                  </a:rPr>
                  <a:t>ישנה מחרוזת 1 להשוואה -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0</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נפלה שגיאה אחת – ישנם </a:t>
                </a:r>
                <a:r>
                  <a:rPr lang="he-IL" sz="2000" dirty="0" smtClean="0">
                    <a:latin typeface="Arial" pitchFamily="34" charset="0"/>
                  </a:rPr>
                  <a:t>300 </a:t>
                </a:r>
                <a:r>
                  <a:rPr lang="he-IL" sz="2000" dirty="0">
                    <a:latin typeface="Arial" pitchFamily="34" charset="0"/>
                  </a:rPr>
                  <a:t>מחרוזות להשוואה</a:t>
                </a:r>
                <a:r>
                  <a:rPr lang="he-IL" sz="1600" dirty="0" smtClean="0">
                    <a:latin typeface="Arial" pitchFamily="34" charset="0"/>
                  </a:rPr>
                  <a:t> </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b="0" i="1" smtClean="0">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1</m:t>
                              </m:r>
                            </m:e>
                          </m:mr>
                        </m:m>
                      </m:e>
                    </m:d>
                  </m:oMath>
                </a14:m>
                <a:r>
                  <a:rPr lang="he-IL" sz="2000" dirty="0">
                    <a:latin typeface="Arial" pitchFamily="34" charset="0"/>
                  </a:rPr>
                  <a:t>.</a:t>
                </a:r>
                <a:endParaRPr lang="en-US" sz="2000" dirty="0">
                  <a:latin typeface="Arial" pitchFamily="34" charset="0"/>
                </a:endParaRPr>
              </a:p>
              <a:p>
                <a:pPr marL="0" indent="0">
                  <a:buNone/>
                </a:pPr>
                <a:r>
                  <a:rPr lang="he-IL" sz="2000" dirty="0">
                    <a:latin typeface="Arial" pitchFamily="34" charset="0"/>
                  </a:rPr>
                  <a:t>אם נפלו 2 שגיאות – ישנם </a:t>
                </a:r>
                <a:r>
                  <a:rPr lang="en-US" sz="2000" dirty="0">
                    <a:latin typeface="Arial" pitchFamily="34" charset="0"/>
                  </a:rPr>
                  <a:t> </a:t>
                </a:r>
                <a:r>
                  <a:rPr lang="en-US" sz="2000" dirty="0" smtClean="0">
                    <a:latin typeface="Arial" pitchFamily="34" charset="0"/>
                  </a:rPr>
                  <a:t>44,550</a:t>
                </a:r>
                <a:r>
                  <a:rPr lang="he-IL" sz="2000" dirty="0">
                    <a:latin typeface="Arial" pitchFamily="34" charset="0"/>
                  </a:rPr>
                  <a:t>מחרוזות להשוואה</a:t>
                </a:r>
                <a14:m>
                  <m:oMath xmlns:m="http://schemas.openxmlformats.org/officeDocument/2006/math">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3</m:t>
                              </m:r>
                            </m:e>
                          </m:mr>
                          <m:mr>
                            <m:e>
                              <m:r>
                                <a:rPr lang="en-US" sz="1600" i="1">
                                  <a:latin typeface="Cambria Math"/>
                                </a:rPr>
                                <m:t>1</m:t>
                              </m:r>
                            </m:e>
                          </m:mr>
                        </m:m>
                      </m:e>
                    </m:d>
                    <m:r>
                      <a:rPr lang="he-IL" sz="1600" i="1">
                        <a:latin typeface="Cambria Math"/>
                        <a:ea typeface="Cambria Math"/>
                      </a:rPr>
                      <m:t>∙</m:t>
                    </m:r>
                    <m:d>
                      <m:dPr>
                        <m:ctrlPr>
                          <a:rPr lang="en-US" sz="1600" i="1">
                            <a:latin typeface="Cambria Math"/>
                          </a:rPr>
                        </m:ctrlPr>
                      </m:dPr>
                      <m:e>
                        <m:m>
                          <m:mPr>
                            <m:mcs>
                              <m:mc>
                                <m:mcPr>
                                  <m:count m:val="1"/>
                                  <m:mcJc m:val="center"/>
                                </m:mcPr>
                              </m:mc>
                            </m:mcs>
                            <m:ctrlPr>
                              <a:rPr lang="en-US" sz="1600" i="1">
                                <a:latin typeface="Cambria Math"/>
                              </a:rPr>
                            </m:ctrlPr>
                          </m:mPr>
                          <m:mr>
                            <m:e>
                              <m:r>
                                <a:rPr lang="en-US" sz="1600" i="1">
                                  <a:latin typeface="Cambria Math"/>
                                </a:rPr>
                                <m:t>100</m:t>
                              </m:r>
                            </m:e>
                          </m:mr>
                          <m:mr>
                            <m:e>
                              <m:r>
                                <a:rPr lang="en-US" sz="1600" i="1">
                                  <a:latin typeface="Cambria Math"/>
                                </a:rPr>
                                <m:t>2</m:t>
                              </m:r>
                            </m:e>
                          </m:mr>
                        </m:m>
                      </m:e>
                    </m:d>
                  </m:oMath>
                </a14:m>
                <a:r>
                  <a:rPr lang="he-IL" sz="2000" dirty="0" smtClean="0">
                    <a:latin typeface="Arial" pitchFamily="34" charset="0"/>
                  </a:rPr>
                  <a:t>.</a:t>
                </a:r>
              </a:p>
              <a:p>
                <a:pPr marL="0" indent="0">
                  <a:buNone/>
                </a:pPr>
                <a:endParaRPr lang="he-IL" sz="2000" dirty="0">
                  <a:latin typeface="Arial" pitchFamily="34" charset="0"/>
                </a:endParaRPr>
              </a:p>
              <a:p>
                <a:pPr marL="0" indent="0">
                  <a:buNone/>
                </a:pPr>
                <a:r>
                  <a:rPr lang="he-IL" sz="2000" dirty="0" smtClean="0">
                    <a:latin typeface="Arial" pitchFamily="34" charset="0"/>
                  </a:rPr>
                  <a:t>זמן הריצה עולה משמעותית...</a:t>
                </a: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
        <p:nvSpPr>
          <p:cNvPr id="3" name="Rectangle 2"/>
          <p:cNvSpPr/>
          <p:nvPr/>
        </p:nvSpPr>
        <p:spPr>
          <a:xfrm>
            <a:off x="3557185" y="4690982"/>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nvGrpSpPr>
          <p:cNvPr id="6" name="Group 5"/>
          <p:cNvGrpSpPr/>
          <p:nvPr/>
        </p:nvGrpSpPr>
        <p:grpSpPr>
          <a:xfrm>
            <a:off x="2877671" y="4088816"/>
            <a:ext cx="3600399" cy="1611760"/>
            <a:chOff x="2195736" y="3998966"/>
            <a:chExt cx="3600399" cy="1611760"/>
          </a:xfrm>
        </p:grpSpPr>
        <p:grpSp>
          <p:nvGrpSpPr>
            <p:cNvPr id="5" name="Group 4"/>
            <p:cNvGrpSpPr/>
            <p:nvPr/>
          </p:nvGrpSpPr>
          <p:grpSpPr>
            <a:xfrm>
              <a:off x="2195736" y="4037071"/>
              <a:ext cx="2016223" cy="973206"/>
              <a:chOff x="2195736" y="4037071"/>
              <a:chExt cx="2016223" cy="973206"/>
            </a:xfrm>
          </p:grpSpPr>
          <p:sp>
            <p:nvSpPr>
              <p:cNvPr id="7" name="Rectangle 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8" name="Rectangle 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9" name="Rectangle 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1" name="Group 10"/>
            <p:cNvGrpSpPr/>
            <p:nvPr/>
          </p:nvGrpSpPr>
          <p:grpSpPr>
            <a:xfrm>
              <a:off x="2195737" y="4976074"/>
              <a:ext cx="2016223" cy="634652"/>
              <a:chOff x="2195736" y="4037071"/>
              <a:chExt cx="2016223" cy="634652"/>
            </a:xfrm>
          </p:grpSpPr>
          <p:sp>
            <p:nvSpPr>
              <p:cNvPr id="12" name="Rectangle 1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 name="Rectangle 1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 name="Group 14"/>
            <p:cNvGrpSpPr/>
            <p:nvPr/>
          </p:nvGrpSpPr>
          <p:grpSpPr>
            <a:xfrm>
              <a:off x="3779912" y="3998966"/>
              <a:ext cx="2016223" cy="973206"/>
              <a:chOff x="2195736" y="4037071"/>
              <a:chExt cx="2016223" cy="973206"/>
            </a:xfrm>
          </p:grpSpPr>
          <p:sp>
            <p:nvSpPr>
              <p:cNvPr id="16" name="Rectangle 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 name="Rectangle 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 name="Rectangle 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 name="Group 18"/>
            <p:cNvGrpSpPr/>
            <p:nvPr/>
          </p:nvGrpSpPr>
          <p:grpSpPr>
            <a:xfrm>
              <a:off x="3707904" y="4941168"/>
              <a:ext cx="2016223" cy="634652"/>
              <a:chOff x="2195736" y="4037071"/>
              <a:chExt cx="2016223" cy="634652"/>
            </a:xfrm>
          </p:grpSpPr>
          <p:sp>
            <p:nvSpPr>
              <p:cNvPr id="20" name="Rectangle 1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 name="Rectangle 2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 name="Group 1"/>
          <p:cNvGrpSpPr/>
          <p:nvPr/>
        </p:nvGrpSpPr>
        <p:grpSpPr>
          <a:xfrm>
            <a:off x="-194644" y="3716692"/>
            <a:ext cx="9526311" cy="3123320"/>
            <a:chOff x="-563068" y="1327009"/>
            <a:chExt cx="9526311" cy="3123320"/>
          </a:xfrm>
        </p:grpSpPr>
        <p:grpSp>
          <p:nvGrpSpPr>
            <p:cNvPr id="54273" name="Group 54272"/>
            <p:cNvGrpSpPr/>
            <p:nvPr/>
          </p:nvGrpSpPr>
          <p:grpSpPr>
            <a:xfrm>
              <a:off x="1022605" y="1327009"/>
              <a:ext cx="7940638" cy="2915938"/>
              <a:chOff x="1203362" y="1242065"/>
              <a:chExt cx="7940638" cy="2915938"/>
            </a:xfrm>
          </p:grpSpPr>
          <p:grpSp>
            <p:nvGrpSpPr>
              <p:cNvPr id="23" name="Group 22"/>
              <p:cNvGrpSpPr/>
              <p:nvPr/>
            </p:nvGrpSpPr>
            <p:grpSpPr>
              <a:xfrm>
                <a:off x="5071358" y="1242065"/>
                <a:ext cx="4072642" cy="2884756"/>
                <a:chOff x="5404284" y="3496572"/>
                <a:chExt cx="4072642" cy="2884756"/>
              </a:xfrm>
            </p:grpSpPr>
            <p:grpSp>
              <p:nvGrpSpPr>
                <p:cNvPr id="10" name="Group 9"/>
                <p:cNvGrpSpPr/>
                <p:nvPr/>
              </p:nvGrpSpPr>
              <p:grpSpPr>
                <a:xfrm>
                  <a:off x="5508104" y="3966011"/>
                  <a:ext cx="3968822" cy="2415317"/>
                  <a:chOff x="5508104" y="3966011"/>
                  <a:chExt cx="3968822" cy="2415317"/>
                </a:xfrm>
              </p:grpSpPr>
              <p:grpSp>
                <p:nvGrpSpPr>
                  <p:cNvPr id="24" name="Group 23"/>
                  <p:cNvGrpSpPr/>
                  <p:nvPr/>
                </p:nvGrpSpPr>
                <p:grpSpPr>
                  <a:xfrm>
                    <a:off x="5876527" y="3966011"/>
                    <a:ext cx="3600399" cy="1950314"/>
                    <a:chOff x="2195736" y="3998966"/>
                    <a:chExt cx="3600399" cy="1950314"/>
                  </a:xfrm>
                </p:grpSpPr>
                <p:grpSp>
                  <p:nvGrpSpPr>
                    <p:cNvPr id="25" name="Group 24"/>
                    <p:cNvGrpSpPr/>
                    <p:nvPr/>
                  </p:nvGrpSpPr>
                  <p:grpSpPr>
                    <a:xfrm>
                      <a:off x="2195736" y="4037071"/>
                      <a:ext cx="2016223" cy="973206"/>
                      <a:chOff x="2195736" y="4037071"/>
                      <a:chExt cx="2016223" cy="973206"/>
                    </a:xfrm>
                  </p:grpSpPr>
                  <p:sp>
                    <p:nvSpPr>
                      <p:cNvPr id="38" name="Rectangle 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 name="Rectangle 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40" name="Rectangle 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 name="Group 25"/>
                    <p:cNvGrpSpPr/>
                    <p:nvPr/>
                  </p:nvGrpSpPr>
                  <p:grpSpPr>
                    <a:xfrm>
                      <a:off x="2195737" y="4976074"/>
                      <a:ext cx="2016223" cy="973206"/>
                      <a:chOff x="2195736" y="4037071"/>
                      <a:chExt cx="2016223" cy="973206"/>
                    </a:xfrm>
                  </p:grpSpPr>
                  <p:sp>
                    <p:nvSpPr>
                      <p:cNvPr id="35" name="Rectangle 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 name="Rectangle 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 name="Rectangle 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 name="Group 26"/>
                    <p:cNvGrpSpPr/>
                    <p:nvPr/>
                  </p:nvGrpSpPr>
                  <p:grpSpPr>
                    <a:xfrm>
                      <a:off x="3779912" y="3998966"/>
                      <a:ext cx="2016223" cy="973206"/>
                      <a:chOff x="2195736" y="4037071"/>
                      <a:chExt cx="2016223" cy="973206"/>
                    </a:xfrm>
                  </p:grpSpPr>
                  <p:sp>
                    <p:nvSpPr>
                      <p:cNvPr id="32" name="Rectangle 3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 name="Rectangle 3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 name="Rectangle 3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 name="Group 27"/>
                    <p:cNvGrpSpPr/>
                    <p:nvPr/>
                  </p:nvGrpSpPr>
                  <p:grpSpPr>
                    <a:xfrm>
                      <a:off x="3707904" y="4941168"/>
                      <a:ext cx="2016223" cy="973206"/>
                      <a:chOff x="2195736" y="4037071"/>
                      <a:chExt cx="2016223" cy="973206"/>
                    </a:xfrm>
                  </p:grpSpPr>
                  <p:sp>
                    <p:nvSpPr>
                      <p:cNvPr id="29" name="Rectangle 2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 name="Rectangle 2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 name="Rectangle 3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28" name="Group 127"/>
                  <p:cNvGrpSpPr/>
                  <p:nvPr/>
                </p:nvGrpSpPr>
                <p:grpSpPr>
                  <a:xfrm>
                    <a:off x="5508104" y="4431014"/>
                    <a:ext cx="3600399" cy="1950314"/>
                    <a:chOff x="2195736" y="3998966"/>
                    <a:chExt cx="3600399" cy="1950314"/>
                  </a:xfrm>
                </p:grpSpPr>
                <p:grpSp>
                  <p:nvGrpSpPr>
                    <p:cNvPr id="129" name="Group 128"/>
                    <p:cNvGrpSpPr/>
                    <p:nvPr/>
                  </p:nvGrpSpPr>
                  <p:grpSpPr>
                    <a:xfrm>
                      <a:off x="2195736" y="4037071"/>
                      <a:ext cx="2016223" cy="973206"/>
                      <a:chOff x="2195736" y="4037071"/>
                      <a:chExt cx="2016223" cy="973206"/>
                    </a:xfrm>
                  </p:grpSpPr>
                  <p:sp>
                    <p:nvSpPr>
                      <p:cNvPr id="142" name="Rectangle 14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3" name="Rectangle 14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4" name="Rectangle 14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0" name="Group 129"/>
                    <p:cNvGrpSpPr/>
                    <p:nvPr/>
                  </p:nvGrpSpPr>
                  <p:grpSpPr>
                    <a:xfrm>
                      <a:off x="2195737" y="4976074"/>
                      <a:ext cx="2016223" cy="973206"/>
                      <a:chOff x="2195736" y="4037071"/>
                      <a:chExt cx="2016223" cy="973206"/>
                    </a:xfrm>
                  </p:grpSpPr>
                  <p:sp>
                    <p:nvSpPr>
                      <p:cNvPr id="139" name="Rectangle 13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0" name="Rectangle 13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41" name="Rectangle 14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1" name="Group 130"/>
                    <p:cNvGrpSpPr/>
                    <p:nvPr/>
                  </p:nvGrpSpPr>
                  <p:grpSpPr>
                    <a:xfrm>
                      <a:off x="3779912" y="3998966"/>
                      <a:ext cx="2016223" cy="973206"/>
                      <a:chOff x="2195736" y="4037071"/>
                      <a:chExt cx="2016223" cy="973206"/>
                    </a:xfrm>
                  </p:grpSpPr>
                  <p:sp>
                    <p:nvSpPr>
                      <p:cNvPr id="136" name="Rectangle 13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7" name="Rectangle 13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8" name="Rectangle 13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32" name="Group 131"/>
                    <p:cNvGrpSpPr/>
                    <p:nvPr/>
                  </p:nvGrpSpPr>
                  <p:grpSpPr>
                    <a:xfrm>
                      <a:off x="3707904" y="4941168"/>
                      <a:ext cx="2016223" cy="973206"/>
                      <a:chOff x="2195736" y="4037071"/>
                      <a:chExt cx="2016223" cy="973206"/>
                    </a:xfrm>
                  </p:grpSpPr>
                  <p:sp>
                    <p:nvSpPr>
                      <p:cNvPr id="133" name="Rectangle 13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4" name="Rectangle 13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35" name="Rectangle 13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46" name="Group 145"/>
                <p:cNvGrpSpPr/>
                <p:nvPr/>
              </p:nvGrpSpPr>
              <p:grpSpPr>
                <a:xfrm>
                  <a:off x="5404284" y="3496572"/>
                  <a:ext cx="3968822" cy="2415317"/>
                  <a:chOff x="5508104" y="3966011"/>
                  <a:chExt cx="3968822" cy="2415317"/>
                </a:xfrm>
              </p:grpSpPr>
              <p:grpSp>
                <p:nvGrpSpPr>
                  <p:cNvPr id="147" name="Group 146"/>
                  <p:cNvGrpSpPr/>
                  <p:nvPr/>
                </p:nvGrpSpPr>
                <p:grpSpPr>
                  <a:xfrm>
                    <a:off x="5876527" y="3966011"/>
                    <a:ext cx="3600399" cy="1950314"/>
                    <a:chOff x="2195736" y="3998966"/>
                    <a:chExt cx="3600399" cy="1950314"/>
                  </a:xfrm>
                </p:grpSpPr>
                <p:grpSp>
                  <p:nvGrpSpPr>
                    <p:cNvPr id="165" name="Group 164"/>
                    <p:cNvGrpSpPr/>
                    <p:nvPr/>
                  </p:nvGrpSpPr>
                  <p:grpSpPr>
                    <a:xfrm>
                      <a:off x="2195736" y="4037071"/>
                      <a:ext cx="2016223" cy="973206"/>
                      <a:chOff x="2195736" y="4037071"/>
                      <a:chExt cx="2016223" cy="973206"/>
                    </a:xfrm>
                  </p:grpSpPr>
                  <p:sp>
                    <p:nvSpPr>
                      <p:cNvPr id="178" name="Rectangle 1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9" name="Rectangle 1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80" name="Rectangle 1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6" name="Group 165"/>
                    <p:cNvGrpSpPr/>
                    <p:nvPr/>
                  </p:nvGrpSpPr>
                  <p:grpSpPr>
                    <a:xfrm>
                      <a:off x="2195737" y="4976074"/>
                      <a:ext cx="2016223" cy="973206"/>
                      <a:chOff x="2195736" y="4037071"/>
                      <a:chExt cx="2016223" cy="973206"/>
                    </a:xfrm>
                  </p:grpSpPr>
                  <p:sp>
                    <p:nvSpPr>
                      <p:cNvPr id="175" name="Rectangle 1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6" name="Rectangle 1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7" name="Rectangle 1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7" name="Group 166"/>
                    <p:cNvGrpSpPr/>
                    <p:nvPr/>
                  </p:nvGrpSpPr>
                  <p:grpSpPr>
                    <a:xfrm>
                      <a:off x="3779912" y="3998966"/>
                      <a:ext cx="2016223" cy="973206"/>
                      <a:chOff x="2195736" y="4037071"/>
                      <a:chExt cx="2016223" cy="973206"/>
                    </a:xfrm>
                  </p:grpSpPr>
                  <p:sp>
                    <p:nvSpPr>
                      <p:cNvPr id="172" name="Rectangle 1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3" name="Rectangle 1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4" name="Rectangle 1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68" name="Group 167"/>
                    <p:cNvGrpSpPr/>
                    <p:nvPr/>
                  </p:nvGrpSpPr>
                  <p:grpSpPr>
                    <a:xfrm>
                      <a:off x="3707904" y="4941168"/>
                      <a:ext cx="2016223" cy="973206"/>
                      <a:chOff x="2195736" y="4037071"/>
                      <a:chExt cx="2016223" cy="973206"/>
                    </a:xfrm>
                  </p:grpSpPr>
                  <p:sp>
                    <p:nvSpPr>
                      <p:cNvPr id="169" name="Rectangle 1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0" name="Rectangle 1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71" name="Rectangle 1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48" name="Group 147"/>
                  <p:cNvGrpSpPr/>
                  <p:nvPr/>
                </p:nvGrpSpPr>
                <p:grpSpPr>
                  <a:xfrm>
                    <a:off x="5508104" y="4431014"/>
                    <a:ext cx="3600399" cy="1950314"/>
                    <a:chOff x="2195736" y="3998966"/>
                    <a:chExt cx="3600399" cy="1950314"/>
                  </a:xfrm>
                </p:grpSpPr>
                <p:grpSp>
                  <p:nvGrpSpPr>
                    <p:cNvPr id="149" name="Group 148"/>
                    <p:cNvGrpSpPr/>
                    <p:nvPr/>
                  </p:nvGrpSpPr>
                  <p:grpSpPr>
                    <a:xfrm>
                      <a:off x="2195736" y="4037071"/>
                      <a:ext cx="2016223" cy="973206"/>
                      <a:chOff x="2195736" y="4037071"/>
                      <a:chExt cx="2016223" cy="973206"/>
                    </a:xfrm>
                  </p:grpSpPr>
                  <p:sp>
                    <p:nvSpPr>
                      <p:cNvPr id="162" name="Rectangle 16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3" name="Rectangle 16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4" name="Rectangle 16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0" name="Group 149"/>
                    <p:cNvGrpSpPr/>
                    <p:nvPr/>
                  </p:nvGrpSpPr>
                  <p:grpSpPr>
                    <a:xfrm>
                      <a:off x="2195737" y="4976074"/>
                      <a:ext cx="2016223" cy="973206"/>
                      <a:chOff x="2195736" y="4037071"/>
                      <a:chExt cx="2016223" cy="973206"/>
                    </a:xfrm>
                  </p:grpSpPr>
                  <p:sp>
                    <p:nvSpPr>
                      <p:cNvPr id="159" name="Rectangle 15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0" name="Rectangle 15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61" name="Rectangle 16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1" name="Group 150"/>
                    <p:cNvGrpSpPr/>
                    <p:nvPr/>
                  </p:nvGrpSpPr>
                  <p:grpSpPr>
                    <a:xfrm>
                      <a:off x="3779912" y="3998966"/>
                      <a:ext cx="2016223" cy="973206"/>
                      <a:chOff x="2195736" y="4037071"/>
                      <a:chExt cx="2016223" cy="973206"/>
                    </a:xfrm>
                  </p:grpSpPr>
                  <p:sp>
                    <p:nvSpPr>
                      <p:cNvPr id="156" name="Rectangle 15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7" name="Rectangle 15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8" name="Rectangle 15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52" name="Group 151"/>
                    <p:cNvGrpSpPr/>
                    <p:nvPr/>
                  </p:nvGrpSpPr>
                  <p:grpSpPr>
                    <a:xfrm>
                      <a:off x="3707904" y="4941168"/>
                      <a:ext cx="2016223" cy="973206"/>
                      <a:chOff x="2195736" y="4037071"/>
                      <a:chExt cx="2016223" cy="973206"/>
                    </a:xfrm>
                  </p:grpSpPr>
                  <p:sp>
                    <p:nvSpPr>
                      <p:cNvPr id="153" name="Rectangle 15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4" name="Rectangle 15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55" name="Rectangle 15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182" name="Group 181"/>
              <p:cNvGrpSpPr/>
              <p:nvPr/>
            </p:nvGrpSpPr>
            <p:grpSpPr>
              <a:xfrm>
                <a:off x="1203362" y="1273247"/>
                <a:ext cx="4072642" cy="2884756"/>
                <a:chOff x="5404284" y="3496572"/>
                <a:chExt cx="4072642" cy="2884756"/>
              </a:xfrm>
            </p:grpSpPr>
            <p:grpSp>
              <p:nvGrpSpPr>
                <p:cNvPr id="183" name="Group 182"/>
                <p:cNvGrpSpPr/>
                <p:nvPr/>
              </p:nvGrpSpPr>
              <p:grpSpPr>
                <a:xfrm>
                  <a:off x="5508104" y="3966011"/>
                  <a:ext cx="3968822" cy="2415317"/>
                  <a:chOff x="5508104" y="3966011"/>
                  <a:chExt cx="3968822" cy="2415317"/>
                </a:xfrm>
              </p:grpSpPr>
              <p:grpSp>
                <p:nvGrpSpPr>
                  <p:cNvPr id="219" name="Group 218"/>
                  <p:cNvGrpSpPr/>
                  <p:nvPr/>
                </p:nvGrpSpPr>
                <p:grpSpPr>
                  <a:xfrm>
                    <a:off x="5876527" y="3966011"/>
                    <a:ext cx="3600399" cy="1950314"/>
                    <a:chOff x="2195736" y="3998966"/>
                    <a:chExt cx="3600399" cy="1950314"/>
                  </a:xfrm>
                </p:grpSpPr>
                <p:grpSp>
                  <p:nvGrpSpPr>
                    <p:cNvPr id="237" name="Group 236"/>
                    <p:cNvGrpSpPr/>
                    <p:nvPr/>
                  </p:nvGrpSpPr>
                  <p:grpSpPr>
                    <a:xfrm>
                      <a:off x="2195736" y="4037071"/>
                      <a:ext cx="2016223" cy="973206"/>
                      <a:chOff x="2195736" y="4037071"/>
                      <a:chExt cx="2016223" cy="973206"/>
                    </a:xfrm>
                  </p:grpSpPr>
                  <p:sp>
                    <p:nvSpPr>
                      <p:cNvPr id="250" name="Rectangle 24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1" name="Rectangle 25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52" name="Rectangle 25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8" name="Group 237"/>
                    <p:cNvGrpSpPr/>
                    <p:nvPr/>
                  </p:nvGrpSpPr>
                  <p:grpSpPr>
                    <a:xfrm>
                      <a:off x="2195737" y="4976074"/>
                      <a:ext cx="2016223" cy="973206"/>
                      <a:chOff x="2195736" y="4037071"/>
                      <a:chExt cx="2016223" cy="973206"/>
                    </a:xfrm>
                  </p:grpSpPr>
                  <p:sp>
                    <p:nvSpPr>
                      <p:cNvPr id="247" name="Rectangle 24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8" name="Rectangle 24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9" name="Rectangle 24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39" name="Group 238"/>
                    <p:cNvGrpSpPr/>
                    <p:nvPr/>
                  </p:nvGrpSpPr>
                  <p:grpSpPr>
                    <a:xfrm>
                      <a:off x="3779912" y="3998966"/>
                      <a:ext cx="2016223" cy="973206"/>
                      <a:chOff x="2195736" y="4037071"/>
                      <a:chExt cx="2016223" cy="973206"/>
                    </a:xfrm>
                  </p:grpSpPr>
                  <p:sp>
                    <p:nvSpPr>
                      <p:cNvPr id="244" name="Rectangle 2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5" name="Rectangle 2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6" name="Rectangle 2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40" name="Group 239"/>
                    <p:cNvGrpSpPr/>
                    <p:nvPr/>
                  </p:nvGrpSpPr>
                  <p:grpSpPr>
                    <a:xfrm>
                      <a:off x="3707904" y="4941168"/>
                      <a:ext cx="2016223" cy="973206"/>
                      <a:chOff x="2195736" y="4037071"/>
                      <a:chExt cx="2016223" cy="973206"/>
                    </a:xfrm>
                  </p:grpSpPr>
                  <p:sp>
                    <p:nvSpPr>
                      <p:cNvPr id="241" name="Rectangle 2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2" name="Rectangle 2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43" name="Rectangle 2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20" name="Group 219"/>
                  <p:cNvGrpSpPr/>
                  <p:nvPr/>
                </p:nvGrpSpPr>
                <p:grpSpPr>
                  <a:xfrm>
                    <a:off x="5508104" y="4431014"/>
                    <a:ext cx="3600399" cy="1950314"/>
                    <a:chOff x="2195736" y="3998966"/>
                    <a:chExt cx="3600399" cy="1950314"/>
                  </a:xfrm>
                </p:grpSpPr>
                <p:grpSp>
                  <p:nvGrpSpPr>
                    <p:cNvPr id="221" name="Group 220"/>
                    <p:cNvGrpSpPr/>
                    <p:nvPr/>
                  </p:nvGrpSpPr>
                  <p:grpSpPr>
                    <a:xfrm>
                      <a:off x="2195736" y="4037071"/>
                      <a:ext cx="2016223" cy="973206"/>
                      <a:chOff x="2195736" y="4037071"/>
                      <a:chExt cx="2016223" cy="973206"/>
                    </a:xfrm>
                  </p:grpSpPr>
                  <p:sp>
                    <p:nvSpPr>
                      <p:cNvPr id="234" name="Rectangle 23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5" name="Rectangle 23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6" name="Rectangle 23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2" name="Group 221"/>
                    <p:cNvGrpSpPr/>
                    <p:nvPr/>
                  </p:nvGrpSpPr>
                  <p:grpSpPr>
                    <a:xfrm>
                      <a:off x="2195737" y="4976074"/>
                      <a:ext cx="2016223" cy="973206"/>
                      <a:chOff x="2195736" y="4037071"/>
                      <a:chExt cx="2016223" cy="973206"/>
                    </a:xfrm>
                  </p:grpSpPr>
                  <p:sp>
                    <p:nvSpPr>
                      <p:cNvPr id="231" name="Rectangle 23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2" name="Rectangle 23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3" name="Rectangle 23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3" name="Group 222"/>
                    <p:cNvGrpSpPr/>
                    <p:nvPr/>
                  </p:nvGrpSpPr>
                  <p:grpSpPr>
                    <a:xfrm>
                      <a:off x="3779912" y="3998966"/>
                      <a:ext cx="2016223" cy="973206"/>
                      <a:chOff x="2195736" y="4037071"/>
                      <a:chExt cx="2016223" cy="973206"/>
                    </a:xfrm>
                  </p:grpSpPr>
                  <p:sp>
                    <p:nvSpPr>
                      <p:cNvPr id="228" name="Rectangle 22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9" name="Rectangle 22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30" name="Rectangle 22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24" name="Group 223"/>
                    <p:cNvGrpSpPr/>
                    <p:nvPr/>
                  </p:nvGrpSpPr>
                  <p:grpSpPr>
                    <a:xfrm>
                      <a:off x="3707904" y="4941168"/>
                      <a:ext cx="2016223" cy="973206"/>
                      <a:chOff x="2195736" y="4037071"/>
                      <a:chExt cx="2016223" cy="973206"/>
                    </a:xfrm>
                  </p:grpSpPr>
                  <p:sp>
                    <p:nvSpPr>
                      <p:cNvPr id="225" name="Rectangle 22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6" name="Rectangle 22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27" name="Rectangle 22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184" name="Group 183"/>
                <p:cNvGrpSpPr/>
                <p:nvPr/>
              </p:nvGrpSpPr>
              <p:grpSpPr>
                <a:xfrm>
                  <a:off x="5404284" y="3496572"/>
                  <a:ext cx="3968822" cy="2415317"/>
                  <a:chOff x="5508104" y="3966011"/>
                  <a:chExt cx="3968822" cy="2415317"/>
                </a:xfrm>
              </p:grpSpPr>
              <p:grpSp>
                <p:nvGrpSpPr>
                  <p:cNvPr id="185" name="Group 184"/>
                  <p:cNvGrpSpPr/>
                  <p:nvPr/>
                </p:nvGrpSpPr>
                <p:grpSpPr>
                  <a:xfrm>
                    <a:off x="5876527" y="3966011"/>
                    <a:ext cx="3600399" cy="1950314"/>
                    <a:chOff x="2195736" y="3998966"/>
                    <a:chExt cx="3600399" cy="1950314"/>
                  </a:xfrm>
                </p:grpSpPr>
                <p:grpSp>
                  <p:nvGrpSpPr>
                    <p:cNvPr id="203" name="Group 202"/>
                    <p:cNvGrpSpPr/>
                    <p:nvPr/>
                  </p:nvGrpSpPr>
                  <p:grpSpPr>
                    <a:xfrm>
                      <a:off x="2195736" y="4037071"/>
                      <a:ext cx="2016223" cy="973206"/>
                      <a:chOff x="2195736" y="4037071"/>
                      <a:chExt cx="2016223" cy="973206"/>
                    </a:xfrm>
                  </p:grpSpPr>
                  <p:sp>
                    <p:nvSpPr>
                      <p:cNvPr id="216" name="Rectangle 215"/>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7" name="Rectangle 216"/>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8" name="Rectangle 217"/>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4" name="Group 203"/>
                    <p:cNvGrpSpPr/>
                    <p:nvPr/>
                  </p:nvGrpSpPr>
                  <p:grpSpPr>
                    <a:xfrm>
                      <a:off x="2195737" y="4976074"/>
                      <a:ext cx="2016223" cy="973206"/>
                      <a:chOff x="2195736" y="4037071"/>
                      <a:chExt cx="2016223" cy="973206"/>
                    </a:xfrm>
                  </p:grpSpPr>
                  <p:sp>
                    <p:nvSpPr>
                      <p:cNvPr id="213" name="Rectangle 212"/>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4" name="Rectangle 213"/>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5" name="Rectangle 214"/>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5" name="Group 204"/>
                    <p:cNvGrpSpPr/>
                    <p:nvPr/>
                  </p:nvGrpSpPr>
                  <p:grpSpPr>
                    <a:xfrm>
                      <a:off x="3779912" y="3998966"/>
                      <a:ext cx="2016223" cy="973206"/>
                      <a:chOff x="2195736" y="4037071"/>
                      <a:chExt cx="2016223" cy="973206"/>
                    </a:xfrm>
                  </p:grpSpPr>
                  <p:sp>
                    <p:nvSpPr>
                      <p:cNvPr id="210" name="Rectangle 20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1" name="Rectangle 21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12" name="Rectangle 21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06" name="Group 205"/>
                    <p:cNvGrpSpPr/>
                    <p:nvPr/>
                  </p:nvGrpSpPr>
                  <p:grpSpPr>
                    <a:xfrm>
                      <a:off x="3707904" y="4941168"/>
                      <a:ext cx="2016223" cy="973206"/>
                      <a:chOff x="2195736" y="4037071"/>
                      <a:chExt cx="2016223" cy="973206"/>
                    </a:xfrm>
                  </p:grpSpPr>
                  <p:sp>
                    <p:nvSpPr>
                      <p:cNvPr id="207" name="Rectangle 20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8" name="Rectangle 20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9" name="Rectangle 20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186" name="Group 185"/>
                  <p:cNvGrpSpPr/>
                  <p:nvPr/>
                </p:nvGrpSpPr>
                <p:grpSpPr>
                  <a:xfrm>
                    <a:off x="5508104" y="4431014"/>
                    <a:ext cx="3600399" cy="1950314"/>
                    <a:chOff x="2195736" y="3998966"/>
                    <a:chExt cx="3600399" cy="1950314"/>
                  </a:xfrm>
                </p:grpSpPr>
                <p:grpSp>
                  <p:nvGrpSpPr>
                    <p:cNvPr id="187" name="Group 186"/>
                    <p:cNvGrpSpPr/>
                    <p:nvPr/>
                  </p:nvGrpSpPr>
                  <p:grpSpPr>
                    <a:xfrm>
                      <a:off x="2195736" y="4037071"/>
                      <a:ext cx="2016223" cy="973206"/>
                      <a:chOff x="2195736" y="4037071"/>
                      <a:chExt cx="2016223" cy="973206"/>
                    </a:xfrm>
                  </p:grpSpPr>
                  <p:sp>
                    <p:nvSpPr>
                      <p:cNvPr id="200" name="Rectangle 19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1" name="Rectangle 20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02" name="Rectangle 20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8" name="Group 187"/>
                    <p:cNvGrpSpPr/>
                    <p:nvPr/>
                  </p:nvGrpSpPr>
                  <p:grpSpPr>
                    <a:xfrm>
                      <a:off x="2195737" y="4976074"/>
                      <a:ext cx="2016223" cy="973206"/>
                      <a:chOff x="2195736" y="4037071"/>
                      <a:chExt cx="2016223" cy="973206"/>
                    </a:xfrm>
                  </p:grpSpPr>
                  <p:sp>
                    <p:nvSpPr>
                      <p:cNvPr id="197" name="Rectangle 19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8" name="Rectangle 19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9" name="Rectangle 19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89" name="Group 188"/>
                    <p:cNvGrpSpPr/>
                    <p:nvPr/>
                  </p:nvGrpSpPr>
                  <p:grpSpPr>
                    <a:xfrm>
                      <a:off x="3779912" y="3998966"/>
                      <a:ext cx="2016223" cy="973206"/>
                      <a:chOff x="2195736" y="4037071"/>
                      <a:chExt cx="2016223" cy="973206"/>
                    </a:xfrm>
                  </p:grpSpPr>
                  <p:sp>
                    <p:nvSpPr>
                      <p:cNvPr id="194" name="Rectangle 1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5" name="Rectangle 1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6" name="Rectangle 1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190" name="Group 189"/>
                    <p:cNvGrpSpPr/>
                    <p:nvPr/>
                  </p:nvGrpSpPr>
                  <p:grpSpPr>
                    <a:xfrm>
                      <a:off x="3707904" y="4941168"/>
                      <a:ext cx="2016223" cy="973206"/>
                      <a:chOff x="2195736" y="4037071"/>
                      <a:chExt cx="2016223" cy="973206"/>
                    </a:xfrm>
                  </p:grpSpPr>
                  <p:sp>
                    <p:nvSpPr>
                      <p:cNvPr id="191" name="Rectangle 1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2" name="Rectangle 1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193" name="Rectangle 1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nvGrpSpPr>
            <p:cNvPr id="254" name="Group 253"/>
            <p:cNvGrpSpPr/>
            <p:nvPr/>
          </p:nvGrpSpPr>
          <p:grpSpPr>
            <a:xfrm>
              <a:off x="-563068" y="1534391"/>
              <a:ext cx="7940638" cy="2915938"/>
              <a:chOff x="1203362" y="1242065"/>
              <a:chExt cx="7940638" cy="2915938"/>
            </a:xfrm>
          </p:grpSpPr>
          <p:grpSp>
            <p:nvGrpSpPr>
              <p:cNvPr id="255" name="Group 254"/>
              <p:cNvGrpSpPr/>
              <p:nvPr/>
            </p:nvGrpSpPr>
            <p:grpSpPr>
              <a:xfrm>
                <a:off x="5071358" y="1242065"/>
                <a:ext cx="4072642" cy="2884756"/>
                <a:chOff x="5404284" y="3496572"/>
                <a:chExt cx="4072642" cy="2884756"/>
              </a:xfrm>
            </p:grpSpPr>
            <p:grpSp>
              <p:nvGrpSpPr>
                <p:cNvPr id="327" name="Group 326"/>
                <p:cNvGrpSpPr/>
                <p:nvPr/>
              </p:nvGrpSpPr>
              <p:grpSpPr>
                <a:xfrm>
                  <a:off x="5508104" y="3966011"/>
                  <a:ext cx="3968822" cy="2415317"/>
                  <a:chOff x="5508104" y="3966011"/>
                  <a:chExt cx="3968822" cy="2415317"/>
                </a:xfrm>
              </p:grpSpPr>
              <p:grpSp>
                <p:nvGrpSpPr>
                  <p:cNvPr id="363" name="Group 362"/>
                  <p:cNvGrpSpPr/>
                  <p:nvPr/>
                </p:nvGrpSpPr>
                <p:grpSpPr>
                  <a:xfrm>
                    <a:off x="5876527" y="3966011"/>
                    <a:ext cx="3600399" cy="1950314"/>
                    <a:chOff x="2195736" y="3998966"/>
                    <a:chExt cx="3600399" cy="1950314"/>
                  </a:xfrm>
                </p:grpSpPr>
                <p:grpSp>
                  <p:nvGrpSpPr>
                    <p:cNvPr id="381" name="Group 380"/>
                    <p:cNvGrpSpPr/>
                    <p:nvPr/>
                  </p:nvGrpSpPr>
                  <p:grpSpPr>
                    <a:xfrm>
                      <a:off x="2195736" y="4037071"/>
                      <a:ext cx="2016223" cy="973206"/>
                      <a:chOff x="2195736" y="4037071"/>
                      <a:chExt cx="2016223" cy="973206"/>
                    </a:xfrm>
                  </p:grpSpPr>
                  <p:sp>
                    <p:nvSpPr>
                      <p:cNvPr id="394" name="Rectangle 39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5" name="Rectangle 39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6" name="Rectangle 39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2" name="Group 381"/>
                    <p:cNvGrpSpPr/>
                    <p:nvPr/>
                  </p:nvGrpSpPr>
                  <p:grpSpPr>
                    <a:xfrm>
                      <a:off x="2195737" y="4976074"/>
                      <a:ext cx="2016223" cy="973206"/>
                      <a:chOff x="2195736" y="4037071"/>
                      <a:chExt cx="2016223" cy="973206"/>
                    </a:xfrm>
                  </p:grpSpPr>
                  <p:sp>
                    <p:nvSpPr>
                      <p:cNvPr id="391" name="Rectangle 39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2" name="Rectangle 39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3" name="Rectangle 39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3" name="Group 382"/>
                    <p:cNvGrpSpPr/>
                    <p:nvPr/>
                  </p:nvGrpSpPr>
                  <p:grpSpPr>
                    <a:xfrm>
                      <a:off x="3779912" y="3998966"/>
                      <a:ext cx="2016223" cy="973206"/>
                      <a:chOff x="2195736" y="4037071"/>
                      <a:chExt cx="2016223" cy="973206"/>
                    </a:xfrm>
                  </p:grpSpPr>
                  <p:sp>
                    <p:nvSpPr>
                      <p:cNvPr id="388" name="Rectangle 38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9" name="Rectangle 38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90" name="Rectangle 38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84" name="Group 383"/>
                    <p:cNvGrpSpPr/>
                    <p:nvPr/>
                  </p:nvGrpSpPr>
                  <p:grpSpPr>
                    <a:xfrm>
                      <a:off x="3707904" y="4941168"/>
                      <a:ext cx="2016223" cy="973206"/>
                      <a:chOff x="2195736" y="4037071"/>
                      <a:chExt cx="2016223" cy="973206"/>
                    </a:xfrm>
                  </p:grpSpPr>
                  <p:sp>
                    <p:nvSpPr>
                      <p:cNvPr id="385" name="Rectangle 38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6" name="Rectangle 38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7" name="Rectangle 38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64" name="Group 363"/>
                  <p:cNvGrpSpPr/>
                  <p:nvPr/>
                </p:nvGrpSpPr>
                <p:grpSpPr>
                  <a:xfrm>
                    <a:off x="5508104" y="4431014"/>
                    <a:ext cx="3600399" cy="1950314"/>
                    <a:chOff x="2195736" y="3998966"/>
                    <a:chExt cx="3600399" cy="1950314"/>
                  </a:xfrm>
                </p:grpSpPr>
                <p:grpSp>
                  <p:nvGrpSpPr>
                    <p:cNvPr id="365" name="Group 364"/>
                    <p:cNvGrpSpPr/>
                    <p:nvPr/>
                  </p:nvGrpSpPr>
                  <p:grpSpPr>
                    <a:xfrm>
                      <a:off x="2195736" y="4037071"/>
                      <a:ext cx="2016223" cy="973206"/>
                      <a:chOff x="2195736" y="4037071"/>
                      <a:chExt cx="2016223" cy="973206"/>
                    </a:xfrm>
                  </p:grpSpPr>
                  <p:sp>
                    <p:nvSpPr>
                      <p:cNvPr id="378" name="Rectangle 37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9" name="Rectangle 37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80" name="Rectangle 37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6" name="Group 365"/>
                    <p:cNvGrpSpPr/>
                    <p:nvPr/>
                  </p:nvGrpSpPr>
                  <p:grpSpPr>
                    <a:xfrm>
                      <a:off x="2195737" y="4976074"/>
                      <a:ext cx="2016223" cy="973206"/>
                      <a:chOff x="2195736" y="4037071"/>
                      <a:chExt cx="2016223" cy="973206"/>
                    </a:xfrm>
                  </p:grpSpPr>
                  <p:sp>
                    <p:nvSpPr>
                      <p:cNvPr id="375" name="Rectangle 37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6" name="Rectangle 37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7" name="Rectangle 37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7" name="Group 366"/>
                    <p:cNvGrpSpPr/>
                    <p:nvPr/>
                  </p:nvGrpSpPr>
                  <p:grpSpPr>
                    <a:xfrm>
                      <a:off x="3779912" y="3998966"/>
                      <a:ext cx="2016223" cy="973206"/>
                      <a:chOff x="2195736" y="4037071"/>
                      <a:chExt cx="2016223" cy="973206"/>
                    </a:xfrm>
                  </p:grpSpPr>
                  <p:sp>
                    <p:nvSpPr>
                      <p:cNvPr id="372" name="Rectangle 37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3" name="Rectangle 37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4" name="Rectangle 37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68" name="Group 367"/>
                    <p:cNvGrpSpPr/>
                    <p:nvPr/>
                  </p:nvGrpSpPr>
                  <p:grpSpPr>
                    <a:xfrm>
                      <a:off x="3707904" y="4941168"/>
                      <a:ext cx="2016223" cy="973206"/>
                      <a:chOff x="2195736" y="4037071"/>
                      <a:chExt cx="2016223" cy="973206"/>
                    </a:xfrm>
                  </p:grpSpPr>
                  <p:sp>
                    <p:nvSpPr>
                      <p:cNvPr id="369" name="Rectangle 36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0" name="Rectangle 36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71" name="Rectangle 37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328" name="Group 327"/>
                <p:cNvGrpSpPr/>
                <p:nvPr/>
              </p:nvGrpSpPr>
              <p:grpSpPr>
                <a:xfrm>
                  <a:off x="5404284" y="3496572"/>
                  <a:ext cx="3968822" cy="2415317"/>
                  <a:chOff x="5508104" y="3966011"/>
                  <a:chExt cx="3968822" cy="2415317"/>
                </a:xfrm>
              </p:grpSpPr>
              <p:grpSp>
                <p:nvGrpSpPr>
                  <p:cNvPr id="329" name="Group 328"/>
                  <p:cNvGrpSpPr/>
                  <p:nvPr/>
                </p:nvGrpSpPr>
                <p:grpSpPr>
                  <a:xfrm>
                    <a:off x="5876527" y="3966011"/>
                    <a:ext cx="3600399" cy="1950314"/>
                    <a:chOff x="2195736" y="3998966"/>
                    <a:chExt cx="3600399" cy="1950314"/>
                  </a:xfrm>
                </p:grpSpPr>
                <p:grpSp>
                  <p:nvGrpSpPr>
                    <p:cNvPr id="347" name="Group 346"/>
                    <p:cNvGrpSpPr/>
                    <p:nvPr/>
                  </p:nvGrpSpPr>
                  <p:grpSpPr>
                    <a:xfrm>
                      <a:off x="2195736" y="4037071"/>
                      <a:ext cx="2016223" cy="973206"/>
                      <a:chOff x="2195736" y="4037071"/>
                      <a:chExt cx="2016223" cy="973206"/>
                    </a:xfrm>
                  </p:grpSpPr>
                  <p:sp>
                    <p:nvSpPr>
                      <p:cNvPr id="360" name="Rectangle 35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1" name="Rectangle 36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62" name="Rectangle 36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8" name="Group 347"/>
                    <p:cNvGrpSpPr/>
                    <p:nvPr/>
                  </p:nvGrpSpPr>
                  <p:grpSpPr>
                    <a:xfrm>
                      <a:off x="2195737" y="4976074"/>
                      <a:ext cx="2016223" cy="973206"/>
                      <a:chOff x="2195736" y="4037071"/>
                      <a:chExt cx="2016223" cy="973206"/>
                    </a:xfrm>
                  </p:grpSpPr>
                  <p:sp>
                    <p:nvSpPr>
                      <p:cNvPr id="357" name="Rectangle 35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8" name="Rectangle 35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9" name="Rectangle 35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49" name="Group 348"/>
                    <p:cNvGrpSpPr/>
                    <p:nvPr/>
                  </p:nvGrpSpPr>
                  <p:grpSpPr>
                    <a:xfrm>
                      <a:off x="3779912" y="3998966"/>
                      <a:ext cx="2016223" cy="973206"/>
                      <a:chOff x="2195736" y="4037071"/>
                      <a:chExt cx="2016223" cy="973206"/>
                    </a:xfrm>
                  </p:grpSpPr>
                  <p:sp>
                    <p:nvSpPr>
                      <p:cNvPr id="354" name="Rectangle 35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5" name="Rectangle 35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6" name="Rectangle 35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50" name="Group 349"/>
                    <p:cNvGrpSpPr/>
                    <p:nvPr/>
                  </p:nvGrpSpPr>
                  <p:grpSpPr>
                    <a:xfrm>
                      <a:off x="3707904" y="4941168"/>
                      <a:ext cx="2016223" cy="973206"/>
                      <a:chOff x="2195736" y="4037071"/>
                      <a:chExt cx="2016223" cy="973206"/>
                    </a:xfrm>
                  </p:grpSpPr>
                  <p:sp>
                    <p:nvSpPr>
                      <p:cNvPr id="351" name="Rectangle 35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2" name="Rectangle 35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53" name="Rectangle 35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330" name="Group 329"/>
                  <p:cNvGrpSpPr/>
                  <p:nvPr/>
                </p:nvGrpSpPr>
                <p:grpSpPr>
                  <a:xfrm>
                    <a:off x="5508104" y="4431014"/>
                    <a:ext cx="3600399" cy="1950314"/>
                    <a:chOff x="2195736" y="3998966"/>
                    <a:chExt cx="3600399" cy="1950314"/>
                  </a:xfrm>
                </p:grpSpPr>
                <p:grpSp>
                  <p:nvGrpSpPr>
                    <p:cNvPr id="331" name="Group 330"/>
                    <p:cNvGrpSpPr/>
                    <p:nvPr/>
                  </p:nvGrpSpPr>
                  <p:grpSpPr>
                    <a:xfrm>
                      <a:off x="2195736" y="4037071"/>
                      <a:ext cx="2016223" cy="973206"/>
                      <a:chOff x="2195736" y="4037071"/>
                      <a:chExt cx="2016223" cy="973206"/>
                    </a:xfrm>
                  </p:grpSpPr>
                  <p:sp>
                    <p:nvSpPr>
                      <p:cNvPr id="344" name="Rectangle 34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5" name="Rectangle 34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6" name="Rectangle 34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2" name="Group 331"/>
                    <p:cNvGrpSpPr/>
                    <p:nvPr/>
                  </p:nvGrpSpPr>
                  <p:grpSpPr>
                    <a:xfrm>
                      <a:off x="2195737" y="4976074"/>
                      <a:ext cx="2016223" cy="973206"/>
                      <a:chOff x="2195736" y="4037071"/>
                      <a:chExt cx="2016223" cy="973206"/>
                    </a:xfrm>
                  </p:grpSpPr>
                  <p:sp>
                    <p:nvSpPr>
                      <p:cNvPr id="341" name="Rectangle 34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2" name="Rectangle 34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3" name="Rectangle 34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3" name="Group 332"/>
                    <p:cNvGrpSpPr/>
                    <p:nvPr/>
                  </p:nvGrpSpPr>
                  <p:grpSpPr>
                    <a:xfrm>
                      <a:off x="3779912" y="3998966"/>
                      <a:ext cx="2016223" cy="973206"/>
                      <a:chOff x="2195736" y="4037071"/>
                      <a:chExt cx="2016223" cy="973206"/>
                    </a:xfrm>
                  </p:grpSpPr>
                  <p:sp>
                    <p:nvSpPr>
                      <p:cNvPr id="338" name="Rectangle 33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9" name="Rectangle 33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40" name="Rectangle 33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34" name="Group 333"/>
                    <p:cNvGrpSpPr/>
                    <p:nvPr/>
                  </p:nvGrpSpPr>
                  <p:grpSpPr>
                    <a:xfrm>
                      <a:off x="3707904" y="4941168"/>
                      <a:ext cx="2016223" cy="973206"/>
                      <a:chOff x="2195736" y="4037071"/>
                      <a:chExt cx="2016223" cy="973206"/>
                    </a:xfrm>
                  </p:grpSpPr>
                  <p:sp>
                    <p:nvSpPr>
                      <p:cNvPr id="335" name="Rectangle 33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6" name="Rectangle 33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37" name="Rectangle 33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nvGrpSpPr>
              <p:cNvPr id="256" name="Group 255"/>
              <p:cNvGrpSpPr/>
              <p:nvPr/>
            </p:nvGrpSpPr>
            <p:grpSpPr>
              <a:xfrm>
                <a:off x="1203362" y="1273247"/>
                <a:ext cx="4072642" cy="2884756"/>
                <a:chOff x="5404284" y="3496572"/>
                <a:chExt cx="4072642" cy="2884756"/>
              </a:xfrm>
            </p:grpSpPr>
            <p:grpSp>
              <p:nvGrpSpPr>
                <p:cNvPr id="257" name="Group 256"/>
                <p:cNvGrpSpPr/>
                <p:nvPr/>
              </p:nvGrpSpPr>
              <p:grpSpPr>
                <a:xfrm>
                  <a:off x="5508104" y="3966011"/>
                  <a:ext cx="3968822" cy="2415317"/>
                  <a:chOff x="5508104" y="3966011"/>
                  <a:chExt cx="3968822" cy="2415317"/>
                </a:xfrm>
              </p:grpSpPr>
              <p:grpSp>
                <p:nvGrpSpPr>
                  <p:cNvPr id="293" name="Group 292"/>
                  <p:cNvGrpSpPr/>
                  <p:nvPr/>
                </p:nvGrpSpPr>
                <p:grpSpPr>
                  <a:xfrm>
                    <a:off x="5876527" y="3966011"/>
                    <a:ext cx="3600399" cy="1950314"/>
                    <a:chOff x="2195736" y="3998966"/>
                    <a:chExt cx="3600399" cy="1950314"/>
                  </a:xfrm>
                </p:grpSpPr>
                <p:grpSp>
                  <p:nvGrpSpPr>
                    <p:cNvPr id="311" name="Group 310"/>
                    <p:cNvGrpSpPr/>
                    <p:nvPr/>
                  </p:nvGrpSpPr>
                  <p:grpSpPr>
                    <a:xfrm>
                      <a:off x="2195736" y="4037071"/>
                      <a:ext cx="2016223" cy="973206"/>
                      <a:chOff x="2195736" y="4037071"/>
                      <a:chExt cx="2016223" cy="973206"/>
                    </a:xfrm>
                  </p:grpSpPr>
                  <p:sp>
                    <p:nvSpPr>
                      <p:cNvPr id="324" name="Rectangle 32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5" name="Rectangle 32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6" name="Rectangle 32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2" name="Group 311"/>
                    <p:cNvGrpSpPr/>
                    <p:nvPr/>
                  </p:nvGrpSpPr>
                  <p:grpSpPr>
                    <a:xfrm>
                      <a:off x="2195737" y="4976074"/>
                      <a:ext cx="2016223" cy="973206"/>
                      <a:chOff x="2195736" y="4037071"/>
                      <a:chExt cx="2016223" cy="973206"/>
                    </a:xfrm>
                  </p:grpSpPr>
                  <p:sp>
                    <p:nvSpPr>
                      <p:cNvPr id="321" name="Rectangle 32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2" name="Rectangle 32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3" name="Rectangle 32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3" name="Group 312"/>
                    <p:cNvGrpSpPr/>
                    <p:nvPr/>
                  </p:nvGrpSpPr>
                  <p:grpSpPr>
                    <a:xfrm>
                      <a:off x="3779912" y="3998966"/>
                      <a:ext cx="2016223" cy="973206"/>
                      <a:chOff x="2195736" y="4037071"/>
                      <a:chExt cx="2016223" cy="973206"/>
                    </a:xfrm>
                  </p:grpSpPr>
                  <p:sp>
                    <p:nvSpPr>
                      <p:cNvPr id="318" name="Rectangle 31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9" name="Rectangle 31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20" name="Rectangle 31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314" name="Group 313"/>
                    <p:cNvGrpSpPr/>
                    <p:nvPr/>
                  </p:nvGrpSpPr>
                  <p:grpSpPr>
                    <a:xfrm>
                      <a:off x="3707904" y="4941168"/>
                      <a:ext cx="2016223" cy="973206"/>
                      <a:chOff x="2195736" y="4037071"/>
                      <a:chExt cx="2016223" cy="973206"/>
                    </a:xfrm>
                  </p:grpSpPr>
                  <p:sp>
                    <p:nvSpPr>
                      <p:cNvPr id="315" name="Rectangle 31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6" name="Rectangle 31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7" name="Rectangle 31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94" name="Group 293"/>
                  <p:cNvGrpSpPr/>
                  <p:nvPr/>
                </p:nvGrpSpPr>
                <p:grpSpPr>
                  <a:xfrm>
                    <a:off x="5508104" y="4431014"/>
                    <a:ext cx="3600399" cy="1950314"/>
                    <a:chOff x="2195736" y="3998966"/>
                    <a:chExt cx="3600399" cy="1950314"/>
                  </a:xfrm>
                </p:grpSpPr>
                <p:grpSp>
                  <p:nvGrpSpPr>
                    <p:cNvPr id="295" name="Group 294"/>
                    <p:cNvGrpSpPr/>
                    <p:nvPr/>
                  </p:nvGrpSpPr>
                  <p:grpSpPr>
                    <a:xfrm>
                      <a:off x="2195736" y="4037071"/>
                      <a:ext cx="2016223" cy="973206"/>
                      <a:chOff x="2195736" y="4037071"/>
                      <a:chExt cx="2016223" cy="973206"/>
                    </a:xfrm>
                  </p:grpSpPr>
                  <p:sp>
                    <p:nvSpPr>
                      <p:cNvPr id="308" name="Rectangle 30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9" name="Rectangle 30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10" name="Rectangle 30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6" name="Group 295"/>
                    <p:cNvGrpSpPr/>
                    <p:nvPr/>
                  </p:nvGrpSpPr>
                  <p:grpSpPr>
                    <a:xfrm>
                      <a:off x="2195737" y="4976074"/>
                      <a:ext cx="2016223" cy="973206"/>
                      <a:chOff x="2195736" y="4037071"/>
                      <a:chExt cx="2016223" cy="973206"/>
                    </a:xfrm>
                  </p:grpSpPr>
                  <p:sp>
                    <p:nvSpPr>
                      <p:cNvPr id="305" name="Rectangle 30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6" name="Rectangle 30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7" name="Rectangle 30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7" name="Group 296"/>
                    <p:cNvGrpSpPr/>
                    <p:nvPr/>
                  </p:nvGrpSpPr>
                  <p:grpSpPr>
                    <a:xfrm>
                      <a:off x="3779912" y="3998966"/>
                      <a:ext cx="2016223" cy="973206"/>
                      <a:chOff x="2195736" y="4037071"/>
                      <a:chExt cx="2016223" cy="973206"/>
                    </a:xfrm>
                  </p:grpSpPr>
                  <p:sp>
                    <p:nvSpPr>
                      <p:cNvPr id="302" name="Rectangle 301"/>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3" name="Rectangle 302"/>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4" name="Rectangle 303"/>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98" name="Group 297"/>
                    <p:cNvGrpSpPr/>
                    <p:nvPr/>
                  </p:nvGrpSpPr>
                  <p:grpSpPr>
                    <a:xfrm>
                      <a:off x="3707904" y="4941168"/>
                      <a:ext cx="2016223" cy="973206"/>
                      <a:chOff x="2195736" y="4037071"/>
                      <a:chExt cx="2016223" cy="973206"/>
                    </a:xfrm>
                  </p:grpSpPr>
                  <p:sp>
                    <p:nvSpPr>
                      <p:cNvPr id="299" name="Rectangle 298"/>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0" name="Rectangle 299"/>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301" name="Rectangle 300"/>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nvGrpSpPr>
                <p:cNvPr id="258" name="Group 257"/>
                <p:cNvGrpSpPr/>
                <p:nvPr/>
              </p:nvGrpSpPr>
              <p:grpSpPr>
                <a:xfrm>
                  <a:off x="5404284" y="3496572"/>
                  <a:ext cx="3968822" cy="2415317"/>
                  <a:chOff x="5508104" y="3966011"/>
                  <a:chExt cx="3968822" cy="2415317"/>
                </a:xfrm>
              </p:grpSpPr>
              <p:grpSp>
                <p:nvGrpSpPr>
                  <p:cNvPr id="259" name="Group 258"/>
                  <p:cNvGrpSpPr/>
                  <p:nvPr/>
                </p:nvGrpSpPr>
                <p:grpSpPr>
                  <a:xfrm>
                    <a:off x="5876527" y="3966011"/>
                    <a:ext cx="3600399" cy="1950314"/>
                    <a:chOff x="2195736" y="3998966"/>
                    <a:chExt cx="3600399" cy="1950314"/>
                  </a:xfrm>
                </p:grpSpPr>
                <p:grpSp>
                  <p:nvGrpSpPr>
                    <p:cNvPr id="277" name="Group 276"/>
                    <p:cNvGrpSpPr/>
                    <p:nvPr/>
                  </p:nvGrpSpPr>
                  <p:grpSpPr>
                    <a:xfrm>
                      <a:off x="2195736" y="4037071"/>
                      <a:ext cx="2016223" cy="973206"/>
                      <a:chOff x="2195736" y="4037071"/>
                      <a:chExt cx="2016223" cy="973206"/>
                    </a:xfrm>
                  </p:grpSpPr>
                  <p:sp>
                    <p:nvSpPr>
                      <p:cNvPr id="290" name="Rectangle 289"/>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1" name="Rectangle 290"/>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92" name="Rectangle 291"/>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8" name="Group 277"/>
                    <p:cNvGrpSpPr/>
                    <p:nvPr/>
                  </p:nvGrpSpPr>
                  <p:grpSpPr>
                    <a:xfrm>
                      <a:off x="2195737" y="4976074"/>
                      <a:ext cx="2016223" cy="973206"/>
                      <a:chOff x="2195736" y="4037071"/>
                      <a:chExt cx="2016223" cy="973206"/>
                    </a:xfrm>
                  </p:grpSpPr>
                  <p:sp>
                    <p:nvSpPr>
                      <p:cNvPr id="287" name="Rectangle 286"/>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8" name="Rectangle 287"/>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9" name="Rectangle 288"/>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79" name="Group 278"/>
                    <p:cNvGrpSpPr/>
                    <p:nvPr/>
                  </p:nvGrpSpPr>
                  <p:grpSpPr>
                    <a:xfrm>
                      <a:off x="3779912" y="3998966"/>
                      <a:ext cx="2016223" cy="973206"/>
                      <a:chOff x="2195736" y="4037071"/>
                      <a:chExt cx="2016223" cy="973206"/>
                    </a:xfrm>
                  </p:grpSpPr>
                  <p:sp>
                    <p:nvSpPr>
                      <p:cNvPr id="284" name="Rectangle 28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5" name="Rectangle 28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6" name="Rectangle 28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80" name="Group 279"/>
                    <p:cNvGrpSpPr/>
                    <p:nvPr/>
                  </p:nvGrpSpPr>
                  <p:grpSpPr>
                    <a:xfrm>
                      <a:off x="3707904" y="4941168"/>
                      <a:ext cx="2016223" cy="973206"/>
                      <a:chOff x="2195736" y="4037071"/>
                      <a:chExt cx="2016223" cy="973206"/>
                    </a:xfrm>
                  </p:grpSpPr>
                  <p:sp>
                    <p:nvSpPr>
                      <p:cNvPr id="281" name="Rectangle 28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2" name="Rectangle 28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83" name="Rectangle 28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nvGrpSpPr>
                  <p:cNvPr id="260" name="Group 259"/>
                  <p:cNvGrpSpPr/>
                  <p:nvPr/>
                </p:nvGrpSpPr>
                <p:grpSpPr>
                  <a:xfrm>
                    <a:off x="5508104" y="4431014"/>
                    <a:ext cx="3600399" cy="1950314"/>
                    <a:chOff x="2195736" y="3998966"/>
                    <a:chExt cx="3600399" cy="1950314"/>
                  </a:xfrm>
                </p:grpSpPr>
                <p:grpSp>
                  <p:nvGrpSpPr>
                    <p:cNvPr id="261" name="Group 260"/>
                    <p:cNvGrpSpPr/>
                    <p:nvPr/>
                  </p:nvGrpSpPr>
                  <p:grpSpPr>
                    <a:xfrm>
                      <a:off x="2195736" y="4037071"/>
                      <a:ext cx="2016223" cy="973206"/>
                      <a:chOff x="2195736" y="4037071"/>
                      <a:chExt cx="2016223" cy="973206"/>
                    </a:xfrm>
                  </p:grpSpPr>
                  <p:sp>
                    <p:nvSpPr>
                      <p:cNvPr id="274" name="Rectangle 273"/>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5" name="Rectangle 274"/>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6" name="Rectangle 275"/>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2" name="Group 261"/>
                    <p:cNvGrpSpPr/>
                    <p:nvPr/>
                  </p:nvGrpSpPr>
                  <p:grpSpPr>
                    <a:xfrm>
                      <a:off x="2195737" y="4976074"/>
                      <a:ext cx="2016223" cy="973206"/>
                      <a:chOff x="2195736" y="4037071"/>
                      <a:chExt cx="2016223" cy="973206"/>
                    </a:xfrm>
                  </p:grpSpPr>
                  <p:sp>
                    <p:nvSpPr>
                      <p:cNvPr id="271" name="Rectangle 270"/>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2" name="Rectangle 271"/>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3" name="Rectangle 272"/>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3" name="Group 262"/>
                    <p:cNvGrpSpPr/>
                    <p:nvPr/>
                  </p:nvGrpSpPr>
                  <p:grpSpPr>
                    <a:xfrm>
                      <a:off x="3779912" y="3998966"/>
                      <a:ext cx="2016223" cy="973206"/>
                      <a:chOff x="2195736" y="4037071"/>
                      <a:chExt cx="2016223" cy="973206"/>
                    </a:xfrm>
                  </p:grpSpPr>
                  <p:sp>
                    <p:nvSpPr>
                      <p:cNvPr id="268" name="Rectangle 267"/>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9" name="Rectangle 268"/>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70" name="Rectangle 269"/>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nvGrpSpPr>
                    <p:cNvPr id="264" name="Group 263"/>
                    <p:cNvGrpSpPr/>
                    <p:nvPr/>
                  </p:nvGrpSpPr>
                  <p:grpSpPr>
                    <a:xfrm>
                      <a:off x="3707904" y="4941168"/>
                      <a:ext cx="2016223" cy="973206"/>
                      <a:chOff x="2195736" y="4037071"/>
                      <a:chExt cx="2016223" cy="973206"/>
                    </a:xfrm>
                  </p:grpSpPr>
                  <p:sp>
                    <p:nvSpPr>
                      <p:cNvPr id="265" name="Rectangle 264"/>
                      <p:cNvSpPr/>
                      <p:nvPr/>
                    </p:nvSpPr>
                    <p:spPr>
                      <a:xfrm>
                        <a:off x="2195736" y="4037071"/>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6" name="Rectangle 265"/>
                      <p:cNvSpPr/>
                      <p:nvPr/>
                    </p:nvSpPr>
                    <p:spPr>
                      <a:xfrm>
                        <a:off x="2195736" y="4671723"/>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sp>
                    <p:nvSpPr>
                      <p:cNvPr id="267" name="Rectangle 266"/>
                      <p:cNvSpPr/>
                      <p:nvPr/>
                    </p:nvSpPr>
                    <p:spPr>
                      <a:xfrm>
                        <a:off x="2195736" y="4333169"/>
                        <a:ext cx="2016223" cy="338554"/>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1600" b="1" cap="none" spc="0" dirty="0" smtClean="0">
                            <a:ln w="11430"/>
                            <a:solidFill>
                              <a:srgbClr val="FF0000"/>
                            </a:solidFill>
                            <a:effectLst>
                              <a:outerShdw blurRad="80000" dist="40000" dir="5040000" algn="tl">
                                <a:srgbClr val="000000">
                                  <a:alpha val="30000"/>
                                </a:srgbClr>
                              </a:outerShdw>
                            </a:effectLst>
                          </a:rPr>
                          <a:t>ACGACCTAG...</a:t>
                        </a:r>
                        <a:endParaRPr lang="en-US" sz="1600" b="1" cap="none" spc="0" dirty="0">
                          <a:ln w="11430"/>
                          <a:solidFill>
                            <a:srgbClr val="FF0000"/>
                          </a:solidFill>
                          <a:effectLst>
                            <a:outerShdw blurRad="80000" dist="40000" dir="5040000" algn="tl">
                              <a:srgbClr val="000000">
                                <a:alpha val="30000"/>
                              </a:srgbClr>
                            </a:outerShdw>
                          </a:effectLst>
                        </a:endParaRPr>
                      </a:p>
                    </p:txBody>
                  </p:sp>
                </p:grpSp>
              </p:grpSp>
            </p:grpSp>
          </p:grpSp>
        </p:grpSp>
      </p:grpSp>
    </p:spTree>
    <p:extLst>
      <p:ext uri="{BB962C8B-B14F-4D97-AF65-F5344CB8AC3E}">
        <p14:creationId xmlns:p14="http://schemas.microsoft.com/office/powerpoint/2010/main" val="13467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1" end="1"/>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DDDDDD"/>
                                      </p:to>
                                    </p:animClr>
                                  </p:sub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42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6" end="6"/>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P spid="3"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467544" y="764704"/>
                <a:ext cx="8664446" cy="5400600"/>
              </a:xfrm>
            </p:spPr>
            <p:txBody>
              <a:bodyPr/>
              <a:lstStyle/>
              <a:p>
                <a:pPr marL="0" indent="0">
                  <a:buNone/>
                </a:pPr>
                <a:r>
                  <a:rPr lang="he-IL" altLang="he-IL" sz="3200" dirty="0" smtClean="0"/>
                  <a:t>כיצד נמצא מיקום של קריאה על פני רצף </a:t>
                </a:r>
                <a:r>
                  <a:rPr lang="en-US" altLang="he-IL" sz="3200" dirty="0" smtClean="0"/>
                  <a:t>DNA</a:t>
                </a:r>
                <a:r>
                  <a:rPr lang="he-IL" altLang="he-IL" sz="3200" dirty="0" smtClean="0"/>
                  <a:t>?</a:t>
                </a:r>
              </a:p>
              <a:p>
                <a:pPr marL="0" lv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BWA-Align</a:t>
                </a:r>
                <a:endParaRPr lang="he-IL" sz="2000" dirty="0" smtClean="0">
                  <a:solidFill>
                    <a:schemeClr val="tx1"/>
                  </a:solidFill>
                  <a:latin typeface="+mn-lt"/>
                  <a:ea typeface="+mn-ea"/>
                  <a:cs typeface="+mn-cs"/>
                </a:endParaRPr>
              </a:p>
              <a:p>
                <a:pPr marL="0" lvl="0" indent="0">
                  <a:buNone/>
                </a:pPr>
                <a:endParaRPr lang="he-IL" sz="2000" dirty="0" smtClean="0">
                  <a:solidFill>
                    <a:schemeClr val="tx1"/>
                  </a:solidFill>
                  <a:latin typeface="+mn-lt"/>
                  <a:ea typeface="+mn-ea"/>
                  <a:cs typeface="+mn-cs"/>
                </a:endParaRPr>
              </a:p>
              <a:p>
                <a:pPr marL="0" lvl="0" indent="0">
                  <a:buNone/>
                </a:pPr>
                <a:r>
                  <a:rPr lang="he-IL" sz="2000" dirty="0" smtClean="0">
                    <a:solidFill>
                      <a:schemeClr val="tx1"/>
                    </a:solidFill>
                    <a:latin typeface="+mn-lt"/>
                    <a:ea typeface="+mn-ea"/>
                    <a:cs typeface="+mn-cs"/>
                  </a:rPr>
                  <a:t>זהו אלגוריתם </a:t>
                </a:r>
                <a:r>
                  <a:rPr lang="he-IL" sz="2000" dirty="0">
                    <a:solidFill>
                      <a:schemeClr val="tx1"/>
                    </a:solidFill>
                    <a:latin typeface="+mn-lt"/>
                    <a:ea typeface="+mn-ea"/>
                    <a:cs typeface="+mn-cs"/>
                  </a:rPr>
                  <a:t>יעיל לחיפוש מהסוג שלנו </a:t>
                </a:r>
                <a:r>
                  <a:rPr lang="he-IL" sz="2000" dirty="0" smtClean="0">
                    <a:solidFill>
                      <a:schemeClr val="tx1"/>
                    </a:solidFill>
                    <a:latin typeface="+mn-lt"/>
                    <a:ea typeface="+mn-ea"/>
                    <a:cs typeface="+mn-cs"/>
                  </a:rPr>
                  <a:t>:</a:t>
                </a:r>
              </a:p>
              <a:p>
                <a:pPr marL="0" lvl="0" indent="0">
                  <a:buNone/>
                </a:pPr>
                <a:r>
                  <a:rPr lang="he-IL" sz="2000" dirty="0" smtClean="0"/>
                  <a:t>מציאת מיקום של מחרוזות קטנות על פני מחרוזת ארוכה וידועה מראש.</a:t>
                </a:r>
                <a:endParaRPr lang="en-US" sz="2000" dirty="0">
                  <a:solidFill>
                    <a:schemeClr val="tx1"/>
                  </a:solidFill>
                  <a:latin typeface="+mn-lt"/>
                  <a:ea typeface="+mn-ea"/>
                  <a:cs typeface="+mn-cs"/>
                </a:endParaRPr>
              </a:p>
              <a:p>
                <a:r>
                  <a:rPr lang="he-IL" sz="2000" dirty="0" smtClean="0">
                    <a:solidFill>
                      <a:schemeClr val="tx1"/>
                    </a:solidFill>
                    <a:latin typeface="+mn-lt"/>
                    <a:ea typeface="+mn-ea"/>
                    <a:cs typeface="+mn-cs"/>
                  </a:rPr>
                  <a:t>יעילות: </a:t>
                </a:r>
                <a14:m>
                  <m:oMath xmlns:m="http://schemas.openxmlformats.org/officeDocument/2006/math">
                    <m:r>
                      <a:rPr lang="he-IL" sz="2000" i="1">
                        <a:solidFill>
                          <a:schemeClr val="tx1"/>
                        </a:solidFill>
                        <a:latin typeface="Cambria Math"/>
                        <a:ea typeface="+mn-ea"/>
                        <a:cs typeface="+mn-cs"/>
                      </a:rPr>
                      <m:t>𝜃</m:t>
                    </m:r>
                    <m:r>
                      <a:rPr lang="en-US" sz="2000" i="1">
                        <a:solidFill>
                          <a:schemeClr val="tx1"/>
                        </a:solidFill>
                        <a:latin typeface="Cambria Math"/>
                        <a:ea typeface="+mn-ea"/>
                        <a:cs typeface="+mn-cs"/>
                      </a:rPr>
                      <m:t>(</m:t>
                    </m:r>
                    <m:r>
                      <a:rPr lang="en-US" sz="2000">
                        <a:solidFill>
                          <a:schemeClr val="tx1"/>
                        </a:solidFill>
                        <a:latin typeface="Cambria Math"/>
                        <a:ea typeface="+mn-ea"/>
                        <a:cs typeface="+mn-cs"/>
                      </a:rPr>
                      <m:t>|</m:t>
                    </m:r>
                    <m:r>
                      <m:rPr>
                        <m:sty m:val="p"/>
                      </m:rPr>
                      <a:rPr lang="en-US" sz="2000">
                        <a:solidFill>
                          <a:schemeClr val="tx1"/>
                        </a:solidFill>
                        <a:latin typeface="Cambria Math"/>
                        <a:ea typeface="+mn-ea"/>
                        <a:cs typeface="+mn-cs"/>
                      </a:rPr>
                      <m:t>w</m:t>
                    </m:r>
                    <m:r>
                      <a:rPr lang="en-US" sz="2000">
                        <a:solidFill>
                          <a:schemeClr val="tx1"/>
                        </a:solidFill>
                        <a:latin typeface="Cambria Math"/>
                        <a:ea typeface="+mn-ea"/>
                        <a:cs typeface="+mn-cs"/>
                      </a:rPr>
                      <m:t>|</m:t>
                    </m:r>
                    <m:r>
                      <a:rPr lang="en-US" sz="2000" i="1">
                        <a:solidFill>
                          <a:schemeClr val="tx1"/>
                        </a:solidFill>
                        <a:latin typeface="Cambria Math"/>
                        <a:ea typeface="+mn-ea"/>
                        <a:cs typeface="+mn-cs"/>
                      </a:rPr>
                      <m:t>)</m:t>
                    </m:r>
                  </m:oMath>
                </a14:m>
                <a:r>
                  <a:rPr lang="he-IL" sz="2000" dirty="0">
                    <a:solidFill>
                      <a:schemeClr val="tx1"/>
                    </a:solidFill>
                    <a:latin typeface="+mn-lt"/>
                    <a:ea typeface="+mn-ea"/>
                    <a:cs typeface="+mn-cs"/>
                  </a:rPr>
                  <a:t> (לא תלוי באורך באורך הגנום!). </a:t>
                </a:r>
                <a:endParaRPr lang="he-IL" sz="2000" dirty="0" smtClean="0">
                  <a:solidFill>
                    <a:schemeClr val="tx1"/>
                  </a:solidFill>
                  <a:latin typeface="+mn-lt"/>
                  <a:ea typeface="+mn-ea"/>
                  <a:cs typeface="+mn-cs"/>
                </a:endParaRPr>
              </a:p>
              <a:p>
                <a:endParaRPr lang="en-US" sz="2000" dirty="0">
                  <a:solidFill>
                    <a:schemeClr val="tx1"/>
                  </a:solidFill>
                  <a:latin typeface="+mn-lt"/>
                  <a:ea typeface="+mn-ea"/>
                  <a:cs typeface="+mn-cs"/>
                </a:endParaRPr>
              </a:p>
              <a:p>
                <a:pPr marL="0" indent="0">
                  <a:buNone/>
                </a:pPr>
                <a:r>
                  <a:rPr lang="he-IL" sz="2000" dirty="0">
                    <a:solidFill>
                      <a:schemeClr val="tx1"/>
                    </a:solidFill>
                    <a:latin typeface="+mn-lt"/>
                    <a:ea typeface="+mn-ea"/>
                    <a:cs typeface="+mn-cs"/>
                  </a:rPr>
                  <a:t>בפועל, יש לאלגוריתם זה עלויות נוספות:</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Pre Processing</a:t>
                </a:r>
                <a:r>
                  <a:rPr lang="he-IL" sz="2000" dirty="0">
                    <a:solidFill>
                      <a:schemeClr val="tx1"/>
                    </a:solidFill>
                    <a:latin typeface="+mn-lt"/>
                    <a:ea typeface="+mn-ea"/>
                    <a:cs typeface="+mn-cs"/>
                  </a:rPr>
                  <a:t> : </a:t>
                </a:r>
                <a14:m>
                  <m:oMath xmlns:m="http://schemas.openxmlformats.org/officeDocument/2006/math">
                    <m:r>
                      <a:rPr lang="en-US" sz="2000" i="1">
                        <a:solidFill>
                          <a:schemeClr val="tx1"/>
                        </a:solidFill>
                        <a:latin typeface="Cambria Math"/>
                        <a:ea typeface="+mn-ea"/>
                        <a:cs typeface="+mn-cs"/>
                      </a:rPr>
                      <m:t>𝑂</m:t>
                    </m:r>
                    <m:r>
                      <a:rPr lang="en-US" sz="2000" i="1">
                        <a:solidFill>
                          <a:schemeClr val="tx1"/>
                        </a:solidFill>
                        <a:latin typeface="Cambria Math"/>
                        <a:ea typeface="+mn-ea"/>
                        <a:cs typeface="+mn-cs"/>
                      </a:rPr>
                      <m:t>(</m:t>
                    </m:r>
                    <m:r>
                      <a:rPr lang="en-US" sz="2000" b="0" i="1" smtClean="0">
                        <a:solidFill>
                          <a:schemeClr val="tx1"/>
                        </a:solidFill>
                        <a:latin typeface="Cambria Math"/>
                        <a:ea typeface="+mn-ea"/>
                        <a:cs typeface="+mn-cs"/>
                      </a:rPr>
                      <m:t>𝑛</m:t>
                    </m:r>
                    <m:r>
                      <a:rPr lang="en-US" sz="2000" i="1">
                        <a:solidFill>
                          <a:schemeClr val="tx1"/>
                        </a:solidFill>
                        <a:latin typeface="Cambria Math"/>
                        <a:ea typeface="+mn-ea"/>
                        <a:cs typeface="+mn-cs"/>
                      </a:rPr>
                      <m:t>)</m:t>
                    </m:r>
                  </m:oMath>
                </a14:m>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467544" y="764704"/>
                <a:ext cx="8664446" cy="5400600"/>
              </a:xfrm>
              <a:blipFill rotWithShape="1">
                <a:blip r:embed="rId3"/>
                <a:stretch>
                  <a:fillRect t="-1467" r="-1759"/>
                </a:stretch>
              </a:blipFill>
            </p:spPr>
            <p:txBody>
              <a:bodyPr/>
              <a:lstStyle/>
              <a:p>
                <a:r>
                  <a:rPr lang="he-IL">
                    <a:noFill/>
                  </a:rPr>
                  <a:t> </a:t>
                </a:r>
              </a:p>
            </p:txBody>
          </p:sp>
        </mc:Fallback>
      </mc:AlternateContent>
    </p:spTree>
    <p:extLst>
      <p:ext uri="{BB962C8B-B14F-4D97-AF65-F5344CB8AC3E}">
        <p14:creationId xmlns:p14="http://schemas.microsoft.com/office/powerpoint/2010/main" val="42571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719834" y="192390"/>
            <a:ext cx="6316662"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p:sp>
        <p:nvSpPr>
          <p:cNvPr id="54275" name="Rectangle 3"/>
          <p:cNvSpPr>
            <a:spLocks noGrp="1" noChangeArrowheads="1"/>
          </p:cNvSpPr>
          <p:nvPr>
            <p:ph type="body" idx="1"/>
          </p:nvPr>
        </p:nvSpPr>
        <p:spPr>
          <a:xfrm>
            <a:off x="497214" y="764704"/>
            <a:ext cx="8664446" cy="5400600"/>
          </a:xfrm>
        </p:spPr>
        <p:txBody>
          <a:bodyPr/>
          <a:lstStyle/>
          <a:p>
            <a:pPr marL="0" indent="0">
              <a:buNone/>
            </a:pPr>
            <a:r>
              <a:rPr lang="he-IL" altLang="he-IL" sz="3200" dirty="0" smtClean="0"/>
              <a:t>המחשת </a:t>
            </a:r>
            <a:r>
              <a:rPr lang="he-IL" sz="3200" dirty="0"/>
              <a:t>אלגוריתם </a:t>
            </a:r>
            <a:r>
              <a:rPr lang="en-US" sz="3200" dirty="0"/>
              <a:t>BWA-Align</a:t>
            </a:r>
            <a:r>
              <a:rPr lang="he-IL" sz="3200" dirty="0"/>
              <a:t> </a:t>
            </a:r>
            <a:r>
              <a:rPr lang="he-IL" altLang="he-IL" sz="3200" dirty="0" smtClean="0"/>
              <a:t>:</a:t>
            </a:r>
          </a:p>
          <a:p>
            <a:pPr marL="0" indent="0">
              <a:buNone/>
            </a:pPr>
            <a:r>
              <a:rPr lang="he-IL" sz="2000" dirty="0" smtClean="0">
                <a:solidFill>
                  <a:schemeClr val="tx1"/>
                </a:solidFill>
                <a:latin typeface="+mn-lt"/>
                <a:ea typeface="+mn-ea"/>
                <a:cs typeface="+mn-cs"/>
              </a:rPr>
              <a:t>אלגוריתם </a:t>
            </a:r>
            <a:r>
              <a:rPr lang="en-US" sz="2000" dirty="0" smtClean="0">
                <a:solidFill>
                  <a:schemeClr val="tx1"/>
                </a:solidFill>
                <a:latin typeface="+mn-lt"/>
                <a:ea typeface="+mn-ea"/>
                <a:cs typeface="+mn-cs"/>
              </a:rPr>
              <a:t>BWA</a:t>
            </a:r>
            <a:r>
              <a:rPr lang="he-IL" sz="2000" dirty="0" smtClean="0">
                <a:solidFill>
                  <a:schemeClr val="tx1"/>
                </a:solidFill>
                <a:latin typeface="+mn-lt"/>
                <a:ea typeface="+mn-ea"/>
                <a:cs typeface="+mn-cs"/>
              </a:rPr>
              <a:t> מחולק </a:t>
            </a:r>
            <a:r>
              <a:rPr lang="he-IL" sz="2000" dirty="0">
                <a:solidFill>
                  <a:schemeClr val="tx1"/>
                </a:solidFill>
                <a:latin typeface="+mn-lt"/>
                <a:ea typeface="+mn-ea"/>
                <a:cs typeface="+mn-cs"/>
              </a:rPr>
              <a:t>לשלושה שלבים: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Index</a:t>
            </a:r>
            <a:r>
              <a:rPr lang="he-IL" sz="2000" dirty="0">
                <a:solidFill>
                  <a:schemeClr val="tx1"/>
                </a:solidFill>
                <a:latin typeface="+mn-lt"/>
                <a:ea typeface="+mn-ea"/>
                <a:cs typeface="+mn-cs"/>
              </a:rPr>
              <a:t> - אינדוקס של הגנום – שמירת הגנום בצורה שניתן </a:t>
            </a:r>
            <a:r>
              <a:rPr lang="he-IL" sz="2000" dirty="0" smtClean="0">
                <a:solidFill>
                  <a:schemeClr val="tx1"/>
                </a:solidFill>
                <a:latin typeface="+mn-lt"/>
                <a:ea typeface="+mn-ea"/>
                <a:cs typeface="+mn-cs"/>
              </a:rPr>
              <a:t>לחפש עליו </a:t>
            </a:r>
            <a:r>
              <a:rPr lang="he-IL" sz="2000" dirty="0">
                <a:solidFill>
                  <a:schemeClr val="tx1"/>
                </a:solidFill>
                <a:latin typeface="+mn-lt"/>
                <a:ea typeface="+mn-ea"/>
                <a:cs typeface="+mn-cs"/>
              </a:rPr>
              <a:t>בצורה יעילה. זו פעולה שיש לעשות אותה פעם אחת בלבד (ולא בכל בדיקה של חולה...). </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Alignment </a:t>
            </a:r>
            <a:r>
              <a:rPr lang="he-IL" sz="2000" dirty="0">
                <a:solidFill>
                  <a:schemeClr val="tx1"/>
                </a:solidFill>
                <a:latin typeface="+mn-lt"/>
                <a:ea typeface="+mn-ea"/>
                <a:cs typeface="+mn-cs"/>
              </a:rPr>
              <a:t>– מציאת המיקום של הקריאות על פני הגנום.</a:t>
            </a:r>
            <a:endParaRPr lang="en-US" sz="2000" dirty="0">
              <a:solidFill>
                <a:schemeClr val="tx1"/>
              </a:solidFill>
              <a:latin typeface="+mn-lt"/>
              <a:ea typeface="+mn-ea"/>
              <a:cs typeface="+mn-cs"/>
            </a:endParaRPr>
          </a:p>
          <a:p>
            <a:pPr marL="457200" lvl="0" indent="-457200">
              <a:buFont typeface="+mj-lt"/>
              <a:buAutoNum type="arabicPeriod"/>
            </a:pPr>
            <a:r>
              <a:rPr lang="en-US" sz="2000" dirty="0">
                <a:solidFill>
                  <a:schemeClr val="tx1"/>
                </a:solidFill>
                <a:latin typeface="+mn-lt"/>
                <a:ea typeface="+mn-ea"/>
                <a:cs typeface="+mn-cs"/>
              </a:rPr>
              <a:t>Pairing </a:t>
            </a:r>
            <a:r>
              <a:rPr lang="he-IL" sz="2000" dirty="0">
                <a:solidFill>
                  <a:schemeClr val="tx1"/>
                </a:solidFill>
                <a:latin typeface="+mn-lt"/>
                <a:ea typeface="+mn-ea"/>
                <a:cs typeface="+mn-cs"/>
              </a:rPr>
              <a:t>– כחלק מקריאת ה</a:t>
            </a:r>
            <a:r>
              <a:rPr lang="en-US" sz="2000" dirty="0">
                <a:solidFill>
                  <a:schemeClr val="tx1"/>
                </a:solidFill>
                <a:latin typeface="+mn-lt"/>
                <a:ea typeface="+mn-ea"/>
                <a:cs typeface="+mn-cs"/>
              </a:rPr>
              <a:t>DNA </a:t>
            </a:r>
            <a:r>
              <a:rPr lang="he-IL" sz="2000" dirty="0">
                <a:solidFill>
                  <a:schemeClr val="tx1"/>
                </a:solidFill>
                <a:latin typeface="+mn-lt"/>
                <a:ea typeface="+mn-ea"/>
                <a:cs typeface="+mn-cs"/>
              </a:rPr>
              <a:t>של החולה, הדגימות נחתכות ל- 2 ויש צורך למצוא התאמה בין 2 חלקי הדגימה</a:t>
            </a:r>
            <a:r>
              <a:rPr lang="he-IL" sz="2000" dirty="0" smtClean="0">
                <a:solidFill>
                  <a:schemeClr val="tx1"/>
                </a:solidFill>
                <a:latin typeface="+mn-lt"/>
                <a:ea typeface="+mn-ea"/>
                <a:cs typeface="+mn-cs"/>
              </a:rPr>
              <a:t>.</a:t>
            </a:r>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115616" y="3140968"/>
            <a:ext cx="3960440" cy="3240360"/>
          </a:xfrm>
          <a:prstGeom prst="rect">
            <a:avLst/>
          </a:prstGeom>
        </p:spPr>
      </p:pic>
    </p:spTree>
    <p:extLst>
      <p:ext uri="{BB962C8B-B14F-4D97-AF65-F5344CB8AC3E}">
        <p14:creationId xmlns:p14="http://schemas.microsoft.com/office/powerpoint/2010/main" val="117610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2" end="2"/>
                                            </p:txEl>
                                          </p:spTgt>
                                        </p:tgtEl>
                                        <p:attrNameLst>
                                          <p:attrName>ppt_c</p:attrName>
                                        </p:attrNameLst>
                                      </p:cBhvr>
                                      <p:to>
                                        <a:srgbClr val="DDDDDD"/>
                                      </p:to>
                                    </p:animClr>
                                  </p:sub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3" end="3"/>
                                            </p:txEl>
                                          </p:spTgt>
                                        </p:tgtEl>
                                        <p:attrNameLst>
                                          <p:attrName>ppt_c</p:attrName>
                                        </p:attrNameLst>
                                      </p:cBhvr>
                                      <p:to>
                                        <a:srgbClr val="F61A1A"/>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4275">
                                            <p:txEl>
                                              <p:pRg st="4" end="4"/>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372200" y="192390"/>
            <a:ext cx="2664296" cy="428298"/>
          </a:xfrm>
        </p:spPr>
        <p:txBody>
          <a:bodyPr/>
          <a:lstStyle/>
          <a:p>
            <a:pPr lvl="0" algn="r"/>
            <a:r>
              <a:rPr lang="he-IL" b="1" dirty="0" smtClean="0">
                <a:solidFill>
                  <a:schemeClr val="tx1"/>
                </a:solidFill>
                <a:latin typeface="+mj-lt"/>
                <a:ea typeface="+mj-ea"/>
                <a:cs typeface="+mj-cs"/>
              </a:rPr>
              <a:t>הצעה לפתרון</a:t>
            </a:r>
            <a:endParaRPr lang="he-IL" altLang="he-IL" dirty="0"/>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a:xfrm>
                <a:off x="565288" y="479707"/>
                <a:ext cx="8664446" cy="5400600"/>
              </a:xfrm>
            </p:spPr>
            <p:txBody>
              <a:bodyPr/>
              <a:lstStyle/>
              <a:p>
                <a:pPr marL="0" indent="0">
                  <a:buNone/>
                </a:pPr>
                <a:r>
                  <a:rPr lang="he-IL" altLang="he-IL" sz="3200" dirty="0" smtClean="0"/>
                  <a:t>המחשת </a:t>
                </a:r>
                <a:r>
                  <a:rPr lang="he-IL" sz="3200" dirty="0"/>
                  <a:t>אלגוריתם </a:t>
                </a:r>
                <a:r>
                  <a:rPr lang="en-US" sz="3200" dirty="0" smtClean="0"/>
                  <a:t>BWA-Align</a:t>
                </a:r>
                <a:r>
                  <a:rPr lang="he-IL" sz="3200" dirty="0" smtClean="0"/>
                  <a:t> - המשך </a:t>
                </a:r>
                <a:r>
                  <a:rPr lang="he-IL" altLang="he-IL" sz="3200" dirty="0" smtClean="0"/>
                  <a:t>:</a:t>
                </a:r>
              </a:p>
              <a:p>
                <a:pPr marL="0" indent="0">
                  <a:buNone/>
                </a:pPr>
                <a:r>
                  <a:rPr lang="he-IL" sz="1800" b="1" u="sng" dirty="0"/>
                  <a:t>הערה</a:t>
                </a:r>
                <a:r>
                  <a:rPr lang="he-IL" sz="1800" dirty="0"/>
                  <a:t>: </a:t>
                </a:r>
                <a:r>
                  <a:rPr lang="he-IL" sz="1800" dirty="0" smtClean="0"/>
                  <a:t>עץ </a:t>
                </a:r>
                <a:r>
                  <a:rPr lang="he-IL" sz="1800" dirty="0"/>
                  <a:t>רישות שקול למערך סיפות (לצורך אינטואיציה – עץ הרישות של </a:t>
                </a:r>
                <a14:m>
                  <m:oMath xmlns:m="http://schemas.openxmlformats.org/officeDocument/2006/math">
                    <m:r>
                      <a:rPr lang="he-IL" sz="1800" i="1">
                        <a:latin typeface="Cambria Math"/>
                      </a:rPr>
                      <m:t> </m:t>
                    </m:r>
                    <m:r>
                      <a:rPr lang="en-US" sz="1800" i="1">
                        <a:latin typeface="Cambria Math"/>
                      </a:rPr>
                      <m:t>𝑋</m:t>
                    </m:r>
                  </m:oMath>
                </a14:m>
                <a:r>
                  <a:rPr lang="he-IL" sz="1800" dirty="0"/>
                  <a:t> זהה לעץ הסיפות של  </a:t>
                </a:r>
                <a14:m>
                  <m:oMath xmlns:m="http://schemas.openxmlformats.org/officeDocument/2006/math">
                    <m:r>
                      <a:rPr lang="en-US" sz="1800" i="1">
                        <a:latin typeface="Cambria Math"/>
                      </a:rPr>
                      <m:t>𝑅𝑒𝑣𝑒𝑟𝑠𝑒</m:t>
                    </m:r>
                    <m:r>
                      <a:rPr lang="en-US" sz="1800" i="1">
                        <a:latin typeface="Cambria Math"/>
                      </a:rPr>
                      <m:t>(</m:t>
                    </m:r>
                    <m:r>
                      <a:rPr lang="en-US" sz="1800" i="1">
                        <a:latin typeface="Cambria Math"/>
                      </a:rPr>
                      <m:t>𝑋</m:t>
                    </m:r>
                    <m:r>
                      <a:rPr lang="en-US" sz="1800" i="1">
                        <a:latin typeface="Cambria Math"/>
                      </a:rPr>
                      <m:t>)</m:t>
                    </m:r>
                  </m:oMath>
                </a14:m>
                <a:r>
                  <a:rPr lang="he-IL" sz="1800" dirty="0"/>
                  <a:t>, ולכן כל הדגמה על עץ רישות נכונה גם עבור עץ </a:t>
                </a:r>
                <a:r>
                  <a:rPr lang="he-IL" sz="1800" dirty="0" smtClean="0"/>
                  <a:t>סיפות).</a:t>
                </a:r>
              </a:p>
              <a:p>
                <a:pPr marL="0" indent="0">
                  <a:buNone/>
                </a:pPr>
                <a:r>
                  <a:rPr lang="he-IL" sz="2000" dirty="0"/>
                  <a:t>נדגים חיפוש אחר המחרוזת '</a:t>
                </a:r>
                <a:r>
                  <a:rPr lang="en-US" sz="2000" dirty="0"/>
                  <a:t>LOL</a:t>
                </a:r>
                <a:r>
                  <a:rPr lang="he-IL" sz="2000" dirty="0"/>
                  <a:t>', תוך אפשור חוסר התאמה אחד</a:t>
                </a:r>
                <a:r>
                  <a:rPr lang="he-IL" sz="2000" dirty="0" smtClean="0"/>
                  <a:t>.</a:t>
                </a:r>
              </a:p>
              <a:p>
                <a:pPr marL="0" indent="0">
                  <a:buNone/>
                </a:pPr>
                <a:r>
                  <a:rPr lang="he-IL" sz="2000" dirty="0" smtClean="0"/>
                  <a:t>להלן </a:t>
                </a:r>
                <a:r>
                  <a:rPr lang="he-IL" sz="2000" b="1" dirty="0"/>
                  <a:t>עץ רישות</a:t>
                </a:r>
                <a:r>
                  <a:rPr lang="he-IL" sz="2000" dirty="0"/>
                  <a:t> של המחרוזת "</a:t>
                </a:r>
                <a:r>
                  <a:rPr lang="en-US" sz="2000" dirty="0"/>
                  <a:t>Googol</a:t>
                </a:r>
                <a:r>
                  <a:rPr lang="he-IL" sz="2000" dirty="0"/>
                  <a:t>". הסמל ∧ מסמן את תחילתה של </a:t>
                </a:r>
                <a:r>
                  <a:rPr lang="he-IL" sz="2000" dirty="0" smtClean="0"/>
                  <a:t>המחרוזת:</a:t>
                </a:r>
              </a:p>
              <a:p>
                <a:pPr marL="0" indent="0">
                  <a:buNone/>
                </a:pPr>
                <a:endParaRPr lang="he-IL" sz="2000" dirty="0" smtClean="0"/>
              </a:p>
              <a:p>
                <a:pPr marL="0" indent="0">
                  <a:buNone/>
                </a:pPr>
                <a:endParaRPr lang="en-US" sz="2000" dirty="0" smtClean="0"/>
              </a:p>
              <a:p>
                <a:pPr marL="0" indent="0">
                  <a:buNone/>
                </a:pPr>
                <a:endParaRPr lang="en-US" sz="1800" dirty="0"/>
              </a:p>
              <a:p>
                <a:pPr marL="0" indent="0">
                  <a:buNone/>
                </a:pPr>
                <a:endParaRPr lang="he-IL" altLang="he-IL" sz="3200" dirty="0" smtClean="0"/>
              </a:p>
              <a:p>
                <a:pPr lvl="0"/>
                <a:endParaRPr lang="he-IL" sz="2000" dirty="0"/>
              </a:p>
              <a:p>
                <a:pPr marL="0" lvl="0" indent="0">
                  <a:buNone/>
                </a:pPr>
                <a:endParaRPr lang="en-US" sz="2000" dirty="0">
                  <a:solidFill>
                    <a:schemeClr val="tx1"/>
                  </a:solidFill>
                  <a:latin typeface="+mn-lt"/>
                  <a:ea typeface="+mn-ea"/>
                  <a:cs typeface="+mn-cs"/>
                </a:endParaRPr>
              </a:p>
              <a:p>
                <a:pPr marL="0" lvl="0" indent="0">
                  <a:buNone/>
                </a:pPr>
                <a:endParaRPr lang="en-US" sz="2000" dirty="0">
                  <a:solidFill>
                    <a:schemeClr val="tx1"/>
                  </a:solidFill>
                  <a:latin typeface="+mn-lt"/>
                  <a:ea typeface="+mn-ea"/>
                  <a:cs typeface="+mn-cs"/>
                </a:endParaRPr>
              </a:p>
              <a:p>
                <a:pPr marL="0" indent="0">
                  <a:buNone/>
                </a:pPr>
                <a:endParaRPr lang="he-IL" sz="2000" dirty="0">
                  <a:latin typeface="Arial" pitchFamily="34" charset="0"/>
                </a:endParaRPr>
              </a:p>
              <a:p>
                <a:pPr marL="0" indent="0">
                  <a:buNone/>
                </a:pPr>
                <a:endParaRPr lang="en-US" sz="2000" dirty="0">
                  <a:latin typeface="Arial" pitchFamily="34" charset="0"/>
                </a:endParaRPr>
              </a:p>
              <a:p>
                <a:pPr marL="0" indent="0">
                  <a:buNone/>
                </a:pPr>
                <a:endParaRPr lang="he-IL" sz="2000" dirty="0" smtClean="0">
                  <a:solidFill>
                    <a:schemeClr val="tx1"/>
                  </a:solidFill>
                </a:endParaRPr>
              </a:p>
              <a:p>
                <a:endParaRPr lang="en-US" sz="2000" dirty="0">
                  <a:solidFill>
                    <a:schemeClr val="tx1"/>
                  </a:solidFill>
                </a:endParaRPr>
              </a:p>
              <a:p>
                <a:pPr lvl="1"/>
                <a:endParaRPr lang="he-IL" kern="1200" dirty="0" smtClean="0">
                  <a:solidFill>
                    <a:schemeClr val="tx1"/>
                  </a:solidFill>
                  <a:latin typeface="Arial" pitchFamily="34" charset="0"/>
                </a:endParaRPr>
              </a:p>
              <a:p>
                <a:pPr lvl="1"/>
                <a:endParaRPr lang="en-US" kern="1200" dirty="0">
                  <a:solidFill>
                    <a:schemeClr val="tx1"/>
                  </a:solidFill>
                  <a:latin typeface="Arial" pitchFamily="34" charset="0"/>
                </a:endParaRPr>
              </a:p>
              <a:p>
                <a:pPr lvl="1"/>
                <a:endParaRPr lang="he-IL" altLang="he-IL"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xfrm>
                <a:off x="565288" y="479707"/>
                <a:ext cx="8664446" cy="5400600"/>
              </a:xfrm>
              <a:blipFill rotWithShape="1">
                <a:blip r:embed="rId3"/>
                <a:stretch>
                  <a:fillRect t="-1467" r="-1759"/>
                </a:stretch>
              </a:blipFill>
            </p:spPr>
            <p:txBody>
              <a:bodyPr/>
              <a:lstStyle/>
              <a:p>
                <a:r>
                  <a:rPr lang="he-IL">
                    <a:noFill/>
                  </a:rPr>
                  <a:t> </a:t>
                </a:r>
              </a:p>
            </p:txBody>
          </p:sp>
        </mc:Fallback>
      </mc:AlternateContent>
      <p:sp>
        <p:nvSpPr>
          <p:cNvPr id="2" name="Right Arrow 1"/>
          <p:cNvSpPr/>
          <p:nvPr/>
        </p:nvSpPr>
        <p:spPr bwMode="auto">
          <a:xfrm>
            <a:off x="2339752" y="3356992"/>
            <a:ext cx="720080" cy="5040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3503867" y="2492896"/>
            <a:ext cx="5112568" cy="4464496"/>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852935"/>
            <a:ext cx="1872208" cy="234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bwMode="auto">
          <a:xfrm rot="168701">
            <a:off x="5483813" y="3143708"/>
            <a:ext cx="570997" cy="23177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9" name="Rectangle 8"/>
          <p:cNvSpPr/>
          <p:nvPr/>
        </p:nvSpPr>
        <p:spPr bwMode="auto">
          <a:xfrm>
            <a:off x="1043608" y="3348855"/>
            <a:ext cx="144016" cy="512193"/>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3" name="Rectangle 12"/>
          <p:cNvSpPr/>
          <p:nvPr/>
        </p:nvSpPr>
        <p:spPr bwMode="auto">
          <a:xfrm>
            <a:off x="395536" y="3348854"/>
            <a:ext cx="144016" cy="51219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bwMode="auto">
          <a:xfrm>
            <a:off x="4860032" y="313325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5" name="Rectangle 14"/>
          <p:cNvSpPr/>
          <p:nvPr/>
        </p:nvSpPr>
        <p:spPr bwMode="auto">
          <a:xfrm>
            <a:off x="5697303" y="285293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6" name="Freeform 15"/>
          <p:cNvSpPr/>
          <p:nvPr/>
        </p:nvSpPr>
        <p:spPr bwMode="auto">
          <a:xfrm rot="168701">
            <a:off x="5420959" y="3388003"/>
            <a:ext cx="45719" cy="592120"/>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18" name="Rectangle 17"/>
          <p:cNvSpPr/>
          <p:nvPr/>
        </p:nvSpPr>
        <p:spPr bwMode="auto">
          <a:xfrm>
            <a:off x="4968072" y="3389348"/>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19" name="Rectangle 18"/>
          <p:cNvSpPr/>
          <p:nvPr/>
        </p:nvSpPr>
        <p:spPr bwMode="auto">
          <a:xfrm>
            <a:off x="4902687" y="3723779"/>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0" name="Rectangle 19"/>
          <p:cNvSpPr/>
          <p:nvPr/>
        </p:nvSpPr>
        <p:spPr bwMode="auto">
          <a:xfrm>
            <a:off x="991698" y="4212950"/>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1" name="Rectangle 20"/>
          <p:cNvSpPr/>
          <p:nvPr/>
        </p:nvSpPr>
        <p:spPr bwMode="auto">
          <a:xfrm>
            <a:off x="395536" y="4187799"/>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26" name="Freeform 25"/>
          <p:cNvSpPr/>
          <p:nvPr/>
        </p:nvSpPr>
        <p:spPr bwMode="auto">
          <a:xfrm rot="168701" flipH="1">
            <a:off x="5437327" y="3853802"/>
            <a:ext cx="58991" cy="61600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27" name="Rectangle 26"/>
          <p:cNvSpPr/>
          <p:nvPr/>
        </p:nvSpPr>
        <p:spPr bwMode="auto">
          <a:xfrm>
            <a:off x="4902715" y="3980888"/>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28"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269516" y="44708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0" name="Freeform 29"/>
          <p:cNvSpPr/>
          <p:nvPr/>
        </p:nvSpPr>
        <p:spPr bwMode="auto">
          <a:xfrm rot="168701" flipH="1">
            <a:off x="6370012" y="3044994"/>
            <a:ext cx="45719" cy="486483"/>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6427636" y="3191530"/>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2" name="Freeform 31"/>
          <p:cNvSpPr/>
          <p:nvPr/>
        </p:nvSpPr>
        <p:spPr bwMode="auto">
          <a:xfrm rot="168701">
            <a:off x="5785075" y="3486105"/>
            <a:ext cx="574971" cy="656835"/>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33" name="Rectangle 32"/>
          <p:cNvSpPr/>
          <p:nvPr/>
        </p:nvSpPr>
        <p:spPr bwMode="auto">
          <a:xfrm>
            <a:off x="6081143" y="3723779"/>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4" name="Rectangle 33"/>
          <p:cNvSpPr/>
          <p:nvPr/>
        </p:nvSpPr>
        <p:spPr bwMode="auto">
          <a:xfrm>
            <a:off x="6301608" y="3467683"/>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35"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619968" y="4111331"/>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bwMode="auto">
          <a:xfrm>
            <a:off x="395536" y="4187798"/>
            <a:ext cx="144016" cy="1014573"/>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a:off x="991698" y="4212949"/>
            <a:ext cx="187542" cy="98942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rot="168701" flipH="1">
            <a:off x="6773526" y="3553562"/>
            <a:ext cx="689258" cy="40965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46" name="Rectangle 45"/>
          <p:cNvSpPr/>
          <p:nvPr/>
        </p:nvSpPr>
        <p:spPr bwMode="auto">
          <a:xfrm>
            <a:off x="6724809" y="3852725"/>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7" name="Rectangle 46"/>
          <p:cNvSpPr/>
          <p:nvPr/>
        </p:nvSpPr>
        <p:spPr bwMode="auto">
          <a:xfrm>
            <a:off x="395536" y="4797153"/>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8" name="Rectangle 47"/>
          <p:cNvSpPr/>
          <p:nvPr/>
        </p:nvSpPr>
        <p:spPr bwMode="auto">
          <a:xfrm>
            <a:off x="1003648" y="490109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49" name="Rectangle 48"/>
          <p:cNvSpPr/>
          <p:nvPr/>
        </p:nvSpPr>
        <p:spPr bwMode="auto">
          <a:xfrm>
            <a:off x="6948264" y="407707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0" name="Freeform 49"/>
          <p:cNvSpPr/>
          <p:nvPr/>
        </p:nvSpPr>
        <p:spPr bwMode="auto">
          <a:xfrm rot="168701" flipH="1">
            <a:off x="7439474" y="4112140"/>
            <a:ext cx="45788" cy="522604"/>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1" name="Rectangle 50"/>
          <p:cNvSpPr/>
          <p:nvPr/>
        </p:nvSpPr>
        <p:spPr bwMode="auto">
          <a:xfrm>
            <a:off x="7128312" y="4358025"/>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52" name="Picture 2" descr="C:\Users\Avi\AppData\Local\Microsoft\Windows\Temporary Internet Files\Content.IE5\VZSDZK43\no[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483025" y="4623285"/>
            <a:ext cx="329335" cy="329335"/>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bwMode="auto">
          <a:xfrm rot="168701" flipH="1">
            <a:off x="6640036" y="3013936"/>
            <a:ext cx="1396327" cy="29107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4" name="Rectangle 53"/>
          <p:cNvSpPr/>
          <p:nvPr/>
        </p:nvSpPr>
        <p:spPr bwMode="auto">
          <a:xfrm>
            <a:off x="7092280" y="2845857"/>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5" name="Freeform 54"/>
          <p:cNvSpPr/>
          <p:nvPr/>
        </p:nvSpPr>
        <p:spPr bwMode="auto">
          <a:xfrm rot="168701" flipH="1">
            <a:off x="8167085" y="3338465"/>
            <a:ext cx="45719" cy="473097"/>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6" name="Rectangle 55"/>
          <p:cNvSpPr/>
          <p:nvPr/>
        </p:nvSpPr>
        <p:spPr bwMode="auto">
          <a:xfrm>
            <a:off x="7903509" y="3384750"/>
            <a:ext cx="252000" cy="295111"/>
          </a:xfrm>
          <a:prstGeom prst="rect">
            <a:avLst/>
          </a:prstGeom>
          <a:solidFill>
            <a:srgbClr val="92D05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7" name="Freeform 56"/>
          <p:cNvSpPr/>
          <p:nvPr/>
        </p:nvSpPr>
        <p:spPr bwMode="auto">
          <a:xfrm rot="168701" flipH="1">
            <a:off x="8188112" y="4035654"/>
            <a:ext cx="60651" cy="304039"/>
          </a:xfrm>
          <a:custGeom>
            <a:avLst/>
            <a:gdLst>
              <a:gd name="connsiteX0" fmla="*/ 570997 w 570997"/>
              <a:gd name="connsiteY0" fmla="*/ 0 h 231774"/>
              <a:gd name="connsiteX1" fmla="*/ 42359 w 570997"/>
              <a:gd name="connsiteY1" fmla="*/ 200025 h 231774"/>
              <a:gd name="connsiteX2" fmla="*/ 70934 w 570997"/>
              <a:gd name="connsiteY2" fmla="*/ 228600 h 231774"/>
            </a:gdLst>
            <a:ahLst/>
            <a:cxnLst>
              <a:cxn ang="0">
                <a:pos x="connsiteX0" y="connsiteY0"/>
              </a:cxn>
              <a:cxn ang="0">
                <a:pos x="connsiteX1" y="connsiteY1"/>
              </a:cxn>
              <a:cxn ang="0">
                <a:pos x="connsiteX2" y="connsiteY2"/>
              </a:cxn>
            </a:cxnLst>
            <a:rect l="l" t="t" r="r" b="b"/>
            <a:pathLst>
              <a:path w="570997" h="231774">
                <a:moveTo>
                  <a:pt x="570997" y="0"/>
                </a:moveTo>
                <a:cubicBezTo>
                  <a:pt x="348350" y="80962"/>
                  <a:pt x="125703" y="161925"/>
                  <a:pt x="42359" y="200025"/>
                </a:cubicBezTo>
                <a:cubicBezTo>
                  <a:pt x="-40985" y="238125"/>
                  <a:pt x="14974" y="233362"/>
                  <a:pt x="70934" y="228600"/>
                </a:cubicBezTo>
              </a:path>
            </a:pathLst>
          </a:custGeom>
          <a:solidFill>
            <a:srgbClr val="FF0000"/>
          </a:solidFill>
          <a:ln w="38100" cap="flat" cmpd="sng" algn="ctr">
            <a:solidFill>
              <a:srgbClr val="FF0000"/>
            </a:solidFill>
            <a:prstDash val="solid"/>
            <a:round/>
            <a:headEnd type="none" w="med" len="med"/>
            <a:tailEnd type="triangle" w="lg" len="lg"/>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tx1"/>
              </a:solidFill>
              <a:effectLst/>
              <a:latin typeface="Arial" pitchFamily="34" charset="0"/>
            </a:endParaRPr>
          </a:p>
        </p:txBody>
      </p:sp>
      <p:sp>
        <p:nvSpPr>
          <p:cNvPr id="58" name="Rectangle 57"/>
          <p:cNvSpPr/>
          <p:nvPr/>
        </p:nvSpPr>
        <p:spPr bwMode="auto">
          <a:xfrm>
            <a:off x="7920400" y="3925977"/>
            <a:ext cx="252000" cy="295111"/>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59" name="Rectangle 58"/>
          <p:cNvSpPr/>
          <p:nvPr/>
        </p:nvSpPr>
        <p:spPr bwMode="auto">
          <a:xfrm>
            <a:off x="7884368" y="3100896"/>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0" name="Rectangle 59"/>
          <p:cNvSpPr/>
          <p:nvPr/>
        </p:nvSpPr>
        <p:spPr bwMode="auto">
          <a:xfrm>
            <a:off x="395536" y="3933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1" name="Rectangle 60"/>
          <p:cNvSpPr/>
          <p:nvPr/>
        </p:nvSpPr>
        <p:spPr bwMode="auto">
          <a:xfrm>
            <a:off x="7884368" y="3717032"/>
            <a:ext cx="50405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2" name="Rectangle 61"/>
          <p:cNvSpPr/>
          <p:nvPr/>
        </p:nvSpPr>
        <p:spPr bwMode="auto">
          <a:xfrm>
            <a:off x="395536" y="4541056"/>
            <a:ext cx="144016" cy="256096"/>
          </a:xfrm>
          <a:prstGeom prst="rect">
            <a:avLst/>
          </a:prstGeom>
          <a:solidFill>
            <a:srgbClr val="FFFF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3" name="Rectangle 62"/>
          <p:cNvSpPr/>
          <p:nvPr/>
        </p:nvSpPr>
        <p:spPr bwMode="auto">
          <a:xfrm>
            <a:off x="1003648" y="3925757"/>
            <a:ext cx="183976" cy="261915"/>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4" name="Rectangle 63"/>
          <p:cNvSpPr/>
          <p:nvPr/>
        </p:nvSpPr>
        <p:spPr bwMode="auto">
          <a:xfrm>
            <a:off x="971600" y="4541055"/>
            <a:ext cx="306000" cy="256097"/>
          </a:xfrm>
          <a:prstGeom prst="rect">
            <a:avLst/>
          </a:prstGeom>
          <a:solidFill>
            <a:srgbClr val="FF000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pic>
        <p:nvPicPr>
          <p:cNvPr id="1027" name="Picture 3" descr="C:\Users\Avi\AppData\Local\Microsoft\Windows\Temporary Internet Files\Content.IE5\XP2OWRGC\23493485345[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6287" y="4521285"/>
            <a:ext cx="412225" cy="347597"/>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bwMode="auto">
          <a:xfrm>
            <a:off x="7956376" y="4293096"/>
            <a:ext cx="504056" cy="256096"/>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
        <p:nvSpPr>
          <p:cNvPr id="66" name="Rectangle 65"/>
          <p:cNvSpPr/>
          <p:nvPr/>
        </p:nvSpPr>
        <p:spPr bwMode="auto">
          <a:xfrm>
            <a:off x="323528" y="3356992"/>
            <a:ext cx="1152128" cy="218021"/>
          </a:xfrm>
          <a:prstGeom prst="rect">
            <a:avLst/>
          </a:prstGeom>
          <a:solidFill>
            <a:srgbClr val="00B0F0">
              <a:alpha val="27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8188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6"/>
                                        </p:tgtEl>
                                      </p:cBhvr>
                                    </p:animEffect>
                                    <p:set>
                                      <p:cBhvr>
                                        <p:cTn id="81" dur="1" fill="hold">
                                          <p:stCondLst>
                                            <p:cond delay="499"/>
                                          </p:stCondLst>
                                        </p:cTn>
                                        <p:tgtEl>
                                          <p:spTgt spid="26"/>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7"/>
                                        </p:tgtEl>
                                      </p:cBhvr>
                                    </p:animEffect>
                                    <p:set>
                                      <p:cBhvr>
                                        <p:cTn id="84" dur="1" fill="hold">
                                          <p:stCondLst>
                                            <p:cond delay="499"/>
                                          </p:stCondLst>
                                        </p:cTn>
                                        <p:tgtEl>
                                          <p:spTgt spid="27"/>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par>
                                <p:cTn id="100" presetID="1"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3"/>
                                        </p:tgtEl>
                                      </p:cBhvr>
                                    </p:animEffect>
                                    <p:set>
                                      <p:cBhvr>
                                        <p:cTn id="119" dur="1" fill="hold">
                                          <p:stCondLst>
                                            <p:cond delay="499"/>
                                          </p:stCondLst>
                                        </p:cTn>
                                        <p:tgtEl>
                                          <p:spTgt spid="3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136" presetID="1" presetClass="entr" presetSubtype="0" fill="hold" grpId="0" nodeType="withEffect">
                                  <p:stCondLst>
                                    <p:cond delay="0"/>
                                  </p:stCondLst>
                                  <p:childTnLst>
                                    <p:set>
                                      <p:cBhvr>
                                        <p:cTn id="137"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138" presetID="1" presetClass="entr" presetSubtype="0"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5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5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0"/>
                                        </p:tgtEl>
                                      </p:cBhvr>
                                    </p:animEffect>
                                    <p:set>
                                      <p:cBhvr>
                                        <p:cTn id="157" dur="1" fill="hold">
                                          <p:stCondLst>
                                            <p:cond delay="499"/>
                                          </p:stCondLst>
                                        </p:cTn>
                                        <p:tgtEl>
                                          <p:spTgt spid="30"/>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43"/>
                                        </p:tgtEl>
                                      </p:cBhvr>
                                    </p:animEffect>
                                    <p:set>
                                      <p:cBhvr>
                                        <p:cTn id="160" dur="1" fill="hold">
                                          <p:stCondLst>
                                            <p:cond delay="499"/>
                                          </p:stCondLst>
                                        </p:cTn>
                                        <p:tgtEl>
                                          <p:spTgt spid="43"/>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1"/>
                                        </p:tgtEl>
                                      </p:cBhvr>
                                    </p:animEffect>
                                    <p:set>
                                      <p:cBhvr>
                                        <p:cTn id="163" dur="1" fill="hold">
                                          <p:stCondLst>
                                            <p:cond delay="499"/>
                                          </p:stCondLst>
                                        </p:cTn>
                                        <p:tgtEl>
                                          <p:spTgt spid="5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6"/>
                                        </p:tgtEl>
                                      </p:cBhvr>
                                    </p:animEffect>
                                    <p:set>
                                      <p:cBhvr>
                                        <p:cTn id="166" dur="1" fill="hold">
                                          <p:stCondLst>
                                            <p:cond delay="499"/>
                                          </p:stCondLst>
                                        </p:cTn>
                                        <p:tgtEl>
                                          <p:spTgt spid="4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1"/>
                                        </p:tgtEl>
                                      </p:cBhvr>
                                    </p:animEffect>
                                    <p:set>
                                      <p:cBhvr>
                                        <p:cTn id="169" dur="1" fill="hold">
                                          <p:stCondLst>
                                            <p:cond delay="499"/>
                                          </p:stCondLst>
                                        </p:cTn>
                                        <p:tgtEl>
                                          <p:spTgt spid="3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0"/>
                                        </p:tgtEl>
                                      </p:cBhvr>
                                    </p:animEffect>
                                    <p:set>
                                      <p:cBhvr>
                                        <p:cTn id="175" dur="1" fill="hold">
                                          <p:stCondLst>
                                            <p:cond delay="499"/>
                                          </p:stCondLst>
                                        </p:cTn>
                                        <p:tgtEl>
                                          <p:spTgt spid="50"/>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3"/>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186" presetID="1" presetClass="entr" presetSubtype="0" fill="hold" grpId="0" nodeType="withEffect">
                                  <p:stCondLst>
                                    <p:cond delay="0"/>
                                  </p:stCondLst>
                                  <p:childTnLst>
                                    <p:set>
                                      <p:cBhvr>
                                        <p:cTn id="187"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88" presetID="1" presetClass="entr" presetSubtype="0" fill="hold" grpId="0" nodeType="withEffect">
                                  <p:stCondLst>
                                    <p:cond delay="0"/>
                                  </p:stCondLst>
                                  <p:childTnLst>
                                    <p:set>
                                      <p:cBhvr>
                                        <p:cTn id="189"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5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5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200" presetID="1" presetClass="entr" presetSubtype="0" fill="hold" grpId="0" nodeType="withEffect">
                                  <p:stCondLst>
                                    <p:cond delay="0"/>
                                  </p:stCondLst>
                                  <p:childTnLst>
                                    <p:set>
                                      <p:cBhvr>
                                        <p:cTn id="201"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par>
                                <p:cTn id="202" presetID="1" presetClass="entr" presetSubtype="0" fill="hold" grpId="0" nodeType="withEffect">
                                  <p:stCondLst>
                                    <p:cond delay="0"/>
                                  </p:stCondLst>
                                  <p:childTnLst>
                                    <p:set>
                                      <p:cBhvr>
                                        <p:cTn id="203"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57"/>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5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02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6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54"/>
                                        </p:tgtEl>
                                      </p:cBhvr>
                                    </p:animEffect>
                                    <p:set>
                                      <p:cBhvr>
                                        <p:cTn id="224" dur="1" fill="hold">
                                          <p:stCondLst>
                                            <p:cond delay="499"/>
                                          </p:stCondLst>
                                        </p:cTn>
                                        <p:tgtEl>
                                          <p:spTgt spid="54"/>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56"/>
                                        </p:tgtEl>
                                      </p:cBhvr>
                                    </p:animEffect>
                                    <p:set>
                                      <p:cBhvr>
                                        <p:cTn id="227" dur="1" fill="hold">
                                          <p:stCondLst>
                                            <p:cond delay="499"/>
                                          </p:stCondLst>
                                        </p:cTn>
                                        <p:tgtEl>
                                          <p:spTgt spid="56"/>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53"/>
                                        </p:tgtEl>
                                      </p:cBhvr>
                                    </p:animEffect>
                                    <p:set>
                                      <p:cBhvr>
                                        <p:cTn id="230" dur="1" fill="hold">
                                          <p:stCondLst>
                                            <p:cond delay="499"/>
                                          </p:stCondLst>
                                        </p:cTn>
                                        <p:tgtEl>
                                          <p:spTgt spid="53"/>
                                        </p:tgtEl>
                                        <p:attrNameLst>
                                          <p:attrName>style.visibility</p:attrName>
                                        </p:attrNameLst>
                                      </p:cBhvr>
                                      <p:to>
                                        <p:strVal val="hidden"/>
                                      </p:to>
                                    </p:set>
                                  </p:childTnLst>
                                </p:cTn>
                              </p:par>
                              <p:par>
                                <p:cTn id="231" presetID="10" presetClass="exit" presetSubtype="0" fill="hold" grpId="1" nodeType="withEffect">
                                  <p:stCondLst>
                                    <p:cond delay="0"/>
                                  </p:stCondLst>
                                  <p:childTnLst>
                                    <p:animEffect transition="out" filter="fade">
                                      <p:cBhvr>
                                        <p:cTn id="232" dur="500"/>
                                        <p:tgtEl>
                                          <p:spTgt spid="57"/>
                                        </p:tgtEl>
                                      </p:cBhvr>
                                    </p:animEffect>
                                    <p:set>
                                      <p:cBhvr>
                                        <p:cTn id="233" dur="1" fill="hold">
                                          <p:stCondLst>
                                            <p:cond delay="499"/>
                                          </p:stCondLst>
                                        </p:cTn>
                                        <p:tgtEl>
                                          <p:spTgt spid="57"/>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55"/>
                                        </p:tgtEl>
                                      </p:cBhvr>
                                    </p:animEffect>
                                    <p:set>
                                      <p:cBhvr>
                                        <p:cTn id="236" dur="1" fill="hold">
                                          <p:stCondLst>
                                            <p:cond delay="499"/>
                                          </p:stCondLst>
                                        </p:cTn>
                                        <p:tgtEl>
                                          <p:spTgt spid="55"/>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59"/>
                                        </p:tgtEl>
                                      </p:cBhvr>
                                    </p:animEffect>
                                    <p:set>
                                      <p:cBhvr>
                                        <p:cTn id="239" dur="1" fill="hold">
                                          <p:stCondLst>
                                            <p:cond delay="499"/>
                                          </p:stCondLst>
                                        </p:cTn>
                                        <p:tgtEl>
                                          <p:spTgt spid="5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58"/>
                                        </p:tgtEl>
                                      </p:cBhvr>
                                    </p:animEffect>
                                    <p:set>
                                      <p:cBhvr>
                                        <p:cTn id="242" dur="1" fill="hold">
                                          <p:stCondLst>
                                            <p:cond delay="499"/>
                                          </p:stCondLst>
                                        </p:cTn>
                                        <p:tgtEl>
                                          <p:spTgt spid="5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1"/>
                                        </p:tgtEl>
                                      </p:cBhvr>
                                    </p:animEffect>
                                    <p:set>
                                      <p:cBhvr>
                                        <p:cTn id="245" dur="1" fill="hold">
                                          <p:stCondLst>
                                            <p:cond delay="499"/>
                                          </p:stCondLst>
                                        </p:cTn>
                                        <p:tgtEl>
                                          <p:spTgt spid="61"/>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5"/>
                                        </p:tgtEl>
                                      </p:cBhvr>
                                    </p:animEffect>
                                    <p:set>
                                      <p:cBhvr>
                                        <p:cTn id="248" dur="1" fill="hold">
                                          <p:stCondLst>
                                            <p:cond delay="499"/>
                                          </p:stCondLst>
                                        </p:cTn>
                                        <p:tgtEl>
                                          <p:spTgt spid="65"/>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6"/>
                                        </p:tgtEl>
                                      </p:cBhvr>
                                    </p:animEffect>
                                    <p:set>
                                      <p:cBhvr>
                                        <p:cTn id="25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13" grpId="0"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1" grpId="0"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6" grpId="0" animBg="1"/>
      <p:bldP spid="37" grpId="0" animBg="1"/>
      <p:bldP spid="43" grpId="0" animBg="1"/>
      <p:bldP spid="43" grpId="1" animBg="1"/>
      <p:bldP spid="46" grpId="0" animBg="1"/>
      <p:bldP spid="46" grpId="1" animBg="1"/>
      <p:bldP spid="47" grpId="0" animBg="1"/>
      <p:bldP spid="48" grpId="0" animBg="1"/>
      <p:bldP spid="49" grpId="0" animBg="1"/>
      <p:bldP spid="49" grpId="1" animBg="1"/>
      <p:bldP spid="50" grpId="0" animBg="1"/>
      <p:bldP spid="50" grpId="1" animBg="1"/>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1" grpId="0" animBg="1"/>
      <p:bldP spid="61" grpId="1" animBg="1"/>
      <p:bldP spid="62" grpId="0" animBg="1"/>
      <p:bldP spid="63" grpId="0" animBg="1"/>
      <p:bldP spid="64" grpId="0" animBg="1"/>
      <p:bldP spid="65" grpId="0" animBg="1"/>
      <p:bldP spid="65" grpId="1" animBg="1"/>
      <p:bldP spid="66" grpId="0" animBg="1"/>
      <p:bldP spid="6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med_0056_slide">
  <a:themeElements>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he-IL"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66CCFF"/>
        </a:lt1>
        <a:dk2>
          <a:srgbClr val="000000"/>
        </a:dk2>
        <a:lt2>
          <a:srgbClr val="CCCCCC"/>
        </a:lt2>
        <a:accent1>
          <a:srgbClr val="406E85"/>
        </a:accent1>
        <a:accent2>
          <a:srgbClr val="0081C2"/>
        </a:accent2>
        <a:accent3>
          <a:srgbClr val="B8E2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66CCFF"/>
        </a:lt1>
        <a:dk2>
          <a:srgbClr val="000000"/>
        </a:dk2>
        <a:lt2>
          <a:srgbClr val="CCCCCC"/>
        </a:lt2>
        <a:accent1>
          <a:srgbClr val="2B6A3D"/>
        </a:accent1>
        <a:accent2>
          <a:srgbClr val="384F8C"/>
        </a:accent2>
        <a:accent3>
          <a:srgbClr val="B8E2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66CCFF"/>
        </a:lt1>
        <a:dk2>
          <a:srgbClr val="000000"/>
        </a:dk2>
        <a:lt2>
          <a:srgbClr val="CCCCCC"/>
        </a:lt2>
        <a:accent1>
          <a:srgbClr val="32647D"/>
        </a:accent1>
        <a:accent2>
          <a:srgbClr val="7D4B45"/>
        </a:accent2>
        <a:accent3>
          <a:srgbClr val="B8E2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66CCFF"/>
        </a:lt1>
        <a:dk2>
          <a:srgbClr val="000000"/>
        </a:dk2>
        <a:lt2>
          <a:srgbClr val="CCCCCC"/>
        </a:lt2>
        <a:accent1>
          <a:srgbClr val="606328"/>
        </a:accent1>
        <a:accent2>
          <a:srgbClr val="32647D"/>
        </a:accent2>
        <a:accent3>
          <a:srgbClr val="B8E2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406E85"/>
        </a:accent1>
        <a:accent2>
          <a:srgbClr val="0081C2"/>
        </a:accent2>
        <a:accent3>
          <a:srgbClr val="FFFFFF"/>
        </a:accent3>
        <a:accent4>
          <a:srgbClr val="000000"/>
        </a:accent4>
        <a:accent5>
          <a:srgbClr val="AFBAC2"/>
        </a:accent5>
        <a:accent6>
          <a:srgbClr val="0074B0"/>
        </a:accent6>
        <a:hlink>
          <a:srgbClr val="005885"/>
        </a:hlink>
        <a:folHlink>
          <a:srgbClr val="006CA4"/>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2B6A3D"/>
        </a:accent1>
        <a:accent2>
          <a:srgbClr val="384F8C"/>
        </a:accent2>
        <a:accent3>
          <a:srgbClr val="FFFFFF"/>
        </a:accent3>
        <a:accent4>
          <a:srgbClr val="000000"/>
        </a:accent4>
        <a:accent5>
          <a:srgbClr val="ACB9AF"/>
        </a:accent5>
        <a:accent6>
          <a:srgbClr val="32477E"/>
        </a:accent6>
        <a:hlink>
          <a:srgbClr val="6B612B"/>
        </a:hlink>
        <a:folHlink>
          <a:srgbClr val="32647D"/>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32647D"/>
        </a:accent1>
        <a:accent2>
          <a:srgbClr val="7D4B45"/>
        </a:accent2>
        <a:accent3>
          <a:srgbClr val="FFFFFF"/>
        </a:accent3>
        <a:accent4>
          <a:srgbClr val="000000"/>
        </a:accent4>
        <a:accent5>
          <a:srgbClr val="ADB8BF"/>
        </a:accent5>
        <a:accent6>
          <a:srgbClr val="71433E"/>
        </a:accent6>
        <a:hlink>
          <a:srgbClr val="606328"/>
        </a:hlink>
        <a:folHlink>
          <a:srgbClr val="774B7D"/>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606328"/>
        </a:accent1>
        <a:accent2>
          <a:srgbClr val="32647D"/>
        </a:accent2>
        <a:accent3>
          <a:srgbClr val="FFFFFF"/>
        </a:accent3>
        <a:accent4>
          <a:srgbClr val="000000"/>
        </a:accent4>
        <a:accent5>
          <a:srgbClr val="B6B7AC"/>
        </a:accent5>
        <a:accent6>
          <a:srgbClr val="2C5A71"/>
        </a:accent6>
        <a:hlink>
          <a:srgbClr val="7D5738"/>
        </a:hlink>
        <a:folHlink>
          <a:srgbClr val="774B7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med_0056_slide</Template>
  <TotalTime>767</TotalTime>
  <Words>1763</Words>
  <Application>Microsoft Office PowerPoint</Application>
  <PresentationFormat>On-screen Show (4:3)</PresentationFormat>
  <Paragraphs>417</Paragraphs>
  <Slides>15</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15</vt:i4>
      </vt:variant>
    </vt:vector>
  </HeadingPairs>
  <TitlesOfParts>
    <vt:vector size="19" baseType="lpstr">
      <vt:lpstr>med_0056_slide</vt:lpstr>
      <vt:lpstr>1_Default Design</vt:lpstr>
      <vt:lpstr>Packager Shell Object</vt:lpstr>
      <vt:lpstr>Package</vt:lpstr>
      <vt:lpstr>מקבולBWA-Aligner  </vt:lpstr>
      <vt:lpstr>תיאור מסגרת הפרויקט </vt:lpstr>
      <vt:lpstr>תיאור מסגרת הפרויקט </vt:lpstr>
      <vt:lpstr>תיאור הבעיה</vt:lpstr>
      <vt:lpstr>תיאור הבעיה</vt:lpstr>
      <vt:lpstr>תיאור הבעיה</vt:lpstr>
      <vt:lpstr>הצעה לפתרון</vt:lpstr>
      <vt:lpstr>הצעה לפתרון</vt:lpstr>
      <vt:lpstr>הצעה לפתרון</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dc:creator>
  <cp:lastModifiedBy>Avi</cp:lastModifiedBy>
  <cp:revision>112</cp:revision>
  <dcterms:created xsi:type="dcterms:W3CDTF">2015-01-23T08:15:10Z</dcterms:created>
  <dcterms:modified xsi:type="dcterms:W3CDTF">2015-02-02T13:24:47Z</dcterms:modified>
</cp:coreProperties>
</file>