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8"/>
  </p:notesMasterIdLst>
  <p:sldIdLst>
    <p:sldId id="256" r:id="rId3"/>
    <p:sldId id="257" r:id="rId4"/>
    <p:sldId id="261" r:id="rId5"/>
    <p:sldId id="268" r:id="rId6"/>
    <p:sldId id="269" r:id="rId7"/>
    <p:sldId id="263" r:id="rId8"/>
    <p:sldId id="265" r:id="rId9"/>
    <p:sldId id="266" r:id="rId10"/>
    <p:sldId id="270" r:id="rId11"/>
    <p:sldId id="272" r:id="rId12"/>
    <p:sldId id="275" r:id="rId13"/>
    <p:sldId id="273" r:id="rId14"/>
    <p:sldId id="274" r:id="rId15"/>
    <p:sldId id="277" r:id="rId16"/>
    <p:sldId id="278"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r" defTabSz="914400" rtl="1" eaLnBrk="1" latinLnBrk="0" hangingPunct="1">
      <a:defRPr kern="1200">
        <a:solidFill>
          <a:schemeClr val="tx1"/>
        </a:solidFill>
        <a:latin typeface="Arial" pitchFamily="34" charset="0"/>
        <a:ea typeface="+mn-ea"/>
        <a:cs typeface="+mn-cs"/>
      </a:defRPr>
    </a:lvl6pPr>
    <a:lvl7pPr marL="2743200" algn="r" defTabSz="914400" rtl="1" eaLnBrk="1" latinLnBrk="0" hangingPunct="1">
      <a:defRPr kern="1200">
        <a:solidFill>
          <a:schemeClr val="tx1"/>
        </a:solidFill>
        <a:latin typeface="Arial" pitchFamily="34" charset="0"/>
        <a:ea typeface="+mn-ea"/>
        <a:cs typeface="+mn-cs"/>
      </a:defRPr>
    </a:lvl7pPr>
    <a:lvl8pPr marL="3200400" algn="r" defTabSz="914400" rtl="1" eaLnBrk="1" latinLnBrk="0" hangingPunct="1">
      <a:defRPr kern="1200">
        <a:solidFill>
          <a:schemeClr val="tx1"/>
        </a:solidFill>
        <a:latin typeface="Arial" pitchFamily="34" charset="0"/>
        <a:ea typeface="+mn-ea"/>
        <a:cs typeface="+mn-cs"/>
      </a:defRPr>
    </a:lvl8pPr>
    <a:lvl9pPr marL="3657600" algn="r" defTabSz="914400" rtl="1"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Cover Slide" id="{498AAE54-ADA7-428E-B45F-1CF249048A68}">
          <p14:sldIdLst>
            <p14:sldId id="256"/>
          </p14:sldIdLst>
        </p14:section>
        <p14:section name="DNA" id="{EACDC0D1-9B1F-463F-89D9-CF9428BA4560}">
          <p14:sldIdLst>
            <p14:sldId id="257"/>
          </p14:sldIdLst>
        </p14:section>
        <p14:section name="NGS and Strings" id="{AF6D0CC7-D942-4F9A-AC79-4B65131E1131}">
          <p14:sldIdLst>
            <p14:sldId id="261"/>
          </p14:sldIdLst>
        </p14:section>
        <p14:section name="Problem Description" id="{BD4B89F1-E49C-4CC7-873D-2BAEA3A3CEA9}">
          <p14:sldIdLst>
            <p14:sldId id="268"/>
            <p14:sldId id="269"/>
            <p14:sldId id="263"/>
          </p14:sldIdLst>
        </p14:section>
        <p14:section name="Solution Description" id="{0EDCF0C1-9D52-4975-A69B-4CFCF626D6D7}">
          <p14:sldIdLst>
            <p14:sldId id="265"/>
            <p14:sldId id="266"/>
            <p14:sldId id="270"/>
            <p14:sldId id="272"/>
            <p14:sldId id="275"/>
          </p14:sldIdLst>
        </p14:section>
        <p14:section name="Prototype" id="{B55CDF78-FCDF-4411-8988-7D3F4A253DB8}">
          <p14:sldIdLst>
            <p14:sldId id="273"/>
            <p14:sldId id="274"/>
            <p14:sldId id="277"/>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0"/>
    <p:restoredTop sz="69499" autoAdjust="0"/>
  </p:normalViewPr>
  <p:slideViewPr>
    <p:cSldViewPr>
      <p:cViewPr varScale="1">
        <p:scale>
          <a:sx n="47" d="100"/>
          <a:sy n="47" d="100"/>
        </p:scale>
        <p:origin x="-1277" y="-9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vi\Google%20Drive\&#1500;&#1497;&#1502;&#1493;&#1491;&#1497;&#1501;\&#1514;&#1513;&#1506;&#1492;\&#1505;&#1502;&#1505;&#1496;&#1512;%20&#1488;\&#1508;&#1512;&#1493;&#1497;&#1511;&#1496;%20&#1490;&#1502;&#1512;\Benchamraking-Prototyp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vi\Google%20Drive\&#1500;&#1497;&#1502;&#1493;&#1491;&#1497;&#1501;\&#1514;&#1513;&#1506;&#1492;\&#1505;&#1502;&#1505;&#1496;&#1512;%20&#1488;\&#1508;&#1512;&#1493;&#1497;&#1511;&#1496;%20&#1490;&#1502;&#1512;\Benchamraking-Prototyp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tx>
            <c:strRef>
              <c:f>'Benchamrking Data'!$C$1</c:f>
              <c:strCache>
                <c:ptCount val="1"/>
                <c:pt idx="0">
                  <c:v>Single</c:v>
                </c:pt>
              </c:strCache>
            </c:strRef>
          </c:tx>
          <c:marker>
            <c:symbol val="none"/>
          </c:marker>
          <c:cat>
            <c:numRef>
              <c:f>'Benchamrking Data'!$B$2:$B$6</c:f>
              <c:numCache>
                <c:formatCode>General</c:formatCode>
                <c:ptCount val="5"/>
                <c:pt idx="0">
                  <c:v>25</c:v>
                </c:pt>
                <c:pt idx="1">
                  <c:v>50</c:v>
                </c:pt>
                <c:pt idx="2">
                  <c:v>75</c:v>
                </c:pt>
                <c:pt idx="3">
                  <c:v>100</c:v>
                </c:pt>
                <c:pt idx="4">
                  <c:v>150</c:v>
                </c:pt>
              </c:numCache>
            </c:numRef>
          </c:cat>
          <c:val>
            <c:numRef>
              <c:f>'Benchamrking Data'!$C$2:$C$6</c:f>
              <c:numCache>
                <c:formatCode>mm:ss.0</c:formatCode>
                <c:ptCount val="5"/>
                <c:pt idx="0">
                  <c:v>1.0675810185185185E-3</c:v>
                </c:pt>
                <c:pt idx="1">
                  <c:v>2.0372453703703703E-3</c:v>
                </c:pt>
                <c:pt idx="2">
                  <c:v>3.0696759259259258E-3</c:v>
                </c:pt>
                <c:pt idx="3">
                  <c:v>4.1925694444444441E-3</c:v>
                </c:pt>
                <c:pt idx="4">
                  <c:v>5.7045601851851849E-3</c:v>
                </c:pt>
              </c:numCache>
            </c:numRef>
          </c:val>
          <c:smooth val="0"/>
        </c:ser>
        <c:ser>
          <c:idx val="0"/>
          <c:order val="1"/>
          <c:tx>
            <c:strRef>
              <c:f>'Benchamrking Data'!$D$1</c:f>
              <c:strCache>
                <c:ptCount val="1"/>
                <c:pt idx="0">
                  <c:v>Parallel</c:v>
                </c:pt>
              </c:strCache>
            </c:strRef>
          </c:tx>
          <c:marker>
            <c:symbol val="none"/>
          </c:marker>
          <c:val>
            <c:numRef>
              <c:f>'Benchamrking Data'!$D$2:$D$6</c:f>
              <c:numCache>
                <c:formatCode>mm:ss.0</c:formatCode>
                <c:ptCount val="5"/>
                <c:pt idx="0">
                  <c:v>3.405324074074074E-4</c:v>
                </c:pt>
                <c:pt idx="1">
                  <c:v>6.7960648148148155E-4</c:v>
                </c:pt>
                <c:pt idx="2">
                  <c:v>1.0971759259259259E-3</c:v>
                </c:pt>
                <c:pt idx="3">
                  <c:v>1.5155439814814814E-3</c:v>
                </c:pt>
                <c:pt idx="4">
                  <c:v>2.1963194444444448E-3</c:v>
                </c:pt>
              </c:numCache>
            </c:numRef>
          </c:val>
          <c:smooth val="0"/>
        </c:ser>
        <c:dLbls>
          <c:dLblPos val="t"/>
          <c:showLegendKey val="0"/>
          <c:showVal val="1"/>
          <c:showCatName val="0"/>
          <c:showSerName val="0"/>
          <c:showPercent val="0"/>
          <c:showBubbleSize val="0"/>
        </c:dLbls>
        <c:marker val="1"/>
        <c:smooth val="0"/>
        <c:axId val="41028608"/>
        <c:axId val="35586048"/>
      </c:lineChart>
      <c:catAx>
        <c:axId val="41028608"/>
        <c:scaling>
          <c:orientation val="minMax"/>
        </c:scaling>
        <c:delete val="0"/>
        <c:axPos val="b"/>
        <c:numFmt formatCode="General" sourceLinked="1"/>
        <c:majorTickMark val="out"/>
        <c:minorTickMark val="none"/>
        <c:tickLblPos val="nextTo"/>
        <c:crossAx val="35586048"/>
        <c:crosses val="autoZero"/>
        <c:auto val="1"/>
        <c:lblAlgn val="ctr"/>
        <c:lblOffset val="100"/>
        <c:noMultiLvlLbl val="0"/>
      </c:catAx>
      <c:valAx>
        <c:axId val="35586048"/>
        <c:scaling>
          <c:orientation val="minMax"/>
        </c:scaling>
        <c:delete val="0"/>
        <c:axPos val="l"/>
        <c:majorGridlines/>
        <c:numFmt formatCode="mm:ss.0" sourceLinked="1"/>
        <c:majorTickMark val="out"/>
        <c:minorTickMark val="none"/>
        <c:tickLblPos val="nextTo"/>
        <c:crossAx val="41028608"/>
        <c:crosses val="autoZero"/>
        <c:crossBetween val="between"/>
      </c:valAx>
    </c:plotArea>
    <c:legend>
      <c:legendPos val="l"/>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lineChart>
        <c:grouping val="standard"/>
        <c:varyColors val="0"/>
        <c:ser>
          <c:idx val="0"/>
          <c:order val="0"/>
          <c:tx>
            <c:strRef>
              <c:f>'Benchamrking Data'!$E$1</c:f>
              <c:strCache>
                <c:ptCount val="1"/>
                <c:pt idx="0">
                  <c:v>Ratio (Single / Parallel)</c:v>
                </c:pt>
              </c:strCache>
            </c:strRef>
          </c:tx>
          <c:marker>
            <c:symbol val="none"/>
          </c:marker>
          <c:cat>
            <c:numRef>
              <c:f>'Benchamrking Data'!$B$2:$B$6</c:f>
              <c:numCache>
                <c:formatCode>General</c:formatCode>
                <c:ptCount val="5"/>
                <c:pt idx="0">
                  <c:v>25</c:v>
                </c:pt>
                <c:pt idx="1">
                  <c:v>50</c:v>
                </c:pt>
                <c:pt idx="2">
                  <c:v>75</c:v>
                </c:pt>
                <c:pt idx="3">
                  <c:v>100</c:v>
                </c:pt>
                <c:pt idx="4">
                  <c:v>150</c:v>
                </c:pt>
              </c:numCache>
            </c:numRef>
          </c:cat>
          <c:val>
            <c:numRef>
              <c:f>'Benchamrking Data'!$E$2:$E$6</c:f>
              <c:numCache>
                <c:formatCode>General</c:formatCode>
                <c:ptCount val="5"/>
                <c:pt idx="0">
                  <c:v>3.1350350078172795</c:v>
                </c:pt>
                <c:pt idx="1">
                  <c:v>2.9976838448176024</c:v>
                </c:pt>
                <c:pt idx="2">
                  <c:v>2.7977973754166841</c:v>
                </c:pt>
                <c:pt idx="3">
                  <c:v>2.7663792642600216</c:v>
                </c:pt>
                <c:pt idx="4">
                  <c:v>2.5973271782548659</c:v>
                </c:pt>
              </c:numCache>
            </c:numRef>
          </c:val>
          <c:smooth val="0"/>
        </c:ser>
        <c:dLbls>
          <c:dLblPos val="t"/>
          <c:showLegendKey val="0"/>
          <c:showVal val="1"/>
          <c:showCatName val="0"/>
          <c:showSerName val="0"/>
          <c:showPercent val="0"/>
          <c:showBubbleSize val="0"/>
        </c:dLbls>
        <c:marker val="1"/>
        <c:smooth val="0"/>
        <c:axId val="41029120"/>
        <c:axId val="35591808"/>
      </c:lineChart>
      <c:catAx>
        <c:axId val="41029120"/>
        <c:scaling>
          <c:orientation val="minMax"/>
        </c:scaling>
        <c:delete val="0"/>
        <c:axPos val="b"/>
        <c:numFmt formatCode="General" sourceLinked="1"/>
        <c:majorTickMark val="out"/>
        <c:minorTickMark val="none"/>
        <c:tickLblPos val="nextTo"/>
        <c:crossAx val="35591808"/>
        <c:crosses val="autoZero"/>
        <c:auto val="1"/>
        <c:lblAlgn val="ctr"/>
        <c:lblOffset val="100"/>
        <c:noMultiLvlLbl val="0"/>
      </c:catAx>
      <c:valAx>
        <c:axId val="35591808"/>
        <c:scaling>
          <c:orientation val="minMax"/>
        </c:scaling>
        <c:delete val="0"/>
        <c:axPos val="l"/>
        <c:majorGridlines/>
        <c:numFmt formatCode="General" sourceLinked="1"/>
        <c:majorTickMark val="out"/>
        <c:minorTickMark val="none"/>
        <c:tickLblPos val="nextTo"/>
        <c:crossAx val="41029120"/>
        <c:crosses val="autoZero"/>
        <c:crossBetween val="between"/>
      </c:valAx>
    </c:plotArea>
    <c:legend>
      <c:legendPos val="l"/>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he-IL"/>
          </a:p>
        </p:txBody>
      </p:sp>
      <p:sp>
        <p:nvSpPr>
          <p:cNvPr id="389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he-IL"/>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389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he-IL"/>
          </a:p>
        </p:txBody>
      </p:sp>
      <p:sp>
        <p:nvSpPr>
          <p:cNvPr id="389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B3C0BDA-275C-4F72-B40D-28BA313A146B}" type="slidenum">
              <a:rPr lang="en-US" altLang="he-IL"/>
              <a:pPr/>
              <a:t>‹#›</a:t>
            </a:fld>
            <a:endParaRPr lang="en-US" altLang="he-IL"/>
          </a:p>
        </p:txBody>
      </p:sp>
    </p:spTree>
    <p:extLst>
      <p:ext uri="{BB962C8B-B14F-4D97-AF65-F5344CB8AC3E}">
        <p14:creationId xmlns:p14="http://schemas.microsoft.com/office/powerpoint/2010/main" val="7281890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1</a:t>
            </a:fld>
            <a:endParaRPr lang="en-US" altLang="he-IL"/>
          </a:p>
        </p:txBody>
      </p:sp>
    </p:spTree>
    <p:extLst>
      <p:ext uri="{BB962C8B-B14F-4D97-AF65-F5344CB8AC3E}">
        <p14:creationId xmlns:p14="http://schemas.microsoft.com/office/powerpoint/2010/main" val="2773444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dirty="0" smtClean="0"/>
                  <a:t>המשמעות של הזמן כיום</a:t>
                </a:r>
                <a:r>
                  <a:rPr lang="he-IL" baseline="0" dirty="0" smtClean="0"/>
                  <a:t> בשימוש: זמן = כסף. המחקר מתעכב.</a:t>
                </a: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10</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en-US" dirty="0" smtClean="0"/>
                  <a:t> </a:t>
                </a:r>
                <a:r>
                  <a:rPr lang="he-IL" baseline="0" dirty="0" smtClean="0"/>
                  <a:t> </a:t>
                </a:r>
              </a:p>
              <a:p>
                <a:pPr algn="r" rtl="1"/>
                <a:r>
                  <a:rPr lang="he-IL" baseline="0" dirty="0" smtClean="0"/>
                  <a:t>בג' מקבול לא נאיבי – שימוש במידע על תהליכונים שמשתמשים באותו זכרון(לדוגמא – מיון).</a:t>
                </a: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11</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baseline="0" dirty="0" smtClean="0"/>
                  <a:t>בשלב א לדבר על קוד לא קריא ולא מובן. במידת הצורך נחליף ברכיב שלנו.</a:t>
                </a:r>
              </a:p>
              <a:p>
                <a:pPr algn="r" rtl="1"/>
                <a:r>
                  <a:rPr lang="he-IL" baseline="0" dirty="0" smtClean="0"/>
                  <a:t>היתרון של שימוש בקיים – ממשק שלא משתנה.</a:t>
                </a:r>
              </a:p>
              <a:p>
                <a:pPr algn="r" rtl="1"/>
                <a:endParaRPr lang="he-IL" baseline="0" dirty="0" smtClean="0"/>
              </a:p>
              <a:p>
                <a:pPr algn="r" rtl="1"/>
                <a:r>
                  <a:rPr lang="he-IL" baseline="0" dirty="0" smtClean="0"/>
                  <a:t>הקושי במקבול. לא ידוע מה יהיו השלבים.</a:t>
                </a:r>
              </a:p>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12</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13</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14</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15</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None/>
            </a:pPr>
            <a:r>
              <a:rPr lang="he-IL" altLang="he-IL" sz="1800" dirty="0" smtClean="0"/>
              <a:t>קצת רקע על </a:t>
            </a:r>
            <a:r>
              <a:rPr lang="en-US" altLang="he-IL" sz="1800" dirty="0" smtClean="0"/>
              <a:t>DNA</a:t>
            </a:r>
            <a:r>
              <a:rPr lang="he-IL" altLang="he-IL" sz="1800" dirty="0" smtClean="0"/>
              <a:t>:</a:t>
            </a:r>
          </a:p>
          <a:p>
            <a:pPr algn="r" rtl="1"/>
            <a:r>
              <a:rPr lang="he-IL" sz="1200" kern="1200" dirty="0" smtClean="0">
                <a:solidFill>
                  <a:schemeClr val="tx1"/>
                </a:solidFill>
                <a:latin typeface="Arial" pitchFamily="34" charset="0"/>
              </a:rPr>
              <a:t>מולקולת ענק שמצויה בכל תאי הגוף שלנו. </a:t>
            </a:r>
          </a:p>
          <a:p>
            <a:pPr algn="r" rtl="1"/>
            <a:r>
              <a:rPr lang="he-IL" sz="1200" kern="1200" dirty="0" smtClean="0">
                <a:solidFill>
                  <a:schemeClr val="tx1"/>
                </a:solidFill>
                <a:latin typeface="Arial" pitchFamily="34" charset="0"/>
              </a:rPr>
              <a:t>ב </a:t>
            </a:r>
            <a:r>
              <a:rPr lang="en-US" sz="1200" kern="1200" dirty="0" smtClean="0">
                <a:solidFill>
                  <a:schemeClr val="tx1"/>
                </a:solidFill>
                <a:latin typeface="Arial" pitchFamily="34" charset="0"/>
              </a:rPr>
              <a:t>DNA</a:t>
            </a:r>
            <a:r>
              <a:rPr lang="he-IL" sz="1200" kern="1200" dirty="0" smtClean="0">
                <a:solidFill>
                  <a:schemeClr val="tx1"/>
                </a:solidFill>
                <a:latin typeface="Arial" pitchFamily="34" charset="0"/>
              </a:rPr>
              <a:t> מצוי כל המידע התורשתי לבניית החלבונים בתא אצל כל האורגניזמים הידועים, מחיידקים ועד לבני אדם.</a:t>
            </a:r>
          </a:p>
          <a:p>
            <a:pPr algn="r" rtl="1"/>
            <a:r>
              <a:rPr lang="he-IL" sz="1200" dirty="0" smtClean="0">
                <a:solidFill>
                  <a:schemeClr val="tx1"/>
                </a:solidFill>
              </a:rPr>
              <a:t>המבנה של ה</a:t>
            </a:r>
            <a:r>
              <a:rPr lang="en-US" sz="1200" dirty="0" smtClean="0">
                <a:solidFill>
                  <a:schemeClr val="tx1"/>
                </a:solidFill>
              </a:rPr>
              <a:t>DNA </a:t>
            </a:r>
            <a:r>
              <a:rPr lang="he-IL" sz="1200" dirty="0" smtClean="0">
                <a:solidFill>
                  <a:schemeClr val="tx1"/>
                </a:solidFill>
              </a:rPr>
              <a:t> בנוי כמעיין "סולם" שמסתלסל סביב עצמו.</a:t>
            </a:r>
          </a:p>
          <a:p>
            <a:pPr algn="r" rtl="1"/>
            <a:r>
              <a:rPr lang="he-IL" sz="1200" dirty="0" smtClean="0">
                <a:solidFill>
                  <a:schemeClr val="tx1"/>
                </a:solidFill>
              </a:rPr>
              <a:t>ה"שלבים בסולם" מורכבים, כל אחד, מזוג בסיסים המתחברים זה לזה ומסומנים באותיות הלטיניות </a:t>
            </a:r>
            <a:r>
              <a:rPr lang="en-US" sz="1200" dirty="0" smtClean="0">
                <a:solidFill>
                  <a:schemeClr val="tx1"/>
                </a:solidFill>
              </a:rPr>
              <a:t>A</a:t>
            </a:r>
            <a:r>
              <a:rPr lang="he-IL" sz="1200" dirty="0" smtClean="0">
                <a:solidFill>
                  <a:schemeClr val="tx1"/>
                </a:solidFill>
              </a:rPr>
              <a:t>, </a:t>
            </a:r>
            <a:r>
              <a:rPr lang="en-US" sz="1200" dirty="0" smtClean="0">
                <a:solidFill>
                  <a:schemeClr val="tx1"/>
                </a:solidFill>
              </a:rPr>
              <a:t>G</a:t>
            </a:r>
            <a:r>
              <a:rPr lang="he-IL" sz="1200" dirty="0" smtClean="0">
                <a:solidFill>
                  <a:schemeClr val="tx1"/>
                </a:solidFill>
              </a:rPr>
              <a:t>, </a:t>
            </a:r>
            <a:r>
              <a:rPr lang="en-US" sz="1200" dirty="0" smtClean="0">
                <a:solidFill>
                  <a:schemeClr val="tx1"/>
                </a:solidFill>
              </a:rPr>
              <a:t>T</a:t>
            </a:r>
            <a:r>
              <a:rPr lang="he-IL" sz="1200" dirty="0" smtClean="0">
                <a:solidFill>
                  <a:schemeClr val="tx1"/>
                </a:solidFill>
              </a:rPr>
              <a:t>, </a:t>
            </a:r>
            <a:r>
              <a:rPr lang="en-US" sz="1200" dirty="0" smtClean="0">
                <a:solidFill>
                  <a:schemeClr val="tx1"/>
                </a:solidFill>
              </a:rPr>
              <a:t>C</a:t>
            </a:r>
            <a:r>
              <a:rPr lang="he-IL" sz="1200" dirty="0" smtClean="0">
                <a:solidFill>
                  <a:schemeClr val="tx1"/>
                </a:solidFill>
              </a:rPr>
              <a:t>.</a:t>
            </a:r>
          </a:p>
          <a:p>
            <a:pPr algn="r" rtl="1"/>
            <a:r>
              <a:rPr lang="he-IL" sz="1200" dirty="0" smtClean="0">
                <a:solidFill>
                  <a:schemeClr val="tx1"/>
                </a:solidFill>
              </a:rPr>
              <a:t>בכל "שלב" מתחברים הבסיסים עם בן זוג קבוע – </a:t>
            </a:r>
            <a:r>
              <a:rPr lang="en-US" sz="1200" dirty="0" smtClean="0">
                <a:solidFill>
                  <a:schemeClr val="tx1"/>
                </a:solidFill>
              </a:rPr>
              <a:t>A</a:t>
            </a:r>
            <a:r>
              <a:rPr lang="he-IL" sz="1200" dirty="0" smtClean="0">
                <a:solidFill>
                  <a:schemeClr val="tx1"/>
                </a:solidFill>
              </a:rPr>
              <a:t> עם </a:t>
            </a:r>
            <a:r>
              <a:rPr lang="en-US" sz="1200" dirty="0" smtClean="0">
                <a:solidFill>
                  <a:schemeClr val="tx1"/>
                </a:solidFill>
              </a:rPr>
              <a:t>T</a:t>
            </a:r>
            <a:r>
              <a:rPr lang="he-IL" sz="1200" dirty="0" smtClean="0">
                <a:solidFill>
                  <a:schemeClr val="tx1"/>
                </a:solidFill>
              </a:rPr>
              <a:t>     ו -</a:t>
            </a:r>
            <a:r>
              <a:rPr lang="en-US" sz="1200" dirty="0" smtClean="0">
                <a:solidFill>
                  <a:schemeClr val="tx1"/>
                </a:solidFill>
              </a:rPr>
              <a:t> C </a:t>
            </a:r>
            <a:r>
              <a:rPr lang="he-IL" sz="1200" dirty="0" smtClean="0">
                <a:solidFill>
                  <a:schemeClr val="tx1"/>
                </a:solidFill>
              </a:rPr>
              <a:t> עם </a:t>
            </a:r>
            <a:r>
              <a:rPr lang="en-US" sz="1200" dirty="0" smtClean="0">
                <a:solidFill>
                  <a:schemeClr val="tx1"/>
                </a:solidFill>
              </a:rPr>
              <a:t>G</a:t>
            </a:r>
            <a:r>
              <a:rPr lang="he-IL" sz="1200" dirty="0" smtClean="0">
                <a:solidFill>
                  <a:schemeClr val="tx1"/>
                </a:solidFill>
              </a:rPr>
              <a:t>, כך שאם ידוע לנו רק צד אחד של ה"סולם" אנו יכולים לשחזר ממנו במדויק גם את הצד השני.</a:t>
            </a:r>
          </a:p>
          <a:p>
            <a:pPr algn="r" rtl="1"/>
            <a:r>
              <a:rPr lang="he-IL" sz="1200" kern="1200" dirty="0" smtClean="0">
                <a:solidFill>
                  <a:schemeClr val="tx1"/>
                </a:solidFill>
                <a:effectLst/>
                <a:latin typeface="Arial" pitchFamily="34" charset="0"/>
                <a:ea typeface="+mn-ea"/>
                <a:cs typeface="+mn-cs"/>
              </a:rPr>
              <a:t>כ99.9% מה</a:t>
            </a:r>
            <a:r>
              <a:rPr lang="en-US" sz="1200" kern="1200" dirty="0" smtClean="0">
                <a:solidFill>
                  <a:schemeClr val="tx1"/>
                </a:solidFill>
                <a:effectLst/>
                <a:latin typeface="Arial" pitchFamily="34" charset="0"/>
                <a:ea typeface="+mn-ea"/>
                <a:cs typeface="+mn-cs"/>
              </a:rPr>
              <a:t>DNA</a:t>
            </a:r>
            <a:r>
              <a:rPr lang="he-IL" sz="1200" kern="1200" dirty="0" smtClean="0">
                <a:solidFill>
                  <a:schemeClr val="tx1"/>
                </a:solidFill>
                <a:effectLst/>
                <a:latin typeface="Arial" pitchFamily="34" charset="0"/>
                <a:ea typeface="+mn-ea"/>
                <a:cs typeface="+mn-cs"/>
              </a:rPr>
              <a:t> של כל בני האדם משותף למרות אבני הבניין המועטות והפשוטות שממנו הוא מורכב.</a:t>
            </a:r>
          </a:p>
          <a:p>
            <a:pPr algn="r" rtl="1"/>
            <a:r>
              <a:rPr lang="he-IL" sz="1200" kern="1200" dirty="0" smtClean="0">
                <a:solidFill>
                  <a:schemeClr val="tx1"/>
                </a:solidFill>
                <a:latin typeface="Arial" pitchFamily="34" charset="0"/>
                <a:ea typeface="+mn-ea"/>
                <a:cs typeface="+mn-cs"/>
              </a:rPr>
              <a:t>ה </a:t>
            </a:r>
            <a:r>
              <a:rPr lang="en-US" sz="1200" kern="1200" dirty="0" smtClean="0">
                <a:solidFill>
                  <a:schemeClr val="tx1"/>
                </a:solidFill>
                <a:latin typeface="Arial" pitchFamily="34" charset="0"/>
                <a:ea typeface="+mn-ea"/>
                <a:cs typeface="+mn-cs"/>
              </a:rPr>
              <a:t>DNA</a:t>
            </a:r>
            <a:r>
              <a:rPr lang="he-IL" sz="1200" kern="1200" dirty="0" smtClean="0">
                <a:solidFill>
                  <a:schemeClr val="tx1"/>
                </a:solidFill>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smtClean="0">
                <a:solidFill>
                  <a:schemeClr val="tx1"/>
                </a:solidFill>
                <a:latin typeface="Arial" pitchFamily="34" charset="0"/>
                <a:ea typeface="+mn-ea"/>
                <a:cs typeface="+mn-cs"/>
              </a:rPr>
              <a:t>DNA</a:t>
            </a:r>
            <a:r>
              <a:rPr lang="he-IL" sz="1200" kern="1200" dirty="0" smtClean="0">
                <a:solidFill>
                  <a:schemeClr val="tx1"/>
                </a:solidFill>
                <a:latin typeface="Arial" pitchFamily="34" charset="0"/>
                <a:ea typeface="+mn-ea"/>
                <a:cs typeface="+mn-cs"/>
              </a:rPr>
              <a:t> הן יכולות לגרום לבעיות גנטיות וביניהן  לנטיה למחלות גנטיות ובפרט לסרטן. </a:t>
            </a:r>
            <a:endParaRPr lang="he-IL" altLang="he-IL" dirty="0" smtClean="0"/>
          </a:p>
          <a:p>
            <a:pPr algn="r" rtl="1"/>
            <a:endParaRPr lang="he-IL" sz="1200" b="1" u="sng" kern="1200" dirty="0" smtClean="0">
              <a:solidFill>
                <a:schemeClr val="tx1"/>
              </a:solidFill>
              <a:effectLst/>
              <a:latin typeface="Arial" pitchFamily="34" charset="0"/>
              <a:ea typeface="+mn-ea"/>
              <a:cs typeface="+mn-cs"/>
            </a:endParaRPr>
          </a:p>
          <a:p>
            <a:pPr algn="r" rtl="1"/>
            <a:endParaRPr lang="he-IL" sz="1200" b="1" u="sng" kern="1200" dirty="0" smtClean="0">
              <a:solidFill>
                <a:schemeClr val="tx1"/>
              </a:solidFill>
              <a:effectLst/>
              <a:latin typeface="Arial" pitchFamily="34" charset="0"/>
              <a:ea typeface="+mn-ea"/>
              <a:cs typeface="+mn-cs"/>
            </a:endParaRPr>
          </a:p>
          <a:p>
            <a:pPr algn="r" rtl="1"/>
            <a:endParaRPr lang="he-IL" sz="1200" b="1" u="sng" kern="1200" dirty="0" smtClean="0">
              <a:solidFill>
                <a:schemeClr val="tx1"/>
              </a:solidFill>
              <a:effectLst/>
              <a:latin typeface="Arial" pitchFamily="34" charset="0"/>
              <a:ea typeface="+mn-ea"/>
              <a:cs typeface="+mn-cs"/>
            </a:endParaRPr>
          </a:p>
          <a:p>
            <a:pPr algn="r" rtl="1"/>
            <a:r>
              <a:rPr lang="en-US" sz="1200" b="1" u="sng" kern="1200" dirty="0" smtClean="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היא מולקולת ענק שמצויה בכל אחד ואחד מתאי הגוף שלנו ובה מצוי כל המידע התורשתי לבניית החלבונים בתא אצל כל האורגניזמים הידועים, מחיידקים ועד לבני 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המבנה של 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בנוי כמעיין "סולם" שמסתלסל סביב עצמו, כאשר ה"שלבים בסולם" מורכבים, כל אחד, מזוג בסיסים המתחברים זה לזה ומסומנים באותיות הלטיניות </a:t>
            </a:r>
            <a:r>
              <a:rPr lang="en-US" sz="1200" kern="1200" dirty="0">
                <a:solidFill>
                  <a:schemeClr val="tx1"/>
                </a:solidFill>
                <a:effectLst/>
                <a:latin typeface="Arial" pitchFamily="34" charset="0"/>
                <a:ea typeface="+mn-ea"/>
                <a:cs typeface="+mn-cs"/>
              </a:rPr>
              <a:t>A</a:t>
            </a:r>
            <a:r>
              <a:rPr lang="he-IL" sz="1200" kern="1200" dirty="0">
                <a:solidFill>
                  <a:schemeClr val="tx1"/>
                </a:solidFill>
                <a:effectLst/>
                <a:latin typeface="Arial" pitchFamily="34" charset="0"/>
                <a:ea typeface="+mn-ea"/>
                <a:cs typeface="+mn-cs"/>
              </a:rPr>
              <a:t>, </a:t>
            </a:r>
            <a:r>
              <a:rPr lang="en-US" sz="1200" kern="1200" dirty="0">
                <a:solidFill>
                  <a:schemeClr val="tx1"/>
                </a:solidFill>
                <a:effectLst/>
                <a:latin typeface="Arial" pitchFamily="34" charset="0"/>
                <a:ea typeface="+mn-ea"/>
                <a:cs typeface="+mn-cs"/>
              </a:rPr>
              <a:t>G</a:t>
            </a:r>
            <a:r>
              <a:rPr lang="he-IL" sz="1200" kern="1200" dirty="0">
                <a:solidFill>
                  <a:schemeClr val="tx1"/>
                </a:solidFill>
                <a:effectLst/>
                <a:latin typeface="Arial" pitchFamily="34" charset="0"/>
                <a:ea typeface="+mn-ea"/>
                <a:cs typeface="+mn-cs"/>
              </a:rPr>
              <a:t>, </a:t>
            </a:r>
            <a:r>
              <a:rPr lang="en-US" sz="1200" kern="1200" dirty="0">
                <a:solidFill>
                  <a:schemeClr val="tx1"/>
                </a:solidFill>
                <a:effectLst/>
                <a:latin typeface="Arial" pitchFamily="34" charset="0"/>
                <a:ea typeface="+mn-ea"/>
                <a:cs typeface="+mn-cs"/>
              </a:rPr>
              <a:t>T</a:t>
            </a:r>
            <a:r>
              <a:rPr lang="he-IL" sz="1200" kern="1200" dirty="0">
                <a:solidFill>
                  <a:schemeClr val="tx1"/>
                </a:solidFill>
                <a:effectLst/>
                <a:latin typeface="Arial" pitchFamily="34" charset="0"/>
                <a:ea typeface="+mn-ea"/>
                <a:cs typeface="+mn-cs"/>
              </a:rPr>
              <a:t>, </a:t>
            </a:r>
            <a:r>
              <a:rPr lang="en-US" sz="1200" kern="1200" dirty="0">
                <a:solidFill>
                  <a:schemeClr val="tx1"/>
                </a:solidFill>
                <a:effectLst/>
                <a:latin typeface="Arial" pitchFamily="34" charset="0"/>
                <a:ea typeface="+mn-ea"/>
                <a:cs typeface="+mn-cs"/>
              </a:rPr>
              <a:t>C</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בכל "שלב" מתחברים הבסיסים עם בן זוג קבוע – </a:t>
            </a:r>
            <a:r>
              <a:rPr lang="en-US" sz="1200" kern="1200" dirty="0">
                <a:solidFill>
                  <a:schemeClr val="tx1"/>
                </a:solidFill>
                <a:effectLst/>
                <a:latin typeface="Arial" pitchFamily="34" charset="0"/>
                <a:ea typeface="+mn-ea"/>
                <a:cs typeface="+mn-cs"/>
              </a:rPr>
              <a:t>A</a:t>
            </a:r>
            <a:r>
              <a:rPr lang="he-IL" sz="1200" kern="1200" dirty="0">
                <a:solidFill>
                  <a:schemeClr val="tx1"/>
                </a:solidFill>
                <a:effectLst/>
                <a:latin typeface="Arial" pitchFamily="34" charset="0"/>
                <a:ea typeface="+mn-ea"/>
                <a:cs typeface="+mn-cs"/>
              </a:rPr>
              <a:t> עם </a:t>
            </a:r>
            <a:r>
              <a:rPr lang="en-US" sz="1200" kern="1200" dirty="0">
                <a:solidFill>
                  <a:schemeClr val="tx1"/>
                </a:solidFill>
                <a:effectLst/>
                <a:latin typeface="Arial" pitchFamily="34" charset="0"/>
                <a:ea typeface="+mn-ea"/>
                <a:cs typeface="+mn-cs"/>
              </a:rPr>
              <a:t>T</a:t>
            </a:r>
            <a:r>
              <a:rPr lang="he-IL" sz="1200" kern="1200" dirty="0">
                <a:solidFill>
                  <a:schemeClr val="tx1"/>
                </a:solidFill>
                <a:effectLst/>
                <a:latin typeface="Arial" pitchFamily="34" charset="0"/>
                <a:ea typeface="+mn-ea"/>
                <a:cs typeface="+mn-cs"/>
              </a:rPr>
              <a:t> ו </a:t>
            </a:r>
            <a:r>
              <a:rPr lang="en-US" sz="1200" kern="1200" dirty="0">
                <a:solidFill>
                  <a:schemeClr val="tx1"/>
                </a:solidFill>
                <a:effectLst/>
                <a:latin typeface="Arial" pitchFamily="34" charset="0"/>
                <a:ea typeface="+mn-ea"/>
                <a:cs typeface="+mn-cs"/>
              </a:rPr>
              <a:t> C </a:t>
            </a:r>
            <a:r>
              <a:rPr lang="he-IL" sz="1200" kern="1200" dirty="0">
                <a:solidFill>
                  <a:schemeClr val="tx1"/>
                </a:solidFill>
                <a:effectLst/>
                <a:latin typeface="Arial" pitchFamily="34" charset="0"/>
                <a:ea typeface="+mn-ea"/>
                <a:cs typeface="+mn-cs"/>
              </a:rPr>
              <a:t>עם </a:t>
            </a:r>
            <a:r>
              <a:rPr lang="en-US" sz="1200" kern="1200" dirty="0">
                <a:solidFill>
                  <a:schemeClr val="tx1"/>
                </a:solidFill>
                <a:effectLst/>
                <a:latin typeface="Arial" pitchFamily="34" charset="0"/>
                <a:ea typeface="+mn-ea"/>
                <a:cs typeface="+mn-cs"/>
              </a:rPr>
              <a:t>G</a:t>
            </a:r>
            <a:r>
              <a:rPr lang="he-IL" sz="1200" kern="1200" dirty="0">
                <a:solidFill>
                  <a:schemeClr val="tx1"/>
                </a:solidFill>
                <a:effectLst/>
                <a:latin typeface="Arial" pitchFamily="34" charset="0"/>
                <a:ea typeface="+mn-ea"/>
                <a:cs typeface="+mn-cs"/>
              </a:rPr>
              <a:t>, כך שאם ידוע לנו רק צד אחד של ה"סולם" אנו יכולים לשחזר ממנו במדויק גם את הצד השני.</a:t>
            </a:r>
            <a:endParaRPr lang="en-US" sz="1200" kern="1200" dirty="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המדהים הוא שכ99.9% מה</a:t>
            </a:r>
            <a:r>
              <a:rPr lang="en-US" sz="1200" kern="1200" dirty="0" smtClean="0">
                <a:solidFill>
                  <a:schemeClr val="tx1"/>
                </a:solidFill>
                <a:effectLst/>
                <a:latin typeface="Arial" pitchFamily="34" charset="0"/>
                <a:ea typeface="+mn-ea"/>
                <a:cs typeface="+mn-cs"/>
              </a:rPr>
              <a:t>DNA</a:t>
            </a:r>
            <a:r>
              <a:rPr lang="he-IL" sz="1200" kern="1200" dirty="0" smtClean="0">
                <a:solidFill>
                  <a:schemeClr val="tx1"/>
                </a:solidFill>
                <a:effectLst/>
                <a:latin typeface="Arial" pitchFamily="34" charset="0"/>
                <a:ea typeface="+mn-ea"/>
                <a:cs typeface="+mn-cs"/>
              </a:rPr>
              <a:t> של כל בני האדם משותף למרות אבני הבניין המועטות והפשוטות– וזוהי תכונה קרדינלית לפרויקט זה.</a:t>
            </a:r>
            <a:endParaRPr lang="en-US" sz="1200" kern="1200" dirty="0" smtClean="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endParaRPr lang="he-IL" dirty="0"/>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2</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14:m>
                  <m:oMath xmlns:m="http://schemas.openxmlformats.org/officeDocument/2006/math">
                    <m:sSup>
                      <m:sSupPr>
                        <m:ctrlPr>
                          <a:rPr lang="en-US" sz="1200" i="1" kern="1200">
                            <a:solidFill>
                              <a:schemeClr val="tx1"/>
                            </a:solidFill>
                            <a:effectLst/>
                            <a:latin typeface="Cambria Math"/>
                            <a:ea typeface="+mn-ea"/>
                            <a:cs typeface="+mn-cs"/>
                          </a:rPr>
                        </m:ctrlPr>
                      </m:sSupPr>
                      <m:e>
                        <m:r>
                          <a:rPr lang="en-US" sz="1200" i="1" kern="1200">
                            <a:solidFill>
                              <a:schemeClr val="tx1"/>
                            </a:solidFill>
                            <a:effectLst/>
                            <a:latin typeface="Cambria Math"/>
                            <a:ea typeface="+mn-ea"/>
                            <a:cs typeface="+mn-cs"/>
                          </a:rPr>
                          <m:t>6</m:t>
                        </m:r>
                        <m:r>
                          <a:rPr lang="en-US" sz="1200" i="1" kern="1200">
                            <a:solidFill>
                              <a:schemeClr val="tx1"/>
                            </a:solidFill>
                            <a:effectLst/>
                            <a:latin typeface="Cambria Math"/>
                            <a:ea typeface="+mn-ea"/>
                            <a:cs typeface="+mn-cs"/>
                          </a:rPr>
                          <m:t> </m:t>
                        </m:r>
                        <m:r>
                          <a:rPr lang="en-US" sz="1200" i="1" kern="1200">
                            <a:solidFill>
                              <a:schemeClr val="tx1"/>
                            </a:solidFill>
                            <a:effectLst/>
                            <a:latin typeface="Cambria Math"/>
                            <a:ea typeface="+mn-ea"/>
                            <a:cs typeface="+mn-cs"/>
                          </a:rPr>
                          <m:t>𝑋</m:t>
                        </m:r>
                        <m:r>
                          <a:rPr lang="en-US" sz="1200" i="1" kern="1200">
                            <a:solidFill>
                              <a:schemeClr val="tx1"/>
                            </a:solidFill>
                            <a:effectLst/>
                            <a:latin typeface="Cambria Math"/>
                            <a:ea typeface="+mn-ea"/>
                            <a:cs typeface="+mn-cs"/>
                          </a:rPr>
                          <m:t>10</m:t>
                        </m:r>
                      </m:e>
                      <m:sup>
                        <m:r>
                          <a:rPr lang="en-US" sz="1200" i="1" kern="1200">
                            <a:solidFill>
                              <a:schemeClr val="tx1"/>
                            </a:solidFill>
                            <a:effectLst/>
                            <a:latin typeface="Cambria Math"/>
                            <a:ea typeface="+mn-ea"/>
                            <a:cs typeface="+mn-cs"/>
                          </a:rPr>
                          <m:t>9</m:t>
                        </m:r>
                      </m:sup>
                    </m:sSup>
                  </m:oMath>
                </a14:m>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3</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0</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1</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2</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4</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0</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1</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2</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5</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0</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1</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2</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6</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lgn="r" rtl="1"/>
                <a:r>
                  <a:rPr lang="en-US" sz="1200" kern="1200" dirty="0" smtClean="0">
                    <a:solidFill>
                      <a:schemeClr val="tx1"/>
                    </a:solidFill>
                    <a:effectLst/>
                    <a:latin typeface="Arial" pitchFamily="34" charset="0"/>
                    <a:ea typeface="+mn-ea"/>
                    <a:cs typeface="+mn-cs"/>
                  </a:rPr>
                  <a:t>Align</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 אלגוריתם יעיל לחיפוש מהסוג שלנו שפותח בדיוק למטרה זו, ויתואר ביתר הרחבה בהמשך.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יעילותו: </a:t>
                </a:r>
                <a14:m>
                  <m:oMath xmlns:m="http://schemas.openxmlformats.org/officeDocument/2006/math">
                    <m:r>
                      <a:rPr lang="he-IL" sz="1200" i="1" kern="1200">
                        <a:solidFill>
                          <a:schemeClr val="tx1"/>
                        </a:solidFill>
                        <a:effectLst/>
                        <a:latin typeface="Cambria Math"/>
                        <a:ea typeface="+mn-ea"/>
                        <a:cs typeface="+mn-cs"/>
                      </a:rPr>
                      <m:t>𝜃</m:t>
                    </m:r>
                    <m:r>
                      <a:rPr lang="en-US" sz="1200" i="1" kern="1200">
                        <a:solidFill>
                          <a:schemeClr val="tx1"/>
                        </a:solidFill>
                        <a:effectLst/>
                        <a:latin typeface="Cambria Math"/>
                        <a:ea typeface="+mn-ea"/>
                        <a:cs typeface="+mn-cs"/>
                      </a:rPr>
                      <m:t>(</m:t>
                    </m:r>
                    <m:r>
                      <a:rPr lang="en-US" sz="1200" kern="1200">
                        <a:solidFill>
                          <a:schemeClr val="tx1"/>
                        </a:solidFill>
                        <a:effectLst/>
                        <a:latin typeface="Cambria Math"/>
                        <a:ea typeface="+mn-ea"/>
                        <a:cs typeface="+mn-cs"/>
                      </a:rPr>
                      <m:t>|</m:t>
                    </m:r>
                    <m:r>
                      <m:rPr>
                        <m:sty m:val="p"/>
                      </m:rPr>
                      <a:rPr lang="en-US" sz="1200" kern="1200">
                        <a:solidFill>
                          <a:schemeClr val="tx1"/>
                        </a:solidFill>
                        <a:effectLst/>
                        <a:latin typeface="Cambria Math"/>
                        <a:ea typeface="+mn-ea"/>
                        <a:cs typeface="+mn-cs"/>
                      </a:rPr>
                      <m:t>w</m:t>
                    </m:r>
                    <m:r>
                      <a:rPr lang="en-US" sz="1200" kern="1200">
                        <a:solidFill>
                          <a:schemeClr val="tx1"/>
                        </a:solidFill>
                        <a:effectLst/>
                        <a:latin typeface="Cambria Math"/>
                        <a:ea typeface="+mn-ea"/>
                        <a:cs typeface="+mn-cs"/>
                      </a:rPr>
                      <m:t>|</m:t>
                    </m:r>
                    <m:r>
                      <a:rPr lang="en-US" sz="1200" i="1" kern="1200">
                        <a:solidFill>
                          <a:schemeClr val="tx1"/>
                        </a:solidFill>
                        <a:effectLst/>
                        <a:latin typeface="Cambria Math"/>
                        <a:ea typeface="+mn-ea"/>
                        <a:cs typeface="+mn-cs"/>
                      </a:rPr>
                      <m:t>)</m:t>
                    </m:r>
                  </m:oMath>
                </a14:m>
                <a:r>
                  <a:rPr lang="he-IL" sz="1200" kern="1200" dirty="0">
                    <a:solidFill>
                      <a:schemeClr val="tx1"/>
                    </a:solidFill>
                    <a:effectLst/>
                    <a:latin typeface="Arial" pitchFamily="34" charset="0"/>
                    <a:ea typeface="+mn-ea"/>
                    <a:cs typeface="+mn-cs"/>
                  </a:rPr>
                  <a:t> (לא תלוי באורך באורך הגנום!).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בפועל, יש לאלגוריתם זה עלויות נוספות:</a:t>
                </a:r>
                <a:endParaRPr lang="en-US" sz="1200" kern="1200" dirty="0">
                  <a:solidFill>
                    <a:schemeClr val="tx1"/>
                  </a:solidFill>
                  <a:effectLst/>
                  <a:latin typeface="Arial" pitchFamily="34" charset="0"/>
                  <a:ea typeface="+mn-ea"/>
                  <a:cs typeface="+mn-cs"/>
                </a:endParaRPr>
              </a:p>
              <a:p>
                <a:pPr lvl="0" algn="r" rtl="1"/>
                <a:r>
                  <a:rPr lang="en-US" sz="1200" kern="1200" dirty="0">
                    <a:solidFill>
                      <a:schemeClr val="tx1"/>
                    </a:solidFill>
                    <a:effectLst/>
                    <a:latin typeface="Arial" pitchFamily="34" charset="0"/>
                    <a:ea typeface="+mn-ea"/>
                    <a:cs typeface="+mn-cs"/>
                  </a:rPr>
                  <a:t>Pre Processing</a:t>
                </a:r>
                <a:r>
                  <a:rPr lang="he-IL" sz="1200" kern="1200" dirty="0">
                    <a:solidFill>
                      <a:schemeClr val="tx1"/>
                    </a:solidFill>
                    <a:effectLst/>
                    <a:latin typeface="Arial" pitchFamily="34" charset="0"/>
                    <a:ea typeface="+mn-ea"/>
                    <a:cs typeface="+mn-cs"/>
                  </a:rPr>
                  <a:t> : </a:t>
                </a:r>
                <a14:m>
                  <m:oMath xmlns:m="http://schemas.openxmlformats.org/officeDocument/2006/math">
                    <m:r>
                      <a:rPr lang="en-US" sz="1200" i="1" kern="1200">
                        <a:solidFill>
                          <a:schemeClr val="tx1"/>
                        </a:solidFill>
                        <a:effectLst/>
                        <a:latin typeface="Cambria Math"/>
                        <a:ea typeface="+mn-ea"/>
                        <a:cs typeface="+mn-cs"/>
                      </a:rPr>
                      <m:t>𝑂</m:t>
                    </m:r>
                    <m:r>
                      <a:rPr lang="en-US" sz="1200" i="1" kern="1200">
                        <a:solidFill>
                          <a:schemeClr val="tx1"/>
                        </a:solidFill>
                        <a:effectLst/>
                        <a:latin typeface="Cambria Math"/>
                        <a:ea typeface="+mn-ea"/>
                        <a:cs typeface="+mn-cs"/>
                      </a:rPr>
                      <m:t>(</m:t>
                    </m:r>
                    <m:r>
                      <a:rPr lang="en-US" sz="1200" kern="1200">
                        <a:solidFill>
                          <a:schemeClr val="tx1"/>
                        </a:solidFill>
                        <a:effectLst/>
                        <a:latin typeface="Cambria Math"/>
                        <a:ea typeface="+mn-ea"/>
                        <a:cs typeface="+mn-cs"/>
                      </a:rPr>
                      <m:t>|</m:t>
                    </m:r>
                    <m:r>
                      <m:rPr>
                        <m:sty m:val="p"/>
                      </m:rPr>
                      <a:rPr lang="en-US" sz="1200" kern="1200">
                        <a:solidFill>
                          <a:schemeClr val="tx1"/>
                        </a:solidFill>
                        <a:effectLst/>
                        <a:latin typeface="Cambria Math"/>
                        <a:ea typeface="+mn-ea"/>
                        <a:cs typeface="+mn-cs"/>
                      </a:rPr>
                      <m:t>X</m:t>
                    </m:r>
                    <m:r>
                      <a:rPr lang="en-US" sz="1200" kern="1200">
                        <a:solidFill>
                          <a:schemeClr val="tx1"/>
                        </a:solidFill>
                        <a:effectLst/>
                        <a:latin typeface="Cambria Math"/>
                        <a:ea typeface="+mn-ea"/>
                        <a:cs typeface="+mn-cs"/>
                      </a:rPr>
                      <m:t>|</m:t>
                    </m:r>
                    <m:r>
                      <a:rPr lang="en-US" sz="1200" i="1" kern="1200">
                        <a:solidFill>
                          <a:schemeClr val="tx1"/>
                        </a:solidFill>
                        <a:effectLst/>
                        <a:latin typeface="Cambria Math"/>
                        <a:ea typeface="+mn-ea"/>
                        <a:cs typeface="+mn-cs"/>
                      </a:rPr>
                      <m:t>)</m:t>
                    </m:r>
                  </m:oMath>
                </a14:m>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את הפעולה מבצעים על מספר גדול מאוד של קריאות, </a:t>
                </a:r>
                <a14:m>
                  <m:oMath xmlns:m="http://schemas.openxmlformats.org/officeDocument/2006/math">
                    <m:r>
                      <a:rPr lang="en-US" sz="1200" i="1" kern="1200">
                        <a:solidFill>
                          <a:schemeClr val="tx1"/>
                        </a:solidFill>
                        <a:effectLst/>
                        <a:latin typeface="Cambria Math"/>
                        <a:ea typeface="+mn-ea"/>
                        <a:cs typeface="+mn-cs"/>
                      </a:rPr>
                      <m:t>𝑚</m:t>
                    </m:r>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ולכן, סה"כ יעילות הלגוריתם היא </a:t>
                </a:r>
                <a14:m>
                  <m:oMath xmlns:m="http://schemas.openxmlformats.org/officeDocument/2006/math">
                    <m:r>
                      <a:rPr lang="he-IL" sz="1200" i="1" kern="1200">
                        <a:solidFill>
                          <a:schemeClr val="tx1"/>
                        </a:solidFill>
                        <a:effectLst/>
                        <a:latin typeface="Cambria Math"/>
                        <a:ea typeface="+mn-ea"/>
                        <a:cs typeface="+mn-cs"/>
                      </a:rPr>
                      <m:t>𝜃</m:t>
                    </m:r>
                    <m:d>
                      <m:dPr>
                        <m:ctrlPr>
                          <a:rPr lang="en-US" sz="1200" i="1" kern="1200">
                            <a:solidFill>
                              <a:schemeClr val="tx1"/>
                            </a:solidFill>
                            <a:effectLst/>
                            <a:latin typeface="Cambria Math"/>
                            <a:ea typeface="+mn-ea"/>
                            <a:cs typeface="+mn-cs"/>
                          </a:rPr>
                        </m:ctrlPr>
                      </m:dPr>
                      <m:e>
                        <m:d>
                          <m:dPr>
                            <m:begChr m:val="|"/>
                            <m:endChr m:val="|"/>
                            <m:ctrlPr>
                              <a:rPr lang="en-US" sz="1200" i="1" kern="1200">
                                <a:solidFill>
                                  <a:schemeClr val="tx1"/>
                                </a:solidFill>
                                <a:effectLst/>
                                <a:latin typeface="Cambria Math"/>
                                <a:ea typeface="+mn-ea"/>
                                <a:cs typeface="+mn-cs"/>
                              </a:rPr>
                            </m:ctrlPr>
                          </m:dPr>
                          <m:e>
                            <m:r>
                              <m:rPr>
                                <m:sty m:val="p"/>
                              </m:rPr>
                              <a:rPr lang="en-US" sz="1200" kern="1200">
                                <a:solidFill>
                                  <a:schemeClr val="tx1"/>
                                </a:solidFill>
                                <a:effectLst/>
                                <a:latin typeface="Cambria Math"/>
                                <a:ea typeface="+mn-ea"/>
                                <a:cs typeface="+mn-cs"/>
                              </a:rPr>
                              <m:t>X</m:t>
                            </m:r>
                          </m:e>
                        </m:d>
                      </m:e>
                    </m:d>
                    <m:r>
                      <a:rPr lang="en-US" sz="1200" kern="1200">
                        <a:solidFill>
                          <a:schemeClr val="tx1"/>
                        </a:solidFill>
                        <a:effectLst/>
                        <a:latin typeface="Cambria Math"/>
                        <a:ea typeface="+mn-ea"/>
                        <a:cs typeface="+mn-cs"/>
                      </a:rPr>
                      <m:t>+</m:t>
                    </m:r>
                    <m:r>
                      <a:rPr lang="en-US" sz="1200" i="1" kern="1200">
                        <a:solidFill>
                          <a:schemeClr val="tx1"/>
                        </a:solidFill>
                        <a:effectLst/>
                        <a:latin typeface="Cambria Math"/>
                        <a:ea typeface="+mn-ea"/>
                        <a:cs typeface="+mn-cs"/>
                      </a:rPr>
                      <m:t>𝑚</m:t>
                    </m:r>
                    <m:r>
                      <a:rPr lang="he-IL" sz="1200" i="1" kern="1200">
                        <a:solidFill>
                          <a:schemeClr val="tx1"/>
                        </a:solidFill>
                        <a:effectLst/>
                        <a:latin typeface="Cambria Math"/>
                        <a:ea typeface="+mn-ea"/>
                        <a:cs typeface="+mn-cs"/>
                      </a:rPr>
                      <m:t>𝜃</m:t>
                    </m:r>
                    <m:r>
                      <a:rPr lang="en-US" sz="1200" i="1" kern="1200">
                        <a:solidFill>
                          <a:schemeClr val="tx1"/>
                        </a:solidFill>
                        <a:effectLst/>
                        <a:latin typeface="Cambria Math"/>
                        <a:ea typeface="+mn-ea"/>
                        <a:cs typeface="+mn-cs"/>
                      </a:rPr>
                      <m:t>(</m:t>
                    </m:r>
                    <m:d>
                      <m:dPr>
                        <m:begChr m:val="|"/>
                        <m:endChr m:val="|"/>
                        <m:ctrlPr>
                          <a:rPr lang="en-US" sz="1200" i="1" kern="1200">
                            <a:solidFill>
                              <a:schemeClr val="tx1"/>
                            </a:solidFill>
                            <a:effectLst/>
                            <a:latin typeface="Cambria Math"/>
                            <a:ea typeface="+mn-ea"/>
                            <a:cs typeface="+mn-cs"/>
                          </a:rPr>
                        </m:ctrlPr>
                      </m:dPr>
                      <m:e>
                        <m:r>
                          <a:rPr lang="en-US" sz="1200" i="1" kern="1200">
                            <a:solidFill>
                              <a:schemeClr val="tx1"/>
                            </a:solidFill>
                            <a:effectLst/>
                            <a:latin typeface="Cambria Math"/>
                            <a:ea typeface="+mn-ea"/>
                            <a:cs typeface="+mn-cs"/>
                          </a:rPr>
                          <m:t>𝑤</m:t>
                        </m:r>
                      </m:e>
                    </m:d>
                    <m:r>
                      <a:rPr lang="en-US" sz="1200" i="1" kern="1200">
                        <a:solidFill>
                          <a:schemeClr val="tx1"/>
                        </a:solidFill>
                        <a:effectLst/>
                        <a:latin typeface="Cambria Math"/>
                        <a:ea typeface="+mn-ea"/>
                        <a:cs typeface="+mn-cs"/>
                      </a:rPr>
                      <m:t>)</m:t>
                    </m:r>
                  </m:oMath>
                </a14:m>
                <a:endParaRPr lang="en-US" sz="1200" kern="1200" dirty="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lvl="0" algn="r" rtl="1"/>
                <a:r>
                  <a:rPr lang="en-US" sz="1200" kern="1200" dirty="0" smtClean="0">
                    <a:solidFill>
                      <a:schemeClr val="tx1"/>
                    </a:solidFill>
                    <a:effectLst/>
                    <a:latin typeface="Arial" pitchFamily="34" charset="0"/>
                    <a:ea typeface="+mn-ea"/>
                    <a:cs typeface="+mn-cs"/>
                  </a:rPr>
                  <a:t>Align</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 אלגוריתם יעיל לחיפוש מהסוג שלנו שפותח בדיוק למטרה זו, ויתואר ביתר הרחבה בהמשך.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יעילותו: </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(|w|)</a:t>
                </a:r>
                <a:r>
                  <a:rPr lang="he-IL" sz="1200" kern="1200" dirty="0">
                    <a:solidFill>
                      <a:schemeClr val="tx1"/>
                    </a:solidFill>
                    <a:effectLst/>
                    <a:latin typeface="Arial" pitchFamily="34" charset="0"/>
                    <a:ea typeface="+mn-ea"/>
                    <a:cs typeface="+mn-cs"/>
                  </a:rPr>
                  <a:t> (לא תלוי באורך באורך הגנום!).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בפועל, יש לאלגוריתם זה עלויות נוספות:</a:t>
                </a:r>
                <a:endParaRPr lang="en-US" sz="1200" kern="1200" dirty="0">
                  <a:solidFill>
                    <a:schemeClr val="tx1"/>
                  </a:solidFill>
                  <a:effectLst/>
                  <a:latin typeface="Arial" pitchFamily="34" charset="0"/>
                  <a:ea typeface="+mn-ea"/>
                  <a:cs typeface="+mn-cs"/>
                </a:endParaRPr>
              </a:p>
              <a:p>
                <a:pPr lvl="0" algn="r" rtl="1"/>
                <a:r>
                  <a:rPr lang="en-US" sz="1200" kern="1200" dirty="0">
                    <a:solidFill>
                      <a:schemeClr val="tx1"/>
                    </a:solidFill>
                    <a:effectLst/>
                    <a:latin typeface="Arial" pitchFamily="34" charset="0"/>
                    <a:ea typeface="+mn-ea"/>
                    <a:cs typeface="+mn-cs"/>
                  </a:rPr>
                  <a:t>Pre Processing</a:t>
                </a:r>
                <a:r>
                  <a:rPr lang="he-IL" sz="1200" kern="1200" dirty="0">
                    <a:solidFill>
                      <a:schemeClr val="tx1"/>
                    </a:solidFill>
                    <a:effectLst/>
                    <a:latin typeface="Arial" pitchFamily="34" charset="0"/>
                    <a:ea typeface="+mn-ea"/>
                    <a:cs typeface="+mn-cs"/>
                  </a:rPr>
                  <a:t> : </a:t>
                </a:r>
                <a:r>
                  <a:rPr lang="en-US" sz="1200" i="0" kern="1200">
                    <a:solidFill>
                      <a:schemeClr val="tx1"/>
                    </a:solidFill>
                    <a:effectLst/>
                    <a:latin typeface="Arial" pitchFamily="34" charset="0"/>
                    <a:ea typeface="+mn-ea"/>
                    <a:cs typeface="+mn-cs"/>
                  </a:rPr>
                  <a:t>𝑂(|X|)</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את הפעולה מבצעים על מספר גדול מאוד של קריאות, </a:t>
                </a:r>
                <a:r>
                  <a:rPr lang="en-US" sz="1200" i="0" kern="1200">
                    <a:solidFill>
                      <a:schemeClr val="tx1"/>
                    </a:solidFill>
                    <a:effectLst/>
                    <a:latin typeface="Arial" pitchFamily="34" charset="0"/>
                    <a:ea typeface="+mn-ea"/>
                    <a:cs typeface="+mn-cs"/>
                  </a:rPr>
                  <a:t>𝑚</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ולכן, סה"כ יעילות הלגוריתם היא </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(|X|)+𝑚</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(|𝑤|)</a:t>
                </a:r>
                <a:endParaRPr lang="en-US" sz="1200" kern="1200" dirty="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7</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בניית האינדקס בעזרת מערך סייפות:</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יהי </a:t>
            </a:r>
            <a:r>
              <a:rPr lang="en-US" sz="1200" kern="1200" dirty="0" smtClean="0">
                <a:solidFill>
                  <a:schemeClr val="tx1"/>
                </a:solidFill>
                <a:effectLst/>
                <a:latin typeface="Arial" pitchFamily="34" charset="0"/>
                <a:ea typeface="+mn-ea"/>
                <a:cs typeface="+mn-cs"/>
              </a:rPr>
              <a:t>X = googol$</a:t>
            </a:r>
          </a:p>
          <a:p>
            <a:pPr algn="r" rtl="1"/>
            <a:r>
              <a:rPr lang="en-US" sz="1200" kern="1200" dirty="0" smtClean="0">
                <a:solidFill>
                  <a:schemeClr val="tx1"/>
                </a:solidFill>
                <a:effectLst/>
                <a:latin typeface="Arial" pitchFamily="34" charset="0"/>
                <a:ea typeface="+mn-ea"/>
                <a:cs typeface="+mn-cs"/>
              </a:rPr>
              <a:t> </a:t>
            </a:r>
            <a:r>
              <a:rPr lang="he-IL" sz="1200" kern="1200" dirty="0" smtClean="0">
                <a:solidFill>
                  <a:schemeClr val="tx1"/>
                </a:solidFill>
                <a:effectLst/>
                <a:latin typeface="Arial" pitchFamily="34" charset="0"/>
                <a:ea typeface="+mn-ea"/>
                <a:cs typeface="+mn-cs"/>
              </a:rPr>
              <a:t>נבצע הזזה מחזורית של </a:t>
            </a:r>
            <a:r>
              <a:rPr lang="en-US" sz="1200" kern="1200" dirty="0" smtClean="0">
                <a:solidFill>
                  <a:schemeClr val="tx1"/>
                </a:solidFill>
                <a:effectLst/>
                <a:latin typeface="Arial" pitchFamily="34" charset="0"/>
                <a:ea typeface="+mn-ea"/>
                <a:cs typeface="+mn-cs"/>
              </a:rPr>
              <a:t>X</a:t>
            </a:r>
            <a:r>
              <a:rPr lang="he-IL" sz="1200" kern="1200" dirty="0" smtClean="0">
                <a:solidFill>
                  <a:schemeClr val="tx1"/>
                </a:solidFill>
                <a:effectLst/>
                <a:latin typeface="Arial" pitchFamily="34" charset="0"/>
                <a:ea typeface="+mn-ea"/>
                <a:cs typeface="+mn-cs"/>
              </a:rPr>
              <a:t>, ונשמור תוצאה של כל הזזה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כרשומה.</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לאחר מכן  נמיין את הרשומות מיון לקסוגרפי.</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לאחר המיון, אוסף התווים הראשונים מכל רשומה מהווים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את מערך הסיומת </a:t>
            </a:r>
            <a:r>
              <a:rPr lang="en-US" sz="1200" kern="1200" dirty="0" smtClean="0">
                <a:solidFill>
                  <a:schemeClr val="tx1"/>
                </a:solidFill>
                <a:effectLst/>
                <a:latin typeface="Arial" pitchFamily="34" charset="0"/>
                <a:ea typeface="+mn-ea"/>
                <a:cs typeface="+mn-cs"/>
              </a:rPr>
              <a:t>S(</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a:t>
            </a:r>
            <a:r>
              <a:rPr lang="he-IL" sz="1200" kern="1200" dirty="0" smtClean="0">
                <a:solidFill>
                  <a:schemeClr val="tx1"/>
                </a:solidFill>
                <a:effectLst/>
                <a:latin typeface="Arial" pitchFamily="34" charset="0"/>
                <a:ea typeface="+mn-ea"/>
                <a:cs typeface="+mn-cs"/>
              </a:rPr>
              <a:t>(6,3,0,5,2,4,1) </a:t>
            </a:r>
            <a:endParaRPr lang="en-US" sz="1200" kern="1200" dirty="0" smtClean="0">
              <a:solidFill>
                <a:schemeClr val="tx1"/>
              </a:solidFill>
              <a:effectLst/>
              <a:latin typeface="Arial" pitchFamily="34" charset="0"/>
              <a:ea typeface="+mn-ea"/>
              <a:cs typeface="+mn-cs"/>
            </a:endParaRPr>
          </a:p>
          <a:p>
            <a:pPr algn="r" rtl="1"/>
            <a:r>
              <a:rPr lang="en-US" sz="1200" kern="1200" dirty="0" smtClean="0">
                <a:solidFill>
                  <a:schemeClr val="tx1"/>
                </a:solidFill>
                <a:effectLst/>
                <a:latin typeface="Arial" pitchFamily="34" charset="0"/>
                <a:ea typeface="+mn-ea"/>
                <a:cs typeface="+mn-cs"/>
              </a:rPr>
              <a:t> </a:t>
            </a:r>
          </a:p>
          <a:p>
            <a:pPr algn="r" rtl="1"/>
            <a:r>
              <a:rPr lang="he-IL" sz="1200" kern="1200" dirty="0" smtClean="0">
                <a:solidFill>
                  <a:schemeClr val="tx1"/>
                </a:solidFill>
                <a:effectLst/>
                <a:latin typeface="Arial" pitchFamily="34" charset="0"/>
                <a:ea typeface="+mn-ea"/>
                <a:cs typeface="+mn-cs"/>
              </a:rPr>
              <a:t>השרשור של התוים האחרונים של הרשומות נותן לנו את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"מחרוזות </a:t>
            </a:r>
            <a:r>
              <a:rPr lang="en-US" sz="1200" kern="1200" dirty="0" smtClean="0">
                <a:solidFill>
                  <a:schemeClr val="tx1"/>
                </a:solidFill>
                <a:effectLst/>
                <a:latin typeface="Arial" pitchFamily="34" charset="0"/>
                <a:ea typeface="+mn-ea"/>
                <a:cs typeface="+mn-cs"/>
              </a:rPr>
              <a:t>BWT</a:t>
            </a:r>
            <a:r>
              <a:rPr lang="he-IL" sz="1200" kern="1200" dirty="0" smtClean="0">
                <a:solidFill>
                  <a:schemeClr val="tx1"/>
                </a:solidFill>
                <a:effectLst/>
                <a:latin typeface="Arial" pitchFamily="34" charset="0"/>
                <a:ea typeface="+mn-ea"/>
                <a:cs typeface="+mn-cs"/>
              </a:rPr>
              <a:t>" </a:t>
            </a:r>
            <a:r>
              <a:rPr lang="en-US" sz="1200" kern="1200" dirty="0" smtClean="0">
                <a:solidFill>
                  <a:schemeClr val="tx1"/>
                </a:solidFill>
                <a:effectLst/>
                <a:latin typeface="Arial" pitchFamily="34" charset="0"/>
                <a:ea typeface="+mn-ea"/>
                <a:cs typeface="+mn-cs"/>
              </a:rPr>
              <a:t>b[</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a:t>
            </a:r>
            <a:r>
              <a:rPr lang="he-IL" sz="1200" kern="1200" dirty="0" smtClean="0">
                <a:solidFill>
                  <a:schemeClr val="tx1"/>
                </a:solidFill>
                <a:effectLst/>
                <a:latin typeface="Arial" pitchFamily="34" charset="0"/>
                <a:ea typeface="+mn-ea"/>
                <a:cs typeface="+mn-cs"/>
              </a:rPr>
              <a:t>-  </a:t>
            </a:r>
            <a:r>
              <a:rPr lang="en-US" sz="1200" kern="1200" dirty="0" smtClean="0">
                <a:solidFill>
                  <a:schemeClr val="tx1"/>
                </a:solidFill>
                <a:effectLst/>
                <a:latin typeface="Arial" pitchFamily="34" charset="0"/>
                <a:ea typeface="+mn-ea"/>
                <a:cs typeface="+mn-cs"/>
              </a:rPr>
              <a:t> </a:t>
            </a:r>
            <a:r>
              <a:rPr lang="en-US" sz="1200" kern="1200" dirty="0" err="1" smtClean="0">
                <a:solidFill>
                  <a:schemeClr val="tx1"/>
                </a:solidFill>
                <a:effectLst/>
                <a:latin typeface="Arial" pitchFamily="34" charset="0"/>
                <a:ea typeface="+mn-ea"/>
                <a:cs typeface="+mn-cs"/>
              </a:rPr>
              <a:t>lo$oogg</a:t>
            </a:r>
            <a:r>
              <a:rPr lang="he-IL" sz="1200" kern="1200" dirty="0" smtClean="0">
                <a:solidFill>
                  <a:schemeClr val="tx1"/>
                </a:solidFill>
                <a:effectLst/>
                <a:latin typeface="Arial" pitchFamily="34" charset="0"/>
                <a:ea typeface="+mn-ea"/>
                <a:cs typeface="+mn-cs"/>
              </a:rPr>
              <a:t>.</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וזהו למעשה האינדקס שנשתמש בו.</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(ניתן לעיין בנוגע ל טרנספורם </a:t>
            </a:r>
            <a:r>
              <a:rPr lang="en-US" sz="1200" kern="1200" dirty="0" smtClean="0">
                <a:solidFill>
                  <a:schemeClr val="tx1"/>
                </a:solidFill>
                <a:effectLst/>
                <a:latin typeface="Arial" pitchFamily="34" charset="0"/>
                <a:ea typeface="+mn-ea"/>
                <a:cs typeface="+mn-cs"/>
              </a:rPr>
              <a:t>BWT </a:t>
            </a:r>
            <a:r>
              <a:rPr lang="he-IL" sz="1200" kern="1200" dirty="0" smtClean="0">
                <a:solidFill>
                  <a:schemeClr val="tx1"/>
                </a:solidFill>
                <a:effectLst/>
                <a:latin typeface="Arial" pitchFamily="34" charset="0"/>
                <a:ea typeface="+mn-ea"/>
                <a:cs typeface="+mn-cs"/>
              </a:rPr>
              <a:t>– זהו נושא שלם בפני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עצמו).</a:t>
            </a:r>
            <a:endParaRPr lang="en-US" sz="1200" kern="1200" dirty="0" smtClean="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8</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החלק המעניין בתרשים זה הוא הקו המקווקו המראה את המסלול של האלגוריתם בחיפוש אחר המחרוזת '</a:t>
            </a:r>
            <a:r>
              <a:rPr lang="en-US" sz="1200" kern="1200" dirty="0" smtClean="0">
                <a:solidFill>
                  <a:schemeClr val="tx1"/>
                </a:solidFill>
                <a:effectLst/>
                <a:latin typeface="Arial" pitchFamily="34" charset="0"/>
                <a:ea typeface="+mn-ea"/>
                <a:cs typeface="+mn-cs"/>
              </a:rPr>
              <a:t>LOL</a:t>
            </a:r>
            <a:r>
              <a:rPr lang="he-IL" sz="1200" kern="1200" dirty="0" smtClean="0">
                <a:solidFill>
                  <a:schemeClr val="tx1"/>
                </a:solidFill>
                <a:effectLst/>
                <a:latin typeface="Arial" pitchFamily="34" charset="0"/>
                <a:ea typeface="+mn-ea"/>
                <a:cs typeface="+mn-cs"/>
              </a:rPr>
              <a:t>', תוך אפשור חוסר התאמה אחד. נשים לב </a:t>
            </a:r>
            <a:r>
              <a:rPr lang="he-IL" sz="1200" b="1" kern="1200" dirty="0" smtClean="0">
                <a:solidFill>
                  <a:schemeClr val="tx1"/>
                </a:solidFill>
                <a:effectLst/>
                <a:latin typeface="Arial" pitchFamily="34" charset="0"/>
                <a:ea typeface="+mn-ea"/>
                <a:cs typeface="+mn-cs"/>
              </a:rPr>
              <a:t>לחידוש הגדול שבאלגוריתם</a:t>
            </a:r>
            <a:r>
              <a:rPr lang="he-IL" sz="1200" kern="1200" dirty="0" smtClean="0">
                <a:solidFill>
                  <a:schemeClr val="tx1"/>
                </a:solidFill>
                <a:effectLst/>
                <a:latin typeface="Arial" pitchFamily="34" charset="0"/>
                <a:ea typeface="+mn-ea"/>
                <a:cs typeface="+mn-cs"/>
              </a:rPr>
              <a:t> זה כפי שהוא מצוין בנקודות הבאות:</a:t>
            </a:r>
            <a:endParaRPr lang="en-US"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הקו לא יורד לכל עומק העץ – האלגוריתם יודע להתמודד עם שגיאות, </a:t>
            </a:r>
            <a:r>
              <a:rPr lang="he-IL" sz="1200" b="1" kern="1200" dirty="0" smtClean="0">
                <a:solidFill>
                  <a:schemeClr val="tx1"/>
                </a:solidFill>
                <a:effectLst/>
                <a:latin typeface="Arial" pitchFamily="34" charset="0"/>
                <a:ea typeface="+mn-ea"/>
                <a:cs typeface="+mn-cs"/>
              </a:rPr>
              <a:t>וממשיך לרדת</a:t>
            </a:r>
            <a:r>
              <a:rPr lang="he-IL" sz="1200" kern="1200" dirty="0" smtClean="0">
                <a:solidFill>
                  <a:schemeClr val="tx1"/>
                </a:solidFill>
                <a:effectLst/>
                <a:latin typeface="Arial" pitchFamily="34" charset="0"/>
                <a:ea typeface="+mn-ea"/>
                <a:cs typeface="+mn-cs"/>
              </a:rPr>
              <a:t> במורד העץ גם לאחר שגיאה אחת. ומאידך, ברגע שישנן יותר מדי שגיאות (2 במקרה הזה) </a:t>
            </a:r>
            <a:r>
              <a:rPr lang="he-IL" sz="1200" b="1" kern="1200" dirty="0" smtClean="0">
                <a:solidFill>
                  <a:schemeClr val="tx1"/>
                </a:solidFill>
                <a:effectLst/>
                <a:latin typeface="Arial" pitchFamily="34" charset="0"/>
                <a:ea typeface="+mn-ea"/>
                <a:cs typeface="+mn-cs"/>
              </a:rPr>
              <a:t>החיפוש נעצר</a:t>
            </a:r>
            <a:r>
              <a:rPr lang="he-IL" sz="1200" kern="1200" dirty="0" smtClean="0">
                <a:solidFill>
                  <a:schemeClr val="tx1"/>
                </a:solidFill>
                <a:effectLst/>
                <a:latin typeface="Arial" pitchFamily="34" charset="0"/>
                <a:ea typeface="+mn-ea"/>
                <a:cs typeface="+mn-cs"/>
              </a:rPr>
              <a:t> והקו עולה בחזרה במעלה העץ.</a:t>
            </a:r>
            <a:endParaRPr lang="en-US"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רישות שלהן יש רישה משותפת, </a:t>
            </a:r>
            <a:r>
              <a:rPr lang="he-IL" sz="1200" b="1" kern="1200" dirty="0" smtClean="0">
                <a:solidFill>
                  <a:schemeClr val="tx1"/>
                </a:solidFill>
                <a:effectLst/>
                <a:latin typeface="Arial" pitchFamily="34" charset="0"/>
                <a:ea typeface="+mn-ea"/>
                <a:cs typeface="+mn-cs"/>
              </a:rPr>
              <a:t>נמצאים על אותו מסלול של האלגוריתם!</a:t>
            </a:r>
            <a:r>
              <a:rPr lang="he-IL" sz="1200" kern="1200" dirty="0" smtClean="0">
                <a:solidFill>
                  <a:schemeClr val="tx1"/>
                </a:solidFill>
                <a:effectLst/>
                <a:latin typeface="Arial" pitchFamily="34" charset="0"/>
                <a:ea typeface="+mn-ea"/>
                <a:cs typeface="+mn-cs"/>
              </a:rPr>
              <a:t> (חסכון בזמן ריצה).</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האותיות על הצלעות המוקפות ריבוע,מסמנות חוסר התאמה ("שגיאה") לשאילתא בחיפוש. ההתאמה היחידה לחיפוש היא הצומת המודגשת [1,1] המייצגת את המחרוזת '</a:t>
            </a:r>
            <a:r>
              <a:rPr lang="en-US" sz="1200" kern="1200" dirty="0" smtClean="0">
                <a:solidFill>
                  <a:schemeClr val="tx1"/>
                </a:solidFill>
                <a:effectLst/>
                <a:latin typeface="Arial" pitchFamily="34" charset="0"/>
                <a:ea typeface="+mn-ea"/>
                <a:cs typeface="+mn-cs"/>
              </a:rPr>
              <a:t>GOL</a:t>
            </a:r>
            <a:r>
              <a:rPr lang="he-IL" sz="1200" kern="1200" dirty="0" smtClean="0">
                <a:solidFill>
                  <a:schemeClr val="tx1"/>
                </a:solidFill>
                <a:effectLst/>
                <a:latin typeface="Arial" pitchFamily="34" charset="0"/>
                <a:ea typeface="+mn-ea"/>
                <a:cs typeface="+mn-cs"/>
              </a:rPr>
              <a:t>'.</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a:t>
            </a:r>
            <a:endParaRPr lang="en-US" sz="1200" kern="1200" dirty="0" smtClean="0">
              <a:solidFill>
                <a:schemeClr val="tx1"/>
              </a:solidFill>
              <a:effectLst/>
              <a:latin typeface="Arial" pitchFamily="34" charset="0"/>
              <a:ea typeface="+mn-ea"/>
              <a:cs typeface="+mn-cs"/>
            </a:endParaRPr>
          </a:p>
          <a:p>
            <a:pPr algn="r" rtl="1"/>
            <a:r>
              <a:rPr lang="he-IL" sz="1200" b="1" kern="1200" dirty="0" smtClean="0">
                <a:solidFill>
                  <a:schemeClr val="tx1"/>
                </a:solidFill>
                <a:effectLst/>
                <a:latin typeface="Arial" pitchFamily="34" charset="0"/>
                <a:ea typeface="+mn-ea"/>
                <a:cs typeface="+mn-cs"/>
              </a:rPr>
              <a:t>הסבר</a:t>
            </a:r>
            <a:r>
              <a:rPr lang="he-IL" sz="1200" kern="1200" dirty="0" smtClean="0">
                <a:solidFill>
                  <a:schemeClr val="tx1"/>
                </a:solidFill>
                <a:effectLst/>
                <a:latin typeface="Arial" pitchFamily="34" charset="0"/>
                <a:ea typeface="+mn-ea"/>
                <a:cs typeface="+mn-cs"/>
              </a:rPr>
              <a:t>: מדוע הצומת המודגשת [1,1] המייצגת את המחרוזת '</a:t>
            </a:r>
            <a:r>
              <a:rPr lang="en-US" sz="1200" kern="1200" dirty="0" smtClean="0">
                <a:solidFill>
                  <a:schemeClr val="tx1"/>
                </a:solidFill>
                <a:effectLst/>
                <a:latin typeface="Arial" pitchFamily="34" charset="0"/>
                <a:ea typeface="+mn-ea"/>
                <a:cs typeface="+mn-cs"/>
              </a:rPr>
              <a:t>GOL</a:t>
            </a:r>
            <a:r>
              <a:rPr lang="he-IL" sz="1200" kern="1200" dirty="0" smtClean="0">
                <a:solidFill>
                  <a:schemeClr val="tx1"/>
                </a:solidFill>
                <a:effectLst/>
                <a:latin typeface="Arial" pitchFamily="34" charset="0"/>
                <a:ea typeface="+mn-ea"/>
                <a:cs typeface="+mn-cs"/>
              </a:rPr>
              <a:t>'?</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[1,1] מייצג טווח של אינדקסים, ובמקרה שלנו – אינקדס יחיד: 1.</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נלך לטבלת ה</a:t>
            </a:r>
            <a:r>
              <a:rPr lang="en-US" sz="1200" kern="1200" dirty="0" smtClean="0">
                <a:solidFill>
                  <a:schemeClr val="tx1"/>
                </a:solidFill>
                <a:effectLst/>
                <a:latin typeface="Arial" pitchFamily="34" charset="0"/>
                <a:ea typeface="+mn-ea"/>
                <a:cs typeface="+mn-cs"/>
              </a:rPr>
              <a:t>BWT</a:t>
            </a:r>
            <a:r>
              <a:rPr lang="he-IL" sz="1200" kern="1200" dirty="0" smtClean="0">
                <a:solidFill>
                  <a:schemeClr val="tx1"/>
                </a:solidFill>
                <a:effectLst/>
                <a:latin typeface="Arial" pitchFamily="34" charset="0"/>
                <a:ea typeface="+mn-ea"/>
                <a:cs typeface="+mn-cs"/>
              </a:rPr>
              <a:t>, ואכן באינדקס 1, מופיעה המחרוזת '</a:t>
            </a:r>
            <a:r>
              <a:rPr lang="en-US" sz="1200" kern="1200" dirty="0" smtClean="0">
                <a:solidFill>
                  <a:schemeClr val="tx1"/>
                </a:solidFill>
                <a:effectLst/>
                <a:latin typeface="Arial" pitchFamily="34" charset="0"/>
                <a:ea typeface="+mn-ea"/>
                <a:cs typeface="+mn-cs"/>
              </a:rPr>
              <a:t>GOL</a:t>
            </a:r>
            <a:r>
              <a:rPr lang="he-IL" sz="1200" kern="1200" dirty="0" smtClean="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9</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pPr lvl="0"/>
            <a:r>
              <a:rPr lang="en-US" altLang="he-IL" noProof="0" smtClean="0"/>
              <a:t>Click to edit Master title style</a:t>
            </a:r>
          </a:p>
        </p:txBody>
      </p:sp>
      <p:sp>
        <p:nvSpPr>
          <p:cNvPr id="20483"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pPr lvl="0"/>
            <a:r>
              <a:rPr lang="en-US" altLang="he-IL" noProof="0" smtClean="0"/>
              <a:t>Click to edit Master subtitle style</a:t>
            </a:r>
          </a:p>
        </p:txBody>
      </p:sp>
      <p:sp>
        <p:nvSpPr>
          <p:cNvPr id="20484" name="Rectangle 4"/>
          <p:cNvSpPr>
            <a:spLocks noGrp="1" noChangeArrowheads="1"/>
          </p:cNvSpPr>
          <p:nvPr>
            <p:ph type="dt" sz="half" idx="2"/>
          </p:nvPr>
        </p:nvSpPr>
        <p:spPr/>
        <p:txBody>
          <a:bodyPr/>
          <a:lstStyle>
            <a:lvl1pPr>
              <a:defRPr/>
            </a:lvl1pPr>
          </a:lstStyle>
          <a:p>
            <a:endParaRPr lang="en-US" altLang="he-IL"/>
          </a:p>
        </p:txBody>
      </p:sp>
      <p:sp>
        <p:nvSpPr>
          <p:cNvPr id="20485" name="Rectangle 5"/>
          <p:cNvSpPr>
            <a:spLocks noGrp="1" noChangeArrowheads="1"/>
          </p:cNvSpPr>
          <p:nvPr>
            <p:ph type="ftr" sz="quarter" idx="3"/>
          </p:nvPr>
        </p:nvSpPr>
        <p:spPr/>
        <p:txBody>
          <a:bodyPr/>
          <a:lstStyle>
            <a:lvl1pPr>
              <a:defRPr/>
            </a:lvl1pPr>
          </a:lstStyle>
          <a:p>
            <a:endParaRPr lang="en-US" altLang="he-IL"/>
          </a:p>
        </p:txBody>
      </p:sp>
      <p:sp>
        <p:nvSpPr>
          <p:cNvPr id="20486" name="Rectangle 6"/>
          <p:cNvSpPr>
            <a:spLocks noGrp="1" noChangeArrowheads="1"/>
          </p:cNvSpPr>
          <p:nvPr>
            <p:ph type="sldNum" sz="quarter" idx="4"/>
          </p:nvPr>
        </p:nvSpPr>
        <p:spPr/>
        <p:txBody>
          <a:bodyPr/>
          <a:lstStyle>
            <a:lvl1pPr>
              <a:defRPr/>
            </a:lvl1pPr>
          </a:lstStyle>
          <a:p>
            <a:fld id="{47533BDF-940A-45E4-8777-12A5CC0711F7}" type="slidenum">
              <a:rPr lang="en-US" altLang="he-IL"/>
              <a:pPr/>
              <a:t>‹#›</a:t>
            </a:fld>
            <a:endParaRPr lang="en-US" alt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659BAB3D-0AF1-4BC0-9DAD-78B2EB31CF0E}" type="slidenum">
              <a:rPr lang="en-US" altLang="he-IL"/>
              <a:pPr/>
              <a:t>‹#›</a:t>
            </a:fld>
            <a:endParaRPr lang="en-US" altLang="he-IL"/>
          </a:p>
        </p:txBody>
      </p:sp>
    </p:spTree>
    <p:extLst>
      <p:ext uri="{BB962C8B-B14F-4D97-AF65-F5344CB8AC3E}">
        <p14:creationId xmlns:p14="http://schemas.microsoft.com/office/powerpoint/2010/main" val="71404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9D4A35B1-0F10-49BB-9F9F-9388F960F9BF}" type="slidenum">
              <a:rPr lang="en-US" altLang="he-IL"/>
              <a:pPr/>
              <a:t>‹#›</a:t>
            </a:fld>
            <a:endParaRPr lang="en-US" altLang="he-IL"/>
          </a:p>
        </p:txBody>
      </p:sp>
    </p:spTree>
    <p:extLst>
      <p:ext uri="{BB962C8B-B14F-4D97-AF65-F5344CB8AC3E}">
        <p14:creationId xmlns:p14="http://schemas.microsoft.com/office/powerpoint/2010/main" val="78164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36525" y="136525"/>
            <a:ext cx="8866188" cy="6581775"/>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7651"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pPr lvl="0"/>
            <a:r>
              <a:rPr lang="en-US" altLang="he-IL" noProof="0" smtClean="0"/>
              <a:t>Click to edit Master title style</a:t>
            </a:r>
          </a:p>
        </p:txBody>
      </p:sp>
      <p:sp>
        <p:nvSpPr>
          <p:cNvPr id="27652"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pPr lvl="0"/>
            <a:r>
              <a:rPr lang="en-US" altLang="he-IL" noProof="0" smtClean="0"/>
              <a:t>Click to edit Master subtitle style</a:t>
            </a:r>
          </a:p>
        </p:txBody>
      </p:sp>
      <p:sp>
        <p:nvSpPr>
          <p:cNvPr id="27653" name="Rectangle 5"/>
          <p:cNvSpPr>
            <a:spLocks noGrp="1" noChangeArrowheads="1"/>
          </p:cNvSpPr>
          <p:nvPr>
            <p:ph type="dt" sz="half" idx="2"/>
          </p:nvPr>
        </p:nvSpPr>
        <p:spPr/>
        <p:txBody>
          <a:bodyPr/>
          <a:lstStyle>
            <a:lvl1pPr>
              <a:defRPr/>
            </a:lvl1pPr>
          </a:lstStyle>
          <a:p>
            <a:endParaRPr lang="en-US" altLang="he-IL"/>
          </a:p>
        </p:txBody>
      </p:sp>
      <p:sp>
        <p:nvSpPr>
          <p:cNvPr id="27654" name="Rectangle 6"/>
          <p:cNvSpPr>
            <a:spLocks noGrp="1" noChangeArrowheads="1"/>
          </p:cNvSpPr>
          <p:nvPr>
            <p:ph type="ftr" sz="quarter" idx="3"/>
          </p:nvPr>
        </p:nvSpPr>
        <p:spPr/>
        <p:txBody>
          <a:bodyPr/>
          <a:lstStyle>
            <a:lvl1pPr>
              <a:defRPr/>
            </a:lvl1pPr>
          </a:lstStyle>
          <a:p>
            <a:endParaRPr lang="en-US" altLang="he-IL"/>
          </a:p>
        </p:txBody>
      </p:sp>
      <p:sp>
        <p:nvSpPr>
          <p:cNvPr id="27655" name="Rectangle 7"/>
          <p:cNvSpPr>
            <a:spLocks noGrp="1" noChangeArrowheads="1"/>
          </p:cNvSpPr>
          <p:nvPr>
            <p:ph type="sldNum" sz="quarter" idx="4"/>
          </p:nvPr>
        </p:nvSpPr>
        <p:spPr/>
        <p:txBody>
          <a:bodyPr/>
          <a:lstStyle>
            <a:lvl1pPr>
              <a:defRPr/>
            </a:lvl1pPr>
          </a:lstStyle>
          <a:p>
            <a:fld id="{D6B99144-F844-4B9F-B489-F504A16B6A24}" type="slidenum">
              <a:rPr lang="en-US" altLang="he-IL"/>
              <a:pPr/>
              <a:t>‹#›</a:t>
            </a:fld>
            <a:endParaRPr lang="en-US" altLang="he-I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B8E86FC0-FB44-4741-9DDD-8ED8B625A628}" type="slidenum">
              <a:rPr lang="en-US" altLang="he-IL"/>
              <a:pPr/>
              <a:t>‹#›</a:t>
            </a:fld>
            <a:endParaRPr lang="en-US" altLang="he-IL"/>
          </a:p>
        </p:txBody>
      </p:sp>
    </p:spTree>
    <p:extLst>
      <p:ext uri="{BB962C8B-B14F-4D97-AF65-F5344CB8AC3E}">
        <p14:creationId xmlns:p14="http://schemas.microsoft.com/office/powerpoint/2010/main" val="4114398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E7E73A22-80C0-4244-94B6-9B6B43F6B653}" type="slidenum">
              <a:rPr lang="en-US" altLang="he-IL"/>
              <a:pPr/>
              <a:t>‹#›</a:t>
            </a:fld>
            <a:endParaRPr lang="en-US" altLang="he-IL"/>
          </a:p>
        </p:txBody>
      </p:sp>
    </p:spTree>
    <p:extLst>
      <p:ext uri="{BB962C8B-B14F-4D97-AF65-F5344CB8AC3E}">
        <p14:creationId xmlns:p14="http://schemas.microsoft.com/office/powerpoint/2010/main" val="3961734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1E590C42-77FC-4260-9006-254CF73F5322}" type="slidenum">
              <a:rPr lang="en-US" altLang="he-IL"/>
              <a:pPr/>
              <a:t>‹#›</a:t>
            </a:fld>
            <a:endParaRPr lang="en-US" altLang="he-IL"/>
          </a:p>
        </p:txBody>
      </p:sp>
    </p:spTree>
    <p:extLst>
      <p:ext uri="{BB962C8B-B14F-4D97-AF65-F5344CB8AC3E}">
        <p14:creationId xmlns:p14="http://schemas.microsoft.com/office/powerpoint/2010/main" val="2481752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lvl1pPr>
              <a:defRPr/>
            </a:lvl1pPr>
          </a:lstStyle>
          <a:p>
            <a:endParaRPr lang="en-US" altLang="he-IL"/>
          </a:p>
        </p:txBody>
      </p:sp>
      <p:sp>
        <p:nvSpPr>
          <p:cNvPr id="8" name="Footer Placeholder 7"/>
          <p:cNvSpPr>
            <a:spLocks noGrp="1"/>
          </p:cNvSpPr>
          <p:nvPr>
            <p:ph type="ftr" sz="quarter" idx="11"/>
          </p:nvPr>
        </p:nvSpPr>
        <p:spPr/>
        <p:txBody>
          <a:bodyPr/>
          <a:lstStyle>
            <a:lvl1pPr>
              <a:defRPr/>
            </a:lvl1pPr>
          </a:lstStyle>
          <a:p>
            <a:endParaRPr lang="en-US" altLang="he-IL"/>
          </a:p>
        </p:txBody>
      </p:sp>
      <p:sp>
        <p:nvSpPr>
          <p:cNvPr id="9" name="Slide Number Placeholder 8"/>
          <p:cNvSpPr>
            <a:spLocks noGrp="1"/>
          </p:cNvSpPr>
          <p:nvPr>
            <p:ph type="sldNum" sz="quarter" idx="12"/>
          </p:nvPr>
        </p:nvSpPr>
        <p:spPr/>
        <p:txBody>
          <a:bodyPr/>
          <a:lstStyle>
            <a:lvl1pPr>
              <a:defRPr/>
            </a:lvl1pPr>
          </a:lstStyle>
          <a:p>
            <a:fld id="{822F567A-8AD9-4583-8A8B-868BDE379922}" type="slidenum">
              <a:rPr lang="en-US" altLang="he-IL"/>
              <a:pPr/>
              <a:t>‹#›</a:t>
            </a:fld>
            <a:endParaRPr lang="en-US" altLang="he-IL"/>
          </a:p>
        </p:txBody>
      </p:sp>
    </p:spTree>
    <p:extLst>
      <p:ext uri="{BB962C8B-B14F-4D97-AF65-F5344CB8AC3E}">
        <p14:creationId xmlns:p14="http://schemas.microsoft.com/office/powerpoint/2010/main" val="1835920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lvl1pPr>
              <a:defRPr/>
            </a:lvl1pPr>
          </a:lstStyle>
          <a:p>
            <a:endParaRPr lang="en-US" altLang="he-IL"/>
          </a:p>
        </p:txBody>
      </p:sp>
      <p:sp>
        <p:nvSpPr>
          <p:cNvPr id="4" name="Footer Placeholder 3"/>
          <p:cNvSpPr>
            <a:spLocks noGrp="1"/>
          </p:cNvSpPr>
          <p:nvPr>
            <p:ph type="ftr" sz="quarter" idx="11"/>
          </p:nvPr>
        </p:nvSpPr>
        <p:spPr/>
        <p:txBody>
          <a:bodyPr/>
          <a:lstStyle>
            <a:lvl1pPr>
              <a:defRPr/>
            </a:lvl1pPr>
          </a:lstStyle>
          <a:p>
            <a:endParaRPr lang="en-US" altLang="he-IL"/>
          </a:p>
        </p:txBody>
      </p:sp>
      <p:sp>
        <p:nvSpPr>
          <p:cNvPr id="5" name="Slide Number Placeholder 4"/>
          <p:cNvSpPr>
            <a:spLocks noGrp="1"/>
          </p:cNvSpPr>
          <p:nvPr>
            <p:ph type="sldNum" sz="quarter" idx="12"/>
          </p:nvPr>
        </p:nvSpPr>
        <p:spPr/>
        <p:txBody>
          <a:bodyPr/>
          <a:lstStyle>
            <a:lvl1pPr>
              <a:defRPr/>
            </a:lvl1pPr>
          </a:lstStyle>
          <a:p>
            <a:fld id="{61A24172-8AC2-47B0-A330-8B81C333C4B3}" type="slidenum">
              <a:rPr lang="en-US" altLang="he-IL"/>
              <a:pPr/>
              <a:t>‹#›</a:t>
            </a:fld>
            <a:endParaRPr lang="en-US" altLang="he-IL"/>
          </a:p>
        </p:txBody>
      </p:sp>
    </p:spTree>
    <p:extLst>
      <p:ext uri="{BB962C8B-B14F-4D97-AF65-F5344CB8AC3E}">
        <p14:creationId xmlns:p14="http://schemas.microsoft.com/office/powerpoint/2010/main" val="2049711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he-IL"/>
          </a:p>
        </p:txBody>
      </p:sp>
      <p:sp>
        <p:nvSpPr>
          <p:cNvPr id="3" name="Footer Placeholder 2"/>
          <p:cNvSpPr>
            <a:spLocks noGrp="1"/>
          </p:cNvSpPr>
          <p:nvPr>
            <p:ph type="ftr" sz="quarter" idx="11"/>
          </p:nvPr>
        </p:nvSpPr>
        <p:spPr/>
        <p:txBody>
          <a:bodyPr/>
          <a:lstStyle>
            <a:lvl1pPr>
              <a:defRPr/>
            </a:lvl1pPr>
          </a:lstStyle>
          <a:p>
            <a:endParaRPr lang="en-US" altLang="he-IL"/>
          </a:p>
        </p:txBody>
      </p:sp>
      <p:sp>
        <p:nvSpPr>
          <p:cNvPr id="4" name="Slide Number Placeholder 3"/>
          <p:cNvSpPr>
            <a:spLocks noGrp="1"/>
          </p:cNvSpPr>
          <p:nvPr>
            <p:ph type="sldNum" sz="quarter" idx="12"/>
          </p:nvPr>
        </p:nvSpPr>
        <p:spPr/>
        <p:txBody>
          <a:bodyPr/>
          <a:lstStyle>
            <a:lvl1pPr>
              <a:defRPr/>
            </a:lvl1pPr>
          </a:lstStyle>
          <a:p>
            <a:fld id="{BBC5A023-9E73-4471-9291-AE6F84B75CF9}" type="slidenum">
              <a:rPr lang="en-US" altLang="he-IL"/>
              <a:pPr/>
              <a:t>‹#›</a:t>
            </a:fld>
            <a:endParaRPr lang="en-US" altLang="he-IL"/>
          </a:p>
        </p:txBody>
      </p:sp>
    </p:spTree>
    <p:extLst>
      <p:ext uri="{BB962C8B-B14F-4D97-AF65-F5344CB8AC3E}">
        <p14:creationId xmlns:p14="http://schemas.microsoft.com/office/powerpoint/2010/main" val="4098032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9F381B41-448D-4D2F-AB9D-ECB22C56809E}" type="slidenum">
              <a:rPr lang="en-US" altLang="he-IL"/>
              <a:pPr/>
              <a:t>‹#›</a:t>
            </a:fld>
            <a:endParaRPr lang="en-US" altLang="he-IL"/>
          </a:p>
        </p:txBody>
      </p:sp>
    </p:spTree>
    <p:extLst>
      <p:ext uri="{BB962C8B-B14F-4D97-AF65-F5344CB8AC3E}">
        <p14:creationId xmlns:p14="http://schemas.microsoft.com/office/powerpoint/2010/main" val="514626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3EF84412-D3F1-437C-88B0-12540D797466}" type="slidenum">
              <a:rPr lang="en-US" altLang="he-IL"/>
              <a:pPr/>
              <a:t>‹#›</a:t>
            </a:fld>
            <a:endParaRPr lang="en-US" altLang="he-IL"/>
          </a:p>
        </p:txBody>
      </p:sp>
    </p:spTree>
    <p:extLst>
      <p:ext uri="{BB962C8B-B14F-4D97-AF65-F5344CB8AC3E}">
        <p14:creationId xmlns:p14="http://schemas.microsoft.com/office/powerpoint/2010/main" val="2244691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31810025-73BD-4F8D-8537-980726DD0E48}" type="slidenum">
              <a:rPr lang="en-US" altLang="he-IL"/>
              <a:pPr/>
              <a:t>‹#›</a:t>
            </a:fld>
            <a:endParaRPr lang="en-US" altLang="he-IL"/>
          </a:p>
        </p:txBody>
      </p:sp>
    </p:spTree>
    <p:extLst>
      <p:ext uri="{BB962C8B-B14F-4D97-AF65-F5344CB8AC3E}">
        <p14:creationId xmlns:p14="http://schemas.microsoft.com/office/powerpoint/2010/main" val="13126441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1AFDE8F4-28B5-4F83-9052-420D9E428DDD}" type="slidenum">
              <a:rPr lang="en-US" altLang="he-IL"/>
              <a:pPr/>
              <a:t>‹#›</a:t>
            </a:fld>
            <a:endParaRPr lang="en-US" altLang="he-IL"/>
          </a:p>
        </p:txBody>
      </p:sp>
    </p:spTree>
    <p:extLst>
      <p:ext uri="{BB962C8B-B14F-4D97-AF65-F5344CB8AC3E}">
        <p14:creationId xmlns:p14="http://schemas.microsoft.com/office/powerpoint/2010/main" val="1173632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F649C8C3-178C-497D-9A20-376B125A4341}" type="slidenum">
              <a:rPr lang="en-US" altLang="he-IL"/>
              <a:pPr/>
              <a:t>‹#›</a:t>
            </a:fld>
            <a:endParaRPr lang="en-US" altLang="he-IL"/>
          </a:p>
        </p:txBody>
      </p:sp>
    </p:spTree>
    <p:extLst>
      <p:ext uri="{BB962C8B-B14F-4D97-AF65-F5344CB8AC3E}">
        <p14:creationId xmlns:p14="http://schemas.microsoft.com/office/powerpoint/2010/main" val="2143776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CA57C799-1D73-456E-86C0-BA16F6994548}" type="slidenum">
              <a:rPr lang="en-US" altLang="he-IL"/>
              <a:pPr/>
              <a:t>‹#›</a:t>
            </a:fld>
            <a:endParaRPr lang="en-US" altLang="he-IL"/>
          </a:p>
        </p:txBody>
      </p:sp>
    </p:spTree>
    <p:extLst>
      <p:ext uri="{BB962C8B-B14F-4D97-AF65-F5344CB8AC3E}">
        <p14:creationId xmlns:p14="http://schemas.microsoft.com/office/powerpoint/2010/main" val="34662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A091FDCA-D92D-479A-A0A3-0C52AA619531}" type="slidenum">
              <a:rPr lang="en-US" altLang="he-IL"/>
              <a:pPr/>
              <a:t>‹#›</a:t>
            </a:fld>
            <a:endParaRPr lang="en-US" altLang="he-IL"/>
          </a:p>
        </p:txBody>
      </p:sp>
    </p:spTree>
    <p:extLst>
      <p:ext uri="{BB962C8B-B14F-4D97-AF65-F5344CB8AC3E}">
        <p14:creationId xmlns:p14="http://schemas.microsoft.com/office/powerpoint/2010/main" val="2973995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lvl1pPr>
              <a:defRPr/>
            </a:lvl1pPr>
          </a:lstStyle>
          <a:p>
            <a:endParaRPr lang="en-US" altLang="he-IL"/>
          </a:p>
        </p:txBody>
      </p:sp>
      <p:sp>
        <p:nvSpPr>
          <p:cNvPr id="8" name="Footer Placeholder 7"/>
          <p:cNvSpPr>
            <a:spLocks noGrp="1"/>
          </p:cNvSpPr>
          <p:nvPr>
            <p:ph type="ftr" sz="quarter" idx="11"/>
          </p:nvPr>
        </p:nvSpPr>
        <p:spPr/>
        <p:txBody>
          <a:bodyPr/>
          <a:lstStyle>
            <a:lvl1pPr>
              <a:defRPr/>
            </a:lvl1pPr>
          </a:lstStyle>
          <a:p>
            <a:endParaRPr lang="en-US" altLang="he-IL"/>
          </a:p>
        </p:txBody>
      </p:sp>
      <p:sp>
        <p:nvSpPr>
          <p:cNvPr id="9" name="Slide Number Placeholder 8"/>
          <p:cNvSpPr>
            <a:spLocks noGrp="1"/>
          </p:cNvSpPr>
          <p:nvPr>
            <p:ph type="sldNum" sz="quarter" idx="12"/>
          </p:nvPr>
        </p:nvSpPr>
        <p:spPr/>
        <p:txBody>
          <a:bodyPr/>
          <a:lstStyle>
            <a:lvl1pPr>
              <a:defRPr/>
            </a:lvl1pPr>
          </a:lstStyle>
          <a:p>
            <a:fld id="{CE853DB8-D058-4DC9-A2A8-CAA609B21038}" type="slidenum">
              <a:rPr lang="en-US" altLang="he-IL"/>
              <a:pPr/>
              <a:t>‹#›</a:t>
            </a:fld>
            <a:endParaRPr lang="en-US" altLang="he-IL"/>
          </a:p>
        </p:txBody>
      </p:sp>
    </p:spTree>
    <p:extLst>
      <p:ext uri="{BB962C8B-B14F-4D97-AF65-F5344CB8AC3E}">
        <p14:creationId xmlns:p14="http://schemas.microsoft.com/office/powerpoint/2010/main" val="108927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lvl1pPr>
              <a:defRPr/>
            </a:lvl1pPr>
          </a:lstStyle>
          <a:p>
            <a:endParaRPr lang="en-US" altLang="he-IL"/>
          </a:p>
        </p:txBody>
      </p:sp>
      <p:sp>
        <p:nvSpPr>
          <p:cNvPr id="4" name="Footer Placeholder 3"/>
          <p:cNvSpPr>
            <a:spLocks noGrp="1"/>
          </p:cNvSpPr>
          <p:nvPr>
            <p:ph type="ftr" sz="quarter" idx="11"/>
          </p:nvPr>
        </p:nvSpPr>
        <p:spPr/>
        <p:txBody>
          <a:bodyPr/>
          <a:lstStyle>
            <a:lvl1pPr>
              <a:defRPr/>
            </a:lvl1pPr>
          </a:lstStyle>
          <a:p>
            <a:endParaRPr lang="en-US" altLang="he-IL"/>
          </a:p>
        </p:txBody>
      </p:sp>
      <p:sp>
        <p:nvSpPr>
          <p:cNvPr id="5" name="Slide Number Placeholder 4"/>
          <p:cNvSpPr>
            <a:spLocks noGrp="1"/>
          </p:cNvSpPr>
          <p:nvPr>
            <p:ph type="sldNum" sz="quarter" idx="12"/>
          </p:nvPr>
        </p:nvSpPr>
        <p:spPr/>
        <p:txBody>
          <a:bodyPr/>
          <a:lstStyle>
            <a:lvl1pPr>
              <a:defRPr/>
            </a:lvl1pPr>
          </a:lstStyle>
          <a:p>
            <a:fld id="{0CEBC20C-4212-4D6E-B725-6E50D0A8CE5B}" type="slidenum">
              <a:rPr lang="en-US" altLang="he-IL"/>
              <a:pPr/>
              <a:t>‹#›</a:t>
            </a:fld>
            <a:endParaRPr lang="en-US" altLang="he-IL"/>
          </a:p>
        </p:txBody>
      </p:sp>
    </p:spTree>
    <p:extLst>
      <p:ext uri="{BB962C8B-B14F-4D97-AF65-F5344CB8AC3E}">
        <p14:creationId xmlns:p14="http://schemas.microsoft.com/office/powerpoint/2010/main" val="413309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he-IL"/>
          </a:p>
        </p:txBody>
      </p:sp>
      <p:sp>
        <p:nvSpPr>
          <p:cNvPr id="3" name="Footer Placeholder 2"/>
          <p:cNvSpPr>
            <a:spLocks noGrp="1"/>
          </p:cNvSpPr>
          <p:nvPr>
            <p:ph type="ftr" sz="quarter" idx="11"/>
          </p:nvPr>
        </p:nvSpPr>
        <p:spPr/>
        <p:txBody>
          <a:bodyPr/>
          <a:lstStyle>
            <a:lvl1pPr>
              <a:defRPr/>
            </a:lvl1pPr>
          </a:lstStyle>
          <a:p>
            <a:endParaRPr lang="en-US" altLang="he-IL"/>
          </a:p>
        </p:txBody>
      </p:sp>
      <p:sp>
        <p:nvSpPr>
          <p:cNvPr id="4" name="Slide Number Placeholder 3"/>
          <p:cNvSpPr>
            <a:spLocks noGrp="1"/>
          </p:cNvSpPr>
          <p:nvPr>
            <p:ph type="sldNum" sz="quarter" idx="12"/>
          </p:nvPr>
        </p:nvSpPr>
        <p:spPr/>
        <p:txBody>
          <a:bodyPr/>
          <a:lstStyle>
            <a:lvl1pPr>
              <a:defRPr/>
            </a:lvl1pPr>
          </a:lstStyle>
          <a:p>
            <a:fld id="{1E0E6E33-83BF-420D-88D0-90240055ADDE}" type="slidenum">
              <a:rPr lang="en-US" altLang="he-IL"/>
              <a:pPr/>
              <a:t>‹#›</a:t>
            </a:fld>
            <a:endParaRPr lang="en-US" altLang="he-IL"/>
          </a:p>
        </p:txBody>
      </p:sp>
    </p:spTree>
    <p:extLst>
      <p:ext uri="{BB962C8B-B14F-4D97-AF65-F5344CB8AC3E}">
        <p14:creationId xmlns:p14="http://schemas.microsoft.com/office/powerpoint/2010/main" val="392755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76D4A82D-6F44-4A44-A64E-00C39F48D81C}" type="slidenum">
              <a:rPr lang="en-US" altLang="he-IL"/>
              <a:pPr/>
              <a:t>‹#›</a:t>
            </a:fld>
            <a:endParaRPr lang="en-US" altLang="he-IL"/>
          </a:p>
        </p:txBody>
      </p:sp>
    </p:spTree>
    <p:extLst>
      <p:ext uri="{BB962C8B-B14F-4D97-AF65-F5344CB8AC3E}">
        <p14:creationId xmlns:p14="http://schemas.microsoft.com/office/powerpoint/2010/main" val="249652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F0E94658-C982-4FC0-B426-8D61CB6DB9EC}" type="slidenum">
              <a:rPr lang="en-US" altLang="he-IL"/>
              <a:pPr/>
              <a:t>‹#›</a:t>
            </a:fld>
            <a:endParaRPr lang="en-US" altLang="he-IL"/>
          </a:p>
        </p:txBody>
      </p:sp>
    </p:spTree>
    <p:extLst>
      <p:ext uri="{BB962C8B-B14F-4D97-AF65-F5344CB8AC3E}">
        <p14:creationId xmlns:p14="http://schemas.microsoft.com/office/powerpoint/2010/main" val="373498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he-IL" smtClean="0"/>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he-IL"/>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he-IL"/>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B3E01D2-1FDE-4C69-BC06-E071948EC0CB}" type="slidenum">
              <a:rPr lang="en-US" altLang="he-IL"/>
              <a:pPr/>
              <a:t>‹#›</a:t>
            </a:fld>
            <a:endParaRPr lang="en-US" altLang="he-IL"/>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p:titleStyle>
    <p:body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36525" y="136525"/>
            <a:ext cx="8866188" cy="6581775"/>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6627" name="Rectangle 3"/>
          <p:cNvSpPr>
            <a:spLocks noGrp="1" noChangeArrowheads="1"/>
          </p:cNvSpPr>
          <p:nvPr>
            <p:ph type="title"/>
            <p:custDataLst>
              <p:tags r:id="rId13"/>
            </p:custDataLst>
          </p:nvPr>
        </p:nvSpPr>
        <p:spPr bwMode="auto">
          <a:xfrm>
            <a:off x="455613" y="274638"/>
            <a:ext cx="8226425" cy="114300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he-IL" smtClean="0"/>
              <a:t>Click to edit Master title style</a:t>
            </a:r>
          </a:p>
        </p:txBody>
      </p:sp>
      <p:sp>
        <p:nvSpPr>
          <p:cNvPr id="26628" name="Rectangle 4"/>
          <p:cNvSpPr>
            <a:spLocks noGrp="1" noChangeArrowheads="1"/>
          </p:cNvSpPr>
          <p:nvPr>
            <p:ph type="body" idx="1"/>
            <p:custDataLst>
              <p:tags r:id="rId14"/>
            </p:custDataLst>
          </p:nvPr>
        </p:nvSpPr>
        <p:spPr bwMode="auto">
          <a:xfrm>
            <a:off x="455613" y="1600200"/>
            <a:ext cx="8226425" cy="4525963"/>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266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he-IL"/>
          </a:p>
        </p:txBody>
      </p:sp>
      <p:sp>
        <p:nvSpPr>
          <p:cNvPr id="266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he-IL"/>
          </a:p>
        </p:txBody>
      </p:sp>
      <p:sp>
        <p:nvSpPr>
          <p:cNvPr id="266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EF1D9B1-3BED-407D-9677-B02E2F88444D}" type="slidenum">
              <a:rPr lang="en-US" altLang="he-IL"/>
              <a:pPr/>
              <a:t>‹#›</a:t>
            </a:fld>
            <a:endParaRPr lang="en-US" altLang="he-IL"/>
          </a:p>
        </p:txBody>
      </p:sp>
    </p:spTree>
  </p:cSld>
  <p:clrMap bg1="lt1" tx1="dk1" bg2="lt2" tx2="dk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pitchFamily="34" charset="0"/>
        </a:defRPr>
      </a:lvl2pPr>
      <a:lvl3pPr algn="l" rtl="0" fontAlgn="base">
        <a:spcBef>
          <a:spcPct val="0"/>
        </a:spcBef>
        <a:spcAft>
          <a:spcPct val="0"/>
        </a:spcAft>
        <a:buClr>
          <a:schemeClr val="tx1"/>
        </a:buClr>
        <a:defRPr sz="3200">
          <a:solidFill>
            <a:schemeClr val="tx1"/>
          </a:solidFill>
          <a:latin typeface="Arial" pitchFamily="34" charset="0"/>
        </a:defRPr>
      </a:lvl3pPr>
      <a:lvl4pPr algn="l" rtl="0" fontAlgn="base">
        <a:spcBef>
          <a:spcPct val="0"/>
        </a:spcBef>
        <a:spcAft>
          <a:spcPct val="0"/>
        </a:spcAft>
        <a:buClr>
          <a:schemeClr val="tx1"/>
        </a:buClr>
        <a:defRPr sz="3200">
          <a:solidFill>
            <a:schemeClr val="tx1"/>
          </a:solidFill>
          <a:latin typeface="Arial" pitchFamily="34" charset="0"/>
        </a:defRPr>
      </a:lvl4pPr>
      <a:lvl5pPr algn="l" rtl="0" fontAlgn="base">
        <a:spcBef>
          <a:spcPct val="0"/>
        </a:spcBef>
        <a:spcAft>
          <a:spcPct val="0"/>
        </a:spcAft>
        <a:buClr>
          <a:schemeClr val="tx1"/>
        </a:buClr>
        <a:defRPr sz="3200">
          <a:solidFill>
            <a:schemeClr val="tx1"/>
          </a:solidFill>
          <a:latin typeface="Arial" pitchFamily="34" charset="0"/>
        </a:defRPr>
      </a:lvl5pPr>
      <a:lvl6pPr marL="457200" algn="l" rtl="0" fontAlgn="base">
        <a:spcBef>
          <a:spcPct val="0"/>
        </a:spcBef>
        <a:spcAft>
          <a:spcPct val="0"/>
        </a:spcAft>
        <a:buClr>
          <a:schemeClr val="tx1"/>
        </a:buClr>
        <a:defRPr sz="3200">
          <a:solidFill>
            <a:schemeClr val="tx1"/>
          </a:solidFill>
          <a:latin typeface="Arial" pitchFamily="34" charset="0"/>
        </a:defRPr>
      </a:lvl6pPr>
      <a:lvl7pPr marL="914400" algn="l" rtl="0" fontAlgn="base">
        <a:spcBef>
          <a:spcPct val="0"/>
        </a:spcBef>
        <a:spcAft>
          <a:spcPct val="0"/>
        </a:spcAft>
        <a:buClr>
          <a:schemeClr val="tx1"/>
        </a:buClr>
        <a:defRPr sz="3200">
          <a:solidFill>
            <a:schemeClr val="tx1"/>
          </a:solidFill>
          <a:latin typeface="Arial" pitchFamily="34" charset="0"/>
        </a:defRPr>
      </a:lvl7pPr>
      <a:lvl8pPr marL="1371600" algn="l" rtl="0" fontAlgn="base">
        <a:spcBef>
          <a:spcPct val="0"/>
        </a:spcBef>
        <a:spcAft>
          <a:spcPct val="0"/>
        </a:spcAft>
        <a:buClr>
          <a:schemeClr val="tx1"/>
        </a:buClr>
        <a:defRPr sz="3200">
          <a:solidFill>
            <a:schemeClr val="tx1"/>
          </a:solidFill>
          <a:latin typeface="Arial" pitchFamily="34" charset="0"/>
        </a:defRPr>
      </a:lvl8pPr>
      <a:lvl9pPr marL="1828800" algn="l" rtl="0" fontAlgn="base">
        <a:spcBef>
          <a:spcPct val="0"/>
        </a:spcBef>
        <a:spcAft>
          <a:spcPct val="0"/>
        </a:spcAft>
        <a:buClr>
          <a:schemeClr val="tx1"/>
        </a:buClr>
        <a:defRPr sz="3200">
          <a:solidFill>
            <a:schemeClr val="tx1"/>
          </a:solidFill>
          <a:latin typeface="Arial" pitchFamily="34"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12.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1.bin"/><Relationship Id="rId4" Type="http://schemas.openxmlformats.org/officeDocument/2006/relationships/hyperlink" Target="https://github.com/turner11/BWA-Final_Project/blob/master/Files/Prototype.zip?raw=true" TargetMode="Externa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turner11/BWA-Final_Project/blob/master/Code/BWT.Net/InexactSearch.c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2123728" y="1628800"/>
            <a:ext cx="5830515" cy="1470025"/>
          </a:xfrm>
        </p:spPr>
        <p:txBody>
          <a:bodyPr/>
          <a:lstStyle/>
          <a:p>
            <a:r>
              <a:rPr lang="he-IL" b="1" dirty="0" smtClean="0"/>
              <a:t>מקבול</a:t>
            </a:r>
            <a:r>
              <a:rPr lang="en-US" b="1" dirty="0" smtClean="0">
                <a:solidFill>
                  <a:schemeClr val="tx1"/>
                </a:solidFill>
                <a:latin typeface="+mj-lt"/>
                <a:ea typeface="+mj-ea"/>
                <a:cs typeface="+mj-cs"/>
              </a:rPr>
              <a:t>BWA-Aligner </a:t>
            </a:r>
            <a:r>
              <a:rPr lang="en-US" dirty="0">
                <a:solidFill>
                  <a:schemeClr val="tx1"/>
                </a:solidFill>
                <a:latin typeface="+mj-lt"/>
                <a:ea typeface="+mj-ea"/>
                <a:cs typeface="+mj-cs"/>
              </a:rPr>
              <a:t/>
            </a:r>
            <a:br>
              <a:rPr lang="en-US" dirty="0">
                <a:solidFill>
                  <a:schemeClr val="tx1"/>
                </a:solidFill>
                <a:latin typeface="+mj-lt"/>
                <a:ea typeface="+mj-ea"/>
                <a:cs typeface="+mj-cs"/>
              </a:rPr>
            </a:br>
            <a:endParaRPr lang="he-IL" altLang="he-IL" dirty="0"/>
          </a:p>
        </p:txBody>
      </p:sp>
      <p:sp>
        <p:nvSpPr>
          <p:cNvPr id="53251" name="Rectangle 3"/>
          <p:cNvSpPr>
            <a:spLocks noGrp="1" noChangeArrowheads="1"/>
          </p:cNvSpPr>
          <p:nvPr>
            <p:ph type="subTitle" idx="1"/>
          </p:nvPr>
        </p:nvSpPr>
        <p:spPr/>
        <p:txBody>
          <a:bodyPr/>
          <a:lstStyle/>
          <a:p>
            <a:pPr algn="r"/>
            <a:r>
              <a:rPr lang="he-IL" b="1" dirty="0">
                <a:solidFill>
                  <a:schemeClr val="tx1"/>
                </a:solidFill>
                <a:latin typeface="+mn-lt"/>
                <a:ea typeface="+mn-ea"/>
                <a:cs typeface="+mn-cs"/>
              </a:rPr>
              <a:t>אבי </a:t>
            </a:r>
            <a:r>
              <a:rPr lang="he-IL" b="1" dirty="0" smtClean="0">
                <a:solidFill>
                  <a:schemeClr val="tx1"/>
                </a:solidFill>
                <a:latin typeface="+mn-lt"/>
                <a:ea typeface="+mn-ea"/>
                <a:cs typeface="+mn-cs"/>
              </a:rPr>
              <a:t>טרנר</a:t>
            </a:r>
          </a:p>
          <a:p>
            <a:pPr algn="r"/>
            <a:r>
              <a:rPr lang="he-IL" b="1" dirty="0">
                <a:solidFill>
                  <a:schemeClr val="tx1"/>
                </a:solidFill>
                <a:latin typeface="+mn-lt"/>
                <a:ea typeface="+mn-ea"/>
                <a:cs typeface="+mn-cs"/>
              </a:rPr>
              <a:t>מנחה </a:t>
            </a:r>
            <a:r>
              <a:rPr lang="he-IL" b="1" dirty="0" smtClean="0">
                <a:solidFill>
                  <a:schemeClr val="tx1"/>
                </a:solidFill>
                <a:latin typeface="+mn-lt"/>
                <a:ea typeface="+mn-ea"/>
                <a:cs typeface="+mn-cs"/>
              </a:rPr>
              <a:t>אקדמי: ד"ר </a:t>
            </a:r>
            <a:r>
              <a:rPr lang="he-IL" b="1" dirty="0">
                <a:solidFill>
                  <a:schemeClr val="tx1"/>
                </a:solidFill>
                <a:latin typeface="+mn-lt"/>
                <a:ea typeface="+mn-ea"/>
                <a:cs typeface="+mn-cs"/>
              </a:rPr>
              <a:t>יהודה חסין </a:t>
            </a:r>
            <a:endParaRPr lang="he-IL" altLang="he-I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2699546" y="764704"/>
                <a:ext cx="6432444" cy="4857403"/>
              </a:xfrm>
            </p:spPr>
            <p:txBody>
              <a:bodyPr/>
              <a:lstStyle/>
              <a:p>
                <a:pPr>
                  <a:lnSpc>
                    <a:spcPct val="150000"/>
                  </a:lnSpc>
                </a:pPr>
                <a:r>
                  <a:rPr lang="he-IL" sz="2000" dirty="0" smtClean="0"/>
                  <a:t>האלגוריתם </a:t>
                </a:r>
                <a:r>
                  <a:rPr lang="en-US" sz="2000" dirty="0" smtClean="0"/>
                  <a:t>BWA</a:t>
                </a:r>
                <a:r>
                  <a:rPr lang="he-IL" sz="2000" dirty="0" smtClean="0"/>
                  <a:t> הוא אכן יעיל מאוד.</a:t>
                </a:r>
              </a:p>
              <a:p>
                <a:pPr>
                  <a:lnSpc>
                    <a:spcPct val="150000"/>
                  </a:lnSpc>
                </a:pPr>
                <a:r>
                  <a:rPr lang="he-IL" sz="2000" dirty="0" smtClean="0"/>
                  <a:t>כזכור, את האלגוריתם מבצעים המון פעמים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i="1">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a:t>(</a:t>
                </a:r>
                <a:r>
                  <a:rPr lang="he-IL" sz="2000" dirty="0" smtClean="0"/>
                  <a:t>.</a:t>
                </a:r>
              </a:p>
              <a:p>
                <a:pPr>
                  <a:lnSpc>
                    <a:spcPct val="150000"/>
                  </a:lnSpc>
                </a:pPr>
                <a:r>
                  <a:rPr lang="he-IL" sz="2000" dirty="0"/>
                  <a:t>יעילות האלגוריתם עבור מציאת מיקום כל הדגימות :</a:t>
                </a:r>
                <a14:m>
                  <m:oMath xmlns:m="http://schemas.openxmlformats.org/officeDocument/2006/math">
                    <m:r>
                      <a:rPr lang="en-US" sz="2000" i="1">
                        <a:latin typeface="Cambria Math"/>
                      </a:rPr>
                      <m:t>𝑚</m:t>
                    </m:r>
                    <m:r>
                      <a:rPr lang="en-US" sz="2000" i="1">
                        <a:latin typeface="Cambria Math"/>
                      </a:rPr>
                      <m:t>∙</m:t>
                    </m:r>
                    <m:r>
                      <a:rPr lang="he-IL" sz="2000" i="1">
                        <a:latin typeface="Cambria Math"/>
                      </a:rPr>
                      <m:t>𝜃</m:t>
                    </m:r>
                    <m:r>
                      <a:rPr lang="en-US" sz="2000" i="1">
                        <a:latin typeface="Cambria Math"/>
                      </a:rPr>
                      <m:t>(</m:t>
                    </m:r>
                    <m:r>
                      <a:rPr lang="en-US" sz="2000">
                        <a:latin typeface="Cambria Math"/>
                      </a:rPr>
                      <m:t>|</m:t>
                    </m:r>
                    <m:r>
                      <m:rPr>
                        <m:sty m:val="p"/>
                      </m:rPr>
                      <a:rPr lang="en-US" sz="2000">
                        <a:latin typeface="Cambria Math"/>
                      </a:rPr>
                      <m:t>w</m:t>
                    </m:r>
                    <m:r>
                      <a:rPr lang="en-US" sz="2000">
                        <a:latin typeface="Cambria Math"/>
                      </a:rPr>
                      <m:t>|</m:t>
                    </m:r>
                    <m:r>
                      <a:rPr lang="en-US" sz="2000" i="1" smtClean="0">
                        <a:latin typeface="Cambria Math"/>
                      </a:rPr>
                      <m:t>)</m:t>
                    </m:r>
                  </m:oMath>
                </a14:m>
                <a:endParaRPr lang="he-IL" sz="2000" dirty="0" smtClean="0"/>
              </a:p>
              <a:p>
                <a:pPr>
                  <a:lnSpc>
                    <a:spcPct val="150000"/>
                  </a:lnSpc>
                </a:pPr>
                <a:r>
                  <a:rPr lang="he-IL" sz="2000" dirty="0" smtClean="0"/>
                  <a:t>בפועל, כיום, זמן הריצה של אלגוריתם זה הוא בין שעות לימים.</a:t>
                </a:r>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2699546" y="764704"/>
                <a:ext cx="6432444" cy="4857403"/>
              </a:xfrm>
              <a:blipFill rotWithShape="1">
                <a:blip r:embed="rId3"/>
                <a:stretch>
                  <a:fillRect r="-948"/>
                </a:stretch>
              </a:blipFill>
            </p:spPr>
            <p:txBody>
              <a:bodyPr/>
              <a:lstStyle/>
              <a:p>
                <a:r>
                  <a:rPr lang="he-IL">
                    <a:noFill/>
                  </a:rPr>
                  <a:t> </a:t>
                </a:r>
              </a:p>
            </p:txBody>
          </p:sp>
        </mc:Fallback>
      </mc:AlternateContent>
      <p:sp>
        <p:nvSpPr>
          <p:cNvPr id="5"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בעיה בפתרון </a:t>
            </a:r>
            <a:r>
              <a:rPr lang="en-US" b="1" kern="0" dirty="0" smtClean="0"/>
              <a:t>BWA</a:t>
            </a:r>
            <a:endParaRPr lang="he-IL" altLang="he-IL" kern="0" dirty="0"/>
          </a:p>
        </p:txBody>
      </p:sp>
    </p:spTree>
    <p:extLst>
      <p:ext uri="{BB962C8B-B14F-4D97-AF65-F5344CB8AC3E}">
        <p14:creationId xmlns:p14="http://schemas.microsoft.com/office/powerpoint/2010/main" val="268964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0" end="0"/>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2483768" y="1340768"/>
            <a:ext cx="6432444" cy="4857403"/>
          </a:xfrm>
        </p:spPr>
        <p:txBody>
          <a:bodyPr/>
          <a:lstStyle/>
          <a:p>
            <a:pPr marL="0" indent="0">
              <a:buNone/>
            </a:pPr>
            <a:r>
              <a:rPr lang="he-IL" altLang="he-IL" sz="3200" dirty="0" smtClean="0"/>
              <a:t>שלבים בפתרון:</a:t>
            </a:r>
          </a:p>
          <a:p>
            <a:pPr marL="457200" indent="-457200">
              <a:lnSpc>
                <a:spcPct val="150000"/>
              </a:lnSpc>
              <a:buFont typeface="+mj-cs"/>
              <a:buAutoNum type="hebrew2Minus"/>
            </a:pPr>
            <a:r>
              <a:rPr lang="he-IL" sz="2000" dirty="0" smtClean="0"/>
              <a:t>בניית אב טיפוס (</a:t>
            </a:r>
            <a:r>
              <a:rPr lang="en-US" sz="2000" dirty="0" smtClean="0"/>
              <a:t>CPU</a:t>
            </a:r>
            <a:r>
              <a:rPr lang="he-IL" sz="2000" dirty="0" smtClean="0"/>
              <a:t>)  - להבנת הסביבה והאלגוריתם.</a:t>
            </a:r>
          </a:p>
          <a:p>
            <a:pPr marL="457200" indent="-457200">
              <a:lnSpc>
                <a:spcPct val="150000"/>
              </a:lnSpc>
              <a:buFont typeface="+mj-cs"/>
              <a:buAutoNum type="hebrew2Minus"/>
            </a:pPr>
            <a:r>
              <a:rPr lang="he-IL" sz="2000" dirty="0" smtClean="0"/>
              <a:t>מקבול נאיבי של האלגוריתם – כל דגימה תקבל </a:t>
            </a:r>
            <a:r>
              <a:rPr lang="en-US" sz="2000" dirty="0" smtClean="0"/>
              <a:t>Thread</a:t>
            </a:r>
            <a:r>
              <a:rPr lang="he-IL" sz="2000" dirty="0" smtClean="0"/>
              <a:t> משל עצמה על גבי ה</a:t>
            </a:r>
            <a:r>
              <a:rPr lang="en-US" sz="2000" dirty="0" smtClean="0"/>
              <a:t>GPU</a:t>
            </a:r>
            <a:r>
              <a:rPr lang="he-IL" sz="2000" dirty="0" smtClean="0"/>
              <a:t>.</a:t>
            </a:r>
          </a:p>
          <a:p>
            <a:pPr marL="457200" indent="-457200">
              <a:lnSpc>
                <a:spcPct val="150000"/>
              </a:lnSpc>
              <a:buFont typeface="+mj-cs"/>
              <a:buAutoNum type="hebrew2Minus"/>
            </a:pPr>
            <a:r>
              <a:rPr lang="he-IL" sz="2000" dirty="0" smtClean="0"/>
              <a:t>שיפור. נצפה בזמני הריצה בפועל, ובמידת הצורך – ננסה לשפר את זמן הריצה.</a:t>
            </a:r>
          </a:p>
        </p:txBody>
      </p:sp>
      <p:sp>
        <p:nvSpPr>
          <p:cNvPr id="7"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הפתרון</a:t>
            </a:r>
            <a:endParaRPr lang="he-IL" altLang="he-IL" kern="0" dirty="0"/>
          </a:p>
        </p:txBody>
      </p:sp>
      <p:sp>
        <p:nvSpPr>
          <p:cNvPr id="8" name="Rectangle 2"/>
          <p:cNvSpPr txBox="1">
            <a:spLocks noChangeArrowheads="1"/>
          </p:cNvSpPr>
          <p:nvPr/>
        </p:nvSpPr>
        <p:spPr bwMode="auto">
          <a:xfrm>
            <a:off x="2695054" y="76650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en-US" b="1" kern="0" dirty="0" smtClean="0"/>
              <a:t>BWA-Align</a:t>
            </a:r>
            <a:r>
              <a:rPr lang="he-IL" b="1" kern="0" dirty="0" smtClean="0"/>
              <a:t> ממוקבל</a:t>
            </a:r>
            <a:endParaRPr lang="he-IL" altLang="he-IL" kern="0" dirty="0"/>
          </a:p>
        </p:txBody>
      </p:sp>
    </p:spTree>
    <p:extLst>
      <p:ext uri="{BB962C8B-B14F-4D97-AF65-F5344CB8AC3E}">
        <p14:creationId xmlns:p14="http://schemas.microsoft.com/office/powerpoint/2010/main" val="92432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2699546" y="764704"/>
            <a:ext cx="6432444" cy="4857403"/>
          </a:xfrm>
        </p:spPr>
        <p:txBody>
          <a:bodyPr/>
          <a:lstStyle/>
          <a:p>
            <a:pPr marL="457200" indent="-457200">
              <a:lnSpc>
                <a:spcPct val="150000"/>
              </a:lnSpc>
              <a:buFont typeface="+mj-cs"/>
              <a:buAutoNum type="hebrew2Minus"/>
            </a:pPr>
            <a:r>
              <a:rPr lang="he-IL" sz="2000" dirty="0" smtClean="0"/>
              <a:t>בנוסף למקבול, רצינו לשפר קוד קיים. אך מסתבר שהקוד לא מתועד ומאוד לא אינטואיטיבי (כנראה בעקבות אופטימיזציות רבות). אם לאחר המקבול התוצאות לא יהיו טובות מספיק, נשקול לכתוב את הקוד הרלוונטי מחדש בצורה שקל יותר למקבל.</a:t>
            </a:r>
          </a:p>
          <a:p>
            <a:pPr marL="457200" indent="-457200">
              <a:lnSpc>
                <a:spcPct val="150000"/>
              </a:lnSpc>
              <a:buFont typeface="+mj-cs"/>
              <a:buAutoNum type="hebrew2Minus"/>
            </a:pPr>
            <a:r>
              <a:rPr lang="he-IL" sz="2000" dirty="0" smtClean="0">
                <a:solidFill>
                  <a:schemeClr val="tx1"/>
                </a:solidFill>
                <a:hlinkClick r:id="rId4"/>
              </a:rPr>
              <a:t>באב הטיפוס הנכחי </a:t>
            </a:r>
            <a:r>
              <a:rPr lang="he-IL" sz="2000" dirty="0" smtClean="0">
                <a:solidFill>
                  <a:schemeClr val="tx1"/>
                </a:solidFill>
              </a:rPr>
              <a:t>ישמנו את הפעולות הבאות:</a:t>
            </a:r>
          </a:p>
          <a:p>
            <a:pPr marL="857250" lvl="1" indent="-457200">
              <a:lnSpc>
                <a:spcPct val="150000"/>
              </a:lnSpc>
            </a:pPr>
            <a:r>
              <a:rPr lang="he-IL" sz="2000" dirty="0" smtClean="0"/>
              <a:t>טרנספורם </a:t>
            </a:r>
            <a:r>
              <a:rPr lang="en-US" sz="2000" dirty="0" smtClean="0"/>
              <a:t>BWT</a:t>
            </a:r>
            <a:r>
              <a:rPr lang="he-IL" sz="2000" dirty="0" smtClean="0"/>
              <a:t> (אינדוקס).</a:t>
            </a:r>
          </a:p>
          <a:p>
            <a:pPr marL="857250" lvl="1" indent="-457200">
              <a:lnSpc>
                <a:spcPct val="150000"/>
              </a:lnSpc>
            </a:pPr>
            <a:r>
              <a:rPr lang="he-IL" sz="2000" dirty="0" smtClean="0"/>
              <a:t>אלגוריתם </a:t>
            </a:r>
            <a:r>
              <a:rPr lang="en-US" sz="2000" dirty="0" smtClean="0"/>
              <a:t>BWA-Align</a:t>
            </a:r>
            <a:endParaRPr lang="he-IL" sz="2000" dirty="0" smtClean="0"/>
          </a:p>
          <a:p>
            <a:pPr marL="857250" lvl="1" indent="-457200">
              <a:lnSpc>
                <a:spcPct val="150000"/>
              </a:lnSpc>
            </a:pPr>
            <a:r>
              <a:rPr lang="he-IL" sz="2000" dirty="0"/>
              <a:t>אלגוריתם </a:t>
            </a:r>
            <a:r>
              <a:rPr lang="en-US" sz="2000" dirty="0" smtClean="0"/>
              <a:t>BWA-Align</a:t>
            </a:r>
            <a:r>
              <a:rPr lang="he-IL" sz="2000" dirty="0" smtClean="0"/>
              <a:t> ממוקבל.</a:t>
            </a:r>
          </a:p>
          <a:p>
            <a:pPr marL="857250" lvl="1" indent="-457200">
              <a:lnSpc>
                <a:spcPct val="150000"/>
              </a:lnSpc>
            </a:pPr>
            <a:r>
              <a:rPr lang="he-IL" sz="2000" dirty="0" smtClean="0"/>
              <a:t>השוואת זמני ריצה בין האלגוריתם ההמוקבל והסדרתי.</a:t>
            </a:r>
            <a:endParaRPr lang="he-IL" sz="2000" dirty="0"/>
          </a:p>
          <a:p>
            <a:pPr marL="857250" lvl="1" indent="-457200">
              <a:lnSpc>
                <a:spcPct val="150000"/>
              </a:lnSpc>
            </a:pPr>
            <a:endParaRPr lang="he-IL" sz="2000" dirty="0" smtClean="0"/>
          </a:p>
          <a:p>
            <a:pPr marL="857250" lvl="1" indent="-457200">
              <a:lnSpc>
                <a:spcPct val="150000"/>
              </a:lnSpc>
              <a:buFont typeface="+mj-cs"/>
              <a:buAutoNum type="hebrew2Minus"/>
            </a:pPr>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p:sp>
        <p:nvSpPr>
          <p:cNvPr id="5"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אב טיפוס</a:t>
            </a:r>
            <a:endParaRPr lang="he-IL" altLang="he-IL" kern="0" dirty="0"/>
          </a:p>
        </p:txBody>
      </p:sp>
      <p:graphicFrame>
        <p:nvGraphicFramePr>
          <p:cNvPr id="2" name="Object 1"/>
          <p:cNvGraphicFramePr>
            <a:graphicFrameLocks noChangeAspect="1"/>
          </p:cNvGraphicFramePr>
          <p:nvPr>
            <p:extLst>
              <p:ext uri="{D42A27DB-BD31-4B8C-83A1-F6EECF244321}">
                <p14:modId xmlns:p14="http://schemas.microsoft.com/office/powerpoint/2010/main" val="2377334902"/>
              </p:ext>
            </p:extLst>
          </p:nvPr>
        </p:nvGraphicFramePr>
        <p:xfrm>
          <a:off x="827584" y="4005064"/>
          <a:ext cx="1408113" cy="865188"/>
        </p:xfrm>
        <a:graphic>
          <a:graphicData uri="http://schemas.openxmlformats.org/presentationml/2006/ole">
            <mc:AlternateContent xmlns:mc="http://schemas.openxmlformats.org/markup-compatibility/2006">
              <mc:Choice xmlns:v="urn:schemas-microsoft-com:vml" Requires="v">
                <p:oleObj spid="_x0000_s2092" name="Packager Shell Object" showAsIcon="1" r:id="rId5" imgW="1408680" imgH="865080" progId="Package">
                  <p:embed/>
                </p:oleObj>
              </mc:Choice>
              <mc:Fallback>
                <p:oleObj name="Packager Shell Object" showAsIcon="1" r:id="rId5" imgW="1408680" imgH="865080" progId="Package">
                  <p:embed/>
                  <p:pic>
                    <p:nvPicPr>
                      <p:cNvPr id="0" name=""/>
                      <p:cNvPicPr/>
                      <p:nvPr/>
                    </p:nvPicPr>
                    <p:blipFill>
                      <a:blip r:embed="rId6"/>
                      <a:stretch>
                        <a:fillRect/>
                      </a:stretch>
                    </p:blipFill>
                    <p:spPr>
                      <a:xfrm>
                        <a:off x="827584" y="4005064"/>
                        <a:ext cx="1408113" cy="865188"/>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23761439"/>
              </p:ext>
            </p:extLst>
          </p:nvPr>
        </p:nvGraphicFramePr>
        <p:xfrm>
          <a:off x="971600" y="3140968"/>
          <a:ext cx="914400" cy="865188"/>
        </p:xfrm>
        <a:graphic>
          <a:graphicData uri="http://schemas.openxmlformats.org/presentationml/2006/ole">
            <mc:AlternateContent xmlns:mc="http://schemas.openxmlformats.org/markup-compatibility/2006">
              <mc:Choice xmlns:v="urn:schemas-microsoft-com:vml" Requires="v">
                <p:oleObj spid="_x0000_s2093" name="Packager Shell Object" showAsIcon="1" r:id="rId7" imgW="913680" imgH="865080" progId="Package">
                  <p:embed/>
                </p:oleObj>
              </mc:Choice>
              <mc:Fallback>
                <p:oleObj name="Packager Shell Object" showAsIcon="1" r:id="rId7" imgW="913680" imgH="865080" progId="Package">
                  <p:embed/>
                  <p:pic>
                    <p:nvPicPr>
                      <p:cNvPr id="0" name=""/>
                      <p:cNvPicPr/>
                      <p:nvPr/>
                    </p:nvPicPr>
                    <p:blipFill>
                      <a:blip r:embed="rId8"/>
                      <a:stretch>
                        <a:fillRect/>
                      </a:stretch>
                    </p:blipFill>
                    <p:spPr>
                      <a:xfrm>
                        <a:off x="971600" y="3140968"/>
                        <a:ext cx="914400" cy="865188"/>
                      </a:xfrm>
                      <a:prstGeom prst="rect">
                        <a:avLst/>
                      </a:prstGeom>
                    </p:spPr>
                  </p:pic>
                </p:oleObj>
              </mc:Fallback>
            </mc:AlternateContent>
          </a:graphicData>
        </a:graphic>
      </p:graphicFrame>
    </p:spTree>
    <p:extLst>
      <p:ext uri="{BB962C8B-B14F-4D97-AF65-F5344CB8AC3E}">
        <p14:creationId xmlns:p14="http://schemas.microsoft.com/office/powerpoint/2010/main" val="45021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0" end="0"/>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par>
                                <p:cTn id="11" presetID="1" presetClass="entr" presetSubtype="0" fill="hold" grpId="0" nodeType="withEffect">
                                  <p:stCondLst>
                                    <p:cond delay="0"/>
                                  </p:stCondLst>
                                  <p:childTnLst>
                                    <p:set>
                                      <p:cBhvr>
                                        <p:cTn id="12"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par>
                                <p:cTn id="13" presetID="1" presetClass="entr" presetSubtype="0" fill="hold" grpId="0" nodeType="with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par>
                                <p:cTn id="15" presetID="1" presetClass="entr" presetSubtype="0" fill="hold" grpId="0" nodeType="withEffect">
                                  <p:stCondLst>
                                    <p:cond delay="0"/>
                                  </p:stCondLst>
                                  <p:childTnLst>
                                    <p:set>
                                      <p:cBhvr>
                                        <p:cTn id="16"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par>
                                <p:cTn id="17" presetID="1" presetClass="entr" presetSubtype="0" fill="hold" grpId="0" nodeType="withEffect">
                                  <p:stCondLst>
                                    <p:cond delay="0"/>
                                  </p:stCondLst>
                                  <p:childTnLst>
                                    <p:set>
                                      <p:cBhvr>
                                        <p:cTn id="18" dur="1" fill="hold">
                                          <p:stCondLst>
                                            <p:cond delay="0"/>
                                          </p:stCondLst>
                                        </p:cTn>
                                        <p:tgtEl>
                                          <p:spTgt spid="5427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5" end="5"/>
                                            </p:txEl>
                                          </p:spTgt>
                                        </p:tgtEl>
                                        <p:attrNameLst>
                                          <p:attrName>ppt_c</p:attrName>
                                        </p:attrNameLst>
                                      </p:cBhvr>
                                      <p:to>
                                        <a:srgbClr val="DDDDDD"/>
                                      </p:to>
                                    </p:animClr>
                                  </p:sub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701404" y="33828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תוצאות ביניים מאב הטיפוס</a:t>
            </a:r>
            <a:endParaRPr lang="he-IL" altLang="he-IL" kern="0" dirty="0"/>
          </a:p>
        </p:txBody>
      </p:sp>
      <p:graphicFrame>
        <p:nvGraphicFramePr>
          <p:cNvPr id="9" name="Chart 8"/>
          <p:cNvGraphicFramePr/>
          <p:nvPr>
            <p:extLst>
              <p:ext uri="{D42A27DB-BD31-4B8C-83A1-F6EECF244321}">
                <p14:modId xmlns:p14="http://schemas.microsoft.com/office/powerpoint/2010/main" val="2126961816"/>
              </p:ext>
            </p:extLst>
          </p:nvPr>
        </p:nvGraphicFramePr>
        <p:xfrm>
          <a:off x="1835696" y="1196752"/>
          <a:ext cx="6048672" cy="45365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extLst>
              <p:ext uri="{D42A27DB-BD31-4B8C-83A1-F6EECF244321}">
                <p14:modId xmlns:p14="http://schemas.microsoft.com/office/powerpoint/2010/main" val="297232424"/>
              </p:ext>
            </p:extLst>
          </p:nvPr>
        </p:nvGraphicFramePr>
        <p:xfrm>
          <a:off x="683568" y="1005508"/>
          <a:ext cx="7992888" cy="479975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555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0"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altLang="he-IL" b="1" kern="0" dirty="0" smtClean="0"/>
              <a:t>אב טיפוס – דוגמת קוד</a:t>
            </a:r>
            <a:endParaRPr lang="he-IL" altLang="he-IL" kern="0" dirty="0"/>
          </a:p>
        </p:txBody>
      </p:sp>
      <p:sp>
        <p:nvSpPr>
          <p:cNvPr id="4" name="Rectangle 3"/>
          <p:cNvSpPr txBox="1">
            <a:spLocks noChangeArrowheads="1"/>
          </p:cNvSpPr>
          <p:nvPr/>
        </p:nvSpPr>
        <p:spPr bwMode="auto">
          <a:xfrm>
            <a:off x="2699546" y="764704"/>
            <a:ext cx="6432444" cy="4857403"/>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a:lstStyle>
          <a:p>
            <a:pPr marL="457200" indent="-457200">
              <a:lnSpc>
                <a:spcPct val="150000"/>
              </a:lnSpc>
              <a:buFont typeface="+mj-cs"/>
              <a:buAutoNum type="hebrew2Minus"/>
            </a:pPr>
            <a:r>
              <a:rPr lang="he-IL" sz="2000" kern="0" dirty="0" smtClean="0"/>
              <a:t>לינק למאגר הקוד: </a:t>
            </a:r>
            <a:r>
              <a:rPr lang="en-US" sz="2000" kern="0" dirty="0" smtClean="0">
                <a:hlinkClick r:id="rId3"/>
              </a:rPr>
              <a:t>Inexact-Search</a:t>
            </a:r>
            <a:endParaRPr lang="en-US" kern="1200" dirty="0" smtClean="0">
              <a:latin typeface="Arial" pitchFamily="34" charset="0"/>
            </a:endParaRPr>
          </a:p>
          <a:p>
            <a:pPr lvl="1"/>
            <a:endParaRPr lang="he-IL" altLang="he-IL" kern="0" dirty="0"/>
          </a:p>
        </p:txBody>
      </p:sp>
    </p:spTree>
    <p:extLst>
      <p:ext uri="{BB962C8B-B14F-4D97-AF65-F5344CB8AC3E}">
        <p14:creationId xmlns:p14="http://schemas.microsoft.com/office/powerpoint/2010/main" val="146400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endParaRPr lang="he-IL" altLang="he-IL" kern="0" dirty="0"/>
          </a:p>
        </p:txBody>
      </p:sp>
      <p:pic>
        <p:nvPicPr>
          <p:cNvPr id="4100" name="Picture 4" descr="C:\Users\Avi\AppData\Local\Microsoft\Windows\Temporary Internet Files\Content.IE5\N2LHBRK2\large-Question-Mark-66.6-15073[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823594"/>
            <a:ext cx="2412248" cy="453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324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03513" y="274638"/>
            <a:ext cx="6316662" cy="850106"/>
          </a:xfrm>
        </p:spPr>
        <p:txBody>
          <a:bodyPr/>
          <a:lstStyle/>
          <a:p>
            <a:pPr lvl="0" algn="r"/>
            <a:r>
              <a:rPr lang="he-IL" b="1" dirty="0">
                <a:solidFill>
                  <a:schemeClr val="tx1"/>
                </a:solidFill>
                <a:latin typeface="+mj-lt"/>
                <a:ea typeface="+mj-ea"/>
                <a:cs typeface="+mj-cs"/>
              </a:rPr>
              <a:t>תיאור מסגרת הפרויקט</a:t>
            </a:r>
            <a:r>
              <a:rPr lang="en-US" b="1" dirty="0">
                <a:solidFill>
                  <a:schemeClr val="tx1"/>
                </a:solidFill>
                <a:latin typeface="+mj-lt"/>
                <a:ea typeface="+mj-ea"/>
                <a:cs typeface="+mj-cs"/>
              </a:rPr>
              <a:t/>
            </a:r>
            <a:br>
              <a:rPr lang="en-US" b="1" dirty="0">
                <a:solidFill>
                  <a:schemeClr val="tx1"/>
                </a:solidFill>
                <a:latin typeface="+mj-lt"/>
                <a:ea typeface="+mj-ea"/>
                <a:cs typeface="+mj-cs"/>
              </a:rPr>
            </a:br>
            <a:endParaRPr lang="he-IL" altLang="he-IL" dirty="0"/>
          </a:p>
        </p:txBody>
      </p:sp>
      <p:sp>
        <p:nvSpPr>
          <p:cNvPr id="54275" name="Rectangle 3"/>
          <p:cNvSpPr>
            <a:spLocks noGrp="1" noChangeArrowheads="1"/>
          </p:cNvSpPr>
          <p:nvPr>
            <p:ph type="body" idx="1"/>
          </p:nvPr>
        </p:nvSpPr>
        <p:spPr>
          <a:xfrm>
            <a:off x="2339752" y="764704"/>
            <a:ext cx="6792238" cy="5760640"/>
          </a:xfrm>
        </p:spPr>
        <p:txBody>
          <a:bodyPr/>
          <a:lstStyle/>
          <a:p>
            <a:pPr marL="0" indent="0">
              <a:buNone/>
            </a:pPr>
            <a:r>
              <a:rPr lang="he-IL" altLang="he-IL" sz="3200" dirty="0" smtClean="0"/>
              <a:t>קצת רקע על </a:t>
            </a:r>
            <a:r>
              <a:rPr lang="en-US" altLang="he-IL" sz="3200" dirty="0" smtClean="0"/>
              <a:t>DNA</a:t>
            </a:r>
            <a:r>
              <a:rPr lang="he-IL" altLang="he-IL" sz="3200" dirty="0" smtClean="0"/>
              <a:t>:</a:t>
            </a:r>
          </a:p>
          <a:p>
            <a:pPr>
              <a:lnSpc>
                <a:spcPct val="150000"/>
              </a:lnSpc>
            </a:pPr>
            <a:r>
              <a:rPr lang="he-IL" sz="2000" kern="1200" dirty="0" smtClean="0">
                <a:solidFill>
                  <a:schemeClr val="tx1"/>
                </a:solidFill>
                <a:latin typeface="Arial" pitchFamily="34" charset="0"/>
              </a:rPr>
              <a:t>ב </a:t>
            </a:r>
            <a:r>
              <a:rPr lang="en-US" sz="2000" kern="1200" dirty="0" smtClean="0">
                <a:solidFill>
                  <a:schemeClr val="tx1"/>
                </a:solidFill>
                <a:latin typeface="Arial" pitchFamily="34" charset="0"/>
              </a:rPr>
              <a:t>DNA</a:t>
            </a:r>
            <a:r>
              <a:rPr lang="he-IL" sz="2000" kern="1200" dirty="0" smtClean="0">
                <a:solidFill>
                  <a:schemeClr val="tx1"/>
                </a:solidFill>
                <a:latin typeface="Arial" pitchFamily="34" charset="0"/>
              </a:rPr>
              <a:t> מצוי </a:t>
            </a:r>
            <a:r>
              <a:rPr lang="he-IL" sz="2000" kern="1200" dirty="0">
                <a:solidFill>
                  <a:schemeClr val="tx1"/>
                </a:solidFill>
                <a:latin typeface="Arial" pitchFamily="34" charset="0"/>
              </a:rPr>
              <a:t>כל המידע התורשתי לבניית החלבונים בתא אצל כל האורגניזמים הידועים, מחיידקים ועד לבני אדם</a:t>
            </a:r>
            <a:r>
              <a:rPr lang="he-IL" sz="2000" kern="1200" dirty="0" smtClean="0">
                <a:solidFill>
                  <a:schemeClr val="tx1"/>
                </a:solidFill>
                <a:latin typeface="Arial" pitchFamily="34" charset="0"/>
              </a:rPr>
              <a:t>.</a:t>
            </a:r>
          </a:p>
          <a:p>
            <a:pPr>
              <a:lnSpc>
                <a:spcPct val="150000"/>
              </a:lnSpc>
            </a:pPr>
            <a:r>
              <a:rPr lang="he-IL" sz="2000" dirty="0">
                <a:solidFill>
                  <a:schemeClr val="tx1"/>
                </a:solidFill>
              </a:rPr>
              <a:t>המבנה של ה</a:t>
            </a:r>
            <a:r>
              <a:rPr lang="en-US" sz="2000" dirty="0">
                <a:solidFill>
                  <a:schemeClr val="tx1"/>
                </a:solidFill>
              </a:rPr>
              <a:t>DNA </a:t>
            </a:r>
            <a:r>
              <a:rPr lang="he-IL" sz="2000" dirty="0">
                <a:solidFill>
                  <a:schemeClr val="tx1"/>
                </a:solidFill>
              </a:rPr>
              <a:t> בנוי כמעיין "סולם" שמסתלסל סביב </a:t>
            </a:r>
            <a:r>
              <a:rPr lang="he-IL" sz="2000" dirty="0" smtClean="0">
                <a:solidFill>
                  <a:schemeClr val="tx1"/>
                </a:solidFill>
              </a:rPr>
              <a:t>עצמו.</a:t>
            </a:r>
          </a:p>
          <a:p>
            <a:pPr>
              <a:lnSpc>
                <a:spcPct val="150000"/>
              </a:lnSpc>
            </a:pPr>
            <a:r>
              <a:rPr lang="he-IL" sz="2000" dirty="0">
                <a:solidFill>
                  <a:schemeClr val="tx1"/>
                </a:solidFill>
              </a:rPr>
              <a:t>ה"שלבים בסולם</a:t>
            </a:r>
            <a:r>
              <a:rPr lang="he-IL" sz="2000" dirty="0" smtClean="0">
                <a:solidFill>
                  <a:schemeClr val="tx1"/>
                </a:solidFill>
              </a:rPr>
              <a:t>" </a:t>
            </a:r>
            <a:r>
              <a:rPr lang="he-IL" sz="2000" dirty="0">
                <a:solidFill>
                  <a:schemeClr val="tx1"/>
                </a:solidFill>
              </a:rPr>
              <a:t>מורכבים, כל אחד, מזוג בסיסים המתחברים זה לזה ומסומנים באותיות הלטיניות </a:t>
            </a:r>
            <a:r>
              <a:rPr lang="en-US" sz="2000" dirty="0">
                <a:solidFill>
                  <a:schemeClr val="tx1"/>
                </a:solidFill>
              </a:rPr>
              <a:t>A</a:t>
            </a:r>
            <a:r>
              <a:rPr lang="he-IL" sz="2000" dirty="0">
                <a:solidFill>
                  <a:schemeClr val="tx1"/>
                </a:solidFill>
              </a:rPr>
              <a:t>, </a:t>
            </a:r>
            <a:r>
              <a:rPr lang="en-US" sz="2000" dirty="0">
                <a:solidFill>
                  <a:schemeClr val="tx1"/>
                </a:solidFill>
              </a:rPr>
              <a:t>G</a:t>
            </a:r>
            <a:r>
              <a:rPr lang="he-IL" sz="2000" dirty="0">
                <a:solidFill>
                  <a:schemeClr val="tx1"/>
                </a:solidFill>
              </a:rPr>
              <a:t>, </a:t>
            </a:r>
            <a:r>
              <a:rPr lang="en-US" sz="2000" dirty="0">
                <a:solidFill>
                  <a:schemeClr val="tx1"/>
                </a:solidFill>
              </a:rPr>
              <a:t>T</a:t>
            </a:r>
            <a:r>
              <a:rPr lang="he-IL" sz="2000" dirty="0">
                <a:solidFill>
                  <a:schemeClr val="tx1"/>
                </a:solidFill>
              </a:rPr>
              <a:t>, </a:t>
            </a:r>
            <a:r>
              <a:rPr lang="en-US" sz="2000" dirty="0">
                <a:solidFill>
                  <a:schemeClr val="tx1"/>
                </a:solidFill>
              </a:rPr>
              <a:t>C</a:t>
            </a:r>
            <a:r>
              <a:rPr lang="he-IL" sz="2000" dirty="0" smtClean="0">
                <a:solidFill>
                  <a:schemeClr val="tx1"/>
                </a:solidFill>
              </a:rPr>
              <a:t>.</a:t>
            </a:r>
          </a:p>
          <a:p>
            <a:pPr>
              <a:lnSpc>
                <a:spcPct val="150000"/>
              </a:lnSpc>
            </a:pPr>
            <a:r>
              <a:rPr lang="he-IL" sz="2000" kern="1200" dirty="0" smtClean="0">
                <a:solidFill>
                  <a:schemeClr val="tx1"/>
                </a:solidFill>
                <a:effectLst/>
                <a:latin typeface="Arial" pitchFamily="34" charset="0"/>
                <a:ea typeface="+mn-ea"/>
                <a:cs typeface="+mn-cs"/>
              </a:rPr>
              <a:t>כ99.9% מה</a:t>
            </a:r>
            <a:r>
              <a:rPr lang="en-US" sz="2000" kern="1200" dirty="0" smtClean="0">
                <a:solidFill>
                  <a:schemeClr val="tx1"/>
                </a:solidFill>
                <a:effectLst/>
                <a:latin typeface="Arial" pitchFamily="34" charset="0"/>
                <a:ea typeface="+mn-ea"/>
                <a:cs typeface="+mn-cs"/>
              </a:rPr>
              <a:t>DNA</a:t>
            </a:r>
            <a:r>
              <a:rPr lang="he-IL" sz="2000" kern="1200" dirty="0" smtClean="0">
                <a:solidFill>
                  <a:schemeClr val="tx1"/>
                </a:solidFill>
                <a:effectLst/>
                <a:latin typeface="Arial" pitchFamily="34" charset="0"/>
                <a:ea typeface="+mn-ea"/>
                <a:cs typeface="+mn-cs"/>
              </a:rPr>
              <a:t> של כל בני האדם משותף למרות אבני הבניין המועטות והפשוטות שממנו הוא מורכב.</a:t>
            </a:r>
          </a:p>
          <a:p>
            <a:pPr>
              <a:lnSpc>
                <a:spcPct val="150000"/>
              </a:lnSpc>
            </a:pPr>
            <a:r>
              <a:rPr lang="he-IL" sz="2000" dirty="0" smtClean="0">
                <a:solidFill>
                  <a:schemeClr val="tx1"/>
                </a:solidFill>
                <a:latin typeface="+mn-lt"/>
                <a:ea typeface="+mn-ea"/>
                <a:cs typeface="+mn-cs"/>
              </a:rPr>
              <a:t>ה </a:t>
            </a:r>
            <a:r>
              <a:rPr lang="en-US" sz="2000" dirty="0">
                <a:solidFill>
                  <a:schemeClr val="tx1"/>
                </a:solidFill>
                <a:latin typeface="+mn-lt"/>
                <a:ea typeface="+mn-ea"/>
                <a:cs typeface="+mn-cs"/>
              </a:rPr>
              <a:t>DNA</a:t>
            </a:r>
            <a:r>
              <a:rPr lang="he-IL" sz="2000" dirty="0">
                <a:solidFill>
                  <a:schemeClr val="tx1"/>
                </a:solidFill>
                <a:latin typeface="+mn-lt"/>
                <a:ea typeface="+mn-ea"/>
                <a:cs typeface="+mn-cs"/>
              </a:rPr>
              <a:t> יכול לעבור </a:t>
            </a:r>
            <a:r>
              <a:rPr lang="he-IL" sz="2000" dirty="0" smtClean="0">
                <a:solidFill>
                  <a:schemeClr val="tx1"/>
                </a:solidFill>
                <a:latin typeface="+mn-lt"/>
                <a:ea typeface="+mn-ea"/>
                <a:cs typeface="+mn-cs"/>
              </a:rPr>
              <a:t>מוטציה - </a:t>
            </a:r>
            <a:r>
              <a:rPr lang="he-IL" sz="2000" dirty="0">
                <a:solidFill>
                  <a:schemeClr val="tx1"/>
                </a:solidFill>
                <a:latin typeface="+mn-lt"/>
                <a:ea typeface="+mn-ea"/>
                <a:cs typeface="+mn-cs"/>
              </a:rPr>
              <a:t>שינוי</a:t>
            </a:r>
            <a:r>
              <a:rPr lang="he-IL" sz="2000" dirty="0" smtClean="0">
                <a:solidFill>
                  <a:schemeClr val="tx1"/>
                </a:solidFill>
                <a:latin typeface="+mn-lt"/>
                <a:ea typeface="+mn-ea"/>
                <a:cs typeface="+mn-cs"/>
              </a:rPr>
              <a:t>.</a:t>
            </a:r>
            <a:endParaRPr lang="he-IL" altLang="he-IL" dirty="0"/>
          </a:p>
        </p:txBody>
      </p:sp>
      <p:pic>
        <p:nvPicPr>
          <p:cNvPr id="6" name="Picture 5" descr="http://upload.wikimedia.org/wikipedia/commons/8/81/ADN_animation.gi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980728"/>
            <a:ext cx="1144905" cy="1981200"/>
          </a:xfrm>
          <a:prstGeom prst="rect">
            <a:avLst/>
          </a:prstGeom>
          <a:noFill/>
          <a:ln>
            <a:noFill/>
          </a:ln>
        </p:spPr>
      </p:pic>
      <p:pic>
        <p:nvPicPr>
          <p:cNvPr id="7" name="Picture 6" descr="https://ferraribiblog.files.wordpress.com/2012/10/dna_structure.jpg?w=300&amp;h=25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068960"/>
            <a:ext cx="2219325" cy="17202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fade">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fade">
                                      <p:cBhvr>
                                        <p:cTn id="12" dur="500"/>
                                        <p:tgtEl>
                                          <p:spTgt spid="54275">
                                            <p:txEl>
                                              <p:pRg st="1" end="1"/>
                                            </p:txEl>
                                          </p:spTgt>
                                        </p:tgtEl>
                                      </p:cBhvr>
                                    </p:animEffec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fade">
                                      <p:cBhvr>
                                        <p:cTn id="17" dur="500"/>
                                        <p:tgtEl>
                                          <p:spTgt spid="54275">
                                            <p:txEl>
                                              <p:pRg st="2" end="2"/>
                                            </p:txEl>
                                          </p:spTgt>
                                        </p:tgtEl>
                                      </p:cBhvr>
                                    </p:animEffec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par>
                                <p:cTn id="18" presetID="1"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4275">
                                            <p:txEl>
                                              <p:pRg st="3" end="3"/>
                                            </p:txEl>
                                          </p:spTgt>
                                        </p:tgtEl>
                                        <p:attrNameLst>
                                          <p:attrName>style.visibility</p:attrName>
                                        </p:attrNameLst>
                                      </p:cBhvr>
                                      <p:to>
                                        <p:strVal val="visible"/>
                                      </p:to>
                                    </p:set>
                                    <p:animEffect transition="in" filter="fade">
                                      <p:cBhvr>
                                        <p:cTn id="24" dur="500"/>
                                        <p:tgtEl>
                                          <p:spTgt spid="54275">
                                            <p:txEl>
                                              <p:pRg st="3" end="3"/>
                                            </p:txEl>
                                          </p:spTgt>
                                        </p:tgtEl>
                                      </p:cBhvr>
                                    </p:animEffec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4275">
                                            <p:txEl>
                                              <p:pRg st="4" end="4"/>
                                            </p:txEl>
                                          </p:spTgt>
                                        </p:tgtEl>
                                        <p:attrNameLst>
                                          <p:attrName>style.visibility</p:attrName>
                                        </p:attrNameLst>
                                      </p:cBhvr>
                                      <p:to>
                                        <p:strVal val="visible"/>
                                      </p:to>
                                    </p:set>
                                    <p:animEffect transition="in" filter="fade">
                                      <p:cBhvr>
                                        <p:cTn id="31" dur="500"/>
                                        <p:tgtEl>
                                          <p:spTgt spid="54275">
                                            <p:txEl>
                                              <p:pRg st="4" end="4"/>
                                            </p:txEl>
                                          </p:spTgt>
                                        </p:tgtEl>
                                      </p:cBhvr>
                                    </p:animEffec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4275">
                                            <p:txEl>
                                              <p:pRg st="5" end="5"/>
                                            </p:txEl>
                                          </p:spTgt>
                                        </p:tgtEl>
                                        <p:attrNameLst>
                                          <p:attrName>style.visibility</p:attrName>
                                        </p:attrNameLst>
                                      </p:cBhvr>
                                      <p:to>
                                        <p:strVal val="visible"/>
                                      </p:to>
                                    </p:set>
                                    <p:animEffect transition="in" filter="fade">
                                      <p:cBhvr>
                                        <p:cTn id="36" dur="500"/>
                                        <p:tgtEl>
                                          <p:spTgt spid="54275">
                                            <p:txEl>
                                              <p:pRg st="5" end="5"/>
                                            </p:txEl>
                                          </p:spTgt>
                                        </p:tgtEl>
                                      </p:cBhvr>
                                    </p:animEffect>
                                  </p:childTnLst>
                                  <p:subTnLst>
                                    <p:animClr clrSpc="rgb" dir="cw">
                                      <p:cBhvr override="childStyle">
                                        <p:cTn dur="1" fill="hold" display="0" masterRel="nextClick" afterEffect="1"/>
                                        <p:tgtEl>
                                          <p:spTgt spid="54275">
                                            <p:txEl>
                                              <p:pRg st="5" end="5"/>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03513" y="274638"/>
            <a:ext cx="6316662" cy="850106"/>
          </a:xfrm>
        </p:spPr>
        <p:txBody>
          <a:bodyPr/>
          <a:lstStyle/>
          <a:p>
            <a:pPr lvl="0" algn="r"/>
            <a:r>
              <a:rPr lang="he-IL" b="1" dirty="0">
                <a:solidFill>
                  <a:schemeClr val="tx1"/>
                </a:solidFill>
                <a:latin typeface="+mj-lt"/>
                <a:ea typeface="+mj-ea"/>
                <a:cs typeface="+mj-cs"/>
              </a:rPr>
              <a:t>תיאור מסגרת הפרויקט</a:t>
            </a:r>
            <a:r>
              <a:rPr lang="en-US" b="1" dirty="0">
                <a:solidFill>
                  <a:schemeClr val="tx1"/>
                </a:solidFill>
                <a:latin typeface="+mj-lt"/>
                <a:ea typeface="+mj-ea"/>
                <a:cs typeface="+mj-cs"/>
              </a:rPr>
              <a:t/>
            </a:r>
            <a:br>
              <a:rPr lang="en-US" b="1" dirty="0">
                <a:solidFill>
                  <a:schemeClr val="tx1"/>
                </a:solidFill>
                <a:latin typeface="+mj-lt"/>
                <a:ea typeface="+mj-ea"/>
                <a:cs typeface="+mj-cs"/>
              </a:rPr>
            </a:br>
            <a:endParaRPr lang="he-IL" altLang="he-IL" dirty="0"/>
          </a:p>
        </p:txBody>
      </p:sp>
      <p:sp>
        <p:nvSpPr>
          <p:cNvPr id="54275" name="Rectangle 3"/>
          <p:cNvSpPr>
            <a:spLocks noGrp="1" noChangeArrowheads="1"/>
          </p:cNvSpPr>
          <p:nvPr>
            <p:ph type="body" idx="1"/>
          </p:nvPr>
        </p:nvSpPr>
        <p:spPr>
          <a:xfrm>
            <a:off x="2699546" y="764704"/>
            <a:ext cx="6432444" cy="4857403"/>
          </a:xfrm>
        </p:spPr>
        <p:txBody>
          <a:bodyPr/>
          <a:lstStyle/>
          <a:p>
            <a:pPr marL="0" indent="0">
              <a:buNone/>
            </a:pPr>
            <a:r>
              <a:rPr lang="he-IL" altLang="he-IL" sz="3200" dirty="0" smtClean="0"/>
              <a:t>קלט המערכת:</a:t>
            </a:r>
          </a:p>
          <a:p>
            <a:pPr>
              <a:lnSpc>
                <a:spcPct val="150000"/>
              </a:lnSpc>
            </a:pPr>
            <a:r>
              <a:rPr lang="he-IL" sz="2000" dirty="0"/>
              <a:t>כחלק מתהליך אבחון סרטן אצל חולים, נדגם ה</a:t>
            </a:r>
            <a:r>
              <a:rPr lang="en-US" sz="2000" dirty="0"/>
              <a:t>DNA</a:t>
            </a:r>
            <a:r>
              <a:rPr lang="he-IL" sz="2000" dirty="0"/>
              <a:t> שלהם ונבדק על מנת למצוא מוטציות שעלולות לגרום לסרטן.</a:t>
            </a:r>
            <a:endParaRPr lang="en-US" sz="2000" dirty="0"/>
          </a:p>
          <a:p>
            <a:pPr>
              <a:lnSpc>
                <a:spcPct val="150000"/>
              </a:lnSpc>
            </a:pPr>
            <a:r>
              <a:rPr lang="en-US" sz="2000" dirty="0" smtClean="0"/>
              <a:t>Illumina</a:t>
            </a:r>
            <a:r>
              <a:rPr lang="he-IL" sz="2000" dirty="0" smtClean="0"/>
              <a:t> – מכונה לדגימת </a:t>
            </a:r>
            <a:r>
              <a:rPr lang="en-US" sz="2000" dirty="0" smtClean="0"/>
              <a:t>DNA</a:t>
            </a:r>
            <a:r>
              <a:rPr lang="he-IL" sz="2000" dirty="0" smtClean="0"/>
              <a:t>, במתודולוגיית </a:t>
            </a:r>
            <a:r>
              <a:rPr lang="en-US" sz="2000" dirty="0" smtClean="0"/>
              <a:t>NGS</a:t>
            </a:r>
            <a:r>
              <a:rPr lang="he-IL" sz="2000" dirty="0" smtClean="0"/>
              <a:t>.</a:t>
            </a:r>
            <a:endParaRPr lang="en-US" sz="2000" dirty="0" smtClean="0"/>
          </a:p>
          <a:p>
            <a:pPr>
              <a:lnSpc>
                <a:spcPct val="150000"/>
              </a:lnSpc>
            </a:pPr>
            <a:r>
              <a:rPr lang="he-IL" sz="2000" dirty="0"/>
              <a:t>כל דגימה </a:t>
            </a:r>
            <a:r>
              <a:rPr lang="he-IL" sz="2000" dirty="0" smtClean="0"/>
              <a:t>באורך כ</a:t>
            </a:r>
            <a:r>
              <a:rPr lang="en-US" sz="2000" dirty="0" err="1" smtClean="0"/>
              <a:t>bp</a:t>
            </a:r>
            <a:r>
              <a:rPr lang="en-US" sz="2000" dirty="0" smtClean="0"/>
              <a:t> </a:t>
            </a:r>
            <a:r>
              <a:rPr lang="he-IL" sz="2000" dirty="0" smtClean="0"/>
              <a:t>35-200 במקומות אקראיים.</a:t>
            </a:r>
          </a:p>
          <a:p>
            <a:pPr>
              <a:lnSpc>
                <a:spcPct val="150000"/>
              </a:lnSpc>
            </a:pPr>
            <a:r>
              <a:rPr lang="he-IL" sz="2000" kern="1200" dirty="0" smtClean="0">
                <a:solidFill>
                  <a:schemeClr val="tx1"/>
                </a:solidFill>
                <a:latin typeface="Arial" pitchFamily="34" charset="0"/>
              </a:rPr>
              <a:t> </a:t>
            </a:r>
            <a:r>
              <a:rPr lang="he-IL" sz="2000" kern="1200" dirty="0" smtClean="0">
                <a:latin typeface="Arial" pitchFamily="34" charset="0"/>
              </a:rPr>
              <a:t>כיסוי </a:t>
            </a:r>
            <a:r>
              <a:rPr lang="en-US" sz="2000" kern="1200" dirty="0" smtClean="0">
                <a:latin typeface="Arial" pitchFamily="34" charset="0"/>
              </a:rPr>
              <a:t>DNA</a:t>
            </a:r>
            <a:r>
              <a:rPr lang="he-IL" sz="2000" kern="1200" dirty="0" smtClean="0">
                <a:latin typeface="Arial" pitchFamily="34" charset="0"/>
              </a:rPr>
              <a:t>: </a:t>
            </a:r>
            <a:r>
              <a:rPr lang="en-US" sz="2000" kern="1200" dirty="0" smtClean="0">
                <a:latin typeface="Arial" pitchFamily="34" charset="0"/>
              </a:rPr>
              <a:t>X</a:t>
            </a:r>
            <a:r>
              <a:rPr lang="he-IL" sz="2000" kern="1200" dirty="0" smtClean="0">
                <a:latin typeface="Arial" pitchFamily="34" charset="0"/>
              </a:rPr>
              <a:t>30</a:t>
            </a:r>
            <a:endParaRPr lang="he-IL" sz="2000" kern="1200" dirty="0" smtClean="0">
              <a:solidFill>
                <a:schemeClr val="tx1"/>
              </a:solidFill>
              <a:latin typeface="Arial" pitchFamily="34" charset="0"/>
            </a:endParaRPr>
          </a:p>
          <a:p>
            <a:pPr>
              <a:lnSpc>
                <a:spcPct val="150000"/>
              </a:lnSpc>
            </a:pPr>
            <a:r>
              <a:rPr lang="he-IL" sz="2000" kern="1200" dirty="0">
                <a:latin typeface="Arial" pitchFamily="34" charset="0"/>
              </a:rPr>
              <a:t>הדגימות מיוצגות כמחרוזת </a:t>
            </a:r>
            <a:r>
              <a:rPr lang="he-IL" sz="2000" kern="1200" dirty="0" smtClean="0">
                <a:solidFill>
                  <a:schemeClr val="tx1"/>
                </a:solidFill>
                <a:latin typeface="Arial" pitchFamily="34" charset="0"/>
              </a:rPr>
              <a:t>הביסיסים המרכיבים אותן (</a:t>
            </a:r>
            <a:r>
              <a:rPr lang="he-IL" sz="2000" kern="1200" dirty="0" smtClean="0">
                <a:solidFill>
                  <a:schemeClr val="tx1"/>
                </a:solidFill>
                <a:effectLst/>
                <a:latin typeface="Arial" pitchFamily="34" charset="0"/>
              </a:rPr>
              <a:t>לדוג': </a:t>
            </a:r>
            <a:r>
              <a:rPr lang="en-US" sz="2000" kern="1200" dirty="0" smtClean="0">
                <a:solidFill>
                  <a:schemeClr val="tx1"/>
                </a:solidFill>
                <a:effectLst/>
                <a:latin typeface="Arial" pitchFamily="34" charset="0"/>
              </a:rPr>
              <a:t>TGACCGTCAG</a:t>
            </a:r>
            <a:r>
              <a:rPr lang="he-IL" sz="2000" kern="1200" dirty="0" smtClean="0">
                <a:solidFill>
                  <a:schemeClr val="tx1"/>
                </a:solidFill>
                <a:effectLst/>
                <a:latin typeface="Arial" pitchFamily="34" charset="0"/>
              </a:rPr>
              <a:t>....)</a:t>
            </a:r>
            <a:r>
              <a:rPr lang="he-IL" sz="2000" kern="1200" dirty="0" smtClean="0">
                <a:solidFill>
                  <a:schemeClr val="tx1"/>
                </a:solidFill>
                <a:latin typeface="Arial" pitchFamily="34" charset="0"/>
              </a:rPr>
              <a:t>. </a:t>
            </a:r>
          </a:p>
          <a:p>
            <a:pPr>
              <a:lnSpc>
                <a:spcPct val="150000"/>
              </a:lnSpc>
            </a:pPr>
            <a:r>
              <a:rPr lang="he-IL" sz="2000" kern="1200" dirty="0" smtClean="0">
                <a:latin typeface="Arial" pitchFamily="34" charset="0"/>
              </a:rPr>
              <a:t>אוסף דגימות זה הוא הקלט של המערכת.</a:t>
            </a:r>
            <a:endParaRPr lang="he-IL" sz="2000" kern="1200" dirty="0" smtClean="0">
              <a:solidFill>
                <a:schemeClr val="tx1"/>
              </a:solidFill>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p:spTree>
    <p:extLst>
      <p:ext uri="{BB962C8B-B14F-4D97-AF65-F5344CB8AC3E}">
        <p14:creationId xmlns:p14="http://schemas.microsoft.com/office/powerpoint/2010/main" val="340013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5" end="5"/>
                                            </p:txEl>
                                          </p:spTgt>
                                        </p:tgtEl>
                                        <p:attrNameLst>
                                          <p:attrName>ppt_c</p:attrName>
                                        </p:attrNameLst>
                                      </p:cBhvr>
                                      <p:to>
                                        <a:srgbClr val="DDDDDD"/>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27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6" end="6"/>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תיאור הבעיה</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a:t>DNA</a:t>
                </a:r>
                <a:r>
                  <a:rPr lang="he-IL" altLang="he-IL" sz="3200" dirty="0"/>
                  <a:t>?</a:t>
                </a:r>
              </a:p>
              <a:p>
                <a:pPr marL="0" lvl="0" indent="0">
                  <a:buNone/>
                </a:pPr>
                <a:r>
                  <a:rPr lang="he-IL" sz="2800" dirty="0"/>
                  <a:t>הגישה הנאיבית:</a:t>
                </a:r>
                <a:endParaRPr lang="en-US" dirty="0"/>
              </a:p>
              <a:p>
                <a:r>
                  <a:rPr lang="he-IL" sz="2000" dirty="0" smtClean="0"/>
                  <a:t>עבור כל דגימה נבדוק בכל אינדקס בגנום האם קיימת התאמה.</a:t>
                </a:r>
                <a:endParaRPr lang="en-US" sz="2000" dirty="0"/>
              </a:p>
              <a:p>
                <a:r>
                  <a:rPr lang="he-IL" sz="2000" dirty="0"/>
                  <a:t> יעילות </a:t>
                </a:r>
                <a:r>
                  <a:rPr lang="he-IL" sz="2000" dirty="0" smtClean="0"/>
                  <a:t>האלגוריתם עבור מציאת מיקום כל הדגימות: </a:t>
                </a:r>
                <a14:m>
                  <m:oMath xmlns:m="http://schemas.openxmlformats.org/officeDocument/2006/math">
                    <m:r>
                      <a:rPr lang="en-US" sz="2000" i="1">
                        <a:latin typeface="Cambria Math"/>
                      </a:rPr>
                      <m:t>𝑚</m:t>
                    </m:r>
                    <m:r>
                      <a:rPr lang="en-US" sz="2000" b="0" i="1" smtClean="0">
                        <a:latin typeface="Cambria Math"/>
                      </a:rPr>
                      <m:t>∙</m:t>
                    </m:r>
                    <m:r>
                      <a:rPr lang="he-IL" sz="2000" i="1">
                        <a:latin typeface="Cambria Math"/>
                      </a:rPr>
                      <m:t>𝜃</m:t>
                    </m:r>
                    <m:r>
                      <a:rPr lang="en-US" sz="2000" i="1">
                        <a:latin typeface="Cambria Math"/>
                      </a:rPr>
                      <m:t>(</m:t>
                    </m:r>
                    <m:r>
                      <a:rPr lang="en-US" sz="2000" i="1">
                        <a:latin typeface="Cambria Math"/>
                      </a:rPr>
                      <m:t>𝑛</m:t>
                    </m:r>
                    <m:r>
                      <a:rPr lang="he-IL" sz="2000">
                        <a:latin typeface="Cambria Math"/>
                      </a:rPr>
                      <m:t>∙</m:t>
                    </m:r>
                    <m:d>
                      <m:dPr>
                        <m:begChr m:val="|"/>
                        <m:endChr m:val="|"/>
                        <m:ctrlPr>
                          <a:rPr lang="en-US" sz="2000" i="1">
                            <a:latin typeface="Cambria Math"/>
                          </a:rPr>
                        </m:ctrlPr>
                      </m:dPr>
                      <m:e>
                        <m:r>
                          <a:rPr lang="en-US" sz="2000" i="1">
                            <a:latin typeface="Cambria Math"/>
                          </a:rPr>
                          <m:t>𝑤</m:t>
                        </m:r>
                      </m:e>
                    </m:d>
                    <m:r>
                      <a:rPr lang="en-US" sz="2000" i="1">
                        <a:latin typeface="Cambria Math"/>
                      </a:rPr>
                      <m:t>)</m:t>
                    </m:r>
                  </m:oMath>
                </a14:m>
                <a:r>
                  <a:rPr lang="he-IL" sz="2000" dirty="0"/>
                  <a:t>. </a:t>
                </a:r>
                <a:endParaRPr lang="en-US" sz="2000" dirty="0"/>
              </a:p>
              <a:p>
                <a:pPr marL="0" indent="0">
                  <a:buNone/>
                </a:pPr>
                <a:endParaRPr lang="he-IL" sz="2000" dirty="0">
                  <a:latin typeface="Arial" pitchFamily="34" charset="0"/>
                </a:endParaRPr>
              </a:p>
              <a:p>
                <a:pPr marL="0" indent="0">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marL="457200" lvl="1" indent="0">
                  <a:buNone/>
                </a:pPr>
                <a:endParaRPr lang="he-IL" sz="2000" dirty="0">
                  <a:solidFill>
                    <a:schemeClr val="tx1"/>
                  </a:solidFill>
                </a:endParaRPr>
              </a:p>
              <a:p>
                <a:pPr marL="457200" lvl="1" indent="0">
                  <a:buNone/>
                </a:pPr>
                <a:endParaRPr lang="he-IL" sz="2000" dirty="0" smtClean="0"/>
              </a:p>
              <a:p>
                <a:pPr marL="457200" lvl="1" indent="0">
                  <a:buNone/>
                </a:pPr>
                <a:r>
                  <a:rPr lang="he-IL" sz="2800" dirty="0" smtClean="0">
                    <a:solidFill>
                      <a:schemeClr val="tx1"/>
                    </a:solidFill>
                  </a:rPr>
                  <a:t>זמן ריצה לא ישים.</a:t>
                </a:r>
                <a:endParaRPr lang="en-US" sz="28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pic>
        <p:nvPicPr>
          <p:cNvPr id="1026" name="Picture 2" descr="C:\Users\Avi\AppData\Local\Microsoft\Windows\Temporary Internet Files\Content.IE5\VZSDZK43\no[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1196752"/>
            <a:ext cx="3501008" cy="3501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97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a:t>תיאור הבעיה</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a:t>DNA</a:t>
                </a:r>
                <a:r>
                  <a:rPr lang="he-IL" altLang="he-IL" sz="3200" dirty="0"/>
                  <a:t>?</a:t>
                </a:r>
              </a:p>
              <a:p>
                <a:pPr marL="0" indent="0">
                  <a:buNone/>
                </a:pPr>
                <a:r>
                  <a:rPr lang="he-IL" sz="2800" dirty="0"/>
                  <a:t>אלגוריתם </a:t>
                </a:r>
                <a:r>
                  <a:rPr lang="en-US" sz="2800" dirty="0" smtClean="0"/>
                  <a:t>KMP</a:t>
                </a:r>
                <a:r>
                  <a:rPr lang="he-IL" sz="2800" dirty="0" smtClean="0"/>
                  <a:t>:</a:t>
                </a:r>
                <a:endParaRPr lang="en-US" dirty="0"/>
              </a:p>
              <a:p>
                <a:r>
                  <a:rPr lang="he-IL" sz="2000" dirty="0" smtClean="0"/>
                  <a:t>אלגוריתם </a:t>
                </a:r>
                <a:r>
                  <a:rPr lang="he-IL" sz="2000" dirty="0"/>
                  <a:t>המנצל את מבנה </a:t>
                </a:r>
                <a:r>
                  <a:rPr lang="he-IL" sz="2000" dirty="0" smtClean="0"/>
                  <a:t>התבנית של המחרוזת על </a:t>
                </a:r>
                <a:r>
                  <a:rPr lang="he-IL" sz="2000" dirty="0"/>
                  <a:t>מנת ליעל את </a:t>
                </a:r>
                <a:r>
                  <a:rPr lang="he-IL" sz="2000" dirty="0" smtClean="0"/>
                  <a:t>החיפוש.</a:t>
                </a:r>
              </a:p>
              <a:p>
                <a:r>
                  <a:rPr lang="he-IL" sz="2000" dirty="0" smtClean="0"/>
                  <a:t>יעילות האלגוריתם עבור מציאת מיקום כל הדגימות:</a:t>
                </a:r>
                <a14:m>
                  <m:oMath xmlns:m="http://schemas.openxmlformats.org/officeDocument/2006/math">
                    <m:r>
                      <a:rPr lang="en-US" sz="2000" i="1">
                        <a:latin typeface="Cambria Math"/>
                      </a:rPr>
                      <m:t>𝑚</m:t>
                    </m:r>
                    <m:r>
                      <a:rPr lang="en-US" sz="2000" i="1">
                        <a:latin typeface="Cambria Math"/>
                      </a:rPr>
                      <m:t>∙</m:t>
                    </m:r>
                    <m:r>
                      <a:rPr lang="he-IL" sz="2000" i="1">
                        <a:latin typeface="Cambria Math"/>
                      </a:rPr>
                      <m:t>𝜃</m:t>
                    </m:r>
                    <m:r>
                      <a:rPr lang="en-US" sz="2000" i="1">
                        <a:latin typeface="Cambria Math"/>
                      </a:rPr>
                      <m:t>(</m:t>
                    </m:r>
                    <m:r>
                      <a:rPr lang="en-US" sz="2000" i="1">
                        <a:latin typeface="Cambria Math"/>
                      </a:rPr>
                      <m:t>𝑛</m:t>
                    </m:r>
                    <m:r>
                      <a:rPr lang="en-US" sz="2000" i="1">
                        <a:latin typeface="Cambria Math"/>
                      </a:rPr>
                      <m:t>)</m:t>
                    </m:r>
                  </m:oMath>
                </a14:m>
                <a:r>
                  <a:rPr lang="he-IL" sz="2000" dirty="0"/>
                  <a:t>. </a:t>
                </a:r>
                <a:endParaRPr lang="en-US" sz="2000" dirty="0"/>
              </a:p>
              <a:p>
                <a:pPr marL="0" indent="0">
                  <a:buNone/>
                </a:pPr>
                <a:endParaRPr lang="he-IL" sz="2000" dirty="0">
                  <a:latin typeface="Arial" pitchFamily="34" charset="0"/>
                </a:endParaRPr>
              </a:p>
              <a:p>
                <a:pPr marL="0" indent="0">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marL="457200" lvl="1" indent="0">
                  <a:buNone/>
                </a:pPr>
                <a:endParaRPr lang="he-IL" sz="2000" dirty="0">
                  <a:solidFill>
                    <a:schemeClr val="tx1"/>
                  </a:solidFill>
                </a:endParaRPr>
              </a:p>
              <a:p>
                <a:pPr marL="457200" lvl="1" indent="0">
                  <a:buNone/>
                </a:pPr>
                <a:endParaRPr lang="he-IL" sz="2000" dirty="0" smtClean="0"/>
              </a:p>
              <a:p>
                <a:pPr marL="457200" lvl="1" indent="0">
                  <a:buNone/>
                </a:pPr>
                <a:r>
                  <a:rPr lang="he-IL" sz="2800" dirty="0" smtClean="0">
                    <a:solidFill>
                      <a:schemeClr val="tx1"/>
                    </a:solidFill>
                  </a:rPr>
                  <a:t>זמן ריצה לא ישים.</a:t>
                </a:r>
                <a:endParaRPr lang="en-US" sz="28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pic>
        <p:nvPicPr>
          <p:cNvPr id="1026" name="Picture 2" descr="C:\Users\Avi\AppData\Local\Microsoft\Windows\Temporary Internet Files\Content.IE5\VZSDZK43\no[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1268760"/>
            <a:ext cx="3501008" cy="3501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63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a:t>תיאור הבעיה</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ואם נפלה טעות במחרוזת?</a:t>
                </a:r>
                <a:endParaRPr lang="he-IL" altLang="he-IL" sz="3200" dirty="0"/>
              </a:p>
              <a:p>
                <a:pPr marL="0" indent="0">
                  <a:buNone/>
                </a:pPr>
                <a:r>
                  <a:rPr lang="he-IL" sz="2000" dirty="0" smtClean="0">
                    <a:latin typeface="Arial" pitchFamily="34" charset="0"/>
                  </a:rPr>
                  <a:t>נניח קריאה אחת באורך של 100 תווים.</a:t>
                </a:r>
                <a:endParaRPr lang="en-US" sz="2000" dirty="0">
                  <a:latin typeface="Arial" pitchFamily="34" charset="0"/>
                </a:endParaRPr>
              </a:p>
              <a:p>
                <a:pPr marL="0" indent="0">
                  <a:buNone/>
                </a:pPr>
                <a:r>
                  <a:rPr lang="he-IL" sz="2000" dirty="0">
                    <a:latin typeface="Arial" pitchFamily="34" charset="0"/>
                  </a:rPr>
                  <a:t>אם לא נפלה אף שגיאה </a:t>
                </a:r>
                <a:r>
                  <a:rPr lang="he-IL" sz="2000" dirty="0" smtClean="0">
                    <a:latin typeface="Arial" pitchFamily="34" charset="0"/>
                  </a:rPr>
                  <a:t>–  </a:t>
                </a:r>
                <a:r>
                  <a:rPr lang="he-IL" sz="2000" dirty="0">
                    <a:latin typeface="Arial" pitchFamily="34" charset="0"/>
                  </a:rPr>
                  <a:t>ישנה מחרוזת 1 להשוואה - </a:t>
                </a:r>
                <a14:m>
                  <m:oMath xmlns:m="http://schemas.openxmlformats.org/officeDocument/2006/math">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0</m:t>
                              </m:r>
                            </m:e>
                          </m:mr>
                        </m:m>
                      </m:e>
                    </m:d>
                  </m:oMath>
                </a14:m>
                <a:r>
                  <a:rPr lang="he-IL" sz="2000" dirty="0">
                    <a:latin typeface="Arial" pitchFamily="34" charset="0"/>
                  </a:rPr>
                  <a:t>.</a:t>
                </a:r>
                <a:endParaRPr lang="en-US" sz="2000" dirty="0">
                  <a:latin typeface="Arial" pitchFamily="34" charset="0"/>
                </a:endParaRPr>
              </a:p>
              <a:p>
                <a:pPr marL="0" indent="0">
                  <a:buNone/>
                </a:pPr>
                <a:r>
                  <a:rPr lang="he-IL" sz="2000" dirty="0">
                    <a:latin typeface="Arial" pitchFamily="34" charset="0"/>
                  </a:rPr>
                  <a:t>אם נפלה שגיאה אחת – ישנם </a:t>
                </a:r>
                <a:r>
                  <a:rPr lang="he-IL" sz="2000" dirty="0" smtClean="0">
                    <a:latin typeface="Arial" pitchFamily="34" charset="0"/>
                  </a:rPr>
                  <a:t>300 </a:t>
                </a:r>
                <a:r>
                  <a:rPr lang="he-IL" sz="2000" dirty="0">
                    <a:latin typeface="Arial" pitchFamily="34" charset="0"/>
                  </a:rPr>
                  <a:t>מחרוזות להשוואה</a:t>
                </a:r>
                <a:r>
                  <a:rPr lang="he-IL" sz="1600" dirty="0" smtClean="0">
                    <a:latin typeface="Arial" pitchFamily="34" charset="0"/>
                  </a:rPr>
                  <a:t> </a:t>
                </a:r>
                <a14:m>
                  <m:oMath xmlns:m="http://schemas.openxmlformats.org/officeDocument/2006/math">
                    <m:d>
                      <m:dPr>
                        <m:ctrlPr>
                          <a:rPr lang="en-US" sz="1600" i="1">
                            <a:latin typeface="Cambria Math"/>
                          </a:rPr>
                        </m:ctrlPr>
                      </m:dPr>
                      <m:e>
                        <m:m>
                          <m:mPr>
                            <m:mcs>
                              <m:mc>
                                <m:mcPr>
                                  <m:count m:val="1"/>
                                  <m:mcJc m:val="center"/>
                                </m:mcPr>
                              </m:mc>
                            </m:mcs>
                            <m:ctrlPr>
                              <a:rPr lang="en-US" sz="1600" i="1">
                                <a:latin typeface="Cambria Math"/>
                              </a:rPr>
                            </m:ctrlPr>
                          </m:mPr>
                          <m:mr>
                            <m:e>
                              <m:r>
                                <a:rPr lang="en-US" sz="1600" b="0" i="1" smtClean="0">
                                  <a:latin typeface="Cambria Math"/>
                                </a:rPr>
                                <m:t>3</m:t>
                              </m:r>
                            </m:e>
                          </m:mr>
                          <m:mr>
                            <m:e>
                              <m:r>
                                <a:rPr lang="en-US" sz="1600" i="1">
                                  <a:latin typeface="Cambria Math"/>
                                </a:rPr>
                                <m:t>1</m:t>
                              </m:r>
                            </m:e>
                          </m:mr>
                        </m:m>
                      </m:e>
                    </m:d>
                    <m:r>
                      <a:rPr lang="he-IL" sz="1600" i="1">
                        <a:latin typeface="Cambria Math"/>
                        <a:ea typeface="Cambria Math"/>
                      </a:rPr>
                      <m:t>∙</m:t>
                    </m:r>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1</m:t>
                              </m:r>
                            </m:e>
                          </m:mr>
                        </m:m>
                      </m:e>
                    </m:d>
                  </m:oMath>
                </a14:m>
                <a:r>
                  <a:rPr lang="he-IL" sz="2000" dirty="0">
                    <a:latin typeface="Arial" pitchFamily="34" charset="0"/>
                  </a:rPr>
                  <a:t>.</a:t>
                </a:r>
                <a:endParaRPr lang="en-US" sz="2000" dirty="0">
                  <a:latin typeface="Arial" pitchFamily="34" charset="0"/>
                </a:endParaRPr>
              </a:p>
              <a:p>
                <a:pPr marL="0" indent="0">
                  <a:buNone/>
                </a:pPr>
                <a:r>
                  <a:rPr lang="he-IL" sz="2000" dirty="0">
                    <a:latin typeface="Arial" pitchFamily="34" charset="0"/>
                  </a:rPr>
                  <a:t>אם נפלו 2 שגיאות – ישנם </a:t>
                </a:r>
                <a:r>
                  <a:rPr lang="en-US" sz="2000" dirty="0">
                    <a:latin typeface="Arial" pitchFamily="34" charset="0"/>
                  </a:rPr>
                  <a:t> </a:t>
                </a:r>
                <a:r>
                  <a:rPr lang="en-US" sz="2000" dirty="0" smtClean="0">
                    <a:latin typeface="Arial" pitchFamily="34" charset="0"/>
                  </a:rPr>
                  <a:t>44,550</a:t>
                </a:r>
                <a:r>
                  <a:rPr lang="he-IL" sz="2000" dirty="0">
                    <a:latin typeface="Arial" pitchFamily="34" charset="0"/>
                  </a:rPr>
                  <a:t>מחרוזות להשוואה</a:t>
                </a:r>
                <a14:m>
                  <m:oMath xmlns:m="http://schemas.openxmlformats.org/officeDocument/2006/math">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3</m:t>
                              </m:r>
                            </m:e>
                          </m:mr>
                          <m:mr>
                            <m:e>
                              <m:r>
                                <a:rPr lang="en-US" sz="1600" i="1">
                                  <a:latin typeface="Cambria Math"/>
                                </a:rPr>
                                <m:t>1</m:t>
                              </m:r>
                            </m:e>
                          </m:mr>
                        </m:m>
                      </m:e>
                    </m:d>
                    <m:r>
                      <a:rPr lang="he-IL" sz="1600" i="1">
                        <a:latin typeface="Cambria Math"/>
                        <a:ea typeface="Cambria Math"/>
                      </a:rPr>
                      <m:t>∙</m:t>
                    </m:r>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3</m:t>
                              </m:r>
                            </m:e>
                          </m:mr>
                          <m:mr>
                            <m:e>
                              <m:r>
                                <a:rPr lang="en-US" sz="1600" i="1">
                                  <a:latin typeface="Cambria Math"/>
                                </a:rPr>
                                <m:t>1</m:t>
                              </m:r>
                            </m:e>
                          </m:mr>
                        </m:m>
                      </m:e>
                    </m:d>
                    <m:r>
                      <a:rPr lang="he-IL" sz="1600" i="1">
                        <a:latin typeface="Cambria Math"/>
                        <a:ea typeface="Cambria Math"/>
                      </a:rPr>
                      <m:t>∙</m:t>
                    </m:r>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2</m:t>
                              </m:r>
                            </m:e>
                          </m:mr>
                        </m:m>
                      </m:e>
                    </m:d>
                  </m:oMath>
                </a14:m>
                <a:r>
                  <a:rPr lang="he-IL" sz="2000" dirty="0" smtClean="0">
                    <a:latin typeface="Arial" pitchFamily="34" charset="0"/>
                  </a:rPr>
                  <a:t>.</a:t>
                </a:r>
              </a:p>
              <a:p>
                <a:pPr marL="0" indent="0">
                  <a:buNone/>
                </a:pPr>
                <a:endParaRPr lang="he-IL" sz="2000" dirty="0">
                  <a:latin typeface="Arial" pitchFamily="34" charset="0"/>
                </a:endParaRPr>
              </a:p>
              <a:p>
                <a:pPr marL="0" indent="0">
                  <a:buNone/>
                </a:pPr>
                <a:r>
                  <a:rPr lang="he-IL" sz="2000" dirty="0" smtClean="0">
                    <a:latin typeface="Arial" pitchFamily="34" charset="0"/>
                  </a:rPr>
                  <a:t>זמן הריצה עולה משמעותית...</a:t>
                </a: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sp>
        <p:nvSpPr>
          <p:cNvPr id="3" name="Rectangle 2"/>
          <p:cNvSpPr/>
          <p:nvPr/>
        </p:nvSpPr>
        <p:spPr>
          <a:xfrm>
            <a:off x="3557185" y="4690982"/>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nvGrpSpPr>
          <p:cNvPr id="6" name="Group 5"/>
          <p:cNvGrpSpPr/>
          <p:nvPr/>
        </p:nvGrpSpPr>
        <p:grpSpPr>
          <a:xfrm>
            <a:off x="2877671" y="4088816"/>
            <a:ext cx="3600399" cy="1611760"/>
            <a:chOff x="2195736" y="3998966"/>
            <a:chExt cx="3600399" cy="1611760"/>
          </a:xfrm>
        </p:grpSpPr>
        <p:grpSp>
          <p:nvGrpSpPr>
            <p:cNvPr id="5" name="Group 4"/>
            <p:cNvGrpSpPr/>
            <p:nvPr/>
          </p:nvGrpSpPr>
          <p:grpSpPr>
            <a:xfrm>
              <a:off x="2195736" y="4037071"/>
              <a:ext cx="2016223" cy="973206"/>
              <a:chOff x="2195736" y="4037071"/>
              <a:chExt cx="2016223" cy="973206"/>
            </a:xfrm>
          </p:grpSpPr>
          <p:sp>
            <p:nvSpPr>
              <p:cNvPr id="7" name="Rectangle 6"/>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8" name="Rectangle 7"/>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9" name="Rectangle 8"/>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1" name="Group 10"/>
            <p:cNvGrpSpPr/>
            <p:nvPr/>
          </p:nvGrpSpPr>
          <p:grpSpPr>
            <a:xfrm>
              <a:off x="2195737" y="4976074"/>
              <a:ext cx="2016223" cy="634652"/>
              <a:chOff x="2195736" y="4037071"/>
              <a:chExt cx="2016223" cy="634652"/>
            </a:xfrm>
          </p:grpSpPr>
          <p:sp>
            <p:nvSpPr>
              <p:cNvPr id="12" name="Rectangle 1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4" name="Rectangle 1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5" name="Group 14"/>
            <p:cNvGrpSpPr/>
            <p:nvPr/>
          </p:nvGrpSpPr>
          <p:grpSpPr>
            <a:xfrm>
              <a:off x="3779912" y="3998966"/>
              <a:ext cx="2016223" cy="973206"/>
              <a:chOff x="2195736" y="4037071"/>
              <a:chExt cx="2016223" cy="973206"/>
            </a:xfrm>
          </p:grpSpPr>
          <p:sp>
            <p:nvSpPr>
              <p:cNvPr id="16" name="Rectangle 15"/>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 name="Rectangle 16"/>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8" name="Rectangle 17"/>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9" name="Group 18"/>
            <p:cNvGrpSpPr/>
            <p:nvPr/>
          </p:nvGrpSpPr>
          <p:grpSpPr>
            <a:xfrm>
              <a:off x="3707904" y="4941168"/>
              <a:ext cx="2016223" cy="634652"/>
              <a:chOff x="2195736" y="4037071"/>
              <a:chExt cx="2016223" cy="634652"/>
            </a:xfrm>
          </p:grpSpPr>
          <p:sp>
            <p:nvSpPr>
              <p:cNvPr id="20" name="Rectangle 19"/>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2" name="Rectangle 21"/>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2" name="Group 1"/>
          <p:cNvGrpSpPr/>
          <p:nvPr/>
        </p:nvGrpSpPr>
        <p:grpSpPr>
          <a:xfrm>
            <a:off x="-194644" y="3716692"/>
            <a:ext cx="9526311" cy="3123320"/>
            <a:chOff x="-563068" y="1327009"/>
            <a:chExt cx="9526311" cy="3123320"/>
          </a:xfrm>
        </p:grpSpPr>
        <p:grpSp>
          <p:nvGrpSpPr>
            <p:cNvPr id="54273" name="Group 54272"/>
            <p:cNvGrpSpPr/>
            <p:nvPr/>
          </p:nvGrpSpPr>
          <p:grpSpPr>
            <a:xfrm>
              <a:off x="1022605" y="1327009"/>
              <a:ext cx="7940638" cy="2915938"/>
              <a:chOff x="1203362" y="1242065"/>
              <a:chExt cx="7940638" cy="2915938"/>
            </a:xfrm>
          </p:grpSpPr>
          <p:grpSp>
            <p:nvGrpSpPr>
              <p:cNvPr id="23" name="Group 22"/>
              <p:cNvGrpSpPr/>
              <p:nvPr/>
            </p:nvGrpSpPr>
            <p:grpSpPr>
              <a:xfrm>
                <a:off x="5071358" y="1242065"/>
                <a:ext cx="4072642" cy="2884756"/>
                <a:chOff x="5404284" y="3496572"/>
                <a:chExt cx="4072642" cy="2884756"/>
              </a:xfrm>
            </p:grpSpPr>
            <p:grpSp>
              <p:nvGrpSpPr>
                <p:cNvPr id="10" name="Group 9"/>
                <p:cNvGrpSpPr/>
                <p:nvPr/>
              </p:nvGrpSpPr>
              <p:grpSpPr>
                <a:xfrm>
                  <a:off x="5508104" y="3966011"/>
                  <a:ext cx="3968822" cy="2415317"/>
                  <a:chOff x="5508104" y="3966011"/>
                  <a:chExt cx="3968822" cy="2415317"/>
                </a:xfrm>
              </p:grpSpPr>
              <p:grpSp>
                <p:nvGrpSpPr>
                  <p:cNvPr id="24" name="Group 23"/>
                  <p:cNvGrpSpPr/>
                  <p:nvPr/>
                </p:nvGrpSpPr>
                <p:grpSpPr>
                  <a:xfrm>
                    <a:off x="5876527" y="3966011"/>
                    <a:ext cx="3600399" cy="1950314"/>
                    <a:chOff x="2195736" y="3998966"/>
                    <a:chExt cx="3600399" cy="1950314"/>
                  </a:xfrm>
                </p:grpSpPr>
                <p:grpSp>
                  <p:nvGrpSpPr>
                    <p:cNvPr id="25" name="Group 24"/>
                    <p:cNvGrpSpPr/>
                    <p:nvPr/>
                  </p:nvGrpSpPr>
                  <p:grpSpPr>
                    <a:xfrm>
                      <a:off x="2195736" y="4037071"/>
                      <a:ext cx="2016223" cy="973206"/>
                      <a:chOff x="2195736" y="4037071"/>
                      <a:chExt cx="2016223" cy="973206"/>
                    </a:xfrm>
                  </p:grpSpPr>
                  <p:sp>
                    <p:nvSpPr>
                      <p:cNvPr id="38" name="Rectangle 3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9" name="Rectangle 3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40" name="Rectangle 3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6" name="Group 25"/>
                    <p:cNvGrpSpPr/>
                    <p:nvPr/>
                  </p:nvGrpSpPr>
                  <p:grpSpPr>
                    <a:xfrm>
                      <a:off x="2195737" y="4976074"/>
                      <a:ext cx="2016223" cy="973206"/>
                      <a:chOff x="2195736" y="4037071"/>
                      <a:chExt cx="2016223" cy="973206"/>
                    </a:xfrm>
                  </p:grpSpPr>
                  <p:sp>
                    <p:nvSpPr>
                      <p:cNvPr id="35" name="Rectangle 3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6" name="Rectangle 3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 name="Rectangle 3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7" name="Group 26"/>
                    <p:cNvGrpSpPr/>
                    <p:nvPr/>
                  </p:nvGrpSpPr>
                  <p:grpSpPr>
                    <a:xfrm>
                      <a:off x="3779912" y="3998966"/>
                      <a:ext cx="2016223" cy="973206"/>
                      <a:chOff x="2195736" y="4037071"/>
                      <a:chExt cx="2016223" cy="973206"/>
                    </a:xfrm>
                  </p:grpSpPr>
                  <p:sp>
                    <p:nvSpPr>
                      <p:cNvPr id="32" name="Rectangle 3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3" name="Rectangle 32"/>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4" name="Rectangle 3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8" name="Group 27"/>
                    <p:cNvGrpSpPr/>
                    <p:nvPr/>
                  </p:nvGrpSpPr>
                  <p:grpSpPr>
                    <a:xfrm>
                      <a:off x="3707904" y="4941168"/>
                      <a:ext cx="2016223" cy="973206"/>
                      <a:chOff x="2195736" y="4037071"/>
                      <a:chExt cx="2016223" cy="973206"/>
                    </a:xfrm>
                  </p:grpSpPr>
                  <p:sp>
                    <p:nvSpPr>
                      <p:cNvPr id="29" name="Rectangle 28"/>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 name="Rectangle 29"/>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1" name="Rectangle 30"/>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128" name="Group 127"/>
                  <p:cNvGrpSpPr/>
                  <p:nvPr/>
                </p:nvGrpSpPr>
                <p:grpSpPr>
                  <a:xfrm>
                    <a:off x="5508104" y="4431014"/>
                    <a:ext cx="3600399" cy="1950314"/>
                    <a:chOff x="2195736" y="3998966"/>
                    <a:chExt cx="3600399" cy="1950314"/>
                  </a:xfrm>
                </p:grpSpPr>
                <p:grpSp>
                  <p:nvGrpSpPr>
                    <p:cNvPr id="129" name="Group 128"/>
                    <p:cNvGrpSpPr/>
                    <p:nvPr/>
                  </p:nvGrpSpPr>
                  <p:grpSpPr>
                    <a:xfrm>
                      <a:off x="2195736" y="4037071"/>
                      <a:ext cx="2016223" cy="973206"/>
                      <a:chOff x="2195736" y="4037071"/>
                      <a:chExt cx="2016223" cy="973206"/>
                    </a:xfrm>
                  </p:grpSpPr>
                  <p:sp>
                    <p:nvSpPr>
                      <p:cNvPr id="142" name="Rectangle 14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43" name="Rectangle 142"/>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44" name="Rectangle 14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30" name="Group 129"/>
                    <p:cNvGrpSpPr/>
                    <p:nvPr/>
                  </p:nvGrpSpPr>
                  <p:grpSpPr>
                    <a:xfrm>
                      <a:off x="2195737" y="4976074"/>
                      <a:ext cx="2016223" cy="973206"/>
                      <a:chOff x="2195736" y="4037071"/>
                      <a:chExt cx="2016223" cy="973206"/>
                    </a:xfrm>
                  </p:grpSpPr>
                  <p:sp>
                    <p:nvSpPr>
                      <p:cNvPr id="139" name="Rectangle 138"/>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40" name="Rectangle 139"/>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41" name="Rectangle 140"/>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31" name="Group 130"/>
                    <p:cNvGrpSpPr/>
                    <p:nvPr/>
                  </p:nvGrpSpPr>
                  <p:grpSpPr>
                    <a:xfrm>
                      <a:off x="3779912" y="3998966"/>
                      <a:ext cx="2016223" cy="973206"/>
                      <a:chOff x="2195736" y="4037071"/>
                      <a:chExt cx="2016223" cy="973206"/>
                    </a:xfrm>
                  </p:grpSpPr>
                  <p:sp>
                    <p:nvSpPr>
                      <p:cNvPr id="136" name="Rectangle 135"/>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37" name="Rectangle 136"/>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38" name="Rectangle 137"/>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32" name="Group 131"/>
                    <p:cNvGrpSpPr/>
                    <p:nvPr/>
                  </p:nvGrpSpPr>
                  <p:grpSpPr>
                    <a:xfrm>
                      <a:off x="3707904" y="4941168"/>
                      <a:ext cx="2016223" cy="973206"/>
                      <a:chOff x="2195736" y="4037071"/>
                      <a:chExt cx="2016223" cy="973206"/>
                    </a:xfrm>
                  </p:grpSpPr>
                  <p:sp>
                    <p:nvSpPr>
                      <p:cNvPr id="133" name="Rectangle 132"/>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34" name="Rectangle 133"/>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35" name="Rectangle 134"/>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nvGrpSpPr>
                <p:cNvPr id="146" name="Group 145"/>
                <p:cNvGrpSpPr/>
                <p:nvPr/>
              </p:nvGrpSpPr>
              <p:grpSpPr>
                <a:xfrm>
                  <a:off x="5404284" y="3496572"/>
                  <a:ext cx="3968822" cy="2415317"/>
                  <a:chOff x="5508104" y="3966011"/>
                  <a:chExt cx="3968822" cy="2415317"/>
                </a:xfrm>
              </p:grpSpPr>
              <p:grpSp>
                <p:nvGrpSpPr>
                  <p:cNvPr id="147" name="Group 146"/>
                  <p:cNvGrpSpPr/>
                  <p:nvPr/>
                </p:nvGrpSpPr>
                <p:grpSpPr>
                  <a:xfrm>
                    <a:off x="5876527" y="3966011"/>
                    <a:ext cx="3600399" cy="1950314"/>
                    <a:chOff x="2195736" y="3998966"/>
                    <a:chExt cx="3600399" cy="1950314"/>
                  </a:xfrm>
                </p:grpSpPr>
                <p:grpSp>
                  <p:nvGrpSpPr>
                    <p:cNvPr id="165" name="Group 164"/>
                    <p:cNvGrpSpPr/>
                    <p:nvPr/>
                  </p:nvGrpSpPr>
                  <p:grpSpPr>
                    <a:xfrm>
                      <a:off x="2195736" y="4037071"/>
                      <a:ext cx="2016223" cy="973206"/>
                      <a:chOff x="2195736" y="4037071"/>
                      <a:chExt cx="2016223" cy="973206"/>
                    </a:xfrm>
                  </p:grpSpPr>
                  <p:sp>
                    <p:nvSpPr>
                      <p:cNvPr id="178" name="Rectangle 17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9" name="Rectangle 17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80" name="Rectangle 17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66" name="Group 165"/>
                    <p:cNvGrpSpPr/>
                    <p:nvPr/>
                  </p:nvGrpSpPr>
                  <p:grpSpPr>
                    <a:xfrm>
                      <a:off x="2195737" y="4976074"/>
                      <a:ext cx="2016223" cy="973206"/>
                      <a:chOff x="2195736" y="4037071"/>
                      <a:chExt cx="2016223" cy="973206"/>
                    </a:xfrm>
                  </p:grpSpPr>
                  <p:sp>
                    <p:nvSpPr>
                      <p:cNvPr id="175" name="Rectangle 17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6" name="Rectangle 17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7" name="Rectangle 17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67" name="Group 166"/>
                    <p:cNvGrpSpPr/>
                    <p:nvPr/>
                  </p:nvGrpSpPr>
                  <p:grpSpPr>
                    <a:xfrm>
                      <a:off x="3779912" y="3998966"/>
                      <a:ext cx="2016223" cy="973206"/>
                      <a:chOff x="2195736" y="4037071"/>
                      <a:chExt cx="2016223" cy="973206"/>
                    </a:xfrm>
                  </p:grpSpPr>
                  <p:sp>
                    <p:nvSpPr>
                      <p:cNvPr id="172" name="Rectangle 17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3" name="Rectangle 172"/>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4" name="Rectangle 17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68" name="Group 167"/>
                    <p:cNvGrpSpPr/>
                    <p:nvPr/>
                  </p:nvGrpSpPr>
                  <p:grpSpPr>
                    <a:xfrm>
                      <a:off x="3707904" y="4941168"/>
                      <a:ext cx="2016223" cy="973206"/>
                      <a:chOff x="2195736" y="4037071"/>
                      <a:chExt cx="2016223" cy="973206"/>
                    </a:xfrm>
                  </p:grpSpPr>
                  <p:sp>
                    <p:nvSpPr>
                      <p:cNvPr id="169" name="Rectangle 168"/>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0" name="Rectangle 169"/>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1" name="Rectangle 170"/>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148" name="Group 147"/>
                  <p:cNvGrpSpPr/>
                  <p:nvPr/>
                </p:nvGrpSpPr>
                <p:grpSpPr>
                  <a:xfrm>
                    <a:off x="5508104" y="4431014"/>
                    <a:ext cx="3600399" cy="1950314"/>
                    <a:chOff x="2195736" y="3998966"/>
                    <a:chExt cx="3600399" cy="1950314"/>
                  </a:xfrm>
                </p:grpSpPr>
                <p:grpSp>
                  <p:nvGrpSpPr>
                    <p:cNvPr id="149" name="Group 148"/>
                    <p:cNvGrpSpPr/>
                    <p:nvPr/>
                  </p:nvGrpSpPr>
                  <p:grpSpPr>
                    <a:xfrm>
                      <a:off x="2195736" y="4037071"/>
                      <a:ext cx="2016223" cy="973206"/>
                      <a:chOff x="2195736" y="4037071"/>
                      <a:chExt cx="2016223" cy="973206"/>
                    </a:xfrm>
                  </p:grpSpPr>
                  <p:sp>
                    <p:nvSpPr>
                      <p:cNvPr id="162" name="Rectangle 16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63" name="Rectangle 162"/>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64" name="Rectangle 16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50" name="Group 149"/>
                    <p:cNvGrpSpPr/>
                    <p:nvPr/>
                  </p:nvGrpSpPr>
                  <p:grpSpPr>
                    <a:xfrm>
                      <a:off x="2195737" y="4976074"/>
                      <a:ext cx="2016223" cy="973206"/>
                      <a:chOff x="2195736" y="4037071"/>
                      <a:chExt cx="2016223" cy="973206"/>
                    </a:xfrm>
                  </p:grpSpPr>
                  <p:sp>
                    <p:nvSpPr>
                      <p:cNvPr id="159" name="Rectangle 158"/>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60" name="Rectangle 159"/>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61" name="Rectangle 160"/>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51" name="Group 150"/>
                    <p:cNvGrpSpPr/>
                    <p:nvPr/>
                  </p:nvGrpSpPr>
                  <p:grpSpPr>
                    <a:xfrm>
                      <a:off x="3779912" y="3998966"/>
                      <a:ext cx="2016223" cy="973206"/>
                      <a:chOff x="2195736" y="4037071"/>
                      <a:chExt cx="2016223" cy="973206"/>
                    </a:xfrm>
                  </p:grpSpPr>
                  <p:sp>
                    <p:nvSpPr>
                      <p:cNvPr id="156" name="Rectangle 155"/>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57" name="Rectangle 156"/>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58" name="Rectangle 157"/>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52" name="Group 151"/>
                    <p:cNvGrpSpPr/>
                    <p:nvPr/>
                  </p:nvGrpSpPr>
                  <p:grpSpPr>
                    <a:xfrm>
                      <a:off x="3707904" y="4941168"/>
                      <a:ext cx="2016223" cy="973206"/>
                      <a:chOff x="2195736" y="4037071"/>
                      <a:chExt cx="2016223" cy="973206"/>
                    </a:xfrm>
                  </p:grpSpPr>
                  <p:sp>
                    <p:nvSpPr>
                      <p:cNvPr id="153" name="Rectangle 152"/>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54" name="Rectangle 153"/>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55" name="Rectangle 154"/>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grpSp>
            <p:nvGrpSpPr>
              <p:cNvPr id="182" name="Group 181"/>
              <p:cNvGrpSpPr/>
              <p:nvPr/>
            </p:nvGrpSpPr>
            <p:grpSpPr>
              <a:xfrm>
                <a:off x="1203362" y="1273247"/>
                <a:ext cx="4072642" cy="2884756"/>
                <a:chOff x="5404284" y="3496572"/>
                <a:chExt cx="4072642" cy="2884756"/>
              </a:xfrm>
            </p:grpSpPr>
            <p:grpSp>
              <p:nvGrpSpPr>
                <p:cNvPr id="183" name="Group 182"/>
                <p:cNvGrpSpPr/>
                <p:nvPr/>
              </p:nvGrpSpPr>
              <p:grpSpPr>
                <a:xfrm>
                  <a:off x="5508104" y="3966011"/>
                  <a:ext cx="3968822" cy="2415317"/>
                  <a:chOff x="5508104" y="3966011"/>
                  <a:chExt cx="3968822" cy="2415317"/>
                </a:xfrm>
              </p:grpSpPr>
              <p:grpSp>
                <p:nvGrpSpPr>
                  <p:cNvPr id="219" name="Group 218"/>
                  <p:cNvGrpSpPr/>
                  <p:nvPr/>
                </p:nvGrpSpPr>
                <p:grpSpPr>
                  <a:xfrm>
                    <a:off x="5876527" y="3966011"/>
                    <a:ext cx="3600399" cy="1950314"/>
                    <a:chOff x="2195736" y="3998966"/>
                    <a:chExt cx="3600399" cy="1950314"/>
                  </a:xfrm>
                </p:grpSpPr>
                <p:grpSp>
                  <p:nvGrpSpPr>
                    <p:cNvPr id="237" name="Group 236"/>
                    <p:cNvGrpSpPr/>
                    <p:nvPr/>
                  </p:nvGrpSpPr>
                  <p:grpSpPr>
                    <a:xfrm>
                      <a:off x="2195736" y="4037071"/>
                      <a:ext cx="2016223" cy="973206"/>
                      <a:chOff x="2195736" y="4037071"/>
                      <a:chExt cx="2016223" cy="973206"/>
                    </a:xfrm>
                  </p:grpSpPr>
                  <p:sp>
                    <p:nvSpPr>
                      <p:cNvPr id="250" name="Rectangle 249"/>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51" name="Rectangle 250"/>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52" name="Rectangle 251"/>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38" name="Group 237"/>
                    <p:cNvGrpSpPr/>
                    <p:nvPr/>
                  </p:nvGrpSpPr>
                  <p:grpSpPr>
                    <a:xfrm>
                      <a:off x="2195737" y="4976074"/>
                      <a:ext cx="2016223" cy="973206"/>
                      <a:chOff x="2195736" y="4037071"/>
                      <a:chExt cx="2016223" cy="973206"/>
                    </a:xfrm>
                  </p:grpSpPr>
                  <p:sp>
                    <p:nvSpPr>
                      <p:cNvPr id="247" name="Rectangle 246"/>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48" name="Rectangle 247"/>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49" name="Rectangle 248"/>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39" name="Group 238"/>
                    <p:cNvGrpSpPr/>
                    <p:nvPr/>
                  </p:nvGrpSpPr>
                  <p:grpSpPr>
                    <a:xfrm>
                      <a:off x="3779912" y="3998966"/>
                      <a:ext cx="2016223" cy="973206"/>
                      <a:chOff x="2195736" y="4037071"/>
                      <a:chExt cx="2016223" cy="973206"/>
                    </a:xfrm>
                  </p:grpSpPr>
                  <p:sp>
                    <p:nvSpPr>
                      <p:cNvPr id="244" name="Rectangle 24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45" name="Rectangle 24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46" name="Rectangle 24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40" name="Group 239"/>
                    <p:cNvGrpSpPr/>
                    <p:nvPr/>
                  </p:nvGrpSpPr>
                  <p:grpSpPr>
                    <a:xfrm>
                      <a:off x="3707904" y="4941168"/>
                      <a:ext cx="2016223" cy="973206"/>
                      <a:chOff x="2195736" y="4037071"/>
                      <a:chExt cx="2016223" cy="973206"/>
                    </a:xfrm>
                  </p:grpSpPr>
                  <p:sp>
                    <p:nvSpPr>
                      <p:cNvPr id="241" name="Rectangle 24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42" name="Rectangle 24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43" name="Rectangle 24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220" name="Group 219"/>
                  <p:cNvGrpSpPr/>
                  <p:nvPr/>
                </p:nvGrpSpPr>
                <p:grpSpPr>
                  <a:xfrm>
                    <a:off x="5508104" y="4431014"/>
                    <a:ext cx="3600399" cy="1950314"/>
                    <a:chOff x="2195736" y="3998966"/>
                    <a:chExt cx="3600399" cy="1950314"/>
                  </a:xfrm>
                </p:grpSpPr>
                <p:grpSp>
                  <p:nvGrpSpPr>
                    <p:cNvPr id="221" name="Group 220"/>
                    <p:cNvGrpSpPr/>
                    <p:nvPr/>
                  </p:nvGrpSpPr>
                  <p:grpSpPr>
                    <a:xfrm>
                      <a:off x="2195736" y="4037071"/>
                      <a:ext cx="2016223" cy="973206"/>
                      <a:chOff x="2195736" y="4037071"/>
                      <a:chExt cx="2016223" cy="973206"/>
                    </a:xfrm>
                  </p:grpSpPr>
                  <p:sp>
                    <p:nvSpPr>
                      <p:cNvPr id="234" name="Rectangle 23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35" name="Rectangle 23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36" name="Rectangle 23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22" name="Group 221"/>
                    <p:cNvGrpSpPr/>
                    <p:nvPr/>
                  </p:nvGrpSpPr>
                  <p:grpSpPr>
                    <a:xfrm>
                      <a:off x="2195737" y="4976074"/>
                      <a:ext cx="2016223" cy="973206"/>
                      <a:chOff x="2195736" y="4037071"/>
                      <a:chExt cx="2016223" cy="973206"/>
                    </a:xfrm>
                  </p:grpSpPr>
                  <p:sp>
                    <p:nvSpPr>
                      <p:cNvPr id="231" name="Rectangle 23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32" name="Rectangle 23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33" name="Rectangle 23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23" name="Group 222"/>
                    <p:cNvGrpSpPr/>
                    <p:nvPr/>
                  </p:nvGrpSpPr>
                  <p:grpSpPr>
                    <a:xfrm>
                      <a:off x="3779912" y="3998966"/>
                      <a:ext cx="2016223" cy="973206"/>
                      <a:chOff x="2195736" y="4037071"/>
                      <a:chExt cx="2016223" cy="973206"/>
                    </a:xfrm>
                  </p:grpSpPr>
                  <p:sp>
                    <p:nvSpPr>
                      <p:cNvPr id="228" name="Rectangle 22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29" name="Rectangle 22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30" name="Rectangle 22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24" name="Group 223"/>
                    <p:cNvGrpSpPr/>
                    <p:nvPr/>
                  </p:nvGrpSpPr>
                  <p:grpSpPr>
                    <a:xfrm>
                      <a:off x="3707904" y="4941168"/>
                      <a:ext cx="2016223" cy="973206"/>
                      <a:chOff x="2195736" y="4037071"/>
                      <a:chExt cx="2016223" cy="973206"/>
                    </a:xfrm>
                  </p:grpSpPr>
                  <p:sp>
                    <p:nvSpPr>
                      <p:cNvPr id="225" name="Rectangle 22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26" name="Rectangle 22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27" name="Rectangle 22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nvGrpSpPr>
                <p:cNvPr id="184" name="Group 183"/>
                <p:cNvGrpSpPr/>
                <p:nvPr/>
              </p:nvGrpSpPr>
              <p:grpSpPr>
                <a:xfrm>
                  <a:off x="5404284" y="3496572"/>
                  <a:ext cx="3968822" cy="2415317"/>
                  <a:chOff x="5508104" y="3966011"/>
                  <a:chExt cx="3968822" cy="2415317"/>
                </a:xfrm>
              </p:grpSpPr>
              <p:grpSp>
                <p:nvGrpSpPr>
                  <p:cNvPr id="185" name="Group 184"/>
                  <p:cNvGrpSpPr/>
                  <p:nvPr/>
                </p:nvGrpSpPr>
                <p:grpSpPr>
                  <a:xfrm>
                    <a:off x="5876527" y="3966011"/>
                    <a:ext cx="3600399" cy="1950314"/>
                    <a:chOff x="2195736" y="3998966"/>
                    <a:chExt cx="3600399" cy="1950314"/>
                  </a:xfrm>
                </p:grpSpPr>
                <p:grpSp>
                  <p:nvGrpSpPr>
                    <p:cNvPr id="203" name="Group 202"/>
                    <p:cNvGrpSpPr/>
                    <p:nvPr/>
                  </p:nvGrpSpPr>
                  <p:grpSpPr>
                    <a:xfrm>
                      <a:off x="2195736" y="4037071"/>
                      <a:ext cx="2016223" cy="973206"/>
                      <a:chOff x="2195736" y="4037071"/>
                      <a:chExt cx="2016223" cy="973206"/>
                    </a:xfrm>
                  </p:grpSpPr>
                  <p:sp>
                    <p:nvSpPr>
                      <p:cNvPr id="216" name="Rectangle 215"/>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17" name="Rectangle 216"/>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18" name="Rectangle 217"/>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04" name="Group 203"/>
                    <p:cNvGrpSpPr/>
                    <p:nvPr/>
                  </p:nvGrpSpPr>
                  <p:grpSpPr>
                    <a:xfrm>
                      <a:off x="2195737" y="4976074"/>
                      <a:ext cx="2016223" cy="973206"/>
                      <a:chOff x="2195736" y="4037071"/>
                      <a:chExt cx="2016223" cy="973206"/>
                    </a:xfrm>
                  </p:grpSpPr>
                  <p:sp>
                    <p:nvSpPr>
                      <p:cNvPr id="213" name="Rectangle 212"/>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14" name="Rectangle 213"/>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15" name="Rectangle 214"/>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05" name="Group 204"/>
                    <p:cNvGrpSpPr/>
                    <p:nvPr/>
                  </p:nvGrpSpPr>
                  <p:grpSpPr>
                    <a:xfrm>
                      <a:off x="3779912" y="3998966"/>
                      <a:ext cx="2016223" cy="973206"/>
                      <a:chOff x="2195736" y="4037071"/>
                      <a:chExt cx="2016223" cy="973206"/>
                    </a:xfrm>
                  </p:grpSpPr>
                  <p:sp>
                    <p:nvSpPr>
                      <p:cNvPr id="210" name="Rectangle 209"/>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11" name="Rectangle 210"/>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12" name="Rectangle 211"/>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06" name="Group 205"/>
                    <p:cNvGrpSpPr/>
                    <p:nvPr/>
                  </p:nvGrpSpPr>
                  <p:grpSpPr>
                    <a:xfrm>
                      <a:off x="3707904" y="4941168"/>
                      <a:ext cx="2016223" cy="973206"/>
                      <a:chOff x="2195736" y="4037071"/>
                      <a:chExt cx="2016223" cy="973206"/>
                    </a:xfrm>
                  </p:grpSpPr>
                  <p:sp>
                    <p:nvSpPr>
                      <p:cNvPr id="207" name="Rectangle 206"/>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08" name="Rectangle 207"/>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09" name="Rectangle 208"/>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186" name="Group 185"/>
                  <p:cNvGrpSpPr/>
                  <p:nvPr/>
                </p:nvGrpSpPr>
                <p:grpSpPr>
                  <a:xfrm>
                    <a:off x="5508104" y="4431014"/>
                    <a:ext cx="3600399" cy="1950314"/>
                    <a:chOff x="2195736" y="3998966"/>
                    <a:chExt cx="3600399" cy="1950314"/>
                  </a:xfrm>
                </p:grpSpPr>
                <p:grpSp>
                  <p:nvGrpSpPr>
                    <p:cNvPr id="187" name="Group 186"/>
                    <p:cNvGrpSpPr/>
                    <p:nvPr/>
                  </p:nvGrpSpPr>
                  <p:grpSpPr>
                    <a:xfrm>
                      <a:off x="2195736" y="4037071"/>
                      <a:ext cx="2016223" cy="973206"/>
                      <a:chOff x="2195736" y="4037071"/>
                      <a:chExt cx="2016223" cy="973206"/>
                    </a:xfrm>
                  </p:grpSpPr>
                  <p:sp>
                    <p:nvSpPr>
                      <p:cNvPr id="200" name="Rectangle 199"/>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01" name="Rectangle 200"/>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02" name="Rectangle 201"/>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88" name="Group 187"/>
                    <p:cNvGrpSpPr/>
                    <p:nvPr/>
                  </p:nvGrpSpPr>
                  <p:grpSpPr>
                    <a:xfrm>
                      <a:off x="2195737" y="4976074"/>
                      <a:ext cx="2016223" cy="973206"/>
                      <a:chOff x="2195736" y="4037071"/>
                      <a:chExt cx="2016223" cy="973206"/>
                    </a:xfrm>
                  </p:grpSpPr>
                  <p:sp>
                    <p:nvSpPr>
                      <p:cNvPr id="197" name="Rectangle 196"/>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98" name="Rectangle 197"/>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99" name="Rectangle 198"/>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89" name="Group 188"/>
                    <p:cNvGrpSpPr/>
                    <p:nvPr/>
                  </p:nvGrpSpPr>
                  <p:grpSpPr>
                    <a:xfrm>
                      <a:off x="3779912" y="3998966"/>
                      <a:ext cx="2016223" cy="973206"/>
                      <a:chOff x="2195736" y="4037071"/>
                      <a:chExt cx="2016223" cy="973206"/>
                    </a:xfrm>
                  </p:grpSpPr>
                  <p:sp>
                    <p:nvSpPr>
                      <p:cNvPr id="194" name="Rectangle 19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95" name="Rectangle 19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96" name="Rectangle 19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90" name="Group 189"/>
                    <p:cNvGrpSpPr/>
                    <p:nvPr/>
                  </p:nvGrpSpPr>
                  <p:grpSpPr>
                    <a:xfrm>
                      <a:off x="3707904" y="4941168"/>
                      <a:ext cx="2016223" cy="973206"/>
                      <a:chOff x="2195736" y="4037071"/>
                      <a:chExt cx="2016223" cy="973206"/>
                    </a:xfrm>
                  </p:grpSpPr>
                  <p:sp>
                    <p:nvSpPr>
                      <p:cNvPr id="191" name="Rectangle 19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92" name="Rectangle 19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93" name="Rectangle 19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grpSp>
        <p:grpSp>
          <p:nvGrpSpPr>
            <p:cNvPr id="254" name="Group 253"/>
            <p:cNvGrpSpPr/>
            <p:nvPr/>
          </p:nvGrpSpPr>
          <p:grpSpPr>
            <a:xfrm>
              <a:off x="-563068" y="1534391"/>
              <a:ext cx="7940638" cy="2915938"/>
              <a:chOff x="1203362" y="1242065"/>
              <a:chExt cx="7940638" cy="2915938"/>
            </a:xfrm>
          </p:grpSpPr>
          <p:grpSp>
            <p:nvGrpSpPr>
              <p:cNvPr id="255" name="Group 254"/>
              <p:cNvGrpSpPr/>
              <p:nvPr/>
            </p:nvGrpSpPr>
            <p:grpSpPr>
              <a:xfrm>
                <a:off x="5071358" y="1242065"/>
                <a:ext cx="4072642" cy="2884756"/>
                <a:chOff x="5404284" y="3496572"/>
                <a:chExt cx="4072642" cy="2884756"/>
              </a:xfrm>
            </p:grpSpPr>
            <p:grpSp>
              <p:nvGrpSpPr>
                <p:cNvPr id="327" name="Group 326"/>
                <p:cNvGrpSpPr/>
                <p:nvPr/>
              </p:nvGrpSpPr>
              <p:grpSpPr>
                <a:xfrm>
                  <a:off x="5508104" y="3966011"/>
                  <a:ext cx="3968822" cy="2415317"/>
                  <a:chOff x="5508104" y="3966011"/>
                  <a:chExt cx="3968822" cy="2415317"/>
                </a:xfrm>
              </p:grpSpPr>
              <p:grpSp>
                <p:nvGrpSpPr>
                  <p:cNvPr id="363" name="Group 362"/>
                  <p:cNvGrpSpPr/>
                  <p:nvPr/>
                </p:nvGrpSpPr>
                <p:grpSpPr>
                  <a:xfrm>
                    <a:off x="5876527" y="3966011"/>
                    <a:ext cx="3600399" cy="1950314"/>
                    <a:chOff x="2195736" y="3998966"/>
                    <a:chExt cx="3600399" cy="1950314"/>
                  </a:xfrm>
                </p:grpSpPr>
                <p:grpSp>
                  <p:nvGrpSpPr>
                    <p:cNvPr id="381" name="Group 380"/>
                    <p:cNvGrpSpPr/>
                    <p:nvPr/>
                  </p:nvGrpSpPr>
                  <p:grpSpPr>
                    <a:xfrm>
                      <a:off x="2195736" y="4037071"/>
                      <a:ext cx="2016223" cy="973206"/>
                      <a:chOff x="2195736" y="4037071"/>
                      <a:chExt cx="2016223" cy="973206"/>
                    </a:xfrm>
                  </p:grpSpPr>
                  <p:sp>
                    <p:nvSpPr>
                      <p:cNvPr id="394" name="Rectangle 39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95" name="Rectangle 39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96" name="Rectangle 39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82" name="Group 381"/>
                    <p:cNvGrpSpPr/>
                    <p:nvPr/>
                  </p:nvGrpSpPr>
                  <p:grpSpPr>
                    <a:xfrm>
                      <a:off x="2195737" y="4976074"/>
                      <a:ext cx="2016223" cy="973206"/>
                      <a:chOff x="2195736" y="4037071"/>
                      <a:chExt cx="2016223" cy="973206"/>
                    </a:xfrm>
                  </p:grpSpPr>
                  <p:sp>
                    <p:nvSpPr>
                      <p:cNvPr id="391" name="Rectangle 39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92" name="Rectangle 39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93" name="Rectangle 39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83" name="Group 382"/>
                    <p:cNvGrpSpPr/>
                    <p:nvPr/>
                  </p:nvGrpSpPr>
                  <p:grpSpPr>
                    <a:xfrm>
                      <a:off x="3779912" y="3998966"/>
                      <a:ext cx="2016223" cy="973206"/>
                      <a:chOff x="2195736" y="4037071"/>
                      <a:chExt cx="2016223" cy="973206"/>
                    </a:xfrm>
                  </p:grpSpPr>
                  <p:sp>
                    <p:nvSpPr>
                      <p:cNvPr id="388" name="Rectangle 38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89" name="Rectangle 38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90" name="Rectangle 38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84" name="Group 383"/>
                    <p:cNvGrpSpPr/>
                    <p:nvPr/>
                  </p:nvGrpSpPr>
                  <p:grpSpPr>
                    <a:xfrm>
                      <a:off x="3707904" y="4941168"/>
                      <a:ext cx="2016223" cy="973206"/>
                      <a:chOff x="2195736" y="4037071"/>
                      <a:chExt cx="2016223" cy="973206"/>
                    </a:xfrm>
                  </p:grpSpPr>
                  <p:sp>
                    <p:nvSpPr>
                      <p:cNvPr id="385" name="Rectangle 38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86" name="Rectangle 38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87" name="Rectangle 38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364" name="Group 363"/>
                  <p:cNvGrpSpPr/>
                  <p:nvPr/>
                </p:nvGrpSpPr>
                <p:grpSpPr>
                  <a:xfrm>
                    <a:off x="5508104" y="4431014"/>
                    <a:ext cx="3600399" cy="1950314"/>
                    <a:chOff x="2195736" y="3998966"/>
                    <a:chExt cx="3600399" cy="1950314"/>
                  </a:xfrm>
                </p:grpSpPr>
                <p:grpSp>
                  <p:nvGrpSpPr>
                    <p:cNvPr id="365" name="Group 364"/>
                    <p:cNvGrpSpPr/>
                    <p:nvPr/>
                  </p:nvGrpSpPr>
                  <p:grpSpPr>
                    <a:xfrm>
                      <a:off x="2195736" y="4037071"/>
                      <a:ext cx="2016223" cy="973206"/>
                      <a:chOff x="2195736" y="4037071"/>
                      <a:chExt cx="2016223" cy="973206"/>
                    </a:xfrm>
                  </p:grpSpPr>
                  <p:sp>
                    <p:nvSpPr>
                      <p:cNvPr id="378" name="Rectangle 37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9" name="Rectangle 37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80" name="Rectangle 37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66" name="Group 365"/>
                    <p:cNvGrpSpPr/>
                    <p:nvPr/>
                  </p:nvGrpSpPr>
                  <p:grpSpPr>
                    <a:xfrm>
                      <a:off x="2195737" y="4976074"/>
                      <a:ext cx="2016223" cy="973206"/>
                      <a:chOff x="2195736" y="4037071"/>
                      <a:chExt cx="2016223" cy="973206"/>
                    </a:xfrm>
                  </p:grpSpPr>
                  <p:sp>
                    <p:nvSpPr>
                      <p:cNvPr id="375" name="Rectangle 37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6" name="Rectangle 37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7" name="Rectangle 37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67" name="Group 366"/>
                    <p:cNvGrpSpPr/>
                    <p:nvPr/>
                  </p:nvGrpSpPr>
                  <p:grpSpPr>
                    <a:xfrm>
                      <a:off x="3779912" y="3998966"/>
                      <a:ext cx="2016223" cy="973206"/>
                      <a:chOff x="2195736" y="4037071"/>
                      <a:chExt cx="2016223" cy="973206"/>
                    </a:xfrm>
                  </p:grpSpPr>
                  <p:sp>
                    <p:nvSpPr>
                      <p:cNvPr id="372" name="Rectangle 37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3" name="Rectangle 372"/>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4" name="Rectangle 37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68" name="Group 367"/>
                    <p:cNvGrpSpPr/>
                    <p:nvPr/>
                  </p:nvGrpSpPr>
                  <p:grpSpPr>
                    <a:xfrm>
                      <a:off x="3707904" y="4941168"/>
                      <a:ext cx="2016223" cy="973206"/>
                      <a:chOff x="2195736" y="4037071"/>
                      <a:chExt cx="2016223" cy="973206"/>
                    </a:xfrm>
                  </p:grpSpPr>
                  <p:sp>
                    <p:nvSpPr>
                      <p:cNvPr id="369" name="Rectangle 368"/>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0" name="Rectangle 369"/>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1" name="Rectangle 370"/>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nvGrpSpPr>
                <p:cNvPr id="328" name="Group 327"/>
                <p:cNvGrpSpPr/>
                <p:nvPr/>
              </p:nvGrpSpPr>
              <p:grpSpPr>
                <a:xfrm>
                  <a:off x="5404284" y="3496572"/>
                  <a:ext cx="3968822" cy="2415317"/>
                  <a:chOff x="5508104" y="3966011"/>
                  <a:chExt cx="3968822" cy="2415317"/>
                </a:xfrm>
              </p:grpSpPr>
              <p:grpSp>
                <p:nvGrpSpPr>
                  <p:cNvPr id="329" name="Group 328"/>
                  <p:cNvGrpSpPr/>
                  <p:nvPr/>
                </p:nvGrpSpPr>
                <p:grpSpPr>
                  <a:xfrm>
                    <a:off x="5876527" y="3966011"/>
                    <a:ext cx="3600399" cy="1950314"/>
                    <a:chOff x="2195736" y="3998966"/>
                    <a:chExt cx="3600399" cy="1950314"/>
                  </a:xfrm>
                </p:grpSpPr>
                <p:grpSp>
                  <p:nvGrpSpPr>
                    <p:cNvPr id="347" name="Group 346"/>
                    <p:cNvGrpSpPr/>
                    <p:nvPr/>
                  </p:nvGrpSpPr>
                  <p:grpSpPr>
                    <a:xfrm>
                      <a:off x="2195736" y="4037071"/>
                      <a:ext cx="2016223" cy="973206"/>
                      <a:chOff x="2195736" y="4037071"/>
                      <a:chExt cx="2016223" cy="973206"/>
                    </a:xfrm>
                  </p:grpSpPr>
                  <p:sp>
                    <p:nvSpPr>
                      <p:cNvPr id="360" name="Rectangle 359"/>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61" name="Rectangle 360"/>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62" name="Rectangle 361"/>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48" name="Group 347"/>
                    <p:cNvGrpSpPr/>
                    <p:nvPr/>
                  </p:nvGrpSpPr>
                  <p:grpSpPr>
                    <a:xfrm>
                      <a:off x="2195737" y="4976074"/>
                      <a:ext cx="2016223" cy="973206"/>
                      <a:chOff x="2195736" y="4037071"/>
                      <a:chExt cx="2016223" cy="973206"/>
                    </a:xfrm>
                  </p:grpSpPr>
                  <p:sp>
                    <p:nvSpPr>
                      <p:cNvPr id="357" name="Rectangle 356"/>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58" name="Rectangle 357"/>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59" name="Rectangle 358"/>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49" name="Group 348"/>
                    <p:cNvGrpSpPr/>
                    <p:nvPr/>
                  </p:nvGrpSpPr>
                  <p:grpSpPr>
                    <a:xfrm>
                      <a:off x="3779912" y="3998966"/>
                      <a:ext cx="2016223" cy="973206"/>
                      <a:chOff x="2195736" y="4037071"/>
                      <a:chExt cx="2016223" cy="973206"/>
                    </a:xfrm>
                  </p:grpSpPr>
                  <p:sp>
                    <p:nvSpPr>
                      <p:cNvPr id="354" name="Rectangle 35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55" name="Rectangle 35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56" name="Rectangle 35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50" name="Group 349"/>
                    <p:cNvGrpSpPr/>
                    <p:nvPr/>
                  </p:nvGrpSpPr>
                  <p:grpSpPr>
                    <a:xfrm>
                      <a:off x="3707904" y="4941168"/>
                      <a:ext cx="2016223" cy="973206"/>
                      <a:chOff x="2195736" y="4037071"/>
                      <a:chExt cx="2016223" cy="973206"/>
                    </a:xfrm>
                  </p:grpSpPr>
                  <p:sp>
                    <p:nvSpPr>
                      <p:cNvPr id="351" name="Rectangle 35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52" name="Rectangle 35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53" name="Rectangle 35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330" name="Group 329"/>
                  <p:cNvGrpSpPr/>
                  <p:nvPr/>
                </p:nvGrpSpPr>
                <p:grpSpPr>
                  <a:xfrm>
                    <a:off x="5508104" y="4431014"/>
                    <a:ext cx="3600399" cy="1950314"/>
                    <a:chOff x="2195736" y="3998966"/>
                    <a:chExt cx="3600399" cy="1950314"/>
                  </a:xfrm>
                </p:grpSpPr>
                <p:grpSp>
                  <p:nvGrpSpPr>
                    <p:cNvPr id="331" name="Group 330"/>
                    <p:cNvGrpSpPr/>
                    <p:nvPr/>
                  </p:nvGrpSpPr>
                  <p:grpSpPr>
                    <a:xfrm>
                      <a:off x="2195736" y="4037071"/>
                      <a:ext cx="2016223" cy="973206"/>
                      <a:chOff x="2195736" y="4037071"/>
                      <a:chExt cx="2016223" cy="973206"/>
                    </a:xfrm>
                  </p:grpSpPr>
                  <p:sp>
                    <p:nvSpPr>
                      <p:cNvPr id="344" name="Rectangle 34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45" name="Rectangle 34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46" name="Rectangle 34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32" name="Group 331"/>
                    <p:cNvGrpSpPr/>
                    <p:nvPr/>
                  </p:nvGrpSpPr>
                  <p:grpSpPr>
                    <a:xfrm>
                      <a:off x="2195737" y="4976074"/>
                      <a:ext cx="2016223" cy="973206"/>
                      <a:chOff x="2195736" y="4037071"/>
                      <a:chExt cx="2016223" cy="973206"/>
                    </a:xfrm>
                  </p:grpSpPr>
                  <p:sp>
                    <p:nvSpPr>
                      <p:cNvPr id="341" name="Rectangle 34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42" name="Rectangle 34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43" name="Rectangle 34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33" name="Group 332"/>
                    <p:cNvGrpSpPr/>
                    <p:nvPr/>
                  </p:nvGrpSpPr>
                  <p:grpSpPr>
                    <a:xfrm>
                      <a:off x="3779912" y="3998966"/>
                      <a:ext cx="2016223" cy="973206"/>
                      <a:chOff x="2195736" y="4037071"/>
                      <a:chExt cx="2016223" cy="973206"/>
                    </a:xfrm>
                  </p:grpSpPr>
                  <p:sp>
                    <p:nvSpPr>
                      <p:cNvPr id="338" name="Rectangle 33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39" name="Rectangle 33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40" name="Rectangle 33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34" name="Group 333"/>
                    <p:cNvGrpSpPr/>
                    <p:nvPr/>
                  </p:nvGrpSpPr>
                  <p:grpSpPr>
                    <a:xfrm>
                      <a:off x="3707904" y="4941168"/>
                      <a:ext cx="2016223" cy="973206"/>
                      <a:chOff x="2195736" y="4037071"/>
                      <a:chExt cx="2016223" cy="973206"/>
                    </a:xfrm>
                  </p:grpSpPr>
                  <p:sp>
                    <p:nvSpPr>
                      <p:cNvPr id="335" name="Rectangle 33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36" name="Rectangle 33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37" name="Rectangle 33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grpSp>
            <p:nvGrpSpPr>
              <p:cNvPr id="256" name="Group 255"/>
              <p:cNvGrpSpPr/>
              <p:nvPr/>
            </p:nvGrpSpPr>
            <p:grpSpPr>
              <a:xfrm>
                <a:off x="1203362" y="1273247"/>
                <a:ext cx="4072642" cy="2884756"/>
                <a:chOff x="5404284" y="3496572"/>
                <a:chExt cx="4072642" cy="2884756"/>
              </a:xfrm>
            </p:grpSpPr>
            <p:grpSp>
              <p:nvGrpSpPr>
                <p:cNvPr id="257" name="Group 256"/>
                <p:cNvGrpSpPr/>
                <p:nvPr/>
              </p:nvGrpSpPr>
              <p:grpSpPr>
                <a:xfrm>
                  <a:off x="5508104" y="3966011"/>
                  <a:ext cx="3968822" cy="2415317"/>
                  <a:chOff x="5508104" y="3966011"/>
                  <a:chExt cx="3968822" cy="2415317"/>
                </a:xfrm>
              </p:grpSpPr>
              <p:grpSp>
                <p:nvGrpSpPr>
                  <p:cNvPr id="293" name="Group 292"/>
                  <p:cNvGrpSpPr/>
                  <p:nvPr/>
                </p:nvGrpSpPr>
                <p:grpSpPr>
                  <a:xfrm>
                    <a:off x="5876527" y="3966011"/>
                    <a:ext cx="3600399" cy="1950314"/>
                    <a:chOff x="2195736" y="3998966"/>
                    <a:chExt cx="3600399" cy="1950314"/>
                  </a:xfrm>
                </p:grpSpPr>
                <p:grpSp>
                  <p:nvGrpSpPr>
                    <p:cNvPr id="311" name="Group 310"/>
                    <p:cNvGrpSpPr/>
                    <p:nvPr/>
                  </p:nvGrpSpPr>
                  <p:grpSpPr>
                    <a:xfrm>
                      <a:off x="2195736" y="4037071"/>
                      <a:ext cx="2016223" cy="973206"/>
                      <a:chOff x="2195736" y="4037071"/>
                      <a:chExt cx="2016223" cy="973206"/>
                    </a:xfrm>
                  </p:grpSpPr>
                  <p:sp>
                    <p:nvSpPr>
                      <p:cNvPr id="324" name="Rectangle 32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25" name="Rectangle 32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26" name="Rectangle 32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12" name="Group 311"/>
                    <p:cNvGrpSpPr/>
                    <p:nvPr/>
                  </p:nvGrpSpPr>
                  <p:grpSpPr>
                    <a:xfrm>
                      <a:off x="2195737" y="4976074"/>
                      <a:ext cx="2016223" cy="973206"/>
                      <a:chOff x="2195736" y="4037071"/>
                      <a:chExt cx="2016223" cy="973206"/>
                    </a:xfrm>
                  </p:grpSpPr>
                  <p:sp>
                    <p:nvSpPr>
                      <p:cNvPr id="321" name="Rectangle 32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22" name="Rectangle 32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23" name="Rectangle 32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13" name="Group 312"/>
                    <p:cNvGrpSpPr/>
                    <p:nvPr/>
                  </p:nvGrpSpPr>
                  <p:grpSpPr>
                    <a:xfrm>
                      <a:off x="3779912" y="3998966"/>
                      <a:ext cx="2016223" cy="973206"/>
                      <a:chOff x="2195736" y="4037071"/>
                      <a:chExt cx="2016223" cy="973206"/>
                    </a:xfrm>
                  </p:grpSpPr>
                  <p:sp>
                    <p:nvSpPr>
                      <p:cNvPr id="318" name="Rectangle 31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19" name="Rectangle 31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20" name="Rectangle 31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14" name="Group 313"/>
                    <p:cNvGrpSpPr/>
                    <p:nvPr/>
                  </p:nvGrpSpPr>
                  <p:grpSpPr>
                    <a:xfrm>
                      <a:off x="3707904" y="4941168"/>
                      <a:ext cx="2016223" cy="973206"/>
                      <a:chOff x="2195736" y="4037071"/>
                      <a:chExt cx="2016223" cy="973206"/>
                    </a:xfrm>
                  </p:grpSpPr>
                  <p:sp>
                    <p:nvSpPr>
                      <p:cNvPr id="315" name="Rectangle 31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16" name="Rectangle 31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17" name="Rectangle 31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294" name="Group 293"/>
                  <p:cNvGrpSpPr/>
                  <p:nvPr/>
                </p:nvGrpSpPr>
                <p:grpSpPr>
                  <a:xfrm>
                    <a:off x="5508104" y="4431014"/>
                    <a:ext cx="3600399" cy="1950314"/>
                    <a:chOff x="2195736" y="3998966"/>
                    <a:chExt cx="3600399" cy="1950314"/>
                  </a:xfrm>
                </p:grpSpPr>
                <p:grpSp>
                  <p:nvGrpSpPr>
                    <p:cNvPr id="295" name="Group 294"/>
                    <p:cNvGrpSpPr/>
                    <p:nvPr/>
                  </p:nvGrpSpPr>
                  <p:grpSpPr>
                    <a:xfrm>
                      <a:off x="2195736" y="4037071"/>
                      <a:ext cx="2016223" cy="973206"/>
                      <a:chOff x="2195736" y="4037071"/>
                      <a:chExt cx="2016223" cy="973206"/>
                    </a:xfrm>
                  </p:grpSpPr>
                  <p:sp>
                    <p:nvSpPr>
                      <p:cNvPr id="308" name="Rectangle 30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9" name="Rectangle 30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10" name="Rectangle 30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96" name="Group 295"/>
                    <p:cNvGrpSpPr/>
                    <p:nvPr/>
                  </p:nvGrpSpPr>
                  <p:grpSpPr>
                    <a:xfrm>
                      <a:off x="2195737" y="4976074"/>
                      <a:ext cx="2016223" cy="973206"/>
                      <a:chOff x="2195736" y="4037071"/>
                      <a:chExt cx="2016223" cy="973206"/>
                    </a:xfrm>
                  </p:grpSpPr>
                  <p:sp>
                    <p:nvSpPr>
                      <p:cNvPr id="305" name="Rectangle 30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6" name="Rectangle 30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7" name="Rectangle 30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97" name="Group 296"/>
                    <p:cNvGrpSpPr/>
                    <p:nvPr/>
                  </p:nvGrpSpPr>
                  <p:grpSpPr>
                    <a:xfrm>
                      <a:off x="3779912" y="3998966"/>
                      <a:ext cx="2016223" cy="973206"/>
                      <a:chOff x="2195736" y="4037071"/>
                      <a:chExt cx="2016223" cy="973206"/>
                    </a:xfrm>
                  </p:grpSpPr>
                  <p:sp>
                    <p:nvSpPr>
                      <p:cNvPr id="302" name="Rectangle 30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3" name="Rectangle 302"/>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4" name="Rectangle 30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98" name="Group 297"/>
                    <p:cNvGrpSpPr/>
                    <p:nvPr/>
                  </p:nvGrpSpPr>
                  <p:grpSpPr>
                    <a:xfrm>
                      <a:off x="3707904" y="4941168"/>
                      <a:ext cx="2016223" cy="973206"/>
                      <a:chOff x="2195736" y="4037071"/>
                      <a:chExt cx="2016223" cy="973206"/>
                    </a:xfrm>
                  </p:grpSpPr>
                  <p:sp>
                    <p:nvSpPr>
                      <p:cNvPr id="299" name="Rectangle 298"/>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0" name="Rectangle 299"/>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1" name="Rectangle 300"/>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nvGrpSpPr>
                <p:cNvPr id="258" name="Group 257"/>
                <p:cNvGrpSpPr/>
                <p:nvPr/>
              </p:nvGrpSpPr>
              <p:grpSpPr>
                <a:xfrm>
                  <a:off x="5404284" y="3496572"/>
                  <a:ext cx="3968822" cy="2415317"/>
                  <a:chOff x="5508104" y="3966011"/>
                  <a:chExt cx="3968822" cy="2415317"/>
                </a:xfrm>
              </p:grpSpPr>
              <p:grpSp>
                <p:nvGrpSpPr>
                  <p:cNvPr id="259" name="Group 258"/>
                  <p:cNvGrpSpPr/>
                  <p:nvPr/>
                </p:nvGrpSpPr>
                <p:grpSpPr>
                  <a:xfrm>
                    <a:off x="5876527" y="3966011"/>
                    <a:ext cx="3600399" cy="1950314"/>
                    <a:chOff x="2195736" y="3998966"/>
                    <a:chExt cx="3600399" cy="1950314"/>
                  </a:xfrm>
                </p:grpSpPr>
                <p:grpSp>
                  <p:nvGrpSpPr>
                    <p:cNvPr id="277" name="Group 276"/>
                    <p:cNvGrpSpPr/>
                    <p:nvPr/>
                  </p:nvGrpSpPr>
                  <p:grpSpPr>
                    <a:xfrm>
                      <a:off x="2195736" y="4037071"/>
                      <a:ext cx="2016223" cy="973206"/>
                      <a:chOff x="2195736" y="4037071"/>
                      <a:chExt cx="2016223" cy="973206"/>
                    </a:xfrm>
                  </p:grpSpPr>
                  <p:sp>
                    <p:nvSpPr>
                      <p:cNvPr id="290" name="Rectangle 289"/>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91" name="Rectangle 290"/>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92" name="Rectangle 291"/>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78" name="Group 277"/>
                    <p:cNvGrpSpPr/>
                    <p:nvPr/>
                  </p:nvGrpSpPr>
                  <p:grpSpPr>
                    <a:xfrm>
                      <a:off x="2195737" y="4976074"/>
                      <a:ext cx="2016223" cy="973206"/>
                      <a:chOff x="2195736" y="4037071"/>
                      <a:chExt cx="2016223" cy="973206"/>
                    </a:xfrm>
                  </p:grpSpPr>
                  <p:sp>
                    <p:nvSpPr>
                      <p:cNvPr id="287" name="Rectangle 286"/>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88" name="Rectangle 287"/>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89" name="Rectangle 288"/>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79" name="Group 278"/>
                    <p:cNvGrpSpPr/>
                    <p:nvPr/>
                  </p:nvGrpSpPr>
                  <p:grpSpPr>
                    <a:xfrm>
                      <a:off x="3779912" y="3998966"/>
                      <a:ext cx="2016223" cy="973206"/>
                      <a:chOff x="2195736" y="4037071"/>
                      <a:chExt cx="2016223" cy="973206"/>
                    </a:xfrm>
                  </p:grpSpPr>
                  <p:sp>
                    <p:nvSpPr>
                      <p:cNvPr id="284" name="Rectangle 28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85" name="Rectangle 28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86" name="Rectangle 28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80" name="Group 279"/>
                    <p:cNvGrpSpPr/>
                    <p:nvPr/>
                  </p:nvGrpSpPr>
                  <p:grpSpPr>
                    <a:xfrm>
                      <a:off x="3707904" y="4941168"/>
                      <a:ext cx="2016223" cy="973206"/>
                      <a:chOff x="2195736" y="4037071"/>
                      <a:chExt cx="2016223" cy="973206"/>
                    </a:xfrm>
                  </p:grpSpPr>
                  <p:sp>
                    <p:nvSpPr>
                      <p:cNvPr id="281" name="Rectangle 28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82" name="Rectangle 28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83" name="Rectangle 28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260" name="Group 259"/>
                  <p:cNvGrpSpPr/>
                  <p:nvPr/>
                </p:nvGrpSpPr>
                <p:grpSpPr>
                  <a:xfrm>
                    <a:off x="5508104" y="4431014"/>
                    <a:ext cx="3600399" cy="1950314"/>
                    <a:chOff x="2195736" y="3998966"/>
                    <a:chExt cx="3600399" cy="1950314"/>
                  </a:xfrm>
                </p:grpSpPr>
                <p:grpSp>
                  <p:nvGrpSpPr>
                    <p:cNvPr id="261" name="Group 260"/>
                    <p:cNvGrpSpPr/>
                    <p:nvPr/>
                  </p:nvGrpSpPr>
                  <p:grpSpPr>
                    <a:xfrm>
                      <a:off x="2195736" y="4037071"/>
                      <a:ext cx="2016223" cy="973206"/>
                      <a:chOff x="2195736" y="4037071"/>
                      <a:chExt cx="2016223" cy="973206"/>
                    </a:xfrm>
                  </p:grpSpPr>
                  <p:sp>
                    <p:nvSpPr>
                      <p:cNvPr id="274" name="Rectangle 27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75" name="Rectangle 27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76" name="Rectangle 27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62" name="Group 261"/>
                    <p:cNvGrpSpPr/>
                    <p:nvPr/>
                  </p:nvGrpSpPr>
                  <p:grpSpPr>
                    <a:xfrm>
                      <a:off x="2195737" y="4976074"/>
                      <a:ext cx="2016223" cy="973206"/>
                      <a:chOff x="2195736" y="4037071"/>
                      <a:chExt cx="2016223" cy="973206"/>
                    </a:xfrm>
                  </p:grpSpPr>
                  <p:sp>
                    <p:nvSpPr>
                      <p:cNvPr id="271" name="Rectangle 27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72" name="Rectangle 27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73" name="Rectangle 27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63" name="Group 262"/>
                    <p:cNvGrpSpPr/>
                    <p:nvPr/>
                  </p:nvGrpSpPr>
                  <p:grpSpPr>
                    <a:xfrm>
                      <a:off x="3779912" y="3998966"/>
                      <a:ext cx="2016223" cy="973206"/>
                      <a:chOff x="2195736" y="4037071"/>
                      <a:chExt cx="2016223" cy="973206"/>
                    </a:xfrm>
                  </p:grpSpPr>
                  <p:sp>
                    <p:nvSpPr>
                      <p:cNvPr id="268" name="Rectangle 26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69" name="Rectangle 26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70" name="Rectangle 26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64" name="Group 263"/>
                    <p:cNvGrpSpPr/>
                    <p:nvPr/>
                  </p:nvGrpSpPr>
                  <p:grpSpPr>
                    <a:xfrm>
                      <a:off x="3707904" y="4941168"/>
                      <a:ext cx="2016223" cy="973206"/>
                      <a:chOff x="2195736" y="4037071"/>
                      <a:chExt cx="2016223" cy="973206"/>
                    </a:xfrm>
                  </p:grpSpPr>
                  <p:sp>
                    <p:nvSpPr>
                      <p:cNvPr id="265" name="Rectangle 26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66" name="Rectangle 26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67" name="Rectangle 26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grpSp>
      </p:grpSp>
    </p:spTree>
    <p:extLst>
      <p:ext uri="{BB962C8B-B14F-4D97-AF65-F5344CB8AC3E}">
        <p14:creationId xmlns:p14="http://schemas.microsoft.com/office/powerpoint/2010/main" val="134671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par>
                                <p:cTn id="25" presetID="10"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427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6" end="6"/>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P spid="3" grpId="0" uiExpan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smtClean="0"/>
                  <a:t>DNA</a:t>
                </a:r>
                <a:r>
                  <a:rPr lang="he-IL" altLang="he-IL" sz="3200" dirty="0" smtClean="0"/>
                  <a:t>?</a:t>
                </a:r>
              </a:p>
              <a:p>
                <a:pPr marL="0" lvl="0" indent="0">
                  <a:buNone/>
                </a:pPr>
                <a:r>
                  <a:rPr lang="he-IL" sz="2000" dirty="0" smtClean="0">
                    <a:solidFill>
                      <a:schemeClr val="tx1"/>
                    </a:solidFill>
                    <a:latin typeface="+mn-lt"/>
                    <a:ea typeface="+mn-ea"/>
                    <a:cs typeface="+mn-cs"/>
                  </a:rPr>
                  <a:t>אלגוריתם </a:t>
                </a:r>
                <a:r>
                  <a:rPr lang="en-US" sz="2000" dirty="0" smtClean="0">
                    <a:solidFill>
                      <a:schemeClr val="tx1"/>
                    </a:solidFill>
                    <a:latin typeface="+mn-lt"/>
                    <a:ea typeface="+mn-ea"/>
                    <a:cs typeface="+mn-cs"/>
                  </a:rPr>
                  <a:t>BWA-Align</a:t>
                </a:r>
                <a:endParaRPr lang="he-IL" sz="2000" dirty="0" smtClean="0">
                  <a:solidFill>
                    <a:schemeClr val="tx1"/>
                  </a:solidFill>
                  <a:latin typeface="+mn-lt"/>
                  <a:ea typeface="+mn-ea"/>
                  <a:cs typeface="+mn-cs"/>
                </a:endParaRPr>
              </a:p>
              <a:p>
                <a:pPr marL="0" lvl="0" indent="0">
                  <a:buNone/>
                </a:pPr>
                <a:endParaRPr lang="he-IL" sz="2000" dirty="0" smtClean="0">
                  <a:solidFill>
                    <a:schemeClr val="tx1"/>
                  </a:solidFill>
                  <a:latin typeface="+mn-lt"/>
                  <a:ea typeface="+mn-ea"/>
                  <a:cs typeface="+mn-cs"/>
                </a:endParaRPr>
              </a:p>
              <a:p>
                <a:pPr marL="0" lvl="0" indent="0">
                  <a:buNone/>
                </a:pPr>
                <a:r>
                  <a:rPr lang="he-IL" sz="2000" dirty="0" smtClean="0">
                    <a:solidFill>
                      <a:schemeClr val="tx1"/>
                    </a:solidFill>
                    <a:latin typeface="+mn-lt"/>
                    <a:ea typeface="+mn-ea"/>
                    <a:cs typeface="+mn-cs"/>
                  </a:rPr>
                  <a:t>זהו אלגוריתם </a:t>
                </a:r>
                <a:r>
                  <a:rPr lang="he-IL" sz="2000" dirty="0">
                    <a:solidFill>
                      <a:schemeClr val="tx1"/>
                    </a:solidFill>
                    <a:latin typeface="+mn-lt"/>
                    <a:ea typeface="+mn-ea"/>
                    <a:cs typeface="+mn-cs"/>
                  </a:rPr>
                  <a:t>יעיל לחיפוש מהסוג שלנו </a:t>
                </a:r>
                <a:r>
                  <a:rPr lang="he-IL" sz="2000" dirty="0" smtClean="0">
                    <a:solidFill>
                      <a:schemeClr val="tx1"/>
                    </a:solidFill>
                    <a:latin typeface="+mn-lt"/>
                    <a:ea typeface="+mn-ea"/>
                    <a:cs typeface="+mn-cs"/>
                  </a:rPr>
                  <a:t>:</a:t>
                </a:r>
              </a:p>
              <a:p>
                <a:pPr marL="0" lvl="0" indent="0">
                  <a:buNone/>
                </a:pPr>
                <a:r>
                  <a:rPr lang="he-IL" sz="2000" dirty="0" smtClean="0"/>
                  <a:t>מציאת מיקום של מחרוזות קטנות על פני מחרוזת ארוכה וידועה מראש.</a:t>
                </a:r>
                <a:endParaRPr lang="en-US" sz="2000" dirty="0">
                  <a:solidFill>
                    <a:schemeClr val="tx1"/>
                  </a:solidFill>
                  <a:latin typeface="+mn-lt"/>
                  <a:ea typeface="+mn-ea"/>
                  <a:cs typeface="+mn-cs"/>
                </a:endParaRPr>
              </a:p>
              <a:p>
                <a:r>
                  <a:rPr lang="he-IL" sz="2000" dirty="0" smtClean="0">
                    <a:solidFill>
                      <a:schemeClr val="tx1"/>
                    </a:solidFill>
                    <a:latin typeface="+mn-lt"/>
                    <a:ea typeface="+mn-ea"/>
                    <a:cs typeface="+mn-cs"/>
                  </a:rPr>
                  <a:t>יעילות: </a:t>
                </a:r>
                <a14:m>
                  <m:oMath xmlns:m="http://schemas.openxmlformats.org/officeDocument/2006/math">
                    <m:r>
                      <a:rPr lang="he-IL" sz="2000" i="1">
                        <a:solidFill>
                          <a:schemeClr val="tx1"/>
                        </a:solidFill>
                        <a:latin typeface="Cambria Math"/>
                        <a:ea typeface="+mn-ea"/>
                        <a:cs typeface="+mn-cs"/>
                      </a:rPr>
                      <m:t>𝜃</m:t>
                    </m:r>
                    <m:r>
                      <a:rPr lang="en-US" sz="2000" i="1">
                        <a:solidFill>
                          <a:schemeClr val="tx1"/>
                        </a:solidFill>
                        <a:latin typeface="Cambria Math"/>
                        <a:ea typeface="+mn-ea"/>
                        <a:cs typeface="+mn-cs"/>
                      </a:rPr>
                      <m:t>(</m:t>
                    </m:r>
                    <m:r>
                      <a:rPr lang="en-US" sz="2000">
                        <a:solidFill>
                          <a:schemeClr val="tx1"/>
                        </a:solidFill>
                        <a:latin typeface="Cambria Math"/>
                        <a:ea typeface="+mn-ea"/>
                        <a:cs typeface="+mn-cs"/>
                      </a:rPr>
                      <m:t>|</m:t>
                    </m:r>
                    <m:r>
                      <m:rPr>
                        <m:sty m:val="p"/>
                      </m:rPr>
                      <a:rPr lang="en-US" sz="2000">
                        <a:solidFill>
                          <a:schemeClr val="tx1"/>
                        </a:solidFill>
                        <a:latin typeface="Cambria Math"/>
                        <a:ea typeface="+mn-ea"/>
                        <a:cs typeface="+mn-cs"/>
                      </a:rPr>
                      <m:t>w</m:t>
                    </m:r>
                    <m:r>
                      <a:rPr lang="en-US" sz="2000">
                        <a:solidFill>
                          <a:schemeClr val="tx1"/>
                        </a:solidFill>
                        <a:latin typeface="Cambria Math"/>
                        <a:ea typeface="+mn-ea"/>
                        <a:cs typeface="+mn-cs"/>
                      </a:rPr>
                      <m:t>|</m:t>
                    </m:r>
                    <m:r>
                      <a:rPr lang="en-US" sz="2000" i="1">
                        <a:solidFill>
                          <a:schemeClr val="tx1"/>
                        </a:solidFill>
                        <a:latin typeface="Cambria Math"/>
                        <a:ea typeface="+mn-ea"/>
                        <a:cs typeface="+mn-cs"/>
                      </a:rPr>
                      <m:t>)</m:t>
                    </m:r>
                  </m:oMath>
                </a14:m>
                <a:r>
                  <a:rPr lang="he-IL" sz="2000" dirty="0">
                    <a:solidFill>
                      <a:schemeClr val="tx1"/>
                    </a:solidFill>
                    <a:latin typeface="+mn-lt"/>
                    <a:ea typeface="+mn-ea"/>
                    <a:cs typeface="+mn-cs"/>
                  </a:rPr>
                  <a:t> (לא תלוי באורך באורך הגנום!). </a:t>
                </a:r>
                <a:endParaRPr lang="he-IL" sz="2000" dirty="0" smtClean="0">
                  <a:solidFill>
                    <a:schemeClr val="tx1"/>
                  </a:solidFill>
                  <a:latin typeface="+mn-lt"/>
                  <a:ea typeface="+mn-ea"/>
                  <a:cs typeface="+mn-cs"/>
                </a:endParaRPr>
              </a:p>
              <a:p>
                <a:endParaRPr lang="en-US" sz="2000" dirty="0">
                  <a:solidFill>
                    <a:schemeClr val="tx1"/>
                  </a:solidFill>
                  <a:latin typeface="+mn-lt"/>
                  <a:ea typeface="+mn-ea"/>
                  <a:cs typeface="+mn-cs"/>
                </a:endParaRPr>
              </a:p>
              <a:p>
                <a:pPr marL="0" indent="0">
                  <a:buNone/>
                </a:pPr>
                <a:r>
                  <a:rPr lang="he-IL" sz="2000" dirty="0">
                    <a:solidFill>
                      <a:schemeClr val="tx1"/>
                    </a:solidFill>
                    <a:latin typeface="+mn-lt"/>
                    <a:ea typeface="+mn-ea"/>
                    <a:cs typeface="+mn-cs"/>
                  </a:rPr>
                  <a:t>בפועל, יש לאלגוריתם זה עלויות נוספות:</a:t>
                </a:r>
                <a:endParaRPr lang="en-US" sz="2000" dirty="0">
                  <a:solidFill>
                    <a:schemeClr val="tx1"/>
                  </a:solidFill>
                  <a:latin typeface="+mn-lt"/>
                  <a:ea typeface="+mn-ea"/>
                  <a:cs typeface="+mn-cs"/>
                </a:endParaRPr>
              </a:p>
              <a:p>
                <a:r>
                  <a:rPr lang="en-US" sz="2000" dirty="0">
                    <a:solidFill>
                      <a:schemeClr val="tx1"/>
                    </a:solidFill>
                    <a:latin typeface="+mn-lt"/>
                    <a:ea typeface="+mn-ea"/>
                    <a:cs typeface="+mn-cs"/>
                  </a:rPr>
                  <a:t>Pre Processing</a:t>
                </a:r>
                <a:r>
                  <a:rPr lang="he-IL" sz="2000" dirty="0">
                    <a:solidFill>
                      <a:schemeClr val="tx1"/>
                    </a:solidFill>
                    <a:latin typeface="+mn-lt"/>
                    <a:ea typeface="+mn-ea"/>
                    <a:cs typeface="+mn-cs"/>
                  </a:rPr>
                  <a:t> : </a:t>
                </a:r>
                <a14:m>
                  <m:oMath xmlns:m="http://schemas.openxmlformats.org/officeDocument/2006/math">
                    <m:r>
                      <a:rPr lang="en-US" sz="2000" i="1">
                        <a:solidFill>
                          <a:schemeClr val="tx1"/>
                        </a:solidFill>
                        <a:latin typeface="Cambria Math"/>
                        <a:ea typeface="+mn-ea"/>
                        <a:cs typeface="+mn-cs"/>
                      </a:rPr>
                      <m:t>𝑂</m:t>
                    </m:r>
                    <m:r>
                      <a:rPr lang="en-US" sz="2000" i="1">
                        <a:solidFill>
                          <a:schemeClr val="tx1"/>
                        </a:solidFill>
                        <a:latin typeface="Cambria Math"/>
                        <a:ea typeface="+mn-ea"/>
                        <a:cs typeface="+mn-cs"/>
                      </a:rPr>
                      <m:t>(</m:t>
                    </m:r>
                    <m:r>
                      <a:rPr lang="en-US" sz="2000" b="0" i="1" smtClean="0">
                        <a:solidFill>
                          <a:schemeClr val="tx1"/>
                        </a:solidFill>
                        <a:latin typeface="Cambria Math"/>
                        <a:ea typeface="+mn-ea"/>
                        <a:cs typeface="+mn-cs"/>
                      </a:rPr>
                      <m:t>𝑛</m:t>
                    </m:r>
                    <m:r>
                      <a:rPr lang="en-US" sz="2000" i="1">
                        <a:solidFill>
                          <a:schemeClr val="tx1"/>
                        </a:solidFill>
                        <a:latin typeface="Cambria Math"/>
                        <a:ea typeface="+mn-ea"/>
                        <a:cs typeface="+mn-cs"/>
                      </a:rPr>
                      <m:t>)</m:t>
                    </m:r>
                  </m:oMath>
                </a14:m>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spTree>
    <p:extLst>
      <p:ext uri="{BB962C8B-B14F-4D97-AF65-F5344CB8AC3E}">
        <p14:creationId xmlns:p14="http://schemas.microsoft.com/office/powerpoint/2010/main" val="425719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p:sp>
        <p:nvSpPr>
          <p:cNvPr id="54275" name="Rectangle 3"/>
          <p:cNvSpPr>
            <a:spLocks noGrp="1" noChangeArrowheads="1"/>
          </p:cNvSpPr>
          <p:nvPr>
            <p:ph type="body" idx="1"/>
          </p:nvPr>
        </p:nvSpPr>
        <p:spPr>
          <a:xfrm>
            <a:off x="497214" y="764704"/>
            <a:ext cx="8664446" cy="5400600"/>
          </a:xfrm>
        </p:spPr>
        <p:txBody>
          <a:bodyPr/>
          <a:lstStyle/>
          <a:p>
            <a:pPr marL="0" indent="0">
              <a:buNone/>
            </a:pPr>
            <a:r>
              <a:rPr lang="he-IL" altLang="he-IL" sz="3200" dirty="0" smtClean="0"/>
              <a:t>המחשת </a:t>
            </a:r>
            <a:r>
              <a:rPr lang="he-IL" sz="3200" dirty="0"/>
              <a:t>אלגוריתם </a:t>
            </a:r>
            <a:r>
              <a:rPr lang="en-US" sz="3200" dirty="0"/>
              <a:t>BWA-Align</a:t>
            </a:r>
            <a:r>
              <a:rPr lang="he-IL" sz="3200" dirty="0"/>
              <a:t> </a:t>
            </a:r>
            <a:r>
              <a:rPr lang="he-IL" altLang="he-IL" sz="3200" dirty="0" smtClean="0"/>
              <a:t>:</a:t>
            </a:r>
          </a:p>
          <a:p>
            <a:pPr marL="0" indent="0">
              <a:buNone/>
            </a:pPr>
            <a:r>
              <a:rPr lang="he-IL" sz="2000" dirty="0" smtClean="0">
                <a:solidFill>
                  <a:schemeClr val="tx1"/>
                </a:solidFill>
                <a:latin typeface="+mn-lt"/>
                <a:ea typeface="+mn-ea"/>
                <a:cs typeface="+mn-cs"/>
              </a:rPr>
              <a:t>אלגוריתם </a:t>
            </a:r>
            <a:r>
              <a:rPr lang="en-US" sz="2000" dirty="0" smtClean="0">
                <a:solidFill>
                  <a:schemeClr val="tx1"/>
                </a:solidFill>
                <a:latin typeface="+mn-lt"/>
                <a:ea typeface="+mn-ea"/>
                <a:cs typeface="+mn-cs"/>
              </a:rPr>
              <a:t>BWA</a:t>
            </a:r>
            <a:r>
              <a:rPr lang="he-IL" sz="2000" dirty="0" smtClean="0">
                <a:solidFill>
                  <a:schemeClr val="tx1"/>
                </a:solidFill>
                <a:latin typeface="+mn-lt"/>
                <a:ea typeface="+mn-ea"/>
                <a:cs typeface="+mn-cs"/>
              </a:rPr>
              <a:t> מחולק </a:t>
            </a:r>
            <a:r>
              <a:rPr lang="he-IL" sz="2000" dirty="0">
                <a:solidFill>
                  <a:schemeClr val="tx1"/>
                </a:solidFill>
                <a:latin typeface="+mn-lt"/>
                <a:ea typeface="+mn-ea"/>
                <a:cs typeface="+mn-cs"/>
              </a:rPr>
              <a:t>לשלושה שלבים:</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Index</a:t>
            </a:r>
            <a:r>
              <a:rPr lang="he-IL" sz="2000" dirty="0">
                <a:solidFill>
                  <a:schemeClr val="tx1"/>
                </a:solidFill>
                <a:latin typeface="+mn-lt"/>
                <a:ea typeface="+mn-ea"/>
                <a:cs typeface="+mn-cs"/>
              </a:rPr>
              <a:t> - אינדוקס של הגנום – שמירת הגנום בצורה שניתן </a:t>
            </a:r>
            <a:r>
              <a:rPr lang="he-IL" sz="2000" dirty="0" smtClean="0">
                <a:solidFill>
                  <a:schemeClr val="tx1"/>
                </a:solidFill>
                <a:latin typeface="+mn-lt"/>
                <a:ea typeface="+mn-ea"/>
                <a:cs typeface="+mn-cs"/>
              </a:rPr>
              <a:t>לחפש עליו </a:t>
            </a:r>
            <a:r>
              <a:rPr lang="he-IL" sz="2000" dirty="0">
                <a:solidFill>
                  <a:schemeClr val="tx1"/>
                </a:solidFill>
                <a:latin typeface="+mn-lt"/>
                <a:ea typeface="+mn-ea"/>
                <a:cs typeface="+mn-cs"/>
              </a:rPr>
              <a:t>בצורה יעילה. זו פעולה שיש לעשות אותה פעם אחת בלבד (ולא בכל בדיקה של חולה...). </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Alignment </a:t>
            </a:r>
            <a:r>
              <a:rPr lang="he-IL" sz="2000" dirty="0">
                <a:solidFill>
                  <a:schemeClr val="tx1"/>
                </a:solidFill>
                <a:latin typeface="+mn-lt"/>
                <a:ea typeface="+mn-ea"/>
                <a:cs typeface="+mn-cs"/>
              </a:rPr>
              <a:t>– מציאת המיקום של הקריאות על פני הגנום.</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Pairing </a:t>
            </a:r>
            <a:r>
              <a:rPr lang="he-IL" sz="2000" dirty="0">
                <a:solidFill>
                  <a:schemeClr val="tx1"/>
                </a:solidFill>
                <a:latin typeface="+mn-lt"/>
                <a:ea typeface="+mn-ea"/>
                <a:cs typeface="+mn-cs"/>
              </a:rPr>
              <a:t>– כחלק מקריאת ה</a:t>
            </a:r>
            <a:r>
              <a:rPr lang="en-US" sz="2000" dirty="0">
                <a:solidFill>
                  <a:schemeClr val="tx1"/>
                </a:solidFill>
                <a:latin typeface="+mn-lt"/>
                <a:ea typeface="+mn-ea"/>
                <a:cs typeface="+mn-cs"/>
              </a:rPr>
              <a:t>DNA </a:t>
            </a:r>
            <a:r>
              <a:rPr lang="he-IL" sz="2000" dirty="0">
                <a:solidFill>
                  <a:schemeClr val="tx1"/>
                </a:solidFill>
                <a:latin typeface="+mn-lt"/>
                <a:ea typeface="+mn-ea"/>
                <a:cs typeface="+mn-cs"/>
              </a:rPr>
              <a:t>של החולה, הדגימות נחתכות ל- 2 ויש צורך למצוא התאמה בין 2 חלקי הדגימה</a:t>
            </a:r>
            <a:r>
              <a:rPr lang="he-IL" sz="2000" dirty="0" smtClean="0">
                <a:solidFill>
                  <a:schemeClr val="tx1"/>
                </a:solidFill>
                <a:latin typeface="+mn-lt"/>
                <a:ea typeface="+mn-ea"/>
                <a:cs typeface="+mn-cs"/>
              </a:rPr>
              <a:t>.</a:t>
            </a:r>
          </a:p>
          <a:p>
            <a:pPr lvl="0"/>
            <a:endParaRPr lang="he-IL" sz="2000" dirty="0"/>
          </a:p>
          <a:p>
            <a:pPr marL="0" lvl="0" indent="0">
              <a:buNone/>
            </a:pPr>
            <a:endParaRPr lang="en-US" sz="2000" dirty="0">
              <a:solidFill>
                <a:schemeClr val="tx1"/>
              </a:solidFill>
              <a:latin typeface="+mn-lt"/>
              <a:ea typeface="+mn-ea"/>
              <a:cs typeface="+mn-cs"/>
            </a:endParaRPr>
          </a:p>
          <a:p>
            <a:pPr marL="0" lvl="0" indent="0">
              <a:buNone/>
            </a:pPr>
            <a:endParaRPr lang="en-US" sz="2000" dirty="0">
              <a:solidFill>
                <a:schemeClr val="tx1"/>
              </a:solidFill>
              <a:latin typeface="+mn-lt"/>
              <a:ea typeface="+mn-ea"/>
              <a:cs typeface="+mn-cs"/>
            </a:endParaRPr>
          </a:p>
          <a:p>
            <a:pPr marL="0" indent="0">
              <a:buNone/>
            </a:pPr>
            <a:endParaRPr lang="he-IL" sz="2000" dirty="0">
              <a:latin typeface="Arial" pitchFamily="34" charset="0"/>
            </a:endParaRPr>
          </a:p>
          <a:p>
            <a:pPr marL="0" indent="0">
              <a:buNone/>
            </a:pP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1115616" y="3140968"/>
            <a:ext cx="3960440" cy="3240360"/>
          </a:xfrm>
          <a:prstGeom prst="rect">
            <a:avLst/>
          </a:prstGeom>
        </p:spPr>
      </p:pic>
    </p:spTree>
    <p:extLst>
      <p:ext uri="{BB962C8B-B14F-4D97-AF65-F5344CB8AC3E}">
        <p14:creationId xmlns:p14="http://schemas.microsoft.com/office/powerpoint/2010/main" val="117610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F61A1A"/>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372200" y="192390"/>
            <a:ext cx="2664296"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565288" y="479707"/>
                <a:ext cx="8664446" cy="5400600"/>
              </a:xfrm>
            </p:spPr>
            <p:txBody>
              <a:bodyPr/>
              <a:lstStyle/>
              <a:p>
                <a:pPr marL="0" indent="0">
                  <a:buNone/>
                </a:pPr>
                <a:r>
                  <a:rPr lang="he-IL" altLang="he-IL" sz="3200" dirty="0" smtClean="0"/>
                  <a:t>המחשת </a:t>
                </a:r>
                <a:r>
                  <a:rPr lang="he-IL" sz="3200" dirty="0"/>
                  <a:t>אלגוריתם </a:t>
                </a:r>
                <a:r>
                  <a:rPr lang="en-US" sz="3200" dirty="0" smtClean="0"/>
                  <a:t>BWA-Align</a:t>
                </a:r>
                <a:r>
                  <a:rPr lang="he-IL" sz="3200" dirty="0" smtClean="0"/>
                  <a:t> - המשך </a:t>
                </a:r>
                <a:r>
                  <a:rPr lang="he-IL" altLang="he-IL" sz="3200" dirty="0" smtClean="0"/>
                  <a:t>:</a:t>
                </a:r>
              </a:p>
              <a:p>
                <a:pPr marL="0" indent="0">
                  <a:buNone/>
                </a:pPr>
                <a:r>
                  <a:rPr lang="he-IL" sz="1800" b="1" u="sng" dirty="0"/>
                  <a:t>הערה</a:t>
                </a:r>
                <a:r>
                  <a:rPr lang="he-IL" sz="1800" dirty="0"/>
                  <a:t>: </a:t>
                </a:r>
                <a:r>
                  <a:rPr lang="he-IL" sz="1800" dirty="0" smtClean="0"/>
                  <a:t>עץ </a:t>
                </a:r>
                <a:r>
                  <a:rPr lang="he-IL" sz="1800" dirty="0"/>
                  <a:t>רישות שקול למערך סיפות (לצורך אינטואיציה – עץ הרישות של </a:t>
                </a:r>
                <a14:m>
                  <m:oMath xmlns:m="http://schemas.openxmlformats.org/officeDocument/2006/math">
                    <m:r>
                      <a:rPr lang="he-IL" sz="1800" i="1">
                        <a:latin typeface="Cambria Math"/>
                      </a:rPr>
                      <m:t> </m:t>
                    </m:r>
                    <m:r>
                      <a:rPr lang="en-US" sz="1800" i="1">
                        <a:latin typeface="Cambria Math"/>
                      </a:rPr>
                      <m:t>𝑋</m:t>
                    </m:r>
                  </m:oMath>
                </a14:m>
                <a:r>
                  <a:rPr lang="he-IL" sz="1800" dirty="0"/>
                  <a:t> זהה לעץ הסיפות של  </a:t>
                </a:r>
                <a14:m>
                  <m:oMath xmlns:m="http://schemas.openxmlformats.org/officeDocument/2006/math">
                    <m:r>
                      <a:rPr lang="en-US" sz="1800" i="1">
                        <a:latin typeface="Cambria Math"/>
                      </a:rPr>
                      <m:t>𝑅𝑒𝑣𝑒𝑟𝑠𝑒</m:t>
                    </m:r>
                    <m:r>
                      <a:rPr lang="en-US" sz="1800" i="1">
                        <a:latin typeface="Cambria Math"/>
                      </a:rPr>
                      <m:t>(</m:t>
                    </m:r>
                    <m:r>
                      <a:rPr lang="en-US" sz="1800" i="1">
                        <a:latin typeface="Cambria Math"/>
                      </a:rPr>
                      <m:t>𝑋</m:t>
                    </m:r>
                    <m:r>
                      <a:rPr lang="en-US" sz="1800" i="1">
                        <a:latin typeface="Cambria Math"/>
                      </a:rPr>
                      <m:t>)</m:t>
                    </m:r>
                  </m:oMath>
                </a14:m>
                <a:r>
                  <a:rPr lang="he-IL" sz="1800" dirty="0"/>
                  <a:t>, ולכן כל הדגמה על עץ רישות נכונה גם עבור עץ </a:t>
                </a:r>
                <a:r>
                  <a:rPr lang="he-IL" sz="1800" dirty="0" smtClean="0"/>
                  <a:t>סיפות).</a:t>
                </a:r>
              </a:p>
              <a:p>
                <a:pPr marL="0" indent="0">
                  <a:buNone/>
                </a:pPr>
                <a:r>
                  <a:rPr lang="he-IL" sz="2000" dirty="0"/>
                  <a:t>נדגים חיפוש אחר המחרוזת '</a:t>
                </a:r>
                <a:r>
                  <a:rPr lang="en-US" sz="2000" dirty="0"/>
                  <a:t>LOL</a:t>
                </a:r>
                <a:r>
                  <a:rPr lang="he-IL" sz="2000" dirty="0"/>
                  <a:t>', תוך אפשור חוסר התאמה אחד</a:t>
                </a:r>
                <a:r>
                  <a:rPr lang="he-IL" sz="2000" dirty="0" smtClean="0"/>
                  <a:t>.</a:t>
                </a:r>
              </a:p>
              <a:p>
                <a:pPr marL="0" indent="0">
                  <a:buNone/>
                </a:pPr>
                <a:r>
                  <a:rPr lang="he-IL" sz="2000" dirty="0" smtClean="0"/>
                  <a:t>להלן </a:t>
                </a:r>
                <a:r>
                  <a:rPr lang="he-IL" sz="2000" b="1" dirty="0"/>
                  <a:t>עץ רישות</a:t>
                </a:r>
                <a:r>
                  <a:rPr lang="he-IL" sz="2000" dirty="0"/>
                  <a:t> של המחרוזת "</a:t>
                </a:r>
                <a:r>
                  <a:rPr lang="en-US" sz="2000" dirty="0"/>
                  <a:t>Googol</a:t>
                </a:r>
                <a:r>
                  <a:rPr lang="he-IL" sz="2000" dirty="0"/>
                  <a:t>". הסמל ∧ מסמן את תחילתה של </a:t>
                </a:r>
                <a:r>
                  <a:rPr lang="he-IL" sz="2000" dirty="0" smtClean="0"/>
                  <a:t>המחרוזת:</a:t>
                </a:r>
              </a:p>
              <a:p>
                <a:pPr marL="0" indent="0">
                  <a:buNone/>
                </a:pPr>
                <a:endParaRPr lang="he-IL" sz="2000" dirty="0" smtClean="0"/>
              </a:p>
              <a:p>
                <a:pPr marL="0" indent="0">
                  <a:buNone/>
                </a:pPr>
                <a:endParaRPr lang="en-US" sz="2000" dirty="0" smtClean="0"/>
              </a:p>
              <a:p>
                <a:pPr marL="0" indent="0">
                  <a:buNone/>
                </a:pPr>
                <a:endParaRPr lang="en-US" sz="1800" dirty="0"/>
              </a:p>
              <a:p>
                <a:pPr marL="0" indent="0">
                  <a:buNone/>
                </a:pPr>
                <a:endParaRPr lang="he-IL" altLang="he-IL" sz="3200" dirty="0" smtClean="0"/>
              </a:p>
              <a:p>
                <a:pPr lvl="0"/>
                <a:endParaRPr lang="he-IL" sz="2000" dirty="0"/>
              </a:p>
              <a:p>
                <a:pPr marL="0" lvl="0" indent="0">
                  <a:buNone/>
                </a:pPr>
                <a:endParaRPr lang="en-US" sz="2000" dirty="0">
                  <a:solidFill>
                    <a:schemeClr val="tx1"/>
                  </a:solidFill>
                  <a:latin typeface="+mn-lt"/>
                  <a:ea typeface="+mn-ea"/>
                  <a:cs typeface="+mn-cs"/>
                </a:endParaRPr>
              </a:p>
              <a:p>
                <a:pPr marL="0" lvl="0" indent="0">
                  <a:buNone/>
                </a:pPr>
                <a:endParaRPr lang="en-US" sz="2000" dirty="0">
                  <a:solidFill>
                    <a:schemeClr val="tx1"/>
                  </a:solidFill>
                  <a:latin typeface="+mn-lt"/>
                  <a:ea typeface="+mn-ea"/>
                  <a:cs typeface="+mn-cs"/>
                </a:endParaRPr>
              </a:p>
              <a:p>
                <a:pPr marL="0" indent="0">
                  <a:buNone/>
                </a:pPr>
                <a:endParaRPr lang="he-IL" sz="2000" dirty="0">
                  <a:latin typeface="Arial" pitchFamily="34" charset="0"/>
                </a:endParaRPr>
              </a:p>
              <a:p>
                <a:pPr marL="0" indent="0">
                  <a:buNone/>
                </a:pP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565288" y="479707"/>
                <a:ext cx="8664446" cy="5400600"/>
              </a:xfrm>
              <a:blipFill rotWithShape="1">
                <a:blip r:embed="rId3"/>
                <a:stretch>
                  <a:fillRect t="-1467" r="-1759"/>
                </a:stretch>
              </a:blipFill>
            </p:spPr>
            <p:txBody>
              <a:bodyPr/>
              <a:lstStyle/>
              <a:p>
                <a:r>
                  <a:rPr lang="he-IL">
                    <a:noFill/>
                  </a:rPr>
                  <a:t> </a:t>
                </a:r>
              </a:p>
            </p:txBody>
          </p:sp>
        </mc:Fallback>
      </mc:AlternateContent>
      <p:sp>
        <p:nvSpPr>
          <p:cNvPr id="2" name="Right Arrow 1"/>
          <p:cNvSpPr/>
          <p:nvPr/>
        </p:nvSpPr>
        <p:spPr bwMode="auto">
          <a:xfrm>
            <a:off x="2339752" y="3356992"/>
            <a:ext cx="720080" cy="50405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3503867" y="2492896"/>
            <a:ext cx="5112568" cy="4464496"/>
          </a:xfrm>
          <a:prstGeom prst="rect">
            <a:avLst/>
          </a:prstGeom>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2852935"/>
            <a:ext cx="1872208" cy="234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reeform 7"/>
          <p:cNvSpPr/>
          <p:nvPr/>
        </p:nvSpPr>
        <p:spPr bwMode="auto">
          <a:xfrm rot="168701">
            <a:off x="5483813" y="3143708"/>
            <a:ext cx="570997" cy="23177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9" name="Rectangle 8"/>
          <p:cNvSpPr/>
          <p:nvPr/>
        </p:nvSpPr>
        <p:spPr bwMode="auto">
          <a:xfrm>
            <a:off x="1043608" y="3348855"/>
            <a:ext cx="144016" cy="512193"/>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3" name="Rectangle 12"/>
          <p:cNvSpPr/>
          <p:nvPr/>
        </p:nvSpPr>
        <p:spPr bwMode="auto">
          <a:xfrm>
            <a:off x="395536" y="3348854"/>
            <a:ext cx="144016" cy="512193"/>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4" name="Rectangle 13"/>
          <p:cNvSpPr/>
          <p:nvPr/>
        </p:nvSpPr>
        <p:spPr bwMode="auto">
          <a:xfrm>
            <a:off x="4860032" y="3133252"/>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5" name="Rectangle 14"/>
          <p:cNvSpPr/>
          <p:nvPr/>
        </p:nvSpPr>
        <p:spPr bwMode="auto">
          <a:xfrm>
            <a:off x="5697303" y="2852935"/>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6" name="Freeform 15"/>
          <p:cNvSpPr/>
          <p:nvPr/>
        </p:nvSpPr>
        <p:spPr bwMode="auto">
          <a:xfrm rot="168701">
            <a:off x="5420959" y="3388003"/>
            <a:ext cx="45719" cy="592120"/>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18" name="Rectangle 17"/>
          <p:cNvSpPr/>
          <p:nvPr/>
        </p:nvSpPr>
        <p:spPr bwMode="auto">
          <a:xfrm>
            <a:off x="4968072" y="3389348"/>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9" name="Rectangle 18"/>
          <p:cNvSpPr/>
          <p:nvPr/>
        </p:nvSpPr>
        <p:spPr bwMode="auto">
          <a:xfrm>
            <a:off x="4902687" y="3723779"/>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0" name="Rectangle 19"/>
          <p:cNvSpPr/>
          <p:nvPr/>
        </p:nvSpPr>
        <p:spPr bwMode="auto">
          <a:xfrm>
            <a:off x="991698" y="4212950"/>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1" name="Rectangle 20"/>
          <p:cNvSpPr/>
          <p:nvPr/>
        </p:nvSpPr>
        <p:spPr bwMode="auto">
          <a:xfrm>
            <a:off x="395536" y="4187799"/>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6" name="Freeform 25"/>
          <p:cNvSpPr/>
          <p:nvPr/>
        </p:nvSpPr>
        <p:spPr bwMode="auto">
          <a:xfrm rot="168701" flipH="1">
            <a:off x="5437327" y="3853802"/>
            <a:ext cx="58991" cy="61600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27" name="Rectangle 26"/>
          <p:cNvSpPr/>
          <p:nvPr/>
        </p:nvSpPr>
        <p:spPr bwMode="auto">
          <a:xfrm>
            <a:off x="4902715" y="3980888"/>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28"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269516" y="4470885"/>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30" name="Freeform 29"/>
          <p:cNvSpPr/>
          <p:nvPr/>
        </p:nvSpPr>
        <p:spPr bwMode="auto">
          <a:xfrm rot="168701" flipH="1">
            <a:off x="6370012" y="3044994"/>
            <a:ext cx="45719" cy="486483"/>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31" name="Rectangle 30"/>
          <p:cNvSpPr/>
          <p:nvPr/>
        </p:nvSpPr>
        <p:spPr bwMode="auto">
          <a:xfrm>
            <a:off x="6427636" y="3191530"/>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2" name="Freeform 31"/>
          <p:cNvSpPr/>
          <p:nvPr/>
        </p:nvSpPr>
        <p:spPr bwMode="auto">
          <a:xfrm rot="168701">
            <a:off x="5785075" y="3486105"/>
            <a:ext cx="574971" cy="656835"/>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33" name="Rectangle 32"/>
          <p:cNvSpPr/>
          <p:nvPr/>
        </p:nvSpPr>
        <p:spPr bwMode="auto">
          <a:xfrm>
            <a:off x="6081143" y="3723779"/>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4" name="Rectangle 33"/>
          <p:cNvSpPr/>
          <p:nvPr/>
        </p:nvSpPr>
        <p:spPr bwMode="auto">
          <a:xfrm>
            <a:off x="6301608" y="3467683"/>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35"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619968" y="4111331"/>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bwMode="auto">
          <a:xfrm>
            <a:off x="395536" y="4187798"/>
            <a:ext cx="144016" cy="1014573"/>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7" name="Rectangle 36"/>
          <p:cNvSpPr/>
          <p:nvPr/>
        </p:nvSpPr>
        <p:spPr bwMode="auto">
          <a:xfrm>
            <a:off x="991698" y="4212949"/>
            <a:ext cx="187542" cy="98942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3" name="Freeform 42"/>
          <p:cNvSpPr/>
          <p:nvPr/>
        </p:nvSpPr>
        <p:spPr bwMode="auto">
          <a:xfrm rot="168701" flipH="1">
            <a:off x="6773526" y="3553562"/>
            <a:ext cx="689258" cy="40965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46" name="Rectangle 45"/>
          <p:cNvSpPr/>
          <p:nvPr/>
        </p:nvSpPr>
        <p:spPr bwMode="auto">
          <a:xfrm>
            <a:off x="6724809" y="3852725"/>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7" name="Rectangle 46"/>
          <p:cNvSpPr/>
          <p:nvPr/>
        </p:nvSpPr>
        <p:spPr bwMode="auto">
          <a:xfrm>
            <a:off x="395536" y="4797153"/>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8" name="Rectangle 47"/>
          <p:cNvSpPr/>
          <p:nvPr/>
        </p:nvSpPr>
        <p:spPr bwMode="auto">
          <a:xfrm>
            <a:off x="1003648" y="4901095"/>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9" name="Rectangle 48"/>
          <p:cNvSpPr/>
          <p:nvPr/>
        </p:nvSpPr>
        <p:spPr bwMode="auto">
          <a:xfrm>
            <a:off x="6948264" y="4077072"/>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0" name="Freeform 49"/>
          <p:cNvSpPr/>
          <p:nvPr/>
        </p:nvSpPr>
        <p:spPr bwMode="auto">
          <a:xfrm rot="168701" flipH="1">
            <a:off x="7439474" y="4112140"/>
            <a:ext cx="45788" cy="52260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1" name="Rectangle 50"/>
          <p:cNvSpPr/>
          <p:nvPr/>
        </p:nvSpPr>
        <p:spPr bwMode="auto">
          <a:xfrm>
            <a:off x="7128312" y="4358025"/>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52"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483025" y="4623285"/>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53" name="Freeform 52"/>
          <p:cNvSpPr/>
          <p:nvPr/>
        </p:nvSpPr>
        <p:spPr bwMode="auto">
          <a:xfrm rot="168701" flipH="1">
            <a:off x="6640036" y="3013936"/>
            <a:ext cx="1396327" cy="29107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4" name="Rectangle 53"/>
          <p:cNvSpPr/>
          <p:nvPr/>
        </p:nvSpPr>
        <p:spPr bwMode="auto">
          <a:xfrm>
            <a:off x="7092280" y="2845857"/>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5" name="Freeform 54"/>
          <p:cNvSpPr/>
          <p:nvPr/>
        </p:nvSpPr>
        <p:spPr bwMode="auto">
          <a:xfrm rot="168701" flipH="1">
            <a:off x="8167085" y="3338465"/>
            <a:ext cx="45719" cy="47309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6" name="Rectangle 55"/>
          <p:cNvSpPr/>
          <p:nvPr/>
        </p:nvSpPr>
        <p:spPr bwMode="auto">
          <a:xfrm>
            <a:off x="7903509" y="3384750"/>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7" name="Freeform 56"/>
          <p:cNvSpPr/>
          <p:nvPr/>
        </p:nvSpPr>
        <p:spPr bwMode="auto">
          <a:xfrm rot="168701" flipH="1">
            <a:off x="8188112" y="4035654"/>
            <a:ext cx="60651" cy="304039"/>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8" name="Rectangle 57"/>
          <p:cNvSpPr/>
          <p:nvPr/>
        </p:nvSpPr>
        <p:spPr bwMode="auto">
          <a:xfrm>
            <a:off x="7920400" y="3925977"/>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9" name="Rectangle 58"/>
          <p:cNvSpPr/>
          <p:nvPr/>
        </p:nvSpPr>
        <p:spPr bwMode="auto">
          <a:xfrm>
            <a:off x="7884368" y="3100896"/>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0" name="Rectangle 59"/>
          <p:cNvSpPr/>
          <p:nvPr/>
        </p:nvSpPr>
        <p:spPr bwMode="auto">
          <a:xfrm>
            <a:off x="395536" y="3933056"/>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1" name="Rectangle 60"/>
          <p:cNvSpPr/>
          <p:nvPr/>
        </p:nvSpPr>
        <p:spPr bwMode="auto">
          <a:xfrm>
            <a:off x="7884368" y="3717032"/>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2" name="Rectangle 61"/>
          <p:cNvSpPr/>
          <p:nvPr/>
        </p:nvSpPr>
        <p:spPr bwMode="auto">
          <a:xfrm>
            <a:off x="395536" y="4541056"/>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3" name="Rectangle 62"/>
          <p:cNvSpPr/>
          <p:nvPr/>
        </p:nvSpPr>
        <p:spPr bwMode="auto">
          <a:xfrm>
            <a:off x="1003648" y="3925757"/>
            <a:ext cx="183976" cy="261915"/>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4" name="Rectangle 63"/>
          <p:cNvSpPr/>
          <p:nvPr/>
        </p:nvSpPr>
        <p:spPr bwMode="auto">
          <a:xfrm>
            <a:off x="971600" y="4541055"/>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1027" name="Picture 3" descr="C:\Users\Avi\AppData\Local\Microsoft\Windows\Temporary Internet Files\Content.IE5\XP2OWRGC\23493485345[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66287" y="4521285"/>
            <a:ext cx="412225" cy="347597"/>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64"/>
          <p:cNvSpPr/>
          <p:nvPr/>
        </p:nvSpPr>
        <p:spPr bwMode="auto">
          <a:xfrm>
            <a:off x="7956376" y="4293096"/>
            <a:ext cx="504056" cy="256096"/>
          </a:xfrm>
          <a:prstGeom prst="rect">
            <a:avLst/>
          </a:prstGeom>
          <a:solidFill>
            <a:srgbClr val="00B0F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6" name="Rectangle 65"/>
          <p:cNvSpPr/>
          <p:nvPr/>
        </p:nvSpPr>
        <p:spPr bwMode="auto">
          <a:xfrm>
            <a:off x="323528" y="3356992"/>
            <a:ext cx="1152128" cy="218021"/>
          </a:xfrm>
          <a:prstGeom prst="rect">
            <a:avLst/>
          </a:prstGeom>
          <a:solidFill>
            <a:srgbClr val="00B0F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81888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8"/>
                                        </p:tgtEl>
                                      </p:cBhvr>
                                    </p:animEffect>
                                    <p:set>
                                      <p:cBhvr>
                                        <p:cTn id="63" dur="1" fill="hold">
                                          <p:stCondLst>
                                            <p:cond delay="499"/>
                                          </p:stCondLst>
                                        </p:cTn>
                                        <p:tgtEl>
                                          <p:spTgt spid="8"/>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5"/>
                                        </p:tgtEl>
                                      </p:cBhvr>
                                    </p:animEffect>
                                    <p:set>
                                      <p:cBhvr>
                                        <p:cTn id="66" dur="1" fill="hold">
                                          <p:stCondLst>
                                            <p:cond delay="499"/>
                                          </p:stCondLst>
                                        </p:cTn>
                                        <p:tgtEl>
                                          <p:spTgt spid="15"/>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4"/>
                                        </p:tgtEl>
                                      </p:cBhvr>
                                    </p:animEffect>
                                    <p:set>
                                      <p:cBhvr>
                                        <p:cTn id="69" dur="1" fill="hold">
                                          <p:stCondLst>
                                            <p:cond delay="499"/>
                                          </p:stCondLst>
                                        </p:cTn>
                                        <p:tgtEl>
                                          <p:spTgt spid="14"/>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6"/>
                                        </p:tgtEl>
                                      </p:cBhvr>
                                    </p:animEffect>
                                    <p:set>
                                      <p:cBhvr>
                                        <p:cTn id="72" dur="1" fill="hold">
                                          <p:stCondLst>
                                            <p:cond delay="499"/>
                                          </p:stCondLst>
                                        </p:cTn>
                                        <p:tgtEl>
                                          <p:spTgt spid="16"/>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9"/>
                                        </p:tgtEl>
                                      </p:cBhvr>
                                    </p:animEffect>
                                    <p:set>
                                      <p:cBhvr>
                                        <p:cTn id="78" dur="1" fill="hold">
                                          <p:stCondLst>
                                            <p:cond delay="499"/>
                                          </p:stCondLst>
                                        </p:cTn>
                                        <p:tgtEl>
                                          <p:spTgt spid="19"/>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26"/>
                                        </p:tgtEl>
                                      </p:cBhvr>
                                    </p:animEffect>
                                    <p:set>
                                      <p:cBhvr>
                                        <p:cTn id="81" dur="1" fill="hold">
                                          <p:stCondLst>
                                            <p:cond delay="499"/>
                                          </p:stCondLst>
                                        </p:cTn>
                                        <p:tgtEl>
                                          <p:spTgt spid="26"/>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27"/>
                                        </p:tgtEl>
                                      </p:cBhvr>
                                    </p:animEffect>
                                    <p:set>
                                      <p:cBhvr>
                                        <p:cTn id="84" dur="1" fill="hold">
                                          <p:stCondLst>
                                            <p:cond delay="499"/>
                                          </p:stCondLst>
                                        </p:cTn>
                                        <p:tgtEl>
                                          <p:spTgt spid="27"/>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28"/>
                                        </p:tgtEl>
                                      </p:cBhvr>
                                    </p:animEffect>
                                    <p:set>
                                      <p:cBhvr>
                                        <p:cTn id="87" dur="1" fill="hold">
                                          <p:stCondLst>
                                            <p:cond delay="499"/>
                                          </p:stCondLst>
                                        </p:cTn>
                                        <p:tgtEl>
                                          <p:spTgt spid="2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1"/>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par>
                                <p:cTn id="98" presetID="1"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childTnLst>
                                  <p:subTnLst>
                                    <p:set>
                                      <p:cBhvr override="childStyle">
                                        <p:cTn dur="1" fill="hold" display="0" masterRel="nextClick" afterEffect="1"/>
                                        <p:tgtEl>
                                          <p:spTgt spid="34"/>
                                        </p:tgtEl>
                                        <p:attrNameLst>
                                          <p:attrName>style.visibility</p:attrName>
                                        </p:attrNameLst>
                                      </p:cBhvr>
                                      <p:to>
                                        <p:strVal val="hidden"/>
                                      </p:to>
                                    </p:set>
                                  </p:subTnLst>
                                </p:cTn>
                              </p:par>
                              <p:par>
                                <p:cTn id="100" presetID="1" presetClass="entr" presetSubtype="0"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3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3"/>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35"/>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grpId="1" nodeType="clickEffect">
                                  <p:stCondLst>
                                    <p:cond delay="0"/>
                                  </p:stCondLst>
                                  <p:childTnLst>
                                    <p:animEffect transition="out" filter="fade">
                                      <p:cBhvr>
                                        <p:cTn id="115" dur="500"/>
                                        <p:tgtEl>
                                          <p:spTgt spid="32"/>
                                        </p:tgtEl>
                                      </p:cBhvr>
                                    </p:animEffect>
                                    <p:set>
                                      <p:cBhvr>
                                        <p:cTn id="116" dur="1" fill="hold">
                                          <p:stCondLst>
                                            <p:cond delay="499"/>
                                          </p:stCondLst>
                                        </p:cTn>
                                        <p:tgtEl>
                                          <p:spTgt spid="32"/>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33"/>
                                        </p:tgtEl>
                                      </p:cBhvr>
                                    </p:animEffect>
                                    <p:set>
                                      <p:cBhvr>
                                        <p:cTn id="119" dur="1" fill="hold">
                                          <p:stCondLst>
                                            <p:cond delay="499"/>
                                          </p:stCondLst>
                                        </p:cTn>
                                        <p:tgtEl>
                                          <p:spTgt spid="33"/>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34"/>
                                        </p:tgtEl>
                                      </p:cBhvr>
                                    </p:animEffect>
                                    <p:set>
                                      <p:cBhvr>
                                        <p:cTn id="122" dur="1" fill="hold">
                                          <p:stCondLst>
                                            <p:cond delay="499"/>
                                          </p:stCondLst>
                                        </p:cTn>
                                        <p:tgtEl>
                                          <p:spTgt spid="34"/>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35"/>
                                        </p:tgtEl>
                                      </p:cBhvr>
                                    </p:animEffect>
                                    <p:set>
                                      <p:cBhvr>
                                        <p:cTn id="125" dur="1" fill="hold">
                                          <p:stCondLst>
                                            <p:cond delay="499"/>
                                          </p:stCondLst>
                                        </p:cTn>
                                        <p:tgtEl>
                                          <p:spTgt spid="35"/>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43"/>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46"/>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par>
                                <p:cTn id="136" presetID="1" presetClass="entr" presetSubtype="0" fill="hold" grpId="0" nodeType="withEffect">
                                  <p:stCondLst>
                                    <p:cond delay="0"/>
                                  </p:stCondLst>
                                  <p:childTnLst>
                                    <p:set>
                                      <p:cBhvr>
                                        <p:cTn id="137" dur="1" fill="hold">
                                          <p:stCondLst>
                                            <p:cond delay="0"/>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par>
                                <p:cTn id="138" presetID="1" presetClass="entr" presetSubtype="0" fill="hold" grpId="0" nodeType="withEffect">
                                  <p:stCondLst>
                                    <p:cond delay="0"/>
                                  </p:stCondLst>
                                  <p:childTnLst>
                                    <p:set>
                                      <p:cBhvr>
                                        <p:cTn id="139"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50"/>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51"/>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0" presetClass="exit" presetSubtype="0" fill="hold" nodeType="clickEffect">
                                  <p:stCondLst>
                                    <p:cond delay="0"/>
                                  </p:stCondLst>
                                  <p:childTnLst>
                                    <p:animEffect transition="out" filter="fade">
                                      <p:cBhvr>
                                        <p:cTn id="153" dur="500"/>
                                        <p:tgtEl>
                                          <p:spTgt spid="52"/>
                                        </p:tgtEl>
                                      </p:cBhvr>
                                    </p:animEffect>
                                    <p:set>
                                      <p:cBhvr>
                                        <p:cTn id="154" dur="1" fill="hold">
                                          <p:stCondLst>
                                            <p:cond delay="499"/>
                                          </p:stCondLst>
                                        </p:cTn>
                                        <p:tgtEl>
                                          <p:spTgt spid="52"/>
                                        </p:tgtEl>
                                        <p:attrNameLst>
                                          <p:attrName>style.visibility</p:attrName>
                                        </p:attrNameLst>
                                      </p:cBhvr>
                                      <p:to>
                                        <p:strVal val="hidden"/>
                                      </p:to>
                                    </p:set>
                                  </p:childTnLst>
                                </p:cTn>
                              </p:par>
                              <p:par>
                                <p:cTn id="155" presetID="10" presetClass="exit" presetSubtype="0" fill="hold" grpId="1" nodeType="withEffect">
                                  <p:stCondLst>
                                    <p:cond delay="0"/>
                                  </p:stCondLst>
                                  <p:childTnLst>
                                    <p:animEffect transition="out" filter="fade">
                                      <p:cBhvr>
                                        <p:cTn id="156" dur="500"/>
                                        <p:tgtEl>
                                          <p:spTgt spid="30"/>
                                        </p:tgtEl>
                                      </p:cBhvr>
                                    </p:animEffect>
                                    <p:set>
                                      <p:cBhvr>
                                        <p:cTn id="157" dur="1" fill="hold">
                                          <p:stCondLst>
                                            <p:cond delay="499"/>
                                          </p:stCondLst>
                                        </p:cTn>
                                        <p:tgtEl>
                                          <p:spTgt spid="30"/>
                                        </p:tgtEl>
                                        <p:attrNameLst>
                                          <p:attrName>style.visibility</p:attrName>
                                        </p:attrNameLst>
                                      </p:cBhvr>
                                      <p:to>
                                        <p:strVal val="hidden"/>
                                      </p:to>
                                    </p:set>
                                  </p:childTnLst>
                                </p:cTn>
                              </p:par>
                              <p:par>
                                <p:cTn id="158" presetID="10" presetClass="exit" presetSubtype="0" fill="hold" grpId="1" nodeType="withEffect">
                                  <p:stCondLst>
                                    <p:cond delay="0"/>
                                  </p:stCondLst>
                                  <p:childTnLst>
                                    <p:animEffect transition="out" filter="fade">
                                      <p:cBhvr>
                                        <p:cTn id="159" dur="500"/>
                                        <p:tgtEl>
                                          <p:spTgt spid="43"/>
                                        </p:tgtEl>
                                      </p:cBhvr>
                                    </p:animEffect>
                                    <p:set>
                                      <p:cBhvr>
                                        <p:cTn id="160" dur="1" fill="hold">
                                          <p:stCondLst>
                                            <p:cond delay="499"/>
                                          </p:stCondLst>
                                        </p:cTn>
                                        <p:tgtEl>
                                          <p:spTgt spid="43"/>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500"/>
                                        <p:tgtEl>
                                          <p:spTgt spid="51"/>
                                        </p:tgtEl>
                                      </p:cBhvr>
                                    </p:animEffect>
                                    <p:set>
                                      <p:cBhvr>
                                        <p:cTn id="163" dur="1" fill="hold">
                                          <p:stCondLst>
                                            <p:cond delay="499"/>
                                          </p:stCondLst>
                                        </p:cTn>
                                        <p:tgtEl>
                                          <p:spTgt spid="51"/>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500"/>
                                        <p:tgtEl>
                                          <p:spTgt spid="46"/>
                                        </p:tgtEl>
                                      </p:cBhvr>
                                    </p:animEffect>
                                    <p:set>
                                      <p:cBhvr>
                                        <p:cTn id="166" dur="1" fill="hold">
                                          <p:stCondLst>
                                            <p:cond delay="499"/>
                                          </p:stCondLst>
                                        </p:cTn>
                                        <p:tgtEl>
                                          <p:spTgt spid="46"/>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31"/>
                                        </p:tgtEl>
                                      </p:cBhvr>
                                    </p:animEffect>
                                    <p:set>
                                      <p:cBhvr>
                                        <p:cTn id="169" dur="1" fill="hold">
                                          <p:stCondLst>
                                            <p:cond delay="499"/>
                                          </p:stCondLst>
                                        </p:cTn>
                                        <p:tgtEl>
                                          <p:spTgt spid="31"/>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500"/>
                                        <p:tgtEl>
                                          <p:spTgt spid="49"/>
                                        </p:tgtEl>
                                      </p:cBhvr>
                                    </p:animEffect>
                                    <p:set>
                                      <p:cBhvr>
                                        <p:cTn id="172" dur="1" fill="hold">
                                          <p:stCondLst>
                                            <p:cond delay="499"/>
                                          </p:stCondLst>
                                        </p:cTn>
                                        <p:tgtEl>
                                          <p:spTgt spid="49"/>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50"/>
                                        </p:tgtEl>
                                      </p:cBhvr>
                                    </p:animEffect>
                                    <p:set>
                                      <p:cBhvr>
                                        <p:cTn id="175" dur="1" fill="hold">
                                          <p:stCondLst>
                                            <p:cond delay="499"/>
                                          </p:stCondLst>
                                        </p:cTn>
                                        <p:tgtEl>
                                          <p:spTgt spid="50"/>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53"/>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54"/>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59"/>
                                        </p:tgtEl>
                                        <p:attrNameLst>
                                          <p:attrName>style.visibility</p:attrName>
                                        </p:attrNameLst>
                                      </p:cBhvr>
                                      <p:to>
                                        <p:strVal val="visible"/>
                                      </p:to>
                                    </p:set>
                                  </p:childTnLst>
                                  <p:subTnLst>
                                    <p:set>
                                      <p:cBhvr override="childStyle">
                                        <p:cTn dur="1" fill="hold" display="0" masterRel="nextClick" afterEffect="1"/>
                                        <p:tgtEl>
                                          <p:spTgt spid="59"/>
                                        </p:tgtEl>
                                        <p:attrNameLst>
                                          <p:attrName>style.visibility</p:attrName>
                                        </p:attrNameLst>
                                      </p:cBhvr>
                                      <p:to>
                                        <p:strVal val="hidden"/>
                                      </p:to>
                                    </p:set>
                                  </p:subTnLst>
                                </p:cTn>
                              </p:par>
                              <p:par>
                                <p:cTn id="186" presetID="1" presetClass="entr" presetSubtype="0" fill="hold" grpId="0" nodeType="withEffect">
                                  <p:stCondLst>
                                    <p:cond delay="0"/>
                                  </p:stCondLst>
                                  <p:childTnLst>
                                    <p:set>
                                      <p:cBhvr>
                                        <p:cTn id="187"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par>
                                <p:cTn id="188" presetID="1" presetClass="entr" presetSubtype="0" fill="hold" grpId="0" nodeType="withEffect">
                                  <p:stCondLst>
                                    <p:cond delay="0"/>
                                  </p:stCondLst>
                                  <p:childTnLst>
                                    <p:set>
                                      <p:cBhvr>
                                        <p:cTn id="189"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55"/>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grpId="0" nodeType="clickEffect">
                                  <p:stCondLst>
                                    <p:cond delay="0"/>
                                  </p:stCondLst>
                                  <p:childTnLst>
                                    <p:set>
                                      <p:cBhvr>
                                        <p:cTn id="197" dur="1" fill="hold">
                                          <p:stCondLst>
                                            <p:cond delay="0"/>
                                          </p:stCondLst>
                                        </p:cTn>
                                        <p:tgtEl>
                                          <p:spTgt spid="56"/>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200" presetID="1" presetClass="entr" presetSubtype="0" fill="hold" grpId="0" nodeType="withEffect">
                                  <p:stCondLst>
                                    <p:cond delay="0"/>
                                  </p:stCondLst>
                                  <p:childTnLst>
                                    <p:set>
                                      <p:cBhvr>
                                        <p:cTn id="201" dur="1" fill="hold">
                                          <p:stCondLst>
                                            <p:cond delay="0"/>
                                          </p:stCondLst>
                                        </p:cTn>
                                        <p:tgtEl>
                                          <p:spTgt spid="61"/>
                                        </p:tgtEl>
                                        <p:attrNameLst>
                                          <p:attrName>style.visibility</p:attrName>
                                        </p:attrNameLst>
                                      </p:cBhvr>
                                      <p:to>
                                        <p:strVal val="visible"/>
                                      </p:to>
                                    </p:set>
                                  </p:childTnLst>
                                  <p:subTnLst>
                                    <p:set>
                                      <p:cBhvr override="childStyle">
                                        <p:cTn dur="1" fill="hold" display="0" masterRel="nextClick" afterEffect="1"/>
                                        <p:tgtEl>
                                          <p:spTgt spid="61"/>
                                        </p:tgtEl>
                                        <p:attrNameLst>
                                          <p:attrName>style.visibility</p:attrName>
                                        </p:attrNameLst>
                                      </p:cBhvr>
                                      <p:to>
                                        <p:strVal val="hidden"/>
                                      </p:to>
                                    </p:set>
                                  </p:subTnLst>
                                </p:cTn>
                              </p:par>
                              <p:par>
                                <p:cTn id="202" presetID="1" presetClass="entr" presetSubtype="0" fill="hold" grpId="0" nodeType="withEffect">
                                  <p:stCondLst>
                                    <p:cond delay="0"/>
                                  </p:stCondLst>
                                  <p:childTnLst>
                                    <p:set>
                                      <p:cBhvr>
                                        <p:cTn id="203"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04" fill="hold">
                      <p:stCondLst>
                        <p:cond delay="indefinite"/>
                      </p:stCondLst>
                      <p:childTnLst>
                        <p:par>
                          <p:cTn id="205" fill="hold">
                            <p:stCondLst>
                              <p:cond delay="0"/>
                            </p:stCondLst>
                            <p:childTnLst>
                              <p:par>
                                <p:cTn id="206" presetID="1" presetClass="entr" presetSubtype="0" fill="hold" grpId="0" nodeType="clickEffect">
                                  <p:stCondLst>
                                    <p:cond delay="0"/>
                                  </p:stCondLst>
                                  <p:childTnLst>
                                    <p:set>
                                      <p:cBhvr>
                                        <p:cTn id="207" dur="1" fill="hold">
                                          <p:stCondLst>
                                            <p:cond delay="0"/>
                                          </p:stCondLst>
                                        </p:cTn>
                                        <p:tgtEl>
                                          <p:spTgt spid="57"/>
                                        </p:tgtEl>
                                        <p:attrNameLst>
                                          <p:attrName>style.visibility</p:attrName>
                                        </p:attrNameLst>
                                      </p:cBhvr>
                                      <p:to>
                                        <p:strVal val="visible"/>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0" nodeType="clickEffect">
                                  <p:stCondLst>
                                    <p:cond delay="0"/>
                                  </p:stCondLst>
                                  <p:childTnLst>
                                    <p:set>
                                      <p:cBhvr>
                                        <p:cTn id="211" dur="1" fill="hold">
                                          <p:stCondLst>
                                            <p:cond delay="0"/>
                                          </p:stCondLst>
                                        </p:cTn>
                                        <p:tgtEl>
                                          <p:spTgt spid="58"/>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1027"/>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65"/>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10" presetClass="exit" presetSubtype="0" fill="hold" grpId="1" nodeType="clickEffect">
                                  <p:stCondLst>
                                    <p:cond delay="0"/>
                                  </p:stCondLst>
                                  <p:childTnLst>
                                    <p:animEffect transition="out" filter="fade">
                                      <p:cBhvr>
                                        <p:cTn id="223" dur="500"/>
                                        <p:tgtEl>
                                          <p:spTgt spid="54"/>
                                        </p:tgtEl>
                                      </p:cBhvr>
                                    </p:animEffect>
                                    <p:set>
                                      <p:cBhvr>
                                        <p:cTn id="224" dur="1" fill="hold">
                                          <p:stCondLst>
                                            <p:cond delay="499"/>
                                          </p:stCondLst>
                                        </p:cTn>
                                        <p:tgtEl>
                                          <p:spTgt spid="54"/>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56"/>
                                        </p:tgtEl>
                                      </p:cBhvr>
                                    </p:animEffect>
                                    <p:set>
                                      <p:cBhvr>
                                        <p:cTn id="227" dur="1" fill="hold">
                                          <p:stCondLst>
                                            <p:cond delay="499"/>
                                          </p:stCondLst>
                                        </p:cTn>
                                        <p:tgtEl>
                                          <p:spTgt spid="56"/>
                                        </p:tgtEl>
                                        <p:attrNameLst>
                                          <p:attrName>style.visibility</p:attrName>
                                        </p:attrNameLst>
                                      </p:cBhvr>
                                      <p:to>
                                        <p:strVal val="hidden"/>
                                      </p:to>
                                    </p:set>
                                  </p:childTnLst>
                                </p:cTn>
                              </p:par>
                              <p:par>
                                <p:cTn id="228" presetID="10" presetClass="exit" presetSubtype="0" fill="hold" grpId="1" nodeType="withEffect">
                                  <p:stCondLst>
                                    <p:cond delay="0"/>
                                  </p:stCondLst>
                                  <p:childTnLst>
                                    <p:animEffect transition="out" filter="fade">
                                      <p:cBhvr>
                                        <p:cTn id="229" dur="500"/>
                                        <p:tgtEl>
                                          <p:spTgt spid="53"/>
                                        </p:tgtEl>
                                      </p:cBhvr>
                                    </p:animEffect>
                                    <p:set>
                                      <p:cBhvr>
                                        <p:cTn id="230" dur="1" fill="hold">
                                          <p:stCondLst>
                                            <p:cond delay="499"/>
                                          </p:stCondLst>
                                        </p:cTn>
                                        <p:tgtEl>
                                          <p:spTgt spid="53"/>
                                        </p:tgtEl>
                                        <p:attrNameLst>
                                          <p:attrName>style.visibility</p:attrName>
                                        </p:attrNameLst>
                                      </p:cBhvr>
                                      <p:to>
                                        <p:strVal val="hidden"/>
                                      </p:to>
                                    </p:set>
                                  </p:childTnLst>
                                </p:cTn>
                              </p:par>
                              <p:par>
                                <p:cTn id="231" presetID="10" presetClass="exit" presetSubtype="0" fill="hold" grpId="1" nodeType="withEffect">
                                  <p:stCondLst>
                                    <p:cond delay="0"/>
                                  </p:stCondLst>
                                  <p:childTnLst>
                                    <p:animEffect transition="out" filter="fade">
                                      <p:cBhvr>
                                        <p:cTn id="232" dur="500"/>
                                        <p:tgtEl>
                                          <p:spTgt spid="57"/>
                                        </p:tgtEl>
                                      </p:cBhvr>
                                    </p:animEffect>
                                    <p:set>
                                      <p:cBhvr>
                                        <p:cTn id="233" dur="1" fill="hold">
                                          <p:stCondLst>
                                            <p:cond delay="499"/>
                                          </p:stCondLst>
                                        </p:cTn>
                                        <p:tgtEl>
                                          <p:spTgt spid="57"/>
                                        </p:tgtEl>
                                        <p:attrNameLst>
                                          <p:attrName>style.visibility</p:attrName>
                                        </p:attrNameLst>
                                      </p:cBhvr>
                                      <p:to>
                                        <p:strVal val="hidden"/>
                                      </p:to>
                                    </p:set>
                                  </p:childTnLst>
                                </p:cTn>
                              </p:par>
                              <p:par>
                                <p:cTn id="234" presetID="10" presetClass="exit" presetSubtype="0" fill="hold" grpId="1" nodeType="withEffect">
                                  <p:stCondLst>
                                    <p:cond delay="0"/>
                                  </p:stCondLst>
                                  <p:childTnLst>
                                    <p:animEffect transition="out" filter="fade">
                                      <p:cBhvr>
                                        <p:cTn id="235" dur="500"/>
                                        <p:tgtEl>
                                          <p:spTgt spid="55"/>
                                        </p:tgtEl>
                                      </p:cBhvr>
                                    </p:animEffect>
                                    <p:set>
                                      <p:cBhvr>
                                        <p:cTn id="236" dur="1" fill="hold">
                                          <p:stCondLst>
                                            <p:cond delay="499"/>
                                          </p:stCondLst>
                                        </p:cTn>
                                        <p:tgtEl>
                                          <p:spTgt spid="55"/>
                                        </p:tgtEl>
                                        <p:attrNameLst>
                                          <p:attrName>style.visibility</p:attrName>
                                        </p:attrNameLst>
                                      </p:cBhvr>
                                      <p:to>
                                        <p:strVal val="hidden"/>
                                      </p:to>
                                    </p:set>
                                  </p:childTnLst>
                                </p:cTn>
                              </p:par>
                              <p:par>
                                <p:cTn id="237" presetID="10" presetClass="exit" presetSubtype="0" fill="hold" grpId="1" nodeType="withEffect">
                                  <p:stCondLst>
                                    <p:cond delay="0"/>
                                  </p:stCondLst>
                                  <p:childTnLst>
                                    <p:animEffect transition="out" filter="fade">
                                      <p:cBhvr>
                                        <p:cTn id="238" dur="500"/>
                                        <p:tgtEl>
                                          <p:spTgt spid="59"/>
                                        </p:tgtEl>
                                      </p:cBhvr>
                                    </p:animEffect>
                                    <p:set>
                                      <p:cBhvr>
                                        <p:cTn id="239" dur="1" fill="hold">
                                          <p:stCondLst>
                                            <p:cond delay="499"/>
                                          </p:stCondLst>
                                        </p:cTn>
                                        <p:tgtEl>
                                          <p:spTgt spid="59"/>
                                        </p:tgtEl>
                                        <p:attrNameLst>
                                          <p:attrName>style.visibility</p:attrName>
                                        </p:attrNameLst>
                                      </p:cBhvr>
                                      <p:to>
                                        <p:strVal val="hidden"/>
                                      </p:to>
                                    </p:set>
                                  </p:childTnLst>
                                </p:cTn>
                              </p:par>
                              <p:par>
                                <p:cTn id="240" presetID="10" presetClass="exit" presetSubtype="0" fill="hold" grpId="1" nodeType="withEffect">
                                  <p:stCondLst>
                                    <p:cond delay="0"/>
                                  </p:stCondLst>
                                  <p:childTnLst>
                                    <p:animEffect transition="out" filter="fade">
                                      <p:cBhvr>
                                        <p:cTn id="241" dur="500"/>
                                        <p:tgtEl>
                                          <p:spTgt spid="58"/>
                                        </p:tgtEl>
                                      </p:cBhvr>
                                    </p:animEffect>
                                    <p:set>
                                      <p:cBhvr>
                                        <p:cTn id="242" dur="1" fill="hold">
                                          <p:stCondLst>
                                            <p:cond delay="499"/>
                                          </p:stCondLst>
                                        </p:cTn>
                                        <p:tgtEl>
                                          <p:spTgt spid="58"/>
                                        </p:tgtEl>
                                        <p:attrNameLst>
                                          <p:attrName>style.visibility</p:attrName>
                                        </p:attrNameLst>
                                      </p:cBhvr>
                                      <p:to>
                                        <p:strVal val="hidden"/>
                                      </p:to>
                                    </p:set>
                                  </p:childTnLst>
                                </p:cTn>
                              </p:par>
                              <p:par>
                                <p:cTn id="243" presetID="10" presetClass="exit" presetSubtype="0" fill="hold" grpId="1" nodeType="withEffect">
                                  <p:stCondLst>
                                    <p:cond delay="0"/>
                                  </p:stCondLst>
                                  <p:childTnLst>
                                    <p:animEffect transition="out" filter="fade">
                                      <p:cBhvr>
                                        <p:cTn id="244" dur="500"/>
                                        <p:tgtEl>
                                          <p:spTgt spid="61"/>
                                        </p:tgtEl>
                                      </p:cBhvr>
                                    </p:animEffect>
                                    <p:set>
                                      <p:cBhvr>
                                        <p:cTn id="245" dur="1" fill="hold">
                                          <p:stCondLst>
                                            <p:cond delay="499"/>
                                          </p:stCondLst>
                                        </p:cTn>
                                        <p:tgtEl>
                                          <p:spTgt spid="61"/>
                                        </p:tgtEl>
                                        <p:attrNameLst>
                                          <p:attrName>style.visibility</p:attrName>
                                        </p:attrNameLst>
                                      </p:cBhvr>
                                      <p:to>
                                        <p:strVal val="hidden"/>
                                      </p:to>
                                    </p:set>
                                  </p:childTnLst>
                                </p:cTn>
                              </p:par>
                              <p:par>
                                <p:cTn id="246" presetID="10" presetClass="exit" presetSubtype="0" fill="hold" grpId="1" nodeType="withEffect">
                                  <p:stCondLst>
                                    <p:cond delay="0"/>
                                  </p:stCondLst>
                                  <p:childTnLst>
                                    <p:animEffect transition="out" filter="fade">
                                      <p:cBhvr>
                                        <p:cTn id="247" dur="500"/>
                                        <p:tgtEl>
                                          <p:spTgt spid="65"/>
                                        </p:tgtEl>
                                      </p:cBhvr>
                                    </p:animEffect>
                                    <p:set>
                                      <p:cBhvr>
                                        <p:cTn id="248" dur="1" fill="hold">
                                          <p:stCondLst>
                                            <p:cond delay="499"/>
                                          </p:stCondLst>
                                        </p:cTn>
                                        <p:tgtEl>
                                          <p:spTgt spid="65"/>
                                        </p:tgtEl>
                                        <p:attrNameLst>
                                          <p:attrName>style.visibility</p:attrName>
                                        </p:attrNameLst>
                                      </p:cBhvr>
                                      <p:to>
                                        <p:strVal val="hidden"/>
                                      </p:to>
                                    </p:set>
                                  </p:childTnLst>
                                </p:cTn>
                              </p:par>
                              <p:par>
                                <p:cTn id="249" presetID="10" presetClass="exit" presetSubtype="0" fill="hold" grpId="1" nodeType="withEffect">
                                  <p:stCondLst>
                                    <p:cond delay="0"/>
                                  </p:stCondLst>
                                  <p:childTnLst>
                                    <p:animEffect transition="out" filter="fade">
                                      <p:cBhvr>
                                        <p:cTn id="250" dur="500"/>
                                        <p:tgtEl>
                                          <p:spTgt spid="66"/>
                                        </p:tgtEl>
                                      </p:cBhvr>
                                    </p:animEffect>
                                    <p:set>
                                      <p:cBhvr>
                                        <p:cTn id="251"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8" grpId="1" animBg="1"/>
      <p:bldP spid="9" grpId="0" animBg="1"/>
      <p:bldP spid="13" grpId="0" animBg="1"/>
      <p:bldP spid="14" grpId="0" animBg="1"/>
      <p:bldP spid="14" grpId="1" animBg="1"/>
      <p:bldP spid="15" grpId="0" animBg="1"/>
      <p:bldP spid="15" grpId="1" animBg="1"/>
      <p:bldP spid="16" grpId="0" animBg="1"/>
      <p:bldP spid="16" grpId="1" animBg="1"/>
      <p:bldP spid="18" grpId="0" animBg="1"/>
      <p:bldP spid="18" grpId="1" animBg="1"/>
      <p:bldP spid="19" grpId="0" animBg="1"/>
      <p:bldP spid="19" grpId="1" animBg="1"/>
      <p:bldP spid="20" grpId="0" animBg="1"/>
      <p:bldP spid="21" grpId="0" animBg="1"/>
      <p:bldP spid="26" grpId="0" animBg="1"/>
      <p:bldP spid="26" grpId="1" animBg="1"/>
      <p:bldP spid="27" grpId="0" animBg="1"/>
      <p:bldP spid="27"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6" grpId="0" animBg="1"/>
      <p:bldP spid="37" grpId="0" animBg="1"/>
      <p:bldP spid="43" grpId="0" animBg="1"/>
      <p:bldP spid="43" grpId="1" animBg="1"/>
      <p:bldP spid="46" grpId="0" animBg="1"/>
      <p:bldP spid="46" grpId="1" animBg="1"/>
      <p:bldP spid="47" grpId="0" animBg="1"/>
      <p:bldP spid="48" grpId="0" animBg="1"/>
      <p:bldP spid="49" grpId="0" animBg="1"/>
      <p:bldP spid="49" grpId="1" animBg="1"/>
      <p:bldP spid="50" grpId="0" animBg="1"/>
      <p:bldP spid="50" grpId="1" animBg="1"/>
      <p:bldP spid="51" grpId="0" animBg="1"/>
      <p:bldP spid="51"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1" grpId="0" animBg="1"/>
      <p:bldP spid="61" grpId="1" animBg="1"/>
      <p:bldP spid="62" grpId="0" animBg="1"/>
      <p:bldP spid="63" grpId="0" animBg="1"/>
      <p:bldP spid="64" grpId="0" animBg="1"/>
      <p:bldP spid="65" grpId="0" animBg="1"/>
      <p:bldP spid="65" grpId="1" animBg="1"/>
      <p:bldP spid="66" grpId="0" animBg="1"/>
      <p:bldP spid="66"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med_0056_slide">
  <a:themeElements>
    <a:clrScheme name="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66CCFF"/>
        </a:lt1>
        <a:dk2>
          <a:srgbClr val="000000"/>
        </a:dk2>
        <a:lt2>
          <a:srgbClr val="CCCCCC"/>
        </a:lt2>
        <a:accent1>
          <a:srgbClr val="406E85"/>
        </a:accent1>
        <a:accent2>
          <a:srgbClr val="0081C2"/>
        </a:accent2>
        <a:accent3>
          <a:srgbClr val="B8E2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66CCFF"/>
        </a:lt1>
        <a:dk2>
          <a:srgbClr val="000000"/>
        </a:dk2>
        <a:lt2>
          <a:srgbClr val="CCCCCC"/>
        </a:lt2>
        <a:accent1>
          <a:srgbClr val="32647D"/>
        </a:accent1>
        <a:accent2>
          <a:srgbClr val="7D4B45"/>
        </a:accent2>
        <a:accent3>
          <a:srgbClr val="B8E2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66CCFF"/>
        </a:lt1>
        <a:dk2>
          <a:srgbClr val="000000"/>
        </a:dk2>
        <a:lt2>
          <a:srgbClr val="CCCCCC"/>
        </a:lt2>
        <a:accent1>
          <a:srgbClr val="606328"/>
        </a:accent1>
        <a:accent2>
          <a:srgbClr val="32647D"/>
        </a:accent2>
        <a:accent3>
          <a:srgbClr val="B8E2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CCCCCC"/>
        </a:lt2>
        <a:accent1>
          <a:srgbClr val="406E85"/>
        </a:accent1>
        <a:accent2>
          <a:srgbClr val="0081C2"/>
        </a:accent2>
        <a:accent3>
          <a:srgbClr val="FFFF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CCCCCC"/>
        </a:lt2>
        <a:accent1>
          <a:srgbClr val="2B6A3D"/>
        </a:accent1>
        <a:accent2>
          <a:srgbClr val="384F8C"/>
        </a:accent2>
        <a:accent3>
          <a:srgbClr val="FFFF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CCCCCC"/>
        </a:lt2>
        <a:accent1>
          <a:srgbClr val="32647D"/>
        </a:accent1>
        <a:accent2>
          <a:srgbClr val="7D4B45"/>
        </a:accent2>
        <a:accent3>
          <a:srgbClr val="FFFF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CCCCCC"/>
        </a:lt2>
        <a:accent1>
          <a:srgbClr val="606328"/>
        </a:accent1>
        <a:accent2>
          <a:srgbClr val="32647D"/>
        </a:accent2>
        <a:accent3>
          <a:srgbClr val="FFFF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efault Design 1">
        <a:dk1>
          <a:srgbClr val="000000"/>
        </a:dk1>
        <a:lt1>
          <a:srgbClr val="66CCFF"/>
        </a:lt1>
        <a:dk2>
          <a:srgbClr val="000000"/>
        </a:dk2>
        <a:lt2>
          <a:srgbClr val="CCCCCC"/>
        </a:lt2>
        <a:accent1>
          <a:srgbClr val="406E85"/>
        </a:accent1>
        <a:accent2>
          <a:srgbClr val="0081C2"/>
        </a:accent2>
        <a:accent3>
          <a:srgbClr val="B8E2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66CCFF"/>
        </a:lt1>
        <a:dk2>
          <a:srgbClr val="000000"/>
        </a:dk2>
        <a:lt2>
          <a:srgbClr val="CCCCCC"/>
        </a:lt2>
        <a:accent1>
          <a:srgbClr val="32647D"/>
        </a:accent1>
        <a:accent2>
          <a:srgbClr val="7D4B45"/>
        </a:accent2>
        <a:accent3>
          <a:srgbClr val="B8E2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66CCFF"/>
        </a:lt1>
        <a:dk2>
          <a:srgbClr val="000000"/>
        </a:dk2>
        <a:lt2>
          <a:srgbClr val="CCCCCC"/>
        </a:lt2>
        <a:accent1>
          <a:srgbClr val="606328"/>
        </a:accent1>
        <a:accent2>
          <a:srgbClr val="32647D"/>
        </a:accent2>
        <a:accent3>
          <a:srgbClr val="B8E2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406E85"/>
        </a:accent1>
        <a:accent2>
          <a:srgbClr val="0081C2"/>
        </a:accent2>
        <a:accent3>
          <a:srgbClr val="FFFF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2B6A3D"/>
        </a:accent1>
        <a:accent2>
          <a:srgbClr val="384F8C"/>
        </a:accent2>
        <a:accent3>
          <a:srgbClr val="FFFF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32647D"/>
        </a:accent1>
        <a:accent2>
          <a:srgbClr val="7D4B45"/>
        </a:accent2>
        <a:accent3>
          <a:srgbClr val="FFFF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606328"/>
        </a:accent1>
        <a:accent2>
          <a:srgbClr val="32647D"/>
        </a:accent2>
        <a:accent3>
          <a:srgbClr val="FFFF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med_0056_slide</Template>
  <TotalTime>617</TotalTime>
  <Words>1941</Words>
  <Application>Microsoft Office PowerPoint</Application>
  <PresentationFormat>On-screen Show (4:3)</PresentationFormat>
  <Paragraphs>457</Paragraphs>
  <Slides>15</Slides>
  <Notes>15</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15</vt:i4>
      </vt:variant>
    </vt:vector>
  </HeadingPairs>
  <TitlesOfParts>
    <vt:vector size="19" baseType="lpstr">
      <vt:lpstr>med_0056_slide</vt:lpstr>
      <vt:lpstr>1_Default Design</vt:lpstr>
      <vt:lpstr>Packager Shell Object</vt:lpstr>
      <vt:lpstr>Package</vt:lpstr>
      <vt:lpstr>מקבולBWA-Aligner  </vt:lpstr>
      <vt:lpstr>תיאור מסגרת הפרויקט </vt:lpstr>
      <vt:lpstr>תיאור מסגרת הפרויקט </vt:lpstr>
      <vt:lpstr>תיאור הבעיה</vt:lpstr>
      <vt:lpstr>תיאור הבעיה</vt:lpstr>
      <vt:lpstr>תיאור הבעיה</vt:lpstr>
      <vt:lpstr>הצעה לפתרון</vt:lpstr>
      <vt:lpstr>הצעה לפתרון</vt:lpstr>
      <vt:lpstr>הצעה לפתרון</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dc:creator>
  <cp:lastModifiedBy>Avi</cp:lastModifiedBy>
  <cp:revision>106</cp:revision>
  <dcterms:created xsi:type="dcterms:W3CDTF">2015-01-23T08:15:10Z</dcterms:created>
  <dcterms:modified xsi:type="dcterms:W3CDTF">2015-02-01T19:37:34Z</dcterms:modified>
</cp:coreProperties>
</file>