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71" r:id="rId4"/>
    <p:sldId id="272" r:id="rId5"/>
    <p:sldId id="263" r:id="rId6"/>
    <p:sldId id="265" r:id="rId7"/>
    <p:sldId id="266" r:id="rId8"/>
    <p:sldId id="27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57511" autoAdjust="0"/>
  </p:normalViewPr>
  <p:slideViewPr>
    <p:cSldViewPr>
      <p:cViewPr varScale="1">
        <p:scale>
          <a:sx n="39" d="100"/>
          <a:sy n="39" d="100"/>
        </p:scale>
        <p:origin x="-20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X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בניית האינדקס בעזרת מערך סייפות: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יהי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 = googol$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נבצע הזזה מחזורית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ונשמור תוצאה של כל הזזה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כרשומה.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לאחר מכן  נמיין את הרשומות מיון לקסוגרפי.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לאחר המיון, אוסף התווים הראשונים מכל רשומה מהווים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את מערך הסיומת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(6,3,0,5,2,4,1)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השרשור של התוים האחרונים של הרשומות נותן לנו את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"מחרוזות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lo$oogg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וזהו למעשה האינדקס שנשתמש בו.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</a:p>
          <a:p>
            <a:pPr lvl="0" algn="r" rtl="1"/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he-IL" b="1" dirty="0" smtClean="0"/>
              <a:t>מקבול</a:t>
            </a: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מִי בָכֶם מִכָּל עַמּוֹ ה’ אֱלֹהָיו עִמּוֹ וְיָעַל</a:t>
            </a:r>
            <a:r>
              <a:rPr lang="he-IL" dirty="0"/>
              <a:t>". 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37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67744" y="404664"/>
                <a:ext cx="3672408" cy="854968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he-IL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𝑒𝑟𝑟𝑜𝑟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sup>
                      </m:sSup>
                      <m:r>
                        <a:rPr lang="he-IL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67744" y="404664"/>
                <a:ext cx="3672408" cy="854968"/>
              </a:xfrm>
              <a:blipFill rotWithShape="1">
                <a:blip r:embed="rId3"/>
                <a:stretch>
                  <a:fillRect t="-85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966052"/>
              </p:ext>
            </p:extLst>
          </p:nvPr>
        </p:nvGraphicFramePr>
        <p:xfrm>
          <a:off x="337952" y="1844824"/>
          <a:ext cx="6348164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88265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37447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55576" y="1844824"/>
            <a:ext cx="2232248" cy="396044"/>
          </a:xfrm>
          <a:prstGeom prst="rect">
            <a:avLst/>
          </a:prstGeom>
          <a:solidFill>
            <a:srgbClr val="FFFF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234603"/>
              </p:ext>
            </p:extLst>
          </p:nvPr>
        </p:nvGraphicFramePr>
        <p:xfrm>
          <a:off x="728469" y="26369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486125"/>
              </p:ext>
            </p:extLst>
          </p:nvPr>
        </p:nvGraphicFramePr>
        <p:xfrm>
          <a:off x="3779912" y="27032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991420"/>
              </p:ext>
            </p:extLst>
          </p:nvPr>
        </p:nvGraphicFramePr>
        <p:xfrm>
          <a:off x="3797706" y="30632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68895"/>
              </p:ext>
            </p:extLst>
          </p:nvPr>
        </p:nvGraphicFramePr>
        <p:xfrm>
          <a:off x="3779912" y="34290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530427"/>
                <a:gridCol w="373315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43329"/>
              </p:ext>
            </p:extLst>
          </p:nvPr>
        </p:nvGraphicFramePr>
        <p:xfrm>
          <a:off x="3779912" y="37890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601350"/>
              </p:ext>
            </p:extLst>
          </p:nvPr>
        </p:nvGraphicFramePr>
        <p:xfrm>
          <a:off x="3779912" y="414908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131757"/>
              </p:ext>
            </p:extLst>
          </p:nvPr>
        </p:nvGraphicFramePr>
        <p:xfrm>
          <a:off x="3779912" y="45148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168383"/>
              </p:ext>
            </p:extLst>
          </p:nvPr>
        </p:nvGraphicFramePr>
        <p:xfrm>
          <a:off x="3779912" y="486916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2006"/>
                <a:gridCol w="451736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29001"/>
              </p:ext>
            </p:extLst>
          </p:nvPr>
        </p:nvGraphicFramePr>
        <p:xfrm>
          <a:off x="3779912" y="52292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589303"/>
              </p:ext>
            </p:extLst>
          </p:nvPr>
        </p:nvGraphicFramePr>
        <p:xfrm>
          <a:off x="3779912" y="559496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885143"/>
              </p:ext>
            </p:extLst>
          </p:nvPr>
        </p:nvGraphicFramePr>
        <p:xfrm>
          <a:off x="6273085" y="26369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104939"/>
              </p:ext>
            </p:extLst>
          </p:nvPr>
        </p:nvGraphicFramePr>
        <p:xfrm>
          <a:off x="6273085" y="299695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6003"/>
              </p:ext>
            </p:extLst>
          </p:nvPr>
        </p:nvGraphicFramePr>
        <p:xfrm>
          <a:off x="6273085" y="33627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006806"/>
              </p:ext>
            </p:extLst>
          </p:nvPr>
        </p:nvGraphicFramePr>
        <p:xfrm>
          <a:off x="6300192" y="371703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93987"/>
              </p:ext>
            </p:extLst>
          </p:nvPr>
        </p:nvGraphicFramePr>
        <p:xfrm>
          <a:off x="6300192" y="407707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675086"/>
              </p:ext>
            </p:extLst>
          </p:nvPr>
        </p:nvGraphicFramePr>
        <p:xfrm>
          <a:off x="6300192" y="444283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ואם נפלה טעות במחרוזת?</a:t>
                </a:r>
                <a:endParaRPr lang="he-IL" altLang="he-IL" sz="3200" dirty="0"/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נניח קריאה אחת באורך של 100 תווים.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לא נפלה אף שגיאה </a:t>
                </a:r>
                <a:r>
                  <a:rPr lang="he-IL" sz="2000" dirty="0" smtClean="0">
                    <a:latin typeface="Arial" pitchFamily="34" charset="0"/>
                  </a:rPr>
                  <a:t>–  </a:t>
                </a:r>
                <a:r>
                  <a:rPr lang="he-IL" sz="2000" dirty="0">
                    <a:latin typeface="Arial" pitchFamily="34" charset="0"/>
                  </a:rPr>
                  <a:t>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נפלה שגיאה אחת – ישנם </a:t>
                </a:r>
                <a:r>
                  <a:rPr lang="he-IL" sz="2000" dirty="0" smtClean="0">
                    <a:latin typeface="Arial" pitchFamily="34" charset="0"/>
                  </a:rPr>
                  <a:t>300 </a:t>
                </a:r>
                <a:r>
                  <a:rPr lang="he-IL" sz="2000" dirty="0">
                    <a:latin typeface="Arial" pitchFamily="34" charset="0"/>
                  </a:rPr>
                  <a:t>מחרוזות להשוואה</a:t>
                </a:r>
                <a:r>
                  <a:rPr lang="he-IL" sz="1600" dirty="0" smtClean="0"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נפלו 2 שגיאות – ישנם </a:t>
                </a:r>
                <a:r>
                  <a:rPr lang="en-US" sz="2000" dirty="0">
                    <a:latin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</a:rPr>
                  <a:t>44,550</a:t>
                </a:r>
                <a:r>
                  <a:rPr lang="he-IL" sz="2000" dirty="0">
                    <a:latin typeface="Arial" pitchFamily="34" charset="0"/>
                  </a:rPr>
                  <a:t>מחרוזות להשוואה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he-IL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 smtClean="0">
                    <a:latin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זמן הריצה עולה משמעותית...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57185" y="4690982"/>
            <a:ext cx="20162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ACGACCTAG...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7671" y="4088816"/>
            <a:ext cx="3600399" cy="1611760"/>
            <a:chOff x="2195736" y="3998966"/>
            <a:chExt cx="3600399" cy="1611760"/>
          </a:xfrm>
        </p:grpSpPr>
        <p:grpSp>
          <p:nvGrpSpPr>
            <p:cNvPr id="5" name="Group 4"/>
            <p:cNvGrpSpPr/>
            <p:nvPr/>
          </p:nvGrpSpPr>
          <p:grpSpPr>
            <a:xfrm>
              <a:off x="2195736" y="4037071"/>
              <a:ext cx="2016223" cy="973206"/>
              <a:chOff x="2195736" y="4037071"/>
              <a:chExt cx="2016223" cy="973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95737" y="4976074"/>
              <a:ext cx="2016223" cy="634652"/>
              <a:chOff x="2195736" y="4037071"/>
              <a:chExt cx="2016223" cy="6346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912" y="3998966"/>
              <a:ext cx="2016223" cy="973206"/>
              <a:chOff x="2195736" y="4037071"/>
              <a:chExt cx="2016223" cy="9732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07904" y="4941168"/>
              <a:ext cx="2016223" cy="634652"/>
              <a:chOff x="2195736" y="4037071"/>
              <a:chExt cx="2016223" cy="6346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194644" y="3716692"/>
            <a:ext cx="9526311" cy="3123320"/>
            <a:chOff x="-563068" y="1327009"/>
            <a:chExt cx="9526311" cy="3123320"/>
          </a:xfrm>
        </p:grpSpPr>
        <p:grpSp>
          <p:nvGrpSpPr>
            <p:cNvPr id="54273" name="Group 54272"/>
            <p:cNvGrpSpPr/>
            <p:nvPr/>
          </p:nvGrpSpPr>
          <p:grpSpPr>
            <a:xfrm>
              <a:off x="1022605" y="1327009"/>
              <a:ext cx="7940638" cy="2915938"/>
              <a:chOff x="1203362" y="1242065"/>
              <a:chExt cx="7940638" cy="2915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40" name="Group 23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21" name="Group 22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54" name="Group 253"/>
            <p:cNvGrpSpPr/>
            <p:nvPr/>
          </p:nvGrpSpPr>
          <p:grpSpPr>
            <a:xfrm>
              <a:off x="-563068" y="1534391"/>
              <a:ext cx="7940638" cy="2915938"/>
              <a:chOff x="1203362" y="1242065"/>
              <a:chExt cx="7940638" cy="2915938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81" name="Group 38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4" name="Group 38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7" name="Group 3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8" name="Group 3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47" name="Group 34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2" name="Group 31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7" name="Group 29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8" name="Group 29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67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3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 smtClean="0"/>
                  <a:t>DNA</a:t>
                </a:r>
                <a:r>
                  <a:rPr lang="he-IL" altLang="he-IL" sz="3200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אלגוריתם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BWA-Align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זהו אלגוריתם 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 לחיפוש מהסוג שלנו </a:t>
                </a: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000" dirty="0" smtClean="0"/>
                  <a:t>מציאת מיקום של מחרוזות קטנות על פני מחרוזת ארוכה וידועה מראש.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(לא תלוי באורך באורך הגנום!). 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 Processing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/>
              <a:t>BWA-Align</a:t>
            </a:r>
            <a:r>
              <a:rPr lang="he-IL" sz="3200" dirty="0"/>
              <a:t>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מחולק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לשלושה שלבים: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אינדוקס של הגנום – שמירת הגנום בצורה שניתן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לחפש עליו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בצורה יעילה. זו פעולה שיש לעשות אותה פעם אחת בלבד (ולא בכל בדיקה של חולה...).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Alignment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מציאת המיקום של הקריאות על פני הגנום.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Pairing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כחלק מקריאת ה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 החולה, הדגימות נחתכות ל- 2 ויש צורך למצוא התאמה בין 2 חלקי הדגימה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39604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1A1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המחשת </a:t>
                </a:r>
                <a:r>
                  <a:rPr lang="he-IL" sz="3200" dirty="0"/>
                  <a:t>אלגוריתם </a:t>
                </a:r>
                <a:r>
                  <a:rPr lang="en-US" sz="3200" dirty="0" smtClean="0"/>
                  <a:t>BWA-Align</a:t>
                </a:r>
                <a:r>
                  <a:rPr lang="he-IL" sz="3200" dirty="0" smtClean="0"/>
                  <a:t> - המשך </a:t>
                </a:r>
                <a:r>
                  <a:rPr lang="he-IL" altLang="he-IL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he-IL" sz="1800" b="1" u="sng" dirty="0"/>
                  <a:t>הערה</a:t>
                </a:r>
                <a:r>
                  <a:rPr lang="he-IL" sz="1800" dirty="0"/>
                  <a:t>: </a:t>
                </a:r>
                <a:r>
                  <a:rPr lang="he-IL" sz="1800" dirty="0" smtClean="0"/>
                  <a:t>עץ </a:t>
                </a:r>
                <a:r>
                  <a:rPr lang="he-IL" sz="1800" dirty="0"/>
                  <a:t>רישות שקול למערך סיפות (לצורך אינטואיציה – עץ הרישות של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he-IL" sz="1800" dirty="0"/>
                  <a:t> זהה לעץ הסיפות של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𝑅𝑒𝑣𝑒𝑟𝑠𝑒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1800" dirty="0"/>
                  <a:t>, ולכן כל הדגמה על עץ רישות נכונה גם עבור עץ </a:t>
                </a:r>
                <a:r>
                  <a:rPr lang="he-IL" sz="1800" dirty="0" smtClean="0"/>
                  <a:t>סיפות).</a:t>
                </a:r>
              </a:p>
              <a:p>
                <a:pPr marL="0" indent="0">
                  <a:buNone/>
                </a:pPr>
                <a:r>
                  <a:rPr lang="he-IL" sz="2000" dirty="0"/>
                  <a:t>נדגים חיפוש אחר המחרוזת '</a:t>
                </a:r>
                <a:r>
                  <a:rPr lang="en-US" sz="2000" dirty="0"/>
                  <a:t>LOL</a:t>
                </a:r>
                <a:r>
                  <a:rPr lang="he-IL" sz="2000" dirty="0"/>
                  <a:t>', תוך אפשור חוסר התאמה אחד</a:t>
                </a:r>
                <a:r>
                  <a:rPr lang="he-IL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 smtClean="0"/>
                  <a:t>להלן </a:t>
                </a:r>
                <a:r>
                  <a:rPr lang="he-IL" sz="2000" b="1" dirty="0"/>
                  <a:t>עץ רישות</a:t>
                </a:r>
                <a:r>
                  <a:rPr lang="he-IL" sz="2000" dirty="0"/>
                  <a:t> של המחרוזת "</a:t>
                </a:r>
                <a:r>
                  <a:rPr lang="en-US" sz="2000" dirty="0"/>
                  <a:t>Googol</a:t>
                </a:r>
                <a:r>
                  <a:rPr lang="he-IL" sz="2000" dirty="0"/>
                  <a:t>". הסמל ∧ מסמן את תחילתה של </a:t>
                </a:r>
                <a:r>
                  <a:rPr lang="he-IL" sz="2000" dirty="0" smtClean="0"/>
                  <a:t>המחרוזת:</a:t>
                </a:r>
              </a:p>
              <a:p>
                <a:pPr marL="0" indent="0">
                  <a:buNone/>
                </a:pPr>
                <a:endParaRPr lang="he-IL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he-IL" altLang="he-IL" sz="3200" dirty="0" smtClean="0"/>
              </a:p>
              <a:p>
                <a:pPr lvl="0"/>
                <a:endParaRPr lang="he-IL" sz="2000" dirty="0"/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2339752" y="3212976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348880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19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2999692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204839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204838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298923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70891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243987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245332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579763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068934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043783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8701" flipH="1">
            <a:off x="5437327" y="3709786"/>
            <a:ext cx="58991" cy="61600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02715" y="3836872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9516" y="43268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 bwMode="auto">
          <a:xfrm rot="168701" flipH="1">
            <a:off x="6370012" y="2900978"/>
            <a:ext cx="45719" cy="486483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27636" y="3047514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68701">
            <a:off x="5785075" y="3342089"/>
            <a:ext cx="574971" cy="656835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81143" y="3579763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01608" y="3323667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968" y="396731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395536" y="4043782"/>
            <a:ext cx="144016" cy="101457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91698" y="4068933"/>
            <a:ext cx="187542" cy="98942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68701" flipH="1">
            <a:off x="6773526" y="3409546"/>
            <a:ext cx="689258" cy="40965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24809" y="3708709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5536" y="4653137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03648" y="475707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48264" y="393305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68701" flipH="1">
            <a:off x="7439474" y="3968124"/>
            <a:ext cx="45788" cy="52260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128312" y="421400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2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025" y="44792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52"/>
          <p:cNvSpPr/>
          <p:nvPr/>
        </p:nvSpPr>
        <p:spPr bwMode="auto">
          <a:xfrm rot="168701" flipH="1">
            <a:off x="6640036" y="2869920"/>
            <a:ext cx="1396327" cy="29107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092280" y="2701841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 rot="168701" flipH="1">
            <a:off x="8167085" y="3194449"/>
            <a:ext cx="45719" cy="47309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903509" y="3240734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 rot="168701" flipH="1">
            <a:off x="8188112" y="3891638"/>
            <a:ext cx="60651" cy="304039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920400" y="3781961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884368" y="2956880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5536" y="3789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4368" y="357301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95536" y="4397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003648" y="3781741"/>
            <a:ext cx="183976" cy="261915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971600" y="439703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7" name="Picture 3" descr="C:\Users\Avi\AppData\Local\Microsoft\Windows\Temporary Internet Files\Content.IE5\XP2OWRGC\2349348534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7" y="4377269"/>
            <a:ext cx="412225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 bwMode="auto">
          <a:xfrm>
            <a:off x="7956376" y="4149080"/>
            <a:ext cx="504056" cy="256096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3528" y="3212976"/>
            <a:ext cx="1152128" cy="218021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1141</TotalTime>
  <Words>1009</Words>
  <Application>Microsoft Office PowerPoint</Application>
  <PresentationFormat>On-screen Show (4:3)</PresentationFormat>
  <Paragraphs>390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med_0056_slide</vt:lpstr>
      <vt:lpstr>1_Default Design</vt:lpstr>
      <vt:lpstr>מקבולBWA-Aligner  </vt:lpstr>
      <vt:lpstr>מִי בָכֶם מִכָּל עַמּוֹ ה’ אֱלֹהָיו עִמּוֹ וְיָעַל". </vt:lpstr>
      <vt:lpstr>(■8(3@1))^(|error|)∙(■8(n@1))</vt:lpstr>
      <vt:lpstr>תיאור הבעיה</vt:lpstr>
      <vt:lpstr>הצעה לפתרון</vt:lpstr>
      <vt:lpstr>הצעה לפתרון</vt:lpstr>
      <vt:lpstr>הצעה לפתרון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127</cp:revision>
  <dcterms:created xsi:type="dcterms:W3CDTF">2015-01-23T08:15:10Z</dcterms:created>
  <dcterms:modified xsi:type="dcterms:W3CDTF">2015-07-05T12:01:11Z</dcterms:modified>
</cp:coreProperties>
</file>