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4"/>
  </p:notesMasterIdLst>
  <p:sldIdLst>
    <p:sldId id="256" r:id="rId3"/>
    <p:sldId id="257" r:id="rId4"/>
    <p:sldId id="261" r:id="rId5"/>
    <p:sldId id="268" r:id="rId6"/>
    <p:sldId id="269" r:id="rId7"/>
    <p:sldId id="263" r:id="rId8"/>
    <p:sldId id="265" r:id="rId9"/>
    <p:sldId id="266" r:id="rId10"/>
    <p:sldId id="270" r:id="rId11"/>
    <p:sldId id="258" r:id="rId12"/>
    <p:sldId id="25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" id="{498AAE54-ADA7-428E-B45F-1CF249048A68}">
          <p14:sldIdLst>
            <p14:sldId id="256"/>
          </p14:sldIdLst>
        </p14:section>
        <p14:section name="DNA" id="{EACDC0D1-9B1F-463F-89D9-CF9428BA4560}">
          <p14:sldIdLst>
            <p14:sldId id="257"/>
          </p14:sldIdLst>
        </p14:section>
        <p14:section name="NGS and Strings" id="{AF6D0CC7-D942-4F9A-AC79-4B65131E1131}">
          <p14:sldIdLst>
            <p14:sldId id="261"/>
          </p14:sldIdLst>
        </p14:section>
        <p14:section name="Problem Description" id="{BD4B89F1-E49C-4CC7-873D-2BAEA3A3CEA9}">
          <p14:sldIdLst>
            <p14:sldId id="268"/>
            <p14:sldId id="269"/>
            <p14:sldId id="263"/>
          </p14:sldIdLst>
        </p14:section>
        <p14:section name="Solution Description" id="{0EDCF0C1-9D52-4975-A69B-4CFCF626D6D7}">
          <p14:sldIdLst>
            <p14:sldId id="265"/>
            <p14:sldId id="266"/>
            <p14:sldId id="270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86191" autoAdjust="0"/>
  </p:normalViewPr>
  <p:slideViewPr>
    <p:cSldViewPr>
      <p:cViewPr varScale="1">
        <p:scale>
          <a:sx n="60" d="100"/>
          <a:sy n="60" d="100"/>
        </p:scale>
        <p:origin x="-893" y="-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he-IL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he-IL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he-IL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3C0BDA-275C-4F72-B40D-28BA313A146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28189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73444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altLang="he-IL" sz="1800" dirty="0" smtClean="0"/>
              <a:t>קצת רקע על </a:t>
            </a:r>
            <a:r>
              <a:rPr lang="en-US" altLang="he-IL" sz="1800" dirty="0" smtClean="0"/>
              <a:t>DNA</a:t>
            </a:r>
            <a:r>
              <a:rPr lang="he-IL" altLang="he-IL" sz="1800" dirty="0" smtClean="0"/>
              <a:t>: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</a:rPr>
              <a:t>מולקולת ענק שמצויה בכל תאי הגוף שלנו. 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</a:rPr>
              <a:t>ב 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</a:rPr>
              <a:t> מצוי כל המידע התורשתי לבניית החלבונים בתא אצל כל האורגניזמים הידועים, מחיידקים ועד לבני אדם.</a:t>
            </a:r>
          </a:p>
          <a:p>
            <a:pPr algn="r" rtl="1"/>
            <a:r>
              <a:rPr lang="he-IL" sz="1200" dirty="0" smtClean="0">
                <a:solidFill>
                  <a:schemeClr val="tx1"/>
                </a:solidFill>
              </a:rPr>
              <a:t>המבנה של ה</a:t>
            </a:r>
            <a:r>
              <a:rPr lang="en-US" sz="1200" dirty="0" smtClean="0">
                <a:solidFill>
                  <a:schemeClr val="tx1"/>
                </a:solidFill>
              </a:rPr>
              <a:t>DNA </a:t>
            </a:r>
            <a:r>
              <a:rPr lang="he-IL" sz="1200" dirty="0" smtClean="0">
                <a:solidFill>
                  <a:schemeClr val="tx1"/>
                </a:solidFill>
              </a:rPr>
              <a:t> בנוי כמעיין "סולם" שמסתלסל סביב עצמו.</a:t>
            </a:r>
          </a:p>
          <a:p>
            <a:pPr algn="r" rtl="1"/>
            <a:r>
              <a:rPr lang="he-IL" sz="1200" dirty="0" smtClean="0">
                <a:solidFill>
                  <a:schemeClr val="tx1"/>
                </a:solidFill>
              </a:rPr>
              <a:t>ה"שלבים בסולם" מורכבים, כל אחד, מזוג בסיסים המתחברים זה לזה ומסומנים באותיות הלטיניות </a:t>
            </a:r>
            <a:r>
              <a:rPr lang="en-US" sz="1200" dirty="0" smtClean="0">
                <a:solidFill>
                  <a:schemeClr val="tx1"/>
                </a:solidFill>
              </a:rPr>
              <a:t>A</a:t>
            </a:r>
            <a:r>
              <a:rPr lang="he-IL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smtClean="0">
                <a:solidFill>
                  <a:schemeClr val="tx1"/>
                </a:solidFill>
              </a:rPr>
              <a:t>G</a:t>
            </a:r>
            <a:r>
              <a:rPr lang="he-IL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smtClean="0">
                <a:solidFill>
                  <a:schemeClr val="tx1"/>
                </a:solidFill>
              </a:rPr>
              <a:t>T</a:t>
            </a:r>
            <a:r>
              <a:rPr lang="he-IL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smtClean="0">
                <a:solidFill>
                  <a:schemeClr val="tx1"/>
                </a:solidFill>
              </a:rPr>
              <a:t>C</a:t>
            </a:r>
            <a:r>
              <a:rPr lang="he-IL" sz="1200" dirty="0" smtClean="0">
                <a:solidFill>
                  <a:schemeClr val="tx1"/>
                </a:solidFill>
              </a:rPr>
              <a:t>.</a:t>
            </a:r>
          </a:p>
          <a:p>
            <a:pPr algn="r" rtl="1"/>
            <a:r>
              <a:rPr lang="he-IL" sz="1200" dirty="0" smtClean="0">
                <a:solidFill>
                  <a:schemeClr val="tx1"/>
                </a:solidFill>
              </a:rPr>
              <a:t>בכל "שלב" מתחברים הבסיסים עם בן זוג קבוע – </a:t>
            </a:r>
            <a:r>
              <a:rPr lang="en-US" sz="1200" dirty="0" smtClean="0">
                <a:solidFill>
                  <a:schemeClr val="tx1"/>
                </a:solidFill>
              </a:rPr>
              <a:t>A</a:t>
            </a:r>
            <a:r>
              <a:rPr lang="he-IL" sz="1200" dirty="0" smtClean="0">
                <a:solidFill>
                  <a:schemeClr val="tx1"/>
                </a:solidFill>
              </a:rPr>
              <a:t> עם </a:t>
            </a:r>
            <a:r>
              <a:rPr lang="en-US" sz="1200" dirty="0" smtClean="0">
                <a:solidFill>
                  <a:schemeClr val="tx1"/>
                </a:solidFill>
              </a:rPr>
              <a:t>T</a:t>
            </a:r>
            <a:r>
              <a:rPr lang="he-IL" sz="1200" dirty="0" smtClean="0">
                <a:solidFill>
                  <a:schemeClr val="tx1"/>
                </a:solidFill>
              </a:rPr>
              <a:t>     ו -</a:t>
            </a:r>
            <a:r>
              <a:rPr lang="en-US" sz="1200" dirty="0" smtClean="0">
                <a:solidFill>
                  <a:schemeClr val="tx1"/>
                </a:solidFill>
              </a:rPr>
              <a:t> C </a:t>
            </a:r>
            <a:r>
              <a:rPr lang="he-IL" sz="1200" dirty="0" smtClean="0">
                <a:solidFill>
                  <a:schemeClr val="tx1"/>
                </a:solidFill>
              </a:rPr>
              <a:t> עם </a:t>
            </a:r>
            <a:r>
              <a:rPr lang="en-US" sz="1200" dirty="0" smtClean="0">
                <a:solidFill>
                  <a:schemeClr val="tx1"/>
                </a:solidFill>
              </a:rPr>
              <a:t>G</a:t>
            </a:r>
            <a:r>
              <a:rPr lang="he-IL" sz="1200" dirty="0" smtClean="0">
                <a:solidFill>
                  <a:schemeClr val="tx1"/>
                </a:solidFill>
              </a:rPr>
              <a:t>, כך שאם ידוע לנו רק צד אחד של ה"סולם" אנו יכולים לשחזר ממנו במדויק גם את הצד השני.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כ99.9% מה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של כל בני האדם משותף למרות אבני הבניין המועטות והפשוטות שממנו הוא מורכב.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ה 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יכול לעבור מוטציה, שינוי. רוב המוטציות אינן מזיקות אך אם הן מופיעות במקומות מסוימים על גבי רצף ה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הן יכולות לגרום לבעיות גנטיות וביניהן  לנטיה למחלות גנטיות ובפרט לסרטן. </a:t>
            </a:r>
            <a:endParaRPr lang="he-IL" altLang="he-IL" dirty="0" smtClean="0"/>
          </a:p>
          <a:p>
            <a:pPr algn="r" rtl="1"/>
            <a:endParaRPr lang="he-IL" sz="1200" b="1" u="sng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sz="1200" b="1" u="sng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sz="1200" b="1" u="sng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 ה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היא מולקולת ענק שמצויה בכל אחד ואחד מתאי הגוף שלנו ובה מצוי כל המידע התורשתי לבניית החלבונים בתא אצל כל האורגניזמים הידועים, מחיידקים ועד לבני אדם.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המבנה של ה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בנוי כמעיין "סולם" שמסתלסל סביב עצמו, כאשר ה"שלבים בסולם" מורכבים, כל אחד, מזוג בסיסים המתחברים זה לזה ומסומנים באותיות הלטיניות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בכל "שלב" מתחברים הבסיסים עם בן זוג קבוע –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עם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ו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C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עם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כך שאם ידוע לנו רק צד אחד של ה"סולם" אנו יכולים לשחזר ממנו במדויק גם את הצד השני.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המדהים הוא שכ99.9% מה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של כל בני האדם משותף למרות אבני הבניין המועטות והפשוטות– וזוהי תכונה קרדינלית לפרויקט זה.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כן, את המידע המגולם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ניתן לייצג כמחרוזת של הבסיסים המרכיבים אותו, וכך נתייחס אליו בפרויקט זה (לדוג':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TGACCGTCAG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מורכב מכ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6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10</m:t>
                        </m:r>
                      </m:e>
                      <m:sup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שלבים. במונחים דיגיטלים, המידע הגלום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שווה ערך למעט יותר מ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1.6 GB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(או כ2 דיסקים...)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כמו כן,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יכול לעבור מוטציה, שינוי. רוב המוטציות אינן מזיקות אך אם הן מופיעות במקומות מסוימים על גבי רצף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הן יכולות לגרום לבעיות גנטיות וביניהן  לנטיה למחלות גנטיות ובפרט לסרטן.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כיום כאשר חולה מגיע לאבחון לראות האם הוא חולה בסרטן, תהליך הבדיקה הוא ארוך ומסורבל: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לקיחת דגימת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השוואת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איתור מוטציות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במאגרי מידע האם המוטציות הן במקום שידוע כגורם לסרטן.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האם קיימת תרופה שעוזרת לסוג המסוים של הסרטן הנ"ל.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בין הבעיות בתהליך זה ניתן לציין את תהליך ההשוואה (2) שלוקח זמן ארוך במיוחד. כיום, בתי החולים שוכרים חוות שרתים ע"מ ליעל את החישוב הארוך של השוואה.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עם זאת, גם כיום שלב זה לוקח כיום שלם – פרויקט זה יתמקד בייעול שלב זה.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/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כן, את המידע המגולם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ניתן לייצג כמחרוזת של הבסיסים המרכיבים אותו, וכך נתייחס אליו בפרויקט זה (לדוג':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TGACCGTCAG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מורכב מכ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〖6 𝑋10〗^9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שלבים. במונחים דיגיטלים, המידע הגלום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שווה ערך למעט יותר מ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1.6 GB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(או כ2 דיסקים...)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כמו כן,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יכול לעבור מוטציה, שינוי. רוב המוטציות אינן מזיקות אך אם הן מופיעות במקומות מסוימים על גבי רצף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הן יכולות לגרום לבעיות גנטיות וביניהן  לנטיה למחלות גנטיות ובפרט לסרטן.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כיום כאשר חולה מגיע לאבחון לראות האם הוא חולה בסרטן, תהליך הבדיקה הוא ארוך ומסורבל: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לקיחת דגימת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השוואת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איתור מוטציות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במאגרי מידע האם המוטציות הן במקום שידוע כגורם לסרטן.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חיפוש ידני האם קיימת תרופה שעוזרת לסוג המסוים של הסרטן הנ"ל.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בין הבעיות בתהליך זה ניתן לציין את תהליך ההשוואה (2) שלוקח זמן ארוך במיוחד. כיום, בתי החולים שוכרים חוות שרתים ע"מ ליעל את החישוב הארוך של השוואה.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עם זאת, גם כיום שלב זה לוקח כיום שלם – פרויקט זה יתמקד בייעול שלב זה.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/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(■8(100@0))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(■8(100@1))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(■8(100@2))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(■8(100@0))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(■8(100@1))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(■8(100@2))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נתאר מעט את תהליך ההשוואה כדי לעמוד על הקושי הכרוך בו.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להשוות את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אדם בריא, דגימה מה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החולה נדגמת ונחתכת למספר רב של חתיכות, להלן "קריאות",  קצרות יחסית, באורך של כ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35-200 (תהליך זה נקרא זה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 - Next-generation sequencing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באמצעות אלגוריתם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BWA-Align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, מוצאים את המיקום המתאים של הקריאה על גבי הרצף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האדם הבריא.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באלגוריתם לחיפוש יעיל הכרחי מכיוון, שכזכור, 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ישנן באופן טיפוסי מוטציות שאינן נמצאות על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המושווה (בנוסף לחלקים היחודיים לכל אדם ואדם).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נעמוד על הקושי שבהשוואה שכזו על ידי ניתוח של אלגוריתם השוואה נאיבי של קריאה (מחרוזת) שיתכן שנפלו בה 0-2 שגיאות במקום לא ידוע: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שאורך של קריאה הוא 100.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לא נפלה אף שגיאה – ישנה מחרוזת 1 להשוואה -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(■8(100@0))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נפלה שגיאה אחת – ישנם 100 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(■8(100@1))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אם נפלו 2 שגיאות – ישנם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4,950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מחרוזות להשוואה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(■8(100@2))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סה"כ, בהנחה של עד 2 שגיאות, עברנו מקריאה אחת באורך 100 ל5,051 מחרוזות באורך 100 שנצטרך להשוות. מכיוון שמלכתחילה יש לנו כ3,000,000,000 מחרוזות כאלו, ברור שחיפוש שכזה אינו ישים עבור מידע מסדר גודל של הגנום האנושי.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יש לציין שבתאור זה הנחנו שטעויות באות לידי ביטוי בהחלפת אות אחת באות אחרת בעוד שלמעשה יתכנו טעויות של החלפת מיקומים של אותיות \ קטעים, וכן טעויות בקריאה של המכונה הדוגמת.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על מנת להתגבר על בעיות כגון אלו, בשלב הדגימה לוקחים המון דגימות – בכמות כזו שסטטיסיטית כל מקטע של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מספר פעמים. דבר זה עוזר כדי לוודא שאכן כל ה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נדגם (בסבירות גבוהה) וגם מחפה על טעויות בקריאה (לא סביר שתהיה טעות קריאה של המכונה באותו המקום בכל הדגימות).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algn="r" rtl="1"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Align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– אלגוריתם יעיל לחיפוש מהסוג שלנו שפותח בדיוק למטרה זו, ויתואר ביתר הרחבה בהמשך.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יעילותו: </a:t>
                </a:r>
                <a14:m>
                  <m:oMath xmlns:m="http://schemas.openxmlformats.org/officeDocument/2006/math">
                    <m:r>
                      <a:rPr lang="he-IL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𝜃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m:rPr>
                        <m:sty m:val="p"/>
                      </m:rP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w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(לא תלוי באורך באורך הגנום!).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Pre Processing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𝑂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m:rPr>
                        <m:sty m:val="p"/>
                      </m:rP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X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את הפעולה מבצעים על מספר גדול מאוד של קריאות,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𝑚</m:t>
                    </m:r>
                  </m:oMath>
                </a14:m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ולכן, סה"כ יעילות הלגוריתם היא </a:t>
                </a:r>
                <a14:m>
                  <m:oMath xmlns:m="http://schemas.openxmlformats.org/officeDocument/2006/math">
                    <m:r>
                      <a:rPr lang="he-IL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𝜃</m:t>
                    </m:r>
                    <m:d>
                      <m:d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+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𝑚</m:t>
                    </m:r>
                    <m:r>
                      <a:rPr lang="he-IL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𝜃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𝑤</m:t>
                        </m:r>
                      </m:e>
                    </m:d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algn="r" rtl="1"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Align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– אלגוריתם יעיל לחיפוש מהסוג שלנו שפותח בדיוק למטרה זו, ויתואר ביתר הרחבה בהמשך.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יעילותו: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(|w|)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(לא תלוי באורך באורך הגנום!).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Pre Processing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: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𝑂(|X|)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את הפעולה מבצעים על מספר גדול מאוד של קריאות,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𝑚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ולכן, סה"כ יעילות הלגוריתם היא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(|X|)+𝑚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(|𝑤|)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בניית האינדקס בעזרת מערך סייפות: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יהי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X = googol$</a:t>
            </a:r>
          </a:p>
          <a:p>
            <a:pPr algn="r" rtl="1"/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נבצע הזזה מחזורית של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X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ונשמור תוצאה של כל הזזה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כרשומה.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לאחר מכן  נמיין את הרשומות מיון לקסוגרפי.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לאחר המיון, אוסף התווים הראשונים מכל רשומה מהווים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את מערך הסיומת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)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(6,3,0,5,2,4,1)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השרשור של התוים האחרונים של הרשומות נותן לנו את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"מחרוזות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BWT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"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b[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]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lo$oogg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וזהו למעשה האינדקס שנשתמש בו.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(ניתן לעיין בנוגע ל טרנספורם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BWT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– זהו נושא שלם בפני 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עצמו).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החלק המעניין בתרשים זה הוא הקו המקווקו המראה את המסלול של האלגוריתם בחיפוש אחר המחרוזת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LOL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', תוך אפשור חוסר התאמה אחד. נשים לב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לחידוש הגדול שבאלגוריתם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זה כפי שהוא מצוין בנקודות הבאות: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הקו לא יורד לכל עומק העץ – האלגוריתם יודע להתמודד עם שגיאות,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וממשיך לרדת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במורד העץ גם לאחר שגיאה אחת. ומאידך, ברגע שישנן יותר מדי שגיאות (2 במקרה הזה)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החיפוש נעצר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והקו עולה בחזרה במעלה העץ.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רישות שלהן יש רישה משותפת,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נמצאים על אותו מסלול של האלגוריתם!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(חסכון בזמן ריצה).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האותיות על הצלעות המוקפות ריבוע,מסמנות חוסר התאמה ("שגיאה") לשאילתא בחיפוש. ההתאמה היחידה לחיפוש היא הצומת המודגשת [1,1] המייצגת את המחרוזת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GOL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'.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הסבר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 מדוע הצומת המודגשת [1,1] המייצגת את המחרוזת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GOL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'?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[1,1] מייצג טווח של אינדקסים, ובמקרה שלנו – אינקדס יחיד: 1.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נלך לטבלת 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BWT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ואכן באינדקס 1, מופיעה המחרוזת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GOL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'. 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pPr lvl="0"/>
            <a:r>
              <a:rPr lang="en-US" altLang="he-IL" noProof="0" smtClean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altLang="he-IL" noProof="0" smtClean="0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7533BDF-940A-45E4-8777-12A5CC0711F7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9BAB3D-0AF1-4BC0-9DAD-78B2EB31CF0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1404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A35B1-0F10-49BB-9F9F-9388F960F9BF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8164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he-IL" noProof="0" smtClean="0"/>
              <a:t>Click to edit Master title style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altLang="he-IL" noProof="0" smtClean="0"/>
              <a:t>Click to edit Master subtitle style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6B99144-F844-4B9F-B489-F504A16B6A24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86FC0-FB44-4741-9DDD-8ED8B625A62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14398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73A22-80C0-4244-94B6-9B6B43F6B65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61734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90C42-77FC-4260-9006-254CF73F532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81752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F567A-8AD9-4583-8A8B-868BDE37992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35920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24172-8AC2-47B0-A330-8B81C333C4B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49711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5A023-9E73-4471-9291-AE6F84B75CF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098032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81B41-448D-4D2F-AB9D-ECB22C56809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1462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84412-D3F1-437C-88B0-12540D797466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4469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10025-73BD-4F8D-8537-980726DD0E4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126441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DE8F4-28B5-4F83-9052-420D9E428DD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7363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9C8C3-178C-497D-9A20-376B125A434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4377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7C799-1D73-456E-86C0-BA16F699454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66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91FDCA-D92D-479A-A0A3-0C52AA61953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7399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53DB8-D058-4DC9-A2A8-CAA609B2103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8927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BC20C-4212-4D6E-B725-6E50D0A8CE5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3309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E6E33-83BF-420D-88D0-90240055ADD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2755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4A82D-6F44-4A44-A64E-00C39F48D81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9652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94658-C982-4FC0-B426-8D61CB6DB9E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3498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he-I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he-I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B3E01D2-1FDE-4C69-BC06-E071948EC0CB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2pPr>
      <a:lvl3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3pPr>
      <a:lvl4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4pPr>
      <a:lvl5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he-IL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he-IL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EF1D9B1-3BED-407D-9677-B02E2F88444D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3728" y="1628800"/>
            <a:ext cx="5830515" cy="14700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Optimizing BWA-Aligner </a:t>
            </a: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he-IL" altLang="he-IL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אבי </a:t>
            </a:r>
            <a:r>
              <a:rPr lang="he-IL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טרנר</a:t>
            </a:r>
          </a:p>
          <a:p>
            <a:pPr algn="r"/>
            <a:r>
              <a:rPr lang="he-IL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מנחה </a:t>
            </a:r>
            <a:r>
              <a:rPr lang="he-IL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אקדמי: ד"ר </a:t>
            </a:r>
            <a:r>
              <a:rPr lang="he-IL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יהודה חסין </a:t>
            </a:r>
            <a:endParaRPr lang="he-IL" alt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he-IL" alt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301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539552" y="3861048"/>
                <a:ext cx="7313612" cy="1752600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כיום, למרות השימוש באלגוריתם זה, התהליך לוקח זמן רב (כיום שלם) עקב ריבוי הקריאות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r>
                  <a:rPr lang="he-IL" dirty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5530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9552" y="3861048"/>
                <a:ext cx="7313612" cy="1752600"/>
              </a:xfrm>
              <a:blipFill rotWithShape="1">
                <a:blip r:embed="rId2"/>
                <a:stretch>
                  <a:fillRect t="-2431" r="-133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he-IL" altLang="he-IL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03513" y="274638"/>
            <a:ext cx="6316662" cy="850106"/>
          </a:xfrm>
        </p:spPr>
        <p:txBody>
          <a:bodyPr/>
          <a:lstStyle/>
          <a:p>
            <a:pPr lvl="0" algn="r"/>
            <a:r>
              <a:rPr lang="he-IL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מסגרת הפרויקט</a:t>
            </a:r>
            <a: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he-IL" altLang="he-IL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9752" y="764704"/>
            <a:ext cx="6792238" cy="5760640"/>
          </a:xfrm>
        </p:spPr>
        <p:txBody>
          <a:bodyPr/>
          <a:lstStyle/>
          <a:p>
            <a:pPr marL="0" indent="0">
              <a:buNone/>
            </a:pPr>
            <a:r>
              <a:rPr lang="he-IL" altLang="he-IL" sz="3200" dirty="0" smtClean="0"/>
              <a:t>קצת רקע על </a:t>
            </a:r>
            <a:r>
              <a:rPr lang="en-US" altLang="he-IL" sz="3200" dirty="0" smtClean="0"/>
              <a:t>DNA</a:t>
            </a:r>
            <a:r>
              <a:rPr lang="he-IL" altLang="he-IL" sz="32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ב </a:t>
            </a:r>
            <a:r>
              <a:rPr lang="en-US" sz="2000" kern="1200" dirty="0" smtClean="0">
                <a:solidFill>
                  <a:schemeClr val="tx1"/>
                </a:solidFill>
                <a:latin typeface="Arial" pitchFamily="34" charset="0"/>
              </a:rPr>
              <a:t>DNA</a:t>
            </a: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 מצוי </a:t>
            </a:r>
            <a:r>
              <a:rPr lang="he-IL" sz="2000" kern="1200" dirty="0">
                <a:solidFill>
                  <a:schemeClr val="tx1"/>
                </a:solidFill>
                <a:latin typeface="Arial" pitchFamily="34" charset="0"/>
              </a:rPr>
              <a:t>כל המידע התורשתי לבניית החלבונים בתא אצל כל האורגניזמים הידועים, מחיידקים ועד לבני אדם</a:t>
            </a: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he-IL" sz="2000" dirty="0">
                <a:solidFill>
                  <a:schemeClr val="tx1"/>
                </a:solidFill>
              </a:rPr>
              <a:t>המבנה של ה</a:t>
            </a:r>
            <a:r>
              <a:rPr lang="en-US" sz="2000" dirty="0">
                <a:solidFill>
                  <a:schemeClr val="tx1"/>
                </a:solidFill>
              </a:rPr>
              <a:t>DNA </a:t>
            </a:r>
            <a:r>
              <a:rPr lang="he-IL" sz="2000" dirty="0">
                <a:solidFill>
                  <a:schemeClr val="tx1"/>
                </a:solidFill>
              </a:rPr>
              <a:t> בנוי כמעיין "סולם" שמסתלסל סביב </a:t>
            </a:r>
            <a:r>
              <a:rPr lang="he-IL" sz="2000" dirty="0" smtClean="0">
                <a:solidFill>
                  <a:schemeClr val="tx1"/>
                </a:solidFill>
              </a:rPr>
              <a:t>עצמו.</a:t>
            </a:r>
          </a:p>
          <a:p>
            <a:pPr>
              <a:lnSpc>
                <a:spcPct val="150000"/>
              </a:lnSpc>
            </a:pPr>
            <a:r>
              <a:rPr lang="he-IL" sz="2000" dirty="0">
                <a:solidFill>
                  <a:schemeClr val="tx1"/>
                </a:solidFill>
              </a:rPr>
              <a:t>ה"שלבים בסולם</a:t>
            </a:r>
            <a:r>
              <a:rPr lang="he-IL" sz="2000" dirty="0" smtClean="0">
                <a:solidFill>
                  <a:schemeClr val="tx1"/>
                </a:solidFill>
              </a:rPr>
              <a:t>" </a:t>
            </a:r>
            <a:r>
              <a:rPr lang="he-IL" sz="2000" dirty="0">
                <a:solidFill>
                  <a:schemeClr val="tx1"/>
                </a:solidFill>
              </a:rPr>
              <a:t>מורכבים, כל אחד, מזוג בסיסים המתחברים זה לזה ומסומנים באותיות הלטיניות </a:t>
            </a:r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he-IL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G</a:t>
            </a:r>
            <a:r>
              <a:rPr lang="he-IL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T</a:t>
            </a:r>
            <a:r>
              <a:rPr lang="he-IL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C</a:t>
            </a:r>
            <a:r>
              <a:rPr lang="he-IL" sz="2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he-IL" sz="2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כ99.9% מה</a:t>
            </a:r>
            <a:r>
              <a:rPr lang="en-US" sz="2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DNA</a:t>
            </a:r>
            <a:r>
              <a:rPr lang="he-IL" sz="2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של כל בני האדם משותף למרות אבני הבניין המועטות והפשוטות שממנו הוא מורכב.</a:t>
            </a:r>
          </a:p>
          <a:p>
            <a:pPr>
              <a:lnSpc>
                <a:spcPct val="150000"/>
              </a:lnSpc>
            </a:pP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DNA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יכול לעבור 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מוטציה -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שינוי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e-IL" altLang="he-IL" dirty="0"/>
          </a:p>
        </p:txBody>
      </p:sp>
      <p:pic>
        <p:nvPicPr>
          <p:cNvPr id="6" name="Picture 5" descr="http://upload.wikimedia.org/wikipedia/commons/8/81/ADN_animation.g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114490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ferraribiblog.files.wordpress.com/2012/10/dna_structure.jpg?w=300&amp;h=25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2219325" cy="1720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03513" y="274638"/>
            <a:ext cx="6316662" cy="850106"/>
          </a:xfrm>
        </p:spPr>
        <p:txBody>
          <a:bodyPr/>
          <a:lstStyle/>
          <a:p>
            <a:pPr lvl="0" algn="r"/>
            <a:r>
              <a:rPr lang="he-IL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מסגרת הפרויקט</a:t>
            </a:r>
            <a: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he-IL" altLang="he-IL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9546" y="764704"/>
            <a:ext cx="6432444" cy="4857403"/>
          </a:xfrm>
        </p:spPr>
        <p:txBody>
          <a:bodyPr/>
          <a:lstStyle/>
          <a:p>
            <a:pPr marL="0" indent="0">
              <a:buNone/>
            </a:pPr>
            <a:r>
              <a:rPr lang="he-IL" altLang="he-IL" sz="3200" dirty="0" smtClean="0"/>
              <a:t>קלט המערכת: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כחלק מתהליך אבחון סרטן אצל חולים, נדגם ה</a:t>
            </a:r>
            <a:r>
              <a:rPr lang="en-US" sz="2000" dirty="0"/>
              <a:t>DNA</a:t>
            </a:r>
            <a:r>
              <a:rPr lang="he-IL" sz="2000" dirty="0"/>
              <a:t> שלהם ונבדק על מנת למצוא מוטציות שעלולות לגרום לסרטן.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Illumina</a:t>
            </a:r>
            <a:r>
              <a:rPr lang="he-IL" sz="2000" dirty="0" smtClean="0"/>
              <a:t> – מכונה לדגימת </a:t>
            </a:r>
            <a:r>
              <a:rPr lang="en-US" sz="2000" dirty="0" smtClean="0"/>
              <a:t>DNA</a:t>
            </a:r>
            <a:r>
              <a:rPr lang="he-IL" sz="2000" dirty="0" smtClean="0"/>
              <a:t>, במתודולוגיית </a:t>
            </a:r>
            <a:r>
              <a:rPr lang="en-US" sz="2000" dirty="0" smtClean="0"/>
              <a:t>NGS</a:t>
            </a:r>
            <a:r>
              <a:rPr lang="he-IL" sz="2000" dirty="0" smtClean="0"/>
              <a:t>.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he-IL" sz="2000" dirty="0"/>
              <a:t>כל דגימה </a:t>
            </a:r>
            <a:r>
              <a:rPr lang="he-IL" sz="2000" dirty="0" smtClean="0"/>
              <a:t>באורך כ</a:t>
            </a:r>
            <a:r>
              <a:rPr lang="en-US" sz="2000" dirty="0" err="1" smtClean="0"/>
              <a:t>bp</a:t>
            </a:r>
            <a:r>
              <a:rPr lang="en-US" sz="2000" dirty="0" smtClean="0"/>
              <a:t> </a:t>
            </a:r>
            <a:r>
              <a:rPr lang="he-IL" sz="2000" dirty="0" smtClean="0"/>
              <a:t>35-200 במקומות אקראיים.</a:t>
            </a:r>
          </a:p>
          <a:p>
            <a:pPr>
              <a:lnSpc>
                <a:spcPct val="150000"/>
              </a:lnSpc>
            </a:pP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he-IL" sz="2000" kern="1200" dirty="0" smtClean="0">
                <a:latin typeface="Arial" pitchFamily="34" charset="0"/>
              </a:rPr>
              <a:t>כיסוי </a:t>
            </a:r>
            <a:r>
              <a:rPr lang="en-US" sz="2000" kern="1200" dirty="0" smtClean="0">
                <a:latin typeface="Arial" pitchFamily="34" charset="0"/>
              </a:rPr>
              <a:t>DNA</a:t>
            </a:r>
            <a:r>
              <a:rPr lang="he-IL" sz="2000" kern="1200" dirty="0" smtClean="0">
                <a:latin typeface="Arial" pitchFamily="34" charset="0"/>
              </a:rPr>
              <a:t>: </a:t>
            </a:r>
            <a:r>
              <a:rPr lang="en-US" sz="2000" kern="1200" dirty="0" smtClean="0">
                <a:latin typeface="Arial" pitchFamily="34" charset="0"/>
              </a:rPr>
              <a:t>X</a:t>
            </a:r>
            <a:r>
              <a:rPr lang="he-IL" sz="2000" kern="1200" dirty="0" smtClean="0">
                <a:latin typeface="Arial" pitchFamily="34" charset="0"/>
              </a:rPr>
              <a:t>30</a:t>
            </a:r>
            <a:endParaRPr lang="he-IL" sz="2000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he-IL" sz="2000" kern="1200" dirty="0">
                <a:latin typeface="Arial" pitchFamily="34" charset="0"/>
              </a:rPr>
              <a:t>הדגימות מיוצגות כמחרוזת </a:t>
            </a: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הביסיסים המרכיבים אותן (</a:t>
            </a:r>
            <a:r>
              <a:rPr lang="he-IL" sz="2000" kern="1200" dirty="0" smtClean="0">
                <a:solidFill>
                  <a:schemeClr val="tx1"/>
                </a:solidFill>
                <a:effectLst/>
                <a:latin typeface="Arial" pitchFamily="34" charset="0"/>
              </a:rPr>
              <a:t>לדוג': </a:t>
            </a:r>
            <a:r>
              <a:rPr lang="en-US" sz="2000" kern="1200" dirty="0" smtClean="0">
                <a:solidFill>
                  <a:schemeClr val="tx1"/>
                </a:solidFill>
                <a:effectLst/>
                <a:latin typeface="Arial" pitchFamily="34" charset="0"/>
              </a:rPr>
              <a:t>TGACCGTCAG</a:t>
            </a:r>
            <a:r>
              <a:rPr lang="he-IL" sz="2000" kern="1200" dirty="0" smtClean="0">
                <a:solidFill>
                  <a:schemeClr val="tx1"/>
                </a:solidFill>
                <a:effectLst/>
                <a:latin typeface="Arial" pitchFamily="34" charset="0"/>
              </a:rPr>
              <a:t>....)</a:t>
            </a:r>
            <a:r>
              <a:rPr lang="he-IL" sz="2000" kern="1200" dirty="0" smtClean="0">
                <a:solidFill>
                  <a:schemeClr val="tx1"/>
                </a:solidFill>
                <a:latin typeface="Arial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he-IL" sz="2000" kern="1200" dirty="0" smtClean="0">
                <a:latin typeface="Arial" pitchFamily="34" charset="0"/>
              </a:rPr>
              <a:t>אוסף דגימות זה הוא הקלט של המערכת.</a:t>
            </a:r>
            <a:endParaRPr lang="he-IL" sz="2000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indent="0">
              <a:buNone/>
            </a:pPr>
            <a:endParaRPr lang="he-IL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he-IL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en-US" kern="1200" dirty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340013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הבעיה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כיצד נמצא מיקום של קריאה על פני רצף </a:t>
                </a:r>
                <a:r>
                  <a:rPr lang="en-US" altLang="he-IL" sz="3200" dirty="0"/>
                  <a:t>DNA</a:t>
                </a:r>
                <a:r>
                  <a:rPr lang="he-IL" altLang="he-IL" sz="3200" dirty="0"/>
                  <a:t>?</a:t>
                </a:r>
              </a:p>
              <a:p>
                <a:pPr marL="0" lvl="0" indent="0">
                  <a:buNone/>
                </a:pPr>
                <a:r>
                  <a:rPr lang="he-IL" sz="2800" dirty="0"/>
                  <a:t>הגישה הנאיבית:</a:t>
                </a:r>
                <a:endParaRPr lang="en-US" dirty="0"/>
              </a:p>
              <a:p>
                <a:r>
                  <a:rPr lang="he-IL" sz="2000" dirty="0" smtClean="0"/>
                  <a:t>עבור כל דגימה נבדוק בכל אינדקס בגנום האם קיימת התאמה.</a:t>
                </a:r>
                <a:endParaRPr lang="en-US" sz="2000" dirty="0"/>
              </a:p>
              <a:p>
                <a:r>
                  <a:rPr lang="he-IL" sz="2000" dirty="0"/>
                  <a:t> יעילות </a:t>
                </a:r>
                <a:r>
                  <a:rPr lang="he-IL" sz="2000" dirty="0" smtClean="0"/>
                  <a:t>האלגוריתם עבור מציאת מיקום כל הדגימות: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latin typeface="Cambria Math"/>
                      </a:rPr>
                      <m:t>∙</m:t>
                    </m:r>
                    <m:r>
                      <a:rPr lang="he-IL" sz="2000" i="1">
                        <a:latin typeface="Cambria Math"/>
                      </a:rPr>
                      <m:t>𝜃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he-IL" sz="2000">
                        <a:latin typeface="Cambria Math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he-IL" sz="2000" dirty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אורך הגנום – מספר גדול מאוד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~</m:t>
                        </m:r>
                        <m:r>
                          <a:rPr lang="en-US" sz="2000" i="1">
                            <a:latin typeface="Cambria Math"/>
                          </a:rPr>
                          <m:t>6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מספר הדגימות מספר גדול מאוד </a:t>
                </a:r>
                <a:r>
                  <a:rPr lang="he-IL" sz="2000" dirty="0"/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~</m:t>
                        </m:r>
                        <m:r>
                          <a:rPr lang="en-US" sz="2000" b="0" i="1" smtClean="0">
                            <a:latin typeface="Cambria Math"/>
                          </a:rPr>
                          <m:t>5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/>
                  <a:t> </a:t>
                </a:r>
                <a:r>
                  <a:rPr lang="en-US" sz="2000" dirty="0" smtClean="0"/>
                  <a:t>(</a:t>
                </a:r>
                <a:endParaRPr lang="he-IL" sz="2000" dirty="0" smtClean="0"/>
              </a:p>
              <a:p>
                <a:pPr marL="457200" lvl="1" indent="0">
                  <a:buNone/>
                </a:pPr>
                <a:endParaRPr lang="he-IL" sz="20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he-IL" sz="2000" dirty="0" smtClean="0"/>
              </a:p>
              <a:p>
                <a:pPr marL="457200" lvl="1" indent="0">
                  <a:buNone/>
                </a:pPr>
                <a:r>
                  <a:rPr lang="he-IL" sz="2800" dirty="0" smtClean="0">
                    <a:solidFill>
                      <a:schemeClr val="tx1"/>
                    </a:solidFill>
                  </a:rPr>
                  <a:t>זמן ריצה לא ישים.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196752"/>
            <a:ext cx="3501008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97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/>
              <a:t>תיאור הבעיה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כיצד נמצא מיקום של קריאה על פני רצף </a:t>
                </a:r>
                <a:r>
                  <a:rPr lang="en-US" altLang="he-IL" sz="3200" dirty="0"/>
                  <a:t>DNA</a:t>
                </a:r>
                <a:r>
                  <a:rPr lang="he-IL" altLang="he-IL" sz="3200" dirty="0"/>
                  <a:t>?</a:t>
                </a:r>
              </a:p>
              <a:p>
                <a:pPr marL="0" indent="0">
                  <a:buNone/>
                </a:pPr>
                <a:r>
                  <a:rPr lang="he-IL" sz="2800" dirty="0"/>
                  <a:t>אלגוריתם </a:t>
                </a:r>
                <a:r>
                  <a:rPr lang="en-US" sz="2800" dirty="0" smtClean="0"/>
                  <a:t>KMP</a:t>
                </a:r>
                <a:r>
                  <a:rPr lang="he-IL" sz="2800" dirty="0" smtClean="0"/>
                  <a:t>:</a:t>
                </a:r>
                <a:endParaRPr lang="en-US" dirty="0"/>
              </a:p>
              <a:p>
                <a:r>
                  <a:rPr lang="he-IL" sz="2000" dirty="0" smtClean="0"/>
                  <a:t>אלגוריתם </a:t>
                </a:r>
                <a:r>
                  <a:rPr lang="he-IL" sz="2000" dirty="0"/>
                  <a:t>המנצל את מבנה </a:t>
                </a:r>
                <a:r>
                  <a:rPr lang="he-IL" sz="2000" dirty="0" smtClean="0"/>
                  <a:t>התבנית של המחרוזת על </a:t>
                </a:r>
                <a:r>
                  <a:rPr lang="he-IL" sz="2000" dirty="0"/>
                  <a:t>מנת ליעל את </a:t>
                </a:r>
                <a:r>
                  <a:rPr lang="he-IL" sz="2000" dirty="0" smtClean="0"/>
                  <a:t>החיפוש.</a:t>
                </a:r>
              </a:p>
              <a:p>
                <a:r>
                  <a:rPr lang="he-IL" sz="2000" dirty="0" smtClean="0"/>
                  <a:t>יעילות האלגוריתם עבור מציאת מיקום כל הדגימות: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∙</m:t>
                    </m:r>
                    <m:r>
                      <a:rPr lang="he-IL" sz="2000" i="1">
                        <a:latin typeface="Cambria Math"/>
                      </a:rPr>
                      <m:t>𝜃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he-IL" sz="2000" dirty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אורך הגנום – מספר גדול מאוד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~</m:t>
                        </m:r>
                        <m:r>
                          <a:rPr lang="en-US" sz="2000" i="1">
                            <a:latin typeface="Cambria Math"/>
                          </a:rPr>
                          <m:t>6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he-IL" sz="2000" dirty="0" smtClean="0">
                    <a:solidFill>
                      <a:schemeClr val="tx1"/>
                    </a:solidFill>
                  </a:rPr>
                  <a:t> – מספר הדגימות מספר גדול מאוד </a:t>
                </a:r>
                <a:r>
                  <a:rPr lang="he-IL" sz="2000" dirty="0"/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~</m:t>
                        </m:r>
                        <m:r>
                          <a:rPr lang="en-US" sz="2000" b="0" i="1" smtClean="0">
                            <a:latin typeface="Cambria Math"/>
                          </a:rPr>
                          <m:t>5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he-IL" sz="2000" dirty="0"/>
                  <a:t> </a:t>
                </a:r>
                <a:r>
                  <a:rPr lang="en-US" sz="2000" dirty="0" smtClean="0"/>
                  <a:t>(</a:t>
                </a:r>
                <a:endParaRPr lang="he-IL" sz="2000" dirty="0" smtClean="0"/>
              </a:p>
              <a:p>
                <a:pPr marL="457200" lvl="1" indent="0">
                  <a:buNone/>
                </a:pPr>
                <a:endParaRPr lang="he-IL" sz="20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he-IL" sz="2000" dirty="0" smtClean="0"/>
              </a:p>
              <a:p>
                <a:pPr marL="457200" lvl="1" indent="0">
                  <a:buNone/>
                </a:pPr>
                <a:r>
                  <a:rPr lang="he-IL" sz="2800" dirty="0" smtClean="0">
                    <a:solidFill>
                      <a:schemeClr val="tx1"/>
                    </a:solidFill>
                  </a:rPr>
                  <a:t>זמן ריצה לא ישים.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268760"/>
            <a:ext cx="3501008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63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/>
              <a:t>תיאור הבעיה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ואם נפלה טעות במחרוזת?</a:t>
                </a:r>
                <a:endParaRPr lang="he-IL" altLang="he-IL" sz="3200" dirty="0"/>
              </a:p>
              <a:p>
                <a:pPr marL="0" indent="0">
                  <a:buNone/>
                </a:pPr>
                <a:r>
                  <a:rPr lang="he-IL" sz="2000" dirty="0" smtClean="0">
                    <a:latin typeface="Arial" pitchFamily="34" charset="0"/>
                  </a:rPr>
                  <a:t>נניח קריאה אחת באורך של 100 תווים.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latin typeface="Arial" pitchFamily="34" charset="0"/>
                  </a:rPr>
                  <a:t>אם לא נפלה אף שגיאה – ישנה מחרוזת 1 להשוואה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2000" dirty="0">
                    <a:latin typeface="Arial" pitchFamily="34" charset="0"/>
                  </a:rPr>
                  <a:t>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latin typeface="Arial" pitchFamily="34" charset="0"/>
                  </a:rPr>
                  <a:t>אם נפלה שגיאה אחת – ישנם 100 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2000" dirty="0">
                    <a:latin typeface="Arial" pitchFamily="34" charset="0"/>
                  </a:rPr>
                  <a:t>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latin typeface="Arial" pitchFamily="34" charset="0"/>
                  </a:rPr>
                  <a:t>אם נפלו 2 שגיאות – ישנם </a:t>
                </a:r>
                <a:r>
                  <a:rPr lang="en-US" sz="2000" dirty="0">
                    <a:latin typeface="Arial" pitchFamily="34" charset="0"/>
                  </a:rPr>
                  <a:t> 4,950</a:t>
                </a:r>
                <a:r>
                  <a:rPr lang="he-IL" sz="2000" dirty="0">
                    <a:latin typeface="Arial" pitchFamily="34" charset="0"/>
                  </a:rPr>
                  <a:t>מחרוזות להשוואה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sz="2000" dirty="0" smtClean="0">
                    <a:latin typeface="Arial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r>
                  <a:rPr lang="he-IL" sz="2000" dirty="0" smtClean="0">
                    <a:latin typeface="Arial" pitchFamily="34" charset="0"/>
                  </a:rPr>
                  <a:t>זמן הריצה עולה משמעותית...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557185" y="4690982"/>
            <a:ext cx="201622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ACGACCTAG...</a:t>
            </a:r>
            <a:endParaRPr lang="en-US" sz="1600" b="1" cap="none" spc="0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77671" y="4088816"/>
            <a:ext cx="3600399" cy="1611760"/>
            <a:chOff x="2195736" y="3998966"/>
            <a:chExt cx="3600399" cy="1611760"/>
          </a:xfrm>
        </p:grpSpPr>
        <p:grpSp>
          <p:nvGrpSpPr>
            <p:cNvPr id="5" name="Group 4"/>
            <p:cNvGrpSpPr/>
            <p:nvPr/>
          </p:nvGrpSpPr>
          <p:grpSpPr>
            <a:xfrm>
              <a:off x="2195736" y="4037071"/>
              <a:ext cx="2016223" cy="973206"/>
              <a:chOff x="2195736" y="4037071"/>
              <a:chExt cx="2016223" cy="97320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95736" y="4671723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195737" y="4976074"/>
              <a:ext cx="2016223" cy="634652"/>
              <a:chOff x="2195736" y="4037071"/>
              <a:chExt cx="2016223" cy="63465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779912" y="3998966"/>
              <a:ext cx="2016223" cy="973206"/>
              <a:chOff x="2195736" y="4037071"/>
              <a:chExt cx="2016223" cy="97320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195736" y="4671723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707904" y="4941168"/>
              <a:ext cx="2016223" cy="634652"/>
              <a:chOff x="2195736" y="4037071"/>
              <a:chExt cx="2016223" cy="634652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195736" y="4037071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95736" y="4333169"/>
                <a:ext cx="2016223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/>
              <a:p>
                <a:pPr algn="ctr"/>
                <a:r>
                  <a:rPr lang="en-US" sz="1600" b="1" cap="none" spc="0" dirty="0" smtClean="0">
                    <a:ln w="11430"/>
                    <a:solidFill>
                      <a:srgbClr val="FF0000"/>
                    </a:soli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ACGACCTAG...</a:t>
                </a:r>
                <a:endParaRPr lang="en-US" sz="1600" b="1" cap="none" spc="0" dirty="0">
                  <a:ln w="11430"/>
                  <a:solidFill>
                    <a:srgbClr val="FF0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-194644" y="3716692"/>
            <a:ext cx="9526311" cy="3123320"/>
            <a:chOff x="-563068" y="1327009"/>
            <a:chExt cx="9526311" cy="3123320"/>
          </a:xfrm>
        </p:grpSpPr>
        <p:grpSp>
          <p:nvGrpSpPr>
            <p:cNvPr id="54273" name="Group 54272"/>
            <p:cNvGrpSpPr/>
            <p:nvPr/>
          </p:nvGrpSpPr>
          <p:grpSpPr>
            <a:xfrm>
              <a:off x="1022605" y="1327009"/>
              <a:ext cx="7940638" cy="2915938"/>
              <a:chOff x="1203362" y="1242065"/>
              <a:chExt cx="7940638" cy="291593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071358" y="1242065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" name="Rectangle 3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6" name="Rectangle 3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29" name="Group 128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42" name="Rectangle 14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3" name="Rectangle 14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4" name="Rectangle 14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30" name="Group 129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39" name="Rectangle 13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0" name="Rectangle 13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41" name="Rectangle 14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31" name="Group 130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36" name="Rectangle 135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7" name="Rectangle 136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8" name="Rectangle 137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32" name="Group 131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33" name="Rectangle 132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4" name="Rectangle 133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5" name="Rectangle 134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46" name="Group 145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65" name="Group 16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78" name="Rectangle 17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9" name="Rectangle 17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80" name="Rectangle 17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66" name="Group 16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75" name="Rectangle 17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6" name="Rectangle 17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7" name="Rectangle 17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67" name="Group 16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72" name="Rectangle 17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3" name="Rectangle 17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4" name="Rectangle 17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68" name="Group 16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69" name="Rectangle 16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0" name="Rectangle 16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71" name="Rectangle 17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148" name="Group 147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49" name="Group 148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62" name="Rectangle 16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3" name="Rectangle 16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4" name="Rectangle 16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50" name="Group 149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0" name="Rectangle 15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1" name="Rectangle 16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51" name="Group 150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56" name="Rectangle 155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53" name="Rectangle 152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4" name="Rectangle 153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55" name="Rectangle 154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82" name="Group 181"/>
              <p:cNvGrpSpPr/>
              <p:nvPr/>
            </p:nvGrpSpPr>
            <p:grpSpPr>
              <a:xfrm>
                <a:off x="1203362" y="1273247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183" name="Group 182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19" name="Group 218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37" name="Group 23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50" name="Rectangle 24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51" name="Rectangle 25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52" name="Rectangle 25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38" name="Group 23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47" name="Rectangle 24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8" name="Rectangle 24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9" name="Rectangle 24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39" name="Group 23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44" name="Rectangle 24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5" name="Rectangle 24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6" name="Rectangle 24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40" name="Group 23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41" name="Rectangle 24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2" name="Rectangle 24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43" name="Rectangle 24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220" name="Group 219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21" name="Group 22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34" name="Rectangle 23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5" name="Rectangle 23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6" name="Rectangle 23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22" name="Group 22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31" name="Rectangle 23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2" name="Rectangle 23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3" name="Rectangle 23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28" name="Rectangle 22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29" name="Rectangle 22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0" name="Rectangle 22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24" name="Group 22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25" name="Rectangle 22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26" name="Rectangle 22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27" name="Rectangle 22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4" name="Group 183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185" name="Group 184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03" name="Group 202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16" name="Rectangle 215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7" name="Rectangle 216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8" name="Rectangle 217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04" name="Group 203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4" name="Rectangle 213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5" name="Rectangle 214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05" name="Group 204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10" name="Rectangle 20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1" name="Rectangle 21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06" name="Group 205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07" name="Rectangle 20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8" name="Rectangle 20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9" name="Rectangle 20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186" name="Group 185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187" name="Group 18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00" name="Rectangle 19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1" name="Rectangle 20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02" name="Rectangle 20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88" name="Group 18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97" name="Rectangle 19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9" name="Rectangle 19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89" name="Group 18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94" name="Rectangle 19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5" name="Rectangle 19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6" name="Rectangle 19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190" name="Group 18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191" name="Rectangle 19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93" name="Rectangle 19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254" name="Group 253"/>
            <p:cNvGrpSpPr/>
            <p:nvPr/>
          </p:nvGrpSpPr>
          <p:grpSpPr>
            <a:xfrm>
              <a:off x="-563068" y="1534391"/>
              <a:ext cx="7940638" cy="2915938"/>
              <a:chOff x="1203362" y="1242065"/>
              <a:chExt cx="7940638" cy="2915938"/>
            </a:xfrm>
          </p:grpSpPr>
          <p:grpSp>
            <p:nvGrpSpPr>
              <p:cNvPr id="255" name="Group 254"/>
              <p:cNvGrpSpPr/>
              <p:nvPr/>
            </p:nvGrpSpPr>
            <p:grpSpPr>
              <a:xfrm>
                <a:off x="5071358" y="1242065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363" name="Group 362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81" name="Group 38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94" name="Rectangle 39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5" name="Rectangle 39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6" name="Rectangle 39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82" name="Group 38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91" name="Rectangle 39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2" name="Rectangle 39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3" name="Rectangle 39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83" name="Group 38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88" name="Rectangle 38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9" name="Rectangle 38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90" name="Rectangle 38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84" name="Group 38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85" name="Rectangle 38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6" name="Rectangle 38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7" name="Rectangle 38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364" name="Group 363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65" name="Group 36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78" name="Rectangle 37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9" name="Rectangle 37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80" name="Rectangle 37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66" name="Group 36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75" name="Rectangle 37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6" name="Rectangle 37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7" name="Rectangle 37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67" name="Group 36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72" name="Rectangle 37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3" name="Rectangle 37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4" name="Rectangle 37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68" name="Group 36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69" name="Rectangle 36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0" name="Rectangle 36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71" name="Rectangle 37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329" name="Group 328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47" name="Group 34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60" name="Rectangle 35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61" name="Rectangle 36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62" name="Rectangle 36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48" name="Group 34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7" name="Rectangle 35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8" name="Rectangle 35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9" name="Rectangle 35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49" name="Group 34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4" name="Rectangle 35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5" name="Rectangle 35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6" name="Rectangle 35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50" name="Group 34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51" name="Rectangle 35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53" name="Rectangle 35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330" name="Group 329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31" name="Group 33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44" name="Rectangle 34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5" name="Rectangle 34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6" name="Rectangle 34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32" name="Group 33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41" name="Rectangle 34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2" name="Rectangle 34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3" name="Rectangle 34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33" name="Group 33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38" name="Rectangle 33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9" name="Rectangle 33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34" name="Group 33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35" name="Rectangle 33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6" name="Rectangle 33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37" name="Rectangle 33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56" name="Group 255"/>
              <p:cNvGrpSpPr/>
              <p:nvPr/>
            </p:nvGrpSpPr>
            <p:grpSpPr>
              <a:xfrm>
                <a:off x="1203362" y="1273247"/>
                <a:ext cx="4072642" cy="2884756"/>
                <a:chOff x="5404284" y="3496572"/>
                <a:chExt cx="4072642" cy="2884756"/>
              </a:xfrm>
            </p:grpSpPr>
            <p:grpSp>
              <p:nvGrpSpPr>
                <p:cNvPr id="257" name="Group 256"/>
                <p:cNvGrpSpPr/>
                <p:nvPr/>
              </p:nvGrpSpPr>
              <p:grpSpPr>
                <a:xfrm>
                  <a:off x="5508104" y="3966011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93" name="Group 292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311" name="Group 31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24" name="Rectangle 32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5" name="Rectangle 32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6" name="Rectangle 32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12" name="Group 31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21" name="Rectangle 32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2" name="Rectangle 32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3" name="Rectangle 32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13" name="Group 31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18" name="Rectangle 31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9" name="Rectangle 31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20" name="Rectangle 31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314" name="Group 31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15" name="Rectangle 31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6" name="Rectangle 31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7" name="Rectangle 31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294" name="Group 293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95" name="Group 294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08" name="Rectangle 30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9" name="Rectangle 30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10" name="Rectangle 30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96" name="Group 295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05" name="Rectangle 30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6" name="Rectangle 30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7" name="Rectangle 30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97" name="Group 296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302" name="Rectangle 301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3" name="Rectangle 302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4" name="Rectangle 303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98" name="Group 297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99" name="Rectangle 298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0" name="Rectangle 299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301" name="Rectangle 300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8" name="Group 257"/>
                <p:cNvGrpSpPr/>
                <p:nvPr/>
              </p:nvGrpSpPr>
              <p:grpSpPr>
                <a:xfrm>
                  <a:off x="5404284" y="3496572"/>
                  <a:ext cx="3968822" cy="2415317"/>
                  <a:chOff x="5508104" y="3966011"/>
                  <a:chExt cx="3968822" cy="2415317"/>
                </a:xfrm>
              </p:grpSpPr>
              <p:grpSp>
                <p:nvGrpSpPr>
                  <p:cNvPr id="259" name="Group 258"/>
                  <p:cNvGrpSpPr/>
                  <p:nvPr/>
                </p:nvGrpSpPr>
                <p:grpSpPr>
                  <a:xfrm>
                    <a:off x="5876527" y="3966011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77" name="Group 276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90" name="Rectangle 289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91" name="Rectangle 290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92" name="Rectangle 291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78" name="Group 277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87" name="Rectangle 286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8" name="Rectangle 287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9" name="Rectangle 288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79" name="Group 278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84" name="Rectangle 28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5" name="Rectangle 28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6" name="Rectangle 28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80" name="Group 279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81" name="Rectangle 28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2" name="Rectangle 28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83" name="Rectangle 28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  <p:grpSp>
                <p:nvGrpSpPr>
                  <p:cNvPr id="260" name="Group 259"/>
                  <p:cNvGrpSpPr/>
                  <p:nvPr/>
                </p:nvGrpSpPr>
                <p:grpSpPr>
                  <a:xfrm>
                    <a:off x="5508104" y="4431014"/>
                    <a:ext cx="3600399" cy="1950314"/>
                    <a:chOff x="2195736" y="3998966"/>
                    <a:chExt cx="3600399" cy="1950314"/>
                  </a:xfrm>
                </p:grpSpPr>
                <p:grpSp>
                  <p:nvGrpSpPr>
                    <p:cNvPr id="261" name="Group 260"/>
                    <p:cNvGrpSpPr/>
                    <p:nvPr/>
                  </p:nvGrpSpPr>
                  <p:grpSpPr>
                    <a:xfrm>
                      <a:off x="2195736" y="4037071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74" name="Rectangle 273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5" name="Rectangle 274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6" name="Rectangle 275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2" name="Group 261"/>
                    <p:cNvGrpSpPr/>
                    <p:nvPr/>
                  </p:nvGrpSpPr>
                  <p:grpSpPr>
                    <a:xfrm>
                      <a:off x="2195737" y="4976074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71" name="Rectangle 270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2" name="Rectangle 271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3" name="Rectangle 272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3" name="Group 262"/>
                    <p:cNvGrpSpPr/>
                    <p:nvPr/>
                  </p:nvGrpSpPr>
                  <p:grpSpPr>
                    <a:xfrm>
                      <a:off x="3779912" y="3998966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68" name="Rectangle 267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69" name="Rectangle 268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70" name="Rectangle 269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64" name="Group 263"/>
                    <p:cNvGrpSpPr/>
                    <p:nvPr/>
                  </p:nvGrpSpPr>
                  <p:grpSpPr>
                    <a:xfrm>
                      <a:off x="3707904" y="4941168"/>
                      <a:ext cx="2016223" cy="973206"/>
                      <a:chOff x="2195736" y="4037071"/>
                      <a:chExt cx="2016223" cy="973206"/>
                    </a:xfrm>
                  </p:grpSpPr>
                  <p:sp>
                    <p:nvSpPr>
                      <p:cNvPr id="265" name="Rectangle 264"/>
                      <p:cNvSpPr/>
                      <p:nvPr/>
                    </p:nvSpPr>
                    <p:spPr>
                      <a:xfrm>
                        <a:off x="2195736" y="4037071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66" name="Rectangle 265"/>
                      <p:cNvSpPr/>
                      <p:nvPr/>
                    </p:nvSpPr>
                    <p:spPr>
                      <a:xfrm>
                        <a:off x="2195736" y="4671723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67" name="Rectangle 266"/>
                      <p:cNvSpPr/>
                      <p:nvPr/>
                    </p:nvSpPr>
                    <p:spPr>
                      <a:xfrm>
                        <a:off x="2195736" y="4333169"/>
                        <a:ext cx="201622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  <a:scene3d>
                          <a:camera prst="orthographicFront"/>
                          <a:lightRig rig="glow" dir="tl">
                            <a:rot lat="0" lon="0" rev="5400000"/>
                          </a:lightRig>
                        </a:scene3d>
                        <a:sp3d contourW="12700">
                          <a:bevelT w="25400" h="25400"/>
                          <a:contourClr>
                            <a:schemeClr val="accent6">
                              <a:shade val="73000"/>
                            </a:schemeClr>
                          </a:contourClr>
                        </a:sp3d>
                      </a:bodyPr>
                      <a:lstStyle/>
                      <a:p>
                        <a:pPr algn="ctr"/>
                        <a:r>
                          <a:rPr lang="en-US" sz="1600" b="1" cap="none" spc="0" dirty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80000" dist="40000" dir="504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rPr>
                          <a:t>ACGACCTAG...</a:t>
                        </a:r>
                        <a:endParaRPr lang="en-US" sz="1600" b="1" cap="none" spc="0" dirty="0">
                          <a:ln w="11430"/>
                          <a:solidFill>
                            <a:srgbClr val="FF0000"/>
                          </a:solidFill>
                          <a:effectLst>
                            <a:outerShdw blurRad="80000" dist="40000" dir="5040000" algn="tl">
                              <a:srgbClr val="000000">
                                <a:alpha val="30000"/>
                              </a:srgbClr>
                            </a:outerShdw>
                          </a:effectLst>
                        </a:endParaRPr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34671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  <p:bldP spid="3" grpId="0" uiExpan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הפתרון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כיצד נמצא מיקום של קריאה על פני רצף </a:t>
                </a:r>
                <a:r>
                  <a:rPr lang="en-US" altLang="he-IL" sz="3200" dirty="0" smtClean="0"/>
                  <a:t>DNA</a:t>
                </a:r>
                <a:r>
                  <a:rPr lang="he-IL" altLang="he-IL" sz="3200" dirty="0" smtClean="0"/>
                  <a:t>?</a:t>
                </a:r>
              </a:p>
              <a:p>
                <a:pPr marL="0" lvl="0" indent="0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אלגוריתם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BWA-Align</a:t>
                </a:r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זהו אלגוריתם </a:t>
                </a:r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יעיל לחיפוש מהסוג שלנו </a:t>
                </a:r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:</a:t>
                </a:r>
              </a:p>
              <a:p>
                <a:pPr marL="0" lvl="0" indent="0">
                  <a:buNone/>
                </a:pPr>
                <a:r>
                  <a:rPr lang="he-IL" sz="2000" dirty="0" smtClean="0"/>
                  <a:t>מציאת מיקום של מחרוזות קטנות על פני מחרוזת ארוכה וידועה מראש.</a:t>
                </a: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he-IL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יעילות: </a:t>
                </a:r>
                <a14:m>
                  <m:oMath xmlns:m="http://schemas.openxmlformats.org/officeDocument/2006/math">
                    <m:r>
                      <a:rPr lang="he-IL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𝜃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w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|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(לא תלוי באורך באורך הגנום!). </a:t>
                </a:r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he-IL" sz="2000" dirty="0"/>
                  <a:t>יעילות האלגוריתם עבור מציאת מיקום כל הדגימות </a:t>
                </a:r>
                <a:r>
                  <a:rPr lang="he-IL" sz="2000" dirty="0" smtClean="0"/>
                  <a:t>: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∙</m:t>
                    </m:r>
                    <m:r>
                      <a:rPr lang="he-IL" sz="2000" i="1">
                        <a:latin typeface="Cambria Math"/>
                      </a:rPr>
                      <m:t>𝜃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w</m:t>
                    </m:r>
                    <m:r>
                      <a:rPr lang="en-US" sz="2000">
                        <a:latin typeface="Cambria Math"/>
                      </a:rPr>
                      <m:t>|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Pre Processing</a:t>
                </a:r>
                <a:r>
                  <a:rPr lang="he-IL" sz="2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𝑂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r>
                  <a:rPr lang="he-IL" sz="2000" dirty="0"/>
                  <a:t>	</a:t>
                </a:r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19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הפתרון</a:t>
            </a:r>
            <a:endParaRPr lang="he-IL" altLang="he-IL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214" y="764704"/>
            <a:ext cx="8664446" cy="5400600"/>
          </a:xfrm>
        </p:spPr>
        <p:txBody>
          <a:bodyPr/>
          <a:lstStyle/>
          <a:p>
            <a:pPr marL="0" indent="0">
              <a:buNone/>
            </a:pPr>
            <a:r>
              <a:rPr lang="he-IL" altLang="he-IL" sz="3200" dirty="0" smtClean="0"/>
              <a:t>המחשת </a:t>
            </a:r>
            <a:r>
              <a:rPr lang="he-IL" sz="3200" dirty="0"/>
              <a:t>אלגוריתם </a:t>
            </a:r>
            <a:r>
              <a:rPr lang="en-US" sz="3200" dirty="0"/>
              <a:t>BWA-Align</a:t>
            </a:r>
            <a:r>
              <a:rPr lang="he-IL" sz="3200" dirty="0"/>
              <a:t> </a:t>
            </a:r>
            <a:r>
              <a:rPr lang="he-IL" altLang="he-IL" sz="3200" dirty="0" smtClean="0"/>
              <a:t>:</a:t>
            </a:r>
          </a:p>
          <a:p>
            <a:pPr marL="0" indent="0">
              <a:buNone/>
            </a:pP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אלגוריתם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BWA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מחולק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לשלושה שלבים: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אינדוקס של הגנום – שמירת הגנום בצורה שניתן 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לחפש עליו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בצורה יעילה. זו פעולה שיש לעשות אותה פעם אחת בלבד (ולא בכל בדיקה של חולה...). 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Alignment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מציאת המיקום של הקריאות על פני הגנום.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Pairing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כחלק מקריאת ה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DNA </a:t>
            </a:r>
            <a:r>
              <a:rPr lang="he-I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של החולה, הדגימות נחתכות ל- 2 ויש צורך למצוא התאמה בין 2 חלקי הדגימה</a:t>
            </a:r>
            <a:r>
              <a:rPr lang="he-I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he-IL" sz="2000" dirty="0"/>
          </a:p>
          <a:p>
            <a:pPr marL="0" lvl="0" indent="0">
              <a:buNone/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he-IL" sz="2000" dirty="0">
              <a:latin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</a:endParaRPr>
          </a:p>
          <a:p>
            <a:pPr marL="0" indent="0">
              <a:buNone/>
            </a:pPr>
            <a:endParaRPr lang="he-IL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he-IL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en-US" kern="1200" dirty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he-IL" altLang="he-IL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140968"/>
            <a:ext cx="396044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61A1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372200" y="192390"/>
            <a:ext cx="2664296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תיאור הפתרון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65288" y="479707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המחשת </a:t>
                </a:r>
                <a:r>
                  <a:rPr lang="he-IL" sz="3200" dirty="0"/>
                  <a:t>אלגוריתם </a:t>
                </a:r>
                <a:r>
                  <a:rPr lang="en-US" sz="3200" dirty="0" smtClean="0"/>
                  <a:t>BWA-Align</a:t>
                </a:r>
                <a:r>
                  <a:rPr lang="he-IL" sz="3200" dirty="0" smtClean="0"/>
                  <a:t> - המשך </a:t>
                </a:r>
                <a:r>
                  <a:rPr lang="he-IL" altLang="he-IL" sz="3200" dirty="0" smtClean="0"/>
                  <a:t>:</a:t>
                </a:r>
              </a:p>
              <a:p>
                <a:pPr marL="0" indent="0">
                  <a:buNone/>
                </a:pPr>
                <a:r>
                  <a:rPr lang="he-IL" sz="1800" b="1" u="sng" dirty="0"/>
                  <a:t>הערה</a:t>
                </a:r>
                <a:r>
                  <a:rPr lang="he-IL" sz="1800" dirty="0"/>
                  <a:t>: </a:t>
                </a:r>
                <a:r>
                  <a:rPr lang="he-IL" sz="1800" dirty="0" smtClean="0"/>
                  <a:t>עץ </a:t>
                </a:r>
                <a:r>
                  <a:rPr lang="he-IL" sz="1800" dirty="0"/>
                  <a:t>רישות שקול למערך סיפות (לצורך אינטואיציה – עץ הרישות של </a:t>
                </a:r>
                <a14:m>
                  <m:oMath xmlns:m="http://schemas.openxmlformats.org/officeDocument/2006/math">
                    <m:r>
                      <a:rPr lang="he-IL" sz="1800" i="1">
                        <a:latin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</a:rPr>
                      <m:t>𝑋</m:t>
                    </m:r>
                  </m:oMath>
                </a14:m>
                <a:r>
                  <a:rPr lang="he-IL" sz="1800" dirty="0"/>
                  <a:t> זהה לעץ הסיפות של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𝑅𝑒𝑣𝑒𝑟𝑠𝑒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𝑋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he-IL" sz="1800" dirty="0"/>
                  <a:t>, ולכן כל הדגמה על עץ רישות נכונה גם עבור עץ סיפות</a:t>
                </a:r>
                <a:r>
                  <a:rPr lang="he-IL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he-IL" sz="2000" dirty="0"/>
                  <a:t>נדגים חיפוש אחר המחרוזת '</a:t>
                </a:r>
                <a:r>
                  <a:rPr lang="en-US" sz="2000" dirty="0"/>
                  <a:t>LOL</a:t>
                </a:r>
                <a:r>
                  <a:rPr lang="he-IL" sz="2000" dirty="0"/>
                  <a:t>', תוך אפשור חוסר התאמה אחד</a:t>
                </a:r>
                <a:r>
                  <a:rPr lang="he-IL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he-IL" sz="2000" dirty="0" smtClean="0"/>
                  <a:t>להלן </a:t>
                </a:r>
                <a:r>
                  <a:rPr lang="he-IL" sz="2000" b="1" dirty="0"/>
                  <a:t>עץ רישות</a:t>
                </a:r>
                <a:r>
                  <a:rPr lang="he-IL" sz="2000" dirty="0"/>
                  <a:t> של המחרוזת "</a:t>
                </a:r>
                <a:r>
                  <a:rPr lang="en-US" sz="2000" dirty="0"/>
                  <a:t>Googol</a:t>
                </a:r>
                <a:r>
                  <a:rPr lang="he-IL" sz="2000" dirty="0"/>
                  <a:t>". הסמל ∧ מסמן את תחילתה של </a:t>
                </a:r>
                <a:r>
                  <a:rPr lang="he-IL" sz="2000" dirty="0" smtClean="0"/>
                  <a:t>המחרוזת:</a:t>
                </a:r>
              </a:p>
              <a:p>
                <a:pPr marL="0" indent="0">
                  <a:buNone/>
                </a:pPr>
                <a:endParaRPr lang="he-IL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he-IL" altLang="he-IL" sz="3200" dirty="0" smtClean="0"/>
              </a:p>
              <a:p>
                <a:pPr lvl="0"/>
                <a:endParaRPr lang="he-IL" sz="2000" dirty="0"/>
              </a:p>
              <a:p>
                <a:pPr marL="0" lv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he-IL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Arial" pitchFamily="34" charset="0"/>
                </a:endParaRPr>
              </a:p>
              <a:p>
                <a:pPr marL="0" indent="0">
                  <a:buNone/>
                </a:pPr>
                <a:endParaRPr lang="he-IL" sz="2000" dirty="0" smtClean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he-IL" kern="12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en-US" kern="1200" dirty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lvl="1"/>
                <a:endParaRPr lang="he-IL" altLang="he-IL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5288" y="479707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/>
          <p:cNvSpPr/>
          <p:nvPr/>
        </p:nvSpPr>
        <p:spPr bwMode="auto">
          <a:xfrm>
            <a:off x="2339752" y="3356992"/>
            <a:ext cx="720080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867" y="2492896"/>
            <a:ext cx="5112568" cy="446449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5"/>
            <a:ext cx="1872208" cy="23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/>
          <p:cNvSpPr/>
          <p:nvPr/>
        </p:nvSpPr>
        <p:spPr bwMode="auto">
          <a:xfrm rot="168701">
            <a:off x="5483813" y="3143708"/>
            <a:ext cx="570997" cy="231774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43608" y="3348855"/>
            <a:ext cx="144016" cy="512193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5536" y="3348854"/>
            <a:ext cx="144016" cy="512193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60032" y="3133252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697303" y="2852935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 rot="168701">
            <a:off x="5420959" y="3388003"/>
            <a:ext cx="45719" cy="592120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68072" y="3389348"/>
            <a:ext cx="252000" cy="295111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02687" y="3723779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991698" y="4212950"/>
            <a:ext cx="306000" cy="256097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95536" y="4187799"/>
            <a:ext cx="14401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Freeform 25"/>
          <p:cNvSpPr/>
          <p:nvPr/>
        </p:nvSpPr>
        <p:spPr bwMode="auto">
          <a:xfrm rot="168701" flipH="1">
            <a:off x="5437327" y="3853802"/>
            <a:ext cx="58991" cy="616007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902715" y="3980888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8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69516" y="4470885"/>
            <a:ext cx="329335" cy="32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reeform 29"/>
          <p:cNvSpPr/>
          <p:nvPr/>
        </p:nvSpPr>
        <p:spPr bwMode="auto">
          <a:xfrm rot="168701" flipH="1">
            <a:off x="6370012" y="3044994"/>
            <a:ext cx="45719" cy="486483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27636" y="3191530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Freeform 31"/>
          <p:cNvSpPr/>
          <p:nvPr/>
        </p:nvSpPr>
        <p:spPr bwMode="auto">
          <a:xfrm rot="168701">
            <a:off x="5785075" y="3486105"/>
            <a:ext cx="574971" cy="656835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81143" y="3723779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301608" y="3467683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5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9968" y="4111331"/>
            <a:ext cx="329335" cy="32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 bwMode="auto">
          <a:xfrm>
            <a:off x="395536" y="4187798"/>
            <a:ext cx="144016" cy="1014573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991698" y="4212949"/>
            <a:ext cx="187542" cy="98942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 rot="168701" flipH="1">
            <a:off x="6773526" y="3553562"/>
            <a:ext cx="689258" cy="409654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24809" y="3852725"/>
            <a:ext cx="252000" cy="295111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95536" y="4797153"/>
            <a:ext cx="14401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03648" y="4901095"/>
            <a:ext cx="306000" cy="256097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948264" y="4077072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0" name="Freeform 49"/>
          <p:cNvSpPr/>
          <p:nvPr/>
        </p:nvSpPr>
        <p:spPr bwMode="auto">
          <a:xfrm rot="168701" flipH="1">
            <a:off x="7439474" y="4112140"/>
            <a:ext cx="45788" cy="522604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128312" y="4358025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2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83025" y="4623285"/>
            <a:ext cx="329335" cy="32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Freeform 52"/>
          <p:cNvSpPr/>
          <p:nvPr/>
        </p:nvSpPr>
        <p:spPr bwMode="auto">
          <a:xfrm rot="168701" flipH="1">
            <a:off x="6640036" y="3013936"/>
            <a:ext cx="1396327" cy="291077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092280" y="2845857"/>
            <a:ext cx="252000" cy="295111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5" name="Freeform 54"/>
          <p:cNvSpPr/>
          <p:nvPr/>
        </p:nvSpPr>
        <p:spPr bwMode="auto">
          <a:xfrm rot="168701" flipH="1">
            <a:off x="8167085" y="3338465"/>
            <a:ext cx="45719" cy="473097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903509" y="3384750"/>
            <a:ext cx="252000" cy="295111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7" name="Freeform 56"/>
          <p:cNvSpPr/>
          <p:nvPr/>
        </p:nvSpPr>
        <p:spPr bwMode="auto">
          <a:xfrm rot="168701" flipH="1">
            <a:off x="8188112" y="4035654"/>
            <a:ext cx="60651" cy="304039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920400" y="3925977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7884368" y="3100896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95536" y="3933056"/>
            <a:ext cx="14401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884368" y="3717032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95536" y="4541056"/>
            <a:ext cx="14401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003648" y="3925757"/>
            <a:ext cx="183976" cy="261915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88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8" grpId="1" animBg="1"/>
      <p:bldP spid="9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6" grpId="0" animBg="1"/>
      <p:bldP spid="26" grpId="1" animBg="1"/>
      <p:bldP spid="27" grpId="0" animBg="1"/>
      <p:bldP spid="27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7" grpId="0" animBg="1"/>
      <p:bldP spid="43" grpId="0" animBg="1"/>
      <p:bldP spid="43" grpId="1" animBg="1"/>
      <p:bldP spid="46" grpId="0" animBg="1"/>
      <p:bldP spid="46" grpId="1" animBg="1"/>
      <p:bldP spid="47" grpId="0" animBg="1"/>
      <p:bldP spid="48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1" grpId="0" animBg="1"/>
      <p:bldP spid="61" grpId="1" animBg="1"/>
      <p:bldP spid="62" grpId="0" animBg="1"/>
      <p:bldP spid="6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theme1.xml><?xml version="1.0" encoding="utf-8"?>
<a:theme xmlns:a="http://schemas.openxmlformats.org/drawingml/2006/main" name="med_0056_slide">
  <a:themeElements>
    <a:clrScheme name="Default Design 2">
      <a:dk1>
        <a:srgbClr val="000000"/>
      </a:dk1>
      <a:lt1>
        <a:srgbClr val="66CCFF"/>
      </a:lt1>
      <a:dk2>
        <a:srgbClr val="000000"/>
      </a:dk2>
      <a:lt2>
        <a:srgbClr val="CCCCCC"/>
      </a:lt2>
      <a:accent1>
        <a:srgbClr val="2B6A3D"/>
      </a:accent1>
      <a:accent2>
        <a:srgbClr val="384F8C"/>
      </a:accent2>
      <a:accent3>
        <a:srgbClr val="B8E2FF"/>
      </a:accent3>
      <a:accent4>
        <a:srgbClr val="000000"/>
      </a:accent4>
      <a:accent5>
        <a:srgbClr val="ACB9AF"/>
      </a:accent5>
      <a:accent6>
        <a:srgbClr val="32477E"/>
      </a:accent6>
      <a:hlink>
        <a:srgbClr val="6B612B"/>
      </a:hlink>
      <a:folHlink>
        <a:srgbClr val="32647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B8E2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B8E2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B8E2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B8E2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FFFF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FFFF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FFFF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FFFF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66CCFF"/>
      </a:lt1>
      <a:dk2>
        <a:srgbClr val="000000"/>
      </a:dk2>
      <a:lt2>
        <a:srgbClr val="CCCCCC"/>
      </a:lt2>
      <a:accent1>
        <a:srgbClr val="2B6A3D"/>
      </a:accent1>
      <a:accent2>
        <a:srgbClr val="384F8C"/>
      </a:accent2>
      <a:accent3>
        <a:srgbClr val="B8E2FF"/>
      </a:accent3>
      <a:accent4>
        <a:srgbClr val="000000"/>
      </a:accent4>
      <a:accent5>
        <a:srgbClr val="ACB9AF"/>
      </a:accent5>
      <a:accent6>
        <a:srgbClr val="32477E"/>
      </a:accent6>
      <a:hlink>
        <a:srgbClr val="6B612B"/>
      </a:hlink>
      <a:folHlink>
        <a:srgbClr val="32647D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B8E2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B8E2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B8E2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B8E2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FFFF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FFFF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FFFF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FFFF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med_0056_slide</Template>
  <TotalTime>410</TotalTime>
  <Words>1693</Words>
  <Application>Microsoft Office PowerPoint</Application>
  <PresentationFormat>On-screen Show (4:3)</PresentationFormat>
  <Paragraphs>427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med_0056_slide</vt:lpstr>
      <vt:lpstr>1_Default Design</vt:lpstr>
      <vt:lpstr>Optimizing BWA-Aligner  </vt:lpstr>
      <vt:lpstr>תיאור מסגרת הפרויקט </vt:lpstr>
      <vt:lpstr>תיאור מסגרת הפרויקט </vt:lpstr>
      <vt:lpstr>תיאור הבעיה</vt:lpstr>
      <vt:lpstr>תיאור הבעיה</vt:lpstr>
      <vt:lpstr>תיאור הבעיה</vt:lpstr>
      <vt:lpstr>תיאור הפתרון</vt:lpstr>
      <vt:lpstr>תיאור הפתרון</vt:lpstr>
      <vt:lpstr>תיאור הפתרון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</dc:creator>
  <cp:lastModifiedBy>Avi</cp:lastModifiedBy>
  <cp:revision>77</cp:revision>
  <dcterms:created xsi:type="dcterms:W3CDTF">2015-01-23T08:15:10Z</dcterms:created>
  <dcterms:modified xsi:type="dcterms:W3CDTF">2015-01-31T19:23:16Z</dcterms:modified>
</cp:coreProperties>
</file>