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8"/>
  </p:notesMasterIdLst>
  <p:sldIdLst>
    <p:sldId id="256" r:id="rId3"/>
    <p:sldId id="257" r:id="rId4"/>
    <p:sldId id="261" r:id="rId5"/>
    <p:sldId id="268" r:id="rId6"/>
    <p:sldId id="269" r:id="rId7"/>
    <p:sldId id="263" r:id="rId8"/>
    <p:sldId id="265" r:id="rId9"/>
    <p:sldId id="266" r:id="rId10"/>
    <p:sldId id="270" r:id="rId11"/>
    <p:sldId id="272" r:id="rId12"/>
    <p:sldId id="275" r:id="rId13"/>
    <p:sldId id="273" r:id="rId14"/>
    <p:sldId id="274" r:id="rId15"/>
    <p:sldId id="277" r:id="rId16"/>
    <p:sldId id="278"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Cover Slide" id="{498AAE54-ADA7-428E-B45F-1CF249048A68}">
          <p14:sldIdLst>
            <p14:sldId id="256"/>
          </p14:sldIdLst>
        </p14:section>
        <p14:section name="DNA" id="{EACDC0D1-9B1F-463F-89D9-CF9428BA4560}">
          <p14:sldIdLst>
            <p14:sldId id="257"/>
          </p14:sldIdLst>
        </p14:section>
        <p14:section name="NGS and Strings" id="{AF6D0CC7-D942-4F9A-AC79-4B65131E1131}">
          <p14:sldIdLst>
            <p14:sldId id="261"/>
          </p14:sldIdLst>
        </p14:section>
        <p14:section name="Problem Description" id="{BD4B89F1-E49C-4CC7-873D-2BAEA3A3CEA9}">
          <p14:sldIdLst>
            <p14:sldId id="268"/>
            <p14:sldId id="269"/>
            <p14:sldId id="263"/>
          </p14:sldIdLst>
        </p14:section>
        <p14:section name="Solution Description" id="{0EDCF0C1-9D52-4975-A69B-4CFCF626D6D7}">
          <p14:sldIdLst>
            <p14:sldId id="265"/>
            <p14:sldId id="266"/>
            <p14:sldId id="270"/>
            <p14:sldId id="272"/>
            <p14:sldId id="275"/>
          </p14:sldIdLst>
        </p14:section>
        <p14:section name="Prototype" id="{B55CDF78-FCDF-4411-8988-7D3F4A253DB8}">
          <p14:sldIdLst>
            <p14:sldId id="273"/>
            <p14:sldId id="274"/>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69499" autoAdjust="0"/>
  </p:normalViewPr>
  <p:slideViewPr>
    <p:cSldViewPr>
      <p:cViewPr varScale="1">
        <p:scale>
          <a:sx n="47" d="100"/>
          <a:sy n="47" d="100"/>
        </p:scale>
        <p:origin x="-1277"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vi\Google%20Drive\&#1500;&#1497;&#1502;&#1493;&#1491;&#1497;&#1501;\&#1514;&#1513;&#1506;&#1492;\&#1505;&#1502;&#1505;&#1496;&#1512;%20&#1488;\&#1508;&#1512;&#1493;&#1497;&#1511;&#1496;%20&#1490;&#1502;&#1512;\Benchamraking-Prototyp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vi\Google%20Drive\&#1500;&#1497;&#1502;&#1493;&#1491;&#1497;&#1501;\&#1514;&#1513;&#1506;&#1492;\&#1505;&#1502;&#1505;&#1496;&#1512;%20&#1488;\&#1508;&#1512;&#1493;&#1497;&#1511;&#1496;%20&#1490;&#1502;&#1512;\Benchamraking-Prototyp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'Benchamrking Data'!$C$1</c:f>
              <c:strCache>
                <c:ptCount val="1"/>
                <c:pt idx="0">
                  <c:v>Single</c:v>
                </c:pt>
              </c:strCache>
            </c:strRef>
          </c:tx>
          <c:marker>
            <c:symbol val="none"/>
          </c:marker>
          <c:cat>
            <c:numRef>
              <c:f>'Benchamrking Data'!$B$2:$B$6</c:f>
              <c:numCache>
                <c:formatCode>General</c:formatCode>
                <c:ptCount val="5"/>
                <c:pt idx="0">
                  <c:v>25</c:v>
                </c:pt>
                <c:pt idx="1">
                  <c:v>50</c:v>
                </c:pt>
                <c:pt idx="2">
                  <c:v>75</c:v>
                </c:pt>
                <c:pt idx="3">
                  <c:v>100</c:v>
                </c:pt>
                <c:pt idx="4">
                  <c:v>150</c:v>
                </c:pt>
              </c:numCache>
            </c:numRef>
          </c:cat>
          <c:val>
            <c:numRef>
              <c:f>'Benchamrking Data'!$C$2:$C$6</c:f>
              <c:numCache>
                <c:formatCode>mm:ss.0</c:formatCode>
                <c:ptCount val="5"/>
                <c:pt idx="0">
                  <c:v>1.0675810185185185E-3</c:v>
                </c:pt>
                <c:pt idx="1">
                  <c:v>2.0372453703703703E-3</c:v>
                </c:pt>
                <c:pt idx="2">
                  <c:v>3.0696759259259258E-3</c:v>
                </c:pt>
                <c:pt idx="3">
                  <c:v>4.1925694444444441E-3</c:v>
                </c:pt>
                <c:pt idx="4">
                  <c:v>5.7045601851851849E-3</c:v>
                </c:pt>
              </c:numCache>
            </c:numRef>
          </c:val>
          <c:smooth val="0"/>
        </c:ser>
        <c:ser>
          <c:idx val="0"/>
          <c:order val="1"/>
          <c:tx>
            <c:strRef>
              <c:f>'Benchamrking Data'!$D$1</c:f>
              <c:strCache>
                <c:ptCount val="1"/>
                <c:pt idx="0">
                  <c:v>Parallel</c:v>
                </c:pt>
              </c:strCache>
            </c:strRef>
          </c:tx>
          <c:marker>
            <c:symbol val="none"/>
          </c:marker>
          <c:val>
            <c:numRef>
              <c:f>'Benchamrking Data'!$D$2:$D$6</c:f>
              <c:numCache>
                <c:formatCode>mm:ss.0</c:formatCode>
                <c:ptCount val="5"/>
                <c:pt idx="0">
                  <c:v>3.405324074074074E-4</c:v>
                </c:pt>
                <c:pt idx="1">
                  <c:v>6.7960648148148155E-4</c:v>
                </c:pt>
                <c:pt idx="2">
                  <c:v>1.0971759259259259E-3</c:v>
                </c:pt>
                <c:pt idx="3">
                  <c:v>1.5155439814814814E-3</c:v>
                </c:pt>
                <c:pt idx="4">
                  <c:v>2.1963194444444448E-3</c:v>
                </c:pt>
              </c:numCache>
            </c:numRef>
          </c:val>
          <c:smooth val="0"/>
        </c:ser>
        <c:dLbls>
          <c:dLblPos val="t"/>
          <c:showLegendKey val="0"/>
          <c:showVal val="1"/>
          <c:showCatName val="0"/>
          <c:showSerName val="0"/>
          <c:showPercent val="0"/>
          <c:showBubbleSize val="0"/>
        </c:dLbls>
        <c:marker val="1"/>
        <c:smooth val="0"/>
        <c:axId val="41028608"/>
        <c:axId val="35586048"/>
      </c:lineChart>
      <c:catAx>
        <c:axId val="41028608"/>
        <c:scaling>
          <c:orientation val="minMax"/>
        </c:scaling>
        <c:delete val="0"/>
        <c:axPos val="b"/>
        <c:numFmt formatCode="General" sourceLinked="1"/>
        <c:majorTickMark val="out"/>
        <c:minorTickMark val="none"/>
        <c:tickLblPos val="nextTo"/>
        <c:crossAx val="35586048"/>
        <c:crosses val="autoZero"/>
        <c:auto val="1"/>
        <c:lblAlgn val="ctr"/>
        <c:lblOffset val="100"/>
        <c:noMultiLvlLbl val="0"/>
      </c:catAx>
      <c:valAx>
        <c:axId val="35586048"/>
        <c:scaling>
          <c:orientation val="minMax"/>
        </c:scaling>
        <c:delete val="0"/>
        <c:axPos val="l"/>
        <c:majorGridlines/>
        <c:numFmt formatCode="mm:ss.0" sourceLinked="1"/>
        <c:majorTickMark val="out"/>
        <c:minorTickMark val="none"/>
        <c:tickLblPos val="nextTo"/>
        <c:crossAx val="41028608"/>
        <c:crosses val="autoZero"/>
        <c:crossBetween val="between"/>
      </c:valAx>
    </c:plotArea>
    <c:legend>
      <c:legendPos val="l"/>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strRef>
              <c:f>'Benchamrking Data'!$E$1</c:f>
              <c:strCache>
                <c:ptCount val="1"/>
                <c:pt idx="0">
                  <c:v>Ratio (Single / Parallel)</c:v>
                </c:pt>
              </c:strCache>
            </c:strRef>
          </c:tx>
          <c:marker>
            <c:symbol val="none"/>
          </c:marker>
          <c:cat>
            <c:numRef>
              <c:f>'Benchamrking Data'!$B$2:$B$6</c:f>
              <c:numCache>
                <c:formatCode>General</c:formatCode>
                <c:ptCount val="5"/>
                <c:pt idx="0">
                  <c:v>25</c:v>
                </c:pt>
                <c:pt idx="1">
                  <c:v>50</c:v>
                </c:pt>
                <c:pt idx="2">
                  <c:v>75</c:v>
                </c:pt>
                <c:pt idx="3">
                  <c:v>100</c:v>
                </c:pt>
                <c:pt idx="4">
                  <c:v>150</c:v>
                </c:pt>
              </c:numCache>
            </c:numRef>
          </c:cat>
          <c:val>
            <c:numRef>
              <c:f>'Benchamrking Data'!$E$2:$E$6</c:f>
              <c:numCache>
                <c:formatCode>General</c:formatCode>
                <c:ptCount val="5"/>
                <c:pt idx="0">
                  <c:v>3.1350350078172795</c:v>
                </c:pt>
                <c:pt idx="1">
                  <c:v>2.9976838448176024</c:v>
                </c:pt>
                <c:pt idx="2">
                  <c:v>2.7977973754166841</c:v>
                </c:pt>
                <c:pt idx="3">
                  <c:v>2.7663792642600216</c:v>
                </c:pt>
                <c:pt idx="4">
                  <c:v>2.5973271782548659</c:v>
                </c:pt>
              </c:numCache>
            </c:numRef>
          </c:val>
          <c:smooth val="0"/>
        </c:ser>
        <c:dLbls>
          <c:dLblPos val="t"/>
          <c:showLegendKey val="0"/>
          <c:showVal val="1"/>
          <c:showCatName val="0"/>
          <c:showSerName val="0"/>
          <c:showPercent val="0"/>
          <c:showBubbleSize val="0"/>
        </c:dLbls>
        <c:marker val="1"/>
        <c:smooth val="0"/>
        <c:axId val="41029120"/>
        <c:axId val="35591808"/>
      </c:lineChart>
      <c:catAx>
        <c:axId val="41029120"/>
        <c:scaling>
          <c:orientation val="minMax"/>
        </c:scaling>
        <c:delete val="0"/>
        <c:axPos val="b"/>
        <c:numFmt formatCode="General" sourceLinked="1"/>
        <c:majorTickMark val="out"/>
        <c:minorTickMark val="none"/>
        <c:tickLblPos val="nextTo"/>
        <c:crossAx val="35591808"/>
        <c:crosses val="autoZero"/>
        <c:auto val="1"/>
        <c:lblAlgn val="ctr"/>
        <c:lblOffset val="100"/>
        <c:noMultiLvlLbl val="0"/>
      </c:catAx>
      <c:valAx>
        <c:axId val="35591808"/>
        <c:scaling>
          <c:orientation val="minMax"/>
        </c:scaling>
        <c:delete val="0"/>
        <c:axPos val="l"/>
        <c:majorGridlines/>
        <c:numFmt formatCode="General" sourceLinked="1"/>
        <c:majorTickMark val="out"/>
        <c:minorTickMark val="none"/>
        <c:tickLblPos val="nextTo"/>
        <c:crossAx val="41029120"/>
        <c:crosses val="autoZero"/>
        <c:crossBetween val="between"/>
      </c:valAx>
    </c:plotArea>
    <c:legend>
      <c:legendPos val="l"/>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he-IL"/>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he-IL"/>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he-IL"/>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3C0BDA-275C-4F72-B40D-28BA313A146B}" type="slidenum">
              <a:rPr lang="en-US" altLang="he-IL"/>
              <a:pPr/>
              <a:t>‹#›</a:t>
            </a:fld>
            <a:endParaRPr lang="en-US" altLang="he-IL"/>
          </a:p>
        </p:txBody>
      </p:sp>
    </p:spTree>
    <p:extLst>
      <p:ext uri="{BB962C8B-B14F-4D97-AF65-F5344CB8AC3E}">
        <p14:creationId xmlns:p14="http://schemas.microsoft.com/office/powerpoint/2010/main" val="7281890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1</a:t>
            </a:fld>
            <a:endParaRPr lang="en-US" altLang="he-IL"/>
          </a:p>
        </p:txBody>
      </p:sp>
    </p:spTree>
    <p:extLst>
      <p:ext uri="{BB962C8B-B14F-4D97-AF65-F5344CB8AC3E}">
        <p14:creationId xmlns:p14="http://schemas.microsoft.com/office/powerpoint/2010/main" val="277344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dirty="0" smtClean="0"/>
                  <a:t>המשמעות של הזמן כיום</a:t>
                </a:r>
                <a:r>
                  <a:rPr lang="he-IL" baseline="0" dirty="0" smtClean="0"/>
                  <a:t> בשימוש: זמן = כסף. המחקר מתעכב.</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en-US" dirty="0" smtClean="0"/>
                  <a:t> </a:t>
                </a:r>
                <a:r>
                  <a:rPr lang="he-IL" baseline="0" dirty="0" smtClean="0"/>
                  <a:t> </a:t>
                </a:r>
              </a:p>
              <a:p>
                <a:pPr algn="r" rtl="1"/>
                <a:r>
                  <a:rPr lang="he-IL" baseline="0" dirty="0" smtClean="0"/>
                  <a:t>בג' מקבול לא נאיבי – שימוש במידע על תהליכונים שמשתמשים באותו זכרון(לדוגמא – מיון).</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baseline="0" dirty="0" smtClean="0"/>
                  <a:t>בשלב א לדבר על קוד לא קריא ולא מובן. במידת הצורך נחליף ברכיב שלנו.</a:t>
                </a:r>
              </a:p>
              <a:p>
                <a:pPr algn="r" rtl="1"/>
                <a:r>
                  <a:rPr lang="he-IL" baseline="0" dirty="0" smtClean="0"/>
                  <a:t>היתרון של שימוש בקיים – ממשק שלא משתנה.</a:t>
                </a:r>
              </a:p>
              <a:p>
                <a:pPr algn="r" rtl="1"/>
                <a:endParaRPr lang="he-IL" baseline="0" dirty="0" smtClean="0"/>
              </a:p>
              <a:p>
                <a:pPr algn="r" rtl="1"/>
                <a:r>
                  <a:rPr lang="he-IL" baseline="0" dirty="0" smtClean="0"/>
                  <a:t>הקושי במקבול. לא ידוע מה יהיו השלבים.</a:t>
                </a:r>
              </a:p>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None/>
            </a:pPr>
            <a:r>
              <a:rPr lang="he-IL" altLang="he-IL" sz="1800" dirty="0" smtClean="0"/>
              <a:t>קצת רקע על </a:t>
            </a:r>
            <a:r>
              <a:rPr lang="en-US" altLang="he-IL" sz="1800" dirty="0" smtClean="0"/>
              <a:t>DNA</a:t>
            </a:r>
            <a:r>
              <a:rPr lang="he-IL" altLang="he-IL" sz="1800" dirty="0" smtClean="0"/>
              <a:t>:</a:t>
            </a:r>
          </a:p>
          <a:p>
            <a:pPr algn="r" rtl="1"/>
            <a:r>
              <a:rPr lang="he-IL" sz="1200" kern="1200" dirty="0" smtClean="0">
                <a:solidFill>
                  <a:schemeClr val="tx1"/>
                </a:solidFill>
                <a:latin typeface="Arial" pitchFamily="34" charset="0"/>
              </a:rPr>
              <a:t>מולקולת ענק שמצויה בכל תאי הגוף שלנו. </a:t>
            </a:r>
          </a:p>
          <a:p>
            <a:pPr algn="r" rtl="1"/>
            <a:r>
              <a:rPr lang="he-IL" sz="1200" kern="1200" dirty="0" smtClean="0">
                <a:solidFill>
                  <a:schemeClr val="tx1"/>
                </a:solidFill>
                <a:latin typeface="Arial" pitchFamily="34" charset="0"/>
              </a:rPr>
              <a:t>ב </a:t>
            </a:r>
            <a:r>
              <a:rPr lang="en-US" sz="1200" kern="1200" dirty="0" smtClean="0">
                <a:solidFill>
                  <a:schemeClr val="tx1"/>
                </a:solidFill>
                <a:latin typeface="Arial" pitchFamily="34" charset="0"/>
              </a:rPr>
              <a:t>DNA</a:t>
            </a:r>
            <a:r>
              <a:rPr lang="he-IL" sz="1200" kern="1200" dirty="0" smtClean="0">
                <a:solidFill>
                  <a:schemeClr val="tx1"/>
                </a:solidFill>
                <a:latin typeface="Arial" pitchFamily="34" charset="0"/>
              </a:rPr>
              <a:t> מצוי כל המידע התורשתי לבניית החלבונים בתא אצל כל האורגניזמים הידועים, מחיידקים ועד לבני אדם.</a:t>
            </a:r>
          </a:p>
          <a:p>
            <a:pPr algn="r" rtl="1"/>
            <a:r>
              <a:rPr lang="he-IL" sz="1200" dirty="0" smtClean="0">
                <a:solidFill>
                  <a:schemeClr val="tx1"/>
                </a:solidFill>
              </a:rPr>
              <a:t>המבנה של ה</a:t>
            </a:r>
            <a:r>
              <a:rPr lang="en-US" sz="1200" dirty="0" smtClean="0">
                <a:solidFill>
                  <a:schemeClr val="tx1"/>
                </a:solidFill>
              </a:rPr>
              <a:t>DNA </a:t>
            </a:r>
            <a:r>
              <a:rPr lang="he-IL" sz="1200" dirty="0" smtClean="0">
                <a:solidFill>
                  <a:schemeClr val="tx1"/>
                </a:solidFill>
              </a:rPr>
              <a:t> בנוי כמעיין "סולם" שמסתלסל סביב עצמו.</a:t>
            </a:r>
          </a:p>
          <a:p>
            <a:pPr algn="r" rtl="1"/>
            <a:r>
              <a:rPr lang="he-IL" sz="1200" dirty="0" smtClean="0">
                <a:solidFill>
                  <a:schemeClr val="tx1"/>
                </a:solidFill>
              </a:rPr>
              <a:t>ה"שלבים בסולם" מורכבים, כל אחד, מזוג בסיסים המתחברים זה לזה ומסומנים באותיות הלטיניות </a:t>
            </a:r>
            <a:r>
              <a:rPr lang="en-US" sz="1200" dirty="0" smtClean="0">
                <a:solidFill>
                  <a:schemeClr val="tx1"/>
                </a:solidFill>
              </a:rPr>
              <a:t>A</a:t>
            </a:r>
            <a:r>
              <a:rPr lang="he-IL" sz="1200" dirty="0" smtClean="0">
                <a:solidFill>
                  <a:schemeClr val="tx1"/>
                </a:solidFill>
              </a:rPr>
              <a:t>, </a:t>
            </a:r>
            <a:r>
              <a:rPr lang="en-US" sz="1200" dirty="0" smtClean="0">
                <a:solidFill>
                  <a:schemeClr val="tx1"/>
                </a:solidFill>
              </a:rPr>
              <a:t>G</a:t>
            </a:r>
            <a:r>
              <a:rPr lang="he-IL" sz="1200" dirty="0" smtClean="0">
                <a:solidFill>
                  <a:schemeClr val="tx1"/>
                </a:solidFill>
              </a:rPr>
              <a:t>, </a:t>
            </a:r>
            <a:r>
              <a:rPr lang="en-US" sz="1200" dirty="0" smtClean="0">
                <a:solidFill>
                  <a:schemeClr val="tx1"/>
                </a:solidFill>
              </a:rPr>
              <a:t>T</a:t>
            </a:r>
            <a:r>
              <a:rPr lang="he-IL" sz="1200" dirty="0" smtClean="0">
                <a:solidFill>
                  <a:schemeClr val="tx1"/>
                </a:solidFill>
              </a:rPr>
              <a:t>, </a:t>
            </a:r>
            <a:r>
              <a:rPr lang="en-US" sz="1200" dirty="0" smtClean="0">
                <a:solidFill>
                  <a:schemeClr val="tx1"/>
                </a:solidFill>
              </a:rPr>
              <a:t>C</a:t>
            </a:r>
            <a:r>
              <a:rPr lang="he-IL" sz="1200" dirty="0" smtClean="0">
                <a:solidFill>
                  <a:schemeClr val="tx1"/>
                </a:solidFill>
              </a:rPr>
              <a:t>.</a:t>
            </a:r>
          </a:p>
          <a:p>
            <a:pPr algn="r" rtl="1"/>
            <a:r>
              <a:rPr lang="he-IL" sz="1200" dirty="0" smtClean="0">
                <a:solidFill>
                  <a:schemeClr val="tx1"/>
                </a:solidFill>
              </a:rPr>
              <a:t>בכל "שלב" מתחברים הבסיסים עם בן זוג קבוע – </a:t>
            </a:r>
            <a:r>
              <a:rPr lang="en-US" sz="1200" dirty="0" smtClean="0">
                <a:solidFill>
                  <a:schemeClr val="tx1"/>
                </a:solidFill>
              </a:rPr>
              <a:t>A</a:t>
            </a:r>
            <a:r>
              <a:rPr lang="he-IL" sz="1200" dirty="0" smtClean="0">
                <a:solidFill>
                  <a:schemeClr val="tx1"/>
                </a:solidFill>
              </a:rPr>
              <a:t> עם </a:t>
            </a:r>
            <a:r>
              <a:rPr lang="en-US" sz="1200" dirty="0" smtClean="0">
                <a:solidFill>
                  <a:schemeClr val="tx1"/>
                </a:solidFill>
              </a:rPr>
              <a:t>T</a:t>
            </a:r>
            <a:r>
              <a:rPr lang="he-IL" sz="1200" dirty="0" smtClean="0">
                <a:solidFill>
                  <a:schemeClr val="tx1"/>
                </a:solidFill>
              </a:rPr>
              <a:t>     ו -</a:t>
            </a:r>
            <a:r>
              <a:rPr lang="en-US" sz="1200" dirty="0" smtClean="0">
                <a:solidFill>
                  <a:schemeClr val="tx1"/>
                </a:solidFill>
              </a:rPr>
              <a:t> C </a:t>
            </a:r>
            <a:r>
              <a:rPr lang="he-IL" sz="1200" dirty="0" smtClean="0">
                <a:solidFill>
                  <a:schemeClr val="tx1"/>
                </a:solidFill>
              </a:rPr>
              <a:t> עם </a:t>
            </a:r>
            <a:r>
              <a:rPr lang="en-US" sz="1200" dirty="0" smtClean="0">
                <a:solidFill>
                  <a:schemeClr val="tx1"/>
                </a:solidFill>
              </a:rPr>
              <a:t>G</a:t>
            </a:r>
            <a:r>
              <a:rPr lang="he-IL" sz="1200" dirty="0" smtClean="0">
                <a:solidFill>
                  <a:schemeClr val="tx1"/>
                </a:solidFill>
              </a:rPr>
              <a:t>, כך שאם ידוע לנו רק צד אחד של ה"סולם" אנו יכולים לשחזר ממנו במדויק גם את הצד השני.</a:t>
            </a:r>
          </a:p>
          <a:p>
            <a:pPr algn="r" rtl="1"/>
            <a:r>
              <a:rPr lang="he-IL" sz="1200" kern="1200" dirty="0" smtClean="0">
                <a:solidFill>
                  <a:schemeClr val="tx1"/>
                </a:solidFill>
                <a:effectLst/>
                <a:latin typeface="Arial" pitchFamily="34" charset="0"/>
                <a:ea typeface="+mn-ea"/>
                <a:cs typeface="+mn-cs"/>
              </a:rPr>
              <a:t>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gn="r" rtl="1"/>
            <a:r>
              <a:rPr lang="he-IL" sz="1200" kern="1200" dirty="0" smtClean="0">
                <a:solidFill>
                  <a:schemeClr val="tx1"/>
                </a:solidFill>
                <a:latin typeface="Arial" pitchFamily="34" charset="0"/>
                <a:ea typeface="+mn-ea"/>
                <a:cs typeface="+mn-cs"/>
              </a:rPr>
              <a:t>ה </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הן יכולות לגרום לבעיות גנטיות וביניהן  לנטיה למחלות גנטיות ובפרט לסרטן. </a:t>
            </a:r>
            <a:endParaRPr lang="he-IL" altLang="he-IL" dirty="0" smtClean="0"/>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r>
              <a:rPr lang="en-US" sz="1200" b="1" u="sng" kern="1200" dirty="0" smtClean="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היא מולקולת ענק שמצויה בכל אחד ואחד מתאי הגוף שלנו ובה מצוי כל המידע התורשתי לבניית החלבונים בתא אצל כל האורגניזמים הידועים, מחיידקים ועד לבני 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המבנה של 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בנוי כמעיין "סולם" שמסתלסל סביב עצמו, כאשר ה"שלבים בסולם" מורכבים, כל אחד, מזוג בסיסים המתחברים זה לזה ומסומנים באותיות הלטיניות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C</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בכל "שלב" מתחברים הבסיסים עם בן זוג קבוע –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עם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ו </a:t>
            </a:r>
            <a:r>
              <a:rPr lang="en-US" sz="1200" kern="1200" dirty="0">
                <a:solidFill>
                  <a:schemeClr val="tx1"/>
                </a:solidFill>
                <a:effectLst/>
                <a:latin typeface="Arial" pitchFamily="34" charset="0"/>
                <a:ea typeface="+mn-ea"/>
                <a:cs typeface="+mn-cs"/>
              </a:rPr>
              <a:t> C </a:t>
            </a:r>
            <a:r>
              <a:rPr lang="he-IL" sz="1200" kern="1200" dirty="0">
                <a:solidFill>
                  <a:schemeClr val="tx1"/>
                </a:solidFill>
                <a:effectLst/>
                <a:latin typeface="Arial" pitchFamily="34" charset="0"/>
                <a:ea typeface="+mn-ea"/>
                <a:cs typeface="+mn-cs"/>
              </a:rPr>
              <a:t>עם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כך שאם ידוע לנו רק צד אחד של ה"סולם" אנו יכולים לשחזר ממנו במדויק גם את הצד השני.</a:t>
            </a:r>
            <a:endParaRPr lang="en-US" sz="1200" kern="1200" dirty="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המדהים הוא שכ99.9%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וזוהי תכונה קרדינלית לפרויקט זה.</a:t>
            </a:r>
            <a:endParaRPr lang="en-US" sz="1200" kern="1200" dirty="0" smtClean="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14:m>
                  <m:oMath xmlns:m="http://schemas.openxmlformats.org/officeDocument/2006/math">
                    <m:sSup>
                      <m:sSupPr>
                        <m:ctrlPr>
                          <a:rPr lang="en-US" sz="1200" i="1" kern="1200">
                            <a:solidFill>
                              <a:schemeClr val="tx1"/>
                            </a:solidFill>
                            <a:effectLst/>
                            <a:latin typeface="Cambria Math"/>
                            <a:ea typeface="+mn-ea"/>
                            <a:cs typeface="+mn-cs"/>
                          </a:rPr>
                        </m:ctrlPr>
                      </m:sSupPr>
                      <m:e>
                        <m:r>
                          <a:rPr lang="en-US" sz="1200" i="1" kern="1200">
                            <a:solidFill>
                              <a:schemeClr val="tx1"/>
                            </a:solidFill>
                            <a:effectLst/>
                            <a:latin typeface="Cambria Math"/>
                            <a:ea typeface="+mn-ea"/>
                            <a:cs typeface="+mn-cs"/>
                          </a:rPr>
                          <m:t>6</m:t>
                        </m:r>
                        <m:r>
                          <a:rPr lang="en-US" sz="1200" i="1" kern="1200">
                            <a:solidFill>
                              <a:schemeClr val="tx1"/>
                            </a:solidFill>
                            <a:effectLst/>
                            <a:latin typeface="Cambria Math"/>
                            <a:ea typeface="+mn-ea"/>
                            <a:cs typeface="+mn-cs"/>
                          </a:rPr>
                          <m:t> </m:t>
                        </m:r>
                        <m:r>
                          <a:rPr lang="en-US" sz="1200" i="1" kern="1200">
                            <a:solidFill>
                              <a:schemeClr val="tx1"/>
                            </a:solidFill>
                            <a:effectLst/>
                            <a:latin typeface="Cambria Math"/>
                            <a:ea typeface="+mn-ea"/>
                            <a:cs typeface="+mn-cs"/>
                          </a:rPr>
                          <m:t>𝑋</m:t>
                        </m:r>
                        <m:r>
                          <a:rPr lang="en-US" sz="1200" i="1" kern="1200">
                            <a:solidFill>
                              <a:schemeClr val="tx1"/>
                            </a:solidFill>
                            <a:effectLst/>
                            <a:latin typeface="Cambria Math"/>
                            <a:ea typeface="+mn-ea"/>
                            <a:cs typeface="+mn-cs"/>
                          </a:rPr>
                          <m:t>10</m:t>
                        </m:r>
                      </m:e>
                      <m:sup>
                        <m:r>
                          <a:rPr lang="en-US" sz="1200" i="1" kern="1200">
                            <a:solidFill>
                              <a:schemeClr val="tx1"/>
                            </a:solidFill>
                            <a:effectLst/>
                            <a:latin typeface="Cambria Math"/>
                            <a:ea typeface="+mn-ea"/>
                            <a:cs typeface="+mn-cs"/>
                          </a:rPr>
                          <m:t>9</m:t>
                        </m:r>
                      </m:sup>
                    </m:sSup>
                  </m:oMath>
                </a14:m>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0</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1</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2</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0</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1</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2</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0</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1</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14:m>
                  <m:oMath xmlns:m="http://schemas.openxmlformats.org/officeDocument/2006/math">
                    <m:d>
                      <m:dPr>
                        <m:ctrlPr>
                          <a:rPr lang="en-US" sz="1200" i="1" kern="1200">
                            <a:solidFill>
                              <a:schemeClr val="tx1"/>
                            </a:solidFill>
                            <a:effectLst/>
                            <a:latin typeface="Cambria Math"/>
                            <a:ea typeface="+mn-ea"/>
                            <a:cs typeface="+mn-cs"/>
                          </a:rPr>
                        </m:ctrlPr>
                      </m:dPr>
                      <m:e>
                        <m:m>
                          <m:mPr>
                            <m:mcs>
                              <m:mc>
                                <m:mcPr>
                                  <m:count m:val="1"/>
                                  <m:mcJc m:val="center"/>
                                </m:mcPr>
                              </m:mc>
                            </m:mcs>
                            <m:ctrlPr>
                              <a:rPr lang="en-US" sz="1200" i="1" kern="1200">
                                <a:solidFill>
                                  <a:schemeClr val="tx1"/>
                                </a:solidFill>
                                <a:effectLst/>
                                <a:latin typeface="Cambria Math"/>
                                <a:ea typeface="+mn-ea"/>
                                <a:cs typeface="+mn-cs"/>
                              </a:rPr>
                            </m:ctrlPr>
                          </m:mPr>
                          <m:mr>
                            <m:e>
                              <m:r>
                                <a:rPr lang="en-US" sz="1200" i="1" kern="1200">
                                  <a:solidFill>
                                    <a:schemeClr val="tx1"/>
                                  </a:solidFill>
                                  <a:effectLst/>
                                  <a:latin typeface="Cambria Math"/>
                                  <a:ea typeface="+mn-ea"/>
                                  <a:cs typeface="+mn-cs"/>
                                </a:rPr>
                                <m:t>100</m:t>
                              </m:r>
                            </m:e>
                          </m:mr>
                          <m:mr>
                            <m:e>
                              <m:r>
                                <a:rPr lang="en-US" sz="1200" i="1" kern="1200">
                                  <a:solidFill>
                                    <a:schemeClr val="tx1"/>
                                  </a:solidFill>
                                  <a:effectLst/>
                                  <a:latin typeface="Cambria Math"/>
                                  <a:ea typeface="+mn-ea"/>
                                  <a:cs typeface="+mn-cs"/>
                                </a:rPr>
                                <m:t>2</m:t>
                              </m:r>
                            </m:e>
                          </m:mr>
                        </m:m>
                      </m:e>
                    </m:d>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14:m>
                  <m:oMath xmlns:m="http://schemas.openxmlformats.org/officeDocument/2006/math">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r>
                      <a:rPr lang="en-US" sz="1200" kern="1200">
                        <a:solidFill>
                          <a:schemeClr val="tx1"/>
                        </a:solidFill>
                        <a:effectLst/>
                        <a:latin typeface="Cambria Math"/>
                        <a:ea typeface="+mn-ea"/>
                        <a:cs typeface="+mn-cs"/>
                      </a:rPr>
                      <m:t>|</m:t>
                    </m:r>
                    <m:r>
                      <m:rPr>
                        <m:sty m:val="p"/>
                      </m:rPr>
                      <a:rPr lang="en-US" sz="1200" kern="1200">
                        <a:solidFill>
                          <a:schemeClr val="tx1"/>
                        </a:solidFill>
                        <a:effectLst/>
                        <a:latin typeface="Cambria Math"/>
                        <a:ea typeface="+mn-ea"/>
                        <a:cs typeface="+mn-cs"/>
                      </a:rPr>
                      <m:t>w</m:t>
                    </m:r>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m:t>
                    </m:r>
                  </m:oMath>
                </a14:m>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14:m>
                  <m:oMath xmlns:m="http://schemas.openxmlformats.org/officeDocument/2006/math">
                    <m:r>
                      <a:rPr lang="en-US" sz="1200" i="1" kern="1200">
                        <a:solidFill>
                          <a:schemeClr val="tx1"/>
                        </a:solidFill>
                        <a:effectLst/>
                        <a:latin typeface="Cambria Math"/>
                        <a:ea typeface="+mn-ea"/>
                        <a:cs typeface="+mn-cs"/>
                      </a:rPr>
                      <m:t>𝑂</m:t>
                    </m:r>
                    <m:r>
                      <a:rPr lang="en-US" sz="1200" i="1" kern="1200">
                        <a:solidFill>
                          <a:schemeClr val="tx1"/>
                        </a:solidFill>
                        <a:effectLst/>
                        <a:latin typeface="Cambria Math"/>
                        <a:ea typeface="+mn-ea"/>
                        <a:cs typeface="+mn-cs"/>
                      </a:rPr>
                      <m:t>(</m:t>
                    </m:r>
                    <m:r>
                      <a:rPr lang="en-US" sz="1200" kern="1200">
                        <a:solidFill>
                          <a:schemeClr val="tx1"/>
                        </a:solidFill>
                        <a:effectLst/>
                        <a:latin typeface="Cambria Math"/>
                        <a:ea typeface="+mn-ea"/>
                        <a:cs typeface="+mn-cs"/>
                      </a:rPr>
                      <m:t>|</m:t>
                    </m:r>
                    <m:r>
                      <m:rPr>
                        <m:sty m:val="p"/>
                      </m:rPr>
                      <a:rPr lang="en-US" sz="1200" kern="1200">
                        <a:solidFill>
                          <a:schemeClr val="tx1"/>
                        </a:solidFill>
                        <a:effectLst/>
                        <a:latin typeface="Cambria Math"/>
                        <a:ea typeface="+mn-ea"/>
                        <a:cs typeface="+mn-cs"/>
                      </a:rPr>
                      <m:t>X</m:t>
                    </m:r>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m:t>
                    </m:r>
                  </m:oMath>
                </a14:m>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14:m>
                  <m:oMath xmlns:m="http://schemas.openxmlformats.org/officeDocument/2006/math">
                    <m:r>
                      <a:rPr lang="en-US" sz="1200" i="1" kern="1200">
                        <a:solidFill>
                          <a:schemeClr val="tx1"/>
                        </a:solidFill>
                        <a:effectLst/>
                        <a:latin typeface="Cambria Math"/>
                        <a:ea typeface="+mn-ea"/>
                        <a:cs typeface="+mn-cs"/>
                      </a:rPr>
                      <m:t>𝑚</m:t>
                    </m:r>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14:m>
                  <m:oMath xmlns:m="http://schemas.openxmlformats.org/officeDocument/2006/math">
                    <m:r>
                      <a:rPr lang="he-IL" sz="1200" i="1" kern="1200">
                        <a:solidFill>
                          <a:schemeClr val="tx1"/>
                        </a:solidFill>
                        <a:effectLst/>
                        <a:latin typeface="Cambria Math"/>
                        <a:ea typeface="+mn-ea"/>
                        <a:cs typeface="+mn-cs"/>
                      </a:rPr>
                      <m:t>𝜃</m:t>
                    </m:r>
                    <m:d>
                      <m:dPr>
                        <m:ctrlPr>
                          <a:rPr lang="en-US" sz="1200" i="1" kern="1200">
                            <a:solidFill>
                              <a:schemeClr val="tx1"/>
                            </a:solidFill>
                            <a:effectLst/>
                            <a:latin typeface="Cambria Math"/>
                            <a:ea typeface="+mn-ea"/>
                            <a:cs typeface="+mn-cs"/>
                          </a:rPr>
                        </m:ctrlPr>
                      </m:dPr>
                      <m:e>
                        <m:d>
                          <m:dPr>
                            <m:begChr m:val="|"/>
                            <m:endChr m:val="|"/>
                            <m:ctrlPr>
                              <a:rPr lang="en-US" sz="1200" i="1" kern="1200">
                                <a:solidFill>
                                  <a:schemeClr val="tx1"/>
                                </a:solidFill>
                                <a:effectLst/>
                                <a:latin typeface="Cambria Math"/>
                                <a:ea typeface="+mn-ea"/>
                                <a:cs typeface="+mn-cs"/>
                              </a:rPr>
                            </m:ctrlPr>
                          </m:dPr>
                          <m:e>
                            <m:r>
                              <m:rPr>
                                <m:sty m:val="p"/>
                              </m:rPr>
                              <a:rPr lang="en-US" sz="1200" kern="1200">
                                <a:solidFill>
                                  <a:schemeClr val="tx1"/>
                                </a:solidFill>
                                <a:effectLst/>
                                <a:latin typeface="Cambria Math"/>
                                <a:ea typeface="+mn-ea"/>
                                <a:cs typeface="+mn-cs"/>
                              </a:rPr>
                              <m:t>X</m:t>
                            </m:r>
                          </m:e>
                        </m:d>
                      </m:e>
                    </m:d>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𝑚</m:t>
                    </m:r>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d>
                      <m:dPr>
                        <m:begChr m:val="|"/>
                        <m:endChr m:val="|"/>
                        <m:ctrlPr>
                          <a:rPr lang="en-US" sz="1200" i="1" kern="1200">
                            <a:solidFill>
                              <a:schemeClr val="tx1"/>
                            </a:solidFill>
                            <a:effectLst/>
                            <a:latin typeface="Cambria Math"/>
                            <a:ea typeface="+mn-ea"/>
                            <a:cs typeface="+mn-cs"/>
                          </a:rPr>
                        </m:ctrlPr>
                      </m:dPr>
                      <m:e>
                        <m:r>
                          <a:rPr lang="en-US" sz="1200" i="1" kern="1200">
                            <a:solidFill>
                              <a:schemeClr val="tx1"/>
                            </a:solidFill>
                            <a:effectLst/>
                            <a:latin typeface="Cambria Math"/>
                            <a:ea typeface="+mn-ea"/>
                            <a:cs typeface="+mn-cs"/>
                          </a:rPr>
                          <m:t>𝑤</m:t>
                        </m:r>
                      </m:e>
                    </m:d>
                    <m:r>
                      <a:rPr lang="en-US" sz="1200" i="1" kern="1200">
                        <a:solidFill>
                          <a:schemeClr val="tx1"/>
                        </a:solidFill>
                        <a:effectLst/>
                        <a:latin typeface="Cambria Math"/>
                        <a:ea typeface="+mn-ea"/>
                        <a:cs typeface="+mn-cs"/>
                      </a:rPr>
                      <m:t>)</m:t>
                    </m:r>
                  </m:oMath>
                </a14:m>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(|w|)</a:t>
                </a:r>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r>
                  <a:rPr lang="en-US" sz="1200" i="0" kern="1200">
                    <a:solidFill>
                      <a:schemeClr val="tx1"/>
                    </a:solidFill>
                    <a:effectLst/>
                    <a:latin typeface="Arial" pitchFamily="34" charset="0"/>
                    <a:ea typeface="+mn-ea"/>
                    <a:cs typeface="+mn-cs"/>
                  </a:rPr>
                  <a:t>𝑂(|X|)</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r>
                  <a:rPr lang="en-US" sz="1200" i="0" kern="1200">
                    <a:solidFill>
                      <a:schemeClr val="tx1"/>
                    </a:solidFill>
                    <a:effectLst/>
                    <a:latin typeface="Arial" pitchFamily="34" charset="0"/>
                    <a:ea typeface="+mn-ea"/>
                    <a:cs typeface="+mn-cs"/>
                  </a:rPr>
                  <a:t>𝑚</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(|X|)+𝑚</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(|𝑤|)</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בניית האינדקס בעזרת מערך סייפות:</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יהי </a:t>
            </a:r>
            <a:r>
              <a:rPr lang="en-US" sz="1200" kern="1200" dirty="0" smtClean="0">
                <a:solidFill>
                  <a:schemeClr val="tx1"/>
                </a:solidFill>
                <a:effectLst/>
                <a:latin typeface="Arial" pitchFamily="34" charset="0"/>
                <a:ea typeface="+mn-ea"/>
                <a:cs typeface="+mn-cs"/>
              </a:rPr>
              <a:t>X = googol$</a:t>
            </a:r>
          </a:p>
          <a:p>
            <a:pPr algn="r" rtl="1"/>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נבצע הזזה מחזורית של </a:t>
            </a:r>
            <a:r>
              <a:rPr lang="en-US" sz="1200" kern="1200" dirty="0" smtClean="0">
                <a:solidFill>
                  <a:schemeClr val="tx1"/>
                </a:solidFill>
                <a:effectLst/>
                <a:latin typeface="Arial" pitchFamily="34" charset="0"/>
                <a:ea typeface="+mn-ea"/>
                <a:cs typeface="+mn-cs"/>
              </a:rPr>
              <a:t>X</a:t>
            </a:r>
            <a:r>
              <a:rPr lang="he-IL" sz="1200" kern="1200" dirty="0" smtClean="0">
                <a:solidFill>
                  <a:schemeClr val="tx1"/>
                </a:solidFill>
                <a:effectLst/>
                <a:latin typeface="Arial" pitchFamily="34" charset="0"/>
                <a:ea typeface="+mn-ea"/>
                <a:cs typeface="+mn-cs"/>
              </a:rPr>
              <a:t>, ונשמור תוצאה של כל הזזה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כרשומה.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לאחר מכן  נמיין את הרשומות מיון לקסוגרפי.</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לאחר המיון, אוסף התווים הראשונים מכל רשומה מהווים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את מערך הסיומת </a:t>
            </a:r>
            <a:r>
              <a:rPr lang="en-US" sz="1200" kern="1200" dirty="0" smtClean="0">
                <a:solidFill>
                  <a:schemeClr val="tx1"/>
                </a:solidFill>
                <a:effectLst/>
                <a:latin typeface="Arial" pitchFamily="34" charset="0"/>
                <a:ea typeface="+mn-ea"/>
                <a:cs typeface="+mn-cs"/>
              </a:rPr>
              <a:t>S(</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(6,3,0,5,2,4,1) </a:t>
            </a:r>
            <a:endParaRPr lang="en-US" sz="1200" kern="1200" dirty="0" smtClean="0">
              <a:solidFill>
                <a:schemeClr val="tx1"/>
              </a:solidFill>
              <a:effectLst/>
              <a:latin typeface="Arial" pitchFamily="34" charset="0"/>
              <a:ea typeface="+mn-ea"/>
              <a:cs typeface="+mn-cs"/>
            </a:endParaRPr>
          </a:p>
          <a:p>
            <a:pPr algn="r" rtl="1"/>
            <a:r>
              <a:rPr lang="en-US" sz="1200" kern="1200" dirty="0" smtClean="0">
                <a:solidFill>
                  <a:schemeClr val="tx1"/>
                </a:solidFill>
                <a:effectLst/>
                <a:latin typeface="Arial" pitchFamily="34" charset="0"/>
                <a:ea typeface="+mn-ea"/>
                <a:cs typeface="+mn-cs"/>
              </a:rPr>
              <a:t> </a:t>
            </a:r>
          </a:p>
          <a:p>
            <a:pPr algn="r" rtl="1"/>
            <a:r>
              <a:rPr lang="he-IL" sz="1200" kern="1200" dirty="0" smtClean="0">
                <a:solidFill>
                  <a:schemeClr val="tx1"/>
                </a:solidFill>
                <a:effectLst/>
                <a:latin typeface="Arial" pitchFamily="34" charset="0"/>
                <a:ea typeface="+mn-ea"/>
                <a:cs typeface="+mn-cs"/>
              </a:rPr>
              <a:t>השרשור של התוים האחרונים של הרשומות נותן לנו את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"מחרוזות </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b[</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 </a:t>
            </a:r>
            <a:r>
              <a:rPr lang="en-US" sz="1200" kern="1200" dirty="0" err="1" smtClean="0">
                <a:solidFill>
                  <a:schemeClr val="tx1"/>
                </a:solidFill>
                <a:effectLst/>
                <a:latin typeface="Arial" pitchFamily="34" charset="0"/>
                <a:ea typeface="+mn-ea"/>
                <a:cs typeface="+mn-cs"/>
              </a:rPr>
              <a:t>lo$oogg</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וזהו למעשה האינדקס שנשתמש בו.</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(ניתן לעיין בנוגע ל טרנספורם </a:t>
            </a:r>
            <a:r>
              <a:rPr lang="en-US" sz="1200" kern="1200" dirty="0" smtClean="0">
                <a:solidFill>
                  <a:schemeClr val="tx1"/>
                </a:solidFill>
                <a:effectLst/>
                <a:latin typeface="Arial" pitchFamily="34" charset="0"/>
                <a:ea typeface="+mn-ea"/>
                <a:cs typeface="+mn-cs"/>
              </a:rPr>
              <a:t>BWT </a:t>
            </a:r>
            <a:r>
              <a:rPr lang="he-IL" sz="1200" kern="1200" dirty="0" smtClean="0">
                <a:solidFill>
                  <a:schemeClr val="tx1"/>
                </a:solidFill>
                <a:effectLst/>
                <a:latin typeface="Arial" pitchFamily="34" charset="0"/>
                <a:ea typeface="+mn-ea"/>
                <a:cs typeface="+mn-cs"/>
              </a:rPr>
              <a:t>– זהו נושא שלם בפני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עצמו).</a:t>
            </a:r>
            <a:endParaRPr lang="en-US" sz="1200" kern="1200" dirty="0" smtClean="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החלק המעניין בתרשים זה הוא הקו המקווקו המראה את המסלול של האלגוריתם בחיפוש אחר המחרוזת '</a:t>
            </a:r>
            <a:r>
              <a:rPr lang="en-US" sz="1200" kern="1200" dirty="0" smtClean="0">
                <a:solidFill>
                  <a:schemeClr val="tx1"/>
                </a:solidFill>
                <a:effectLst/>
                <a:latin typeface="Arial" pitchFamily="34" charset="0"/>
                <a:ea typeface="+mn-ea"/>
                <a:cs typeface="+mn-cs"/>
              </a:rPr>
              <a:t>LOL</a:t>
            </a:r>
            <a:r>
              <a:rPr lang="he-IL" sz="1200" kern="1200" dirty="0" smtClean="0">
                <a:solidFill>
                  <a:schemeClr val="tx1"/>
                </a:solidFill>
                <a:effectLst/>
                <a:latin typeface="Arial" pitchFamily="34" charset="0"/>
                <a:ea typeface="+mn-ea"/>
                <a:cs typeface="+mn-cs"/>
              </a:rPr>
              <a:t>', תוך אפשור חוסר התאמה אחד. נשים לב </a:t>
            </a:r>
            <a:r>
              <a:rPr lang="he-IL" sz="1200" b="1" kern="1200" dirty="0" smtClean="0">
                <a:solidFill>
                  <a:schemeClr val="tx1"/>
                </a:solidFill>
                <a:effectLst/>
                <a:latin typeface="Arial" pitchFamily="34" charset="0"/>
                <a:ea typeface="+mn-ea"/>
                <a:cs typeface="+mn-cs"/>
              </a:rPr>
              <a:t>לחידוש הגדול שבאלגוריתם</a:t>
            </a:r>
            <a:r>
              <a:rPr lang="he-IL" sz="1200" kern="1200" dirty="0" smtClean="0">
                <a:solidFill>
                  <a:schemeClr val="tx1"/>
                </a:solidFill>
                <a:effectLst/>
                <a:latin typeface="Arial" pitchFamily="34" charset="0"/>
                <a:ea typeface="+mn-ea"/>
                <a:cs typeface="+mn-cs"/>
              </a:rPr>
              <a:t> זה כפי שהוא מצוין בנקודות הבאות:</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הקו לא יורד לכל עומק העץ – האלגוריתם יודע להתמודד עם שגיאות, </a:t>
            </a:r>
            <a:r>
              <a:rPr lang="he-IL" sz="1200" b="1" kern="1200" dirty="0" smtClean="0">
                <a:solidFill>
                  <a:schemeClr val="tx1"/>
                </a:solidFill>
                <a:effectLst/>
                <a:latin typeface="Arial" pitchFamily="34" charset="0"/>
                <a:ea typeface="+mn-ea"/>
                <a:cs typeface="+mn-cs"/>
              </a:rPr>
              <a:t>וממשיך לרדת</a:t>
            </a:r>
            <a:r>
              <a:rPr lang="he-IL" sz="1200" kern="1200" dirty="0" smtClean="0">
                <a:solidFill>
                  <a:schemeClr val="tx1"/>
                </a:solidFill>
                <a:effectLst/>
                <a:latin typeface="Arial" pitchFamily="34" charset="0"/>
                <a:ea typeface="+mn-ea"/>
                <a:cs typeface="+mn-cs"/>
              </a:rPr>
              <a:t> במורד העץ גם לאחר שגיאה אחת. ומאידך, ברגע שישנן יותר מדי שגיאות (2 במקרה הזה) </a:t>
            </a:r>
            <a:r>
              <a:rPr lang="he-IL" sz="1200" b="1" kern="1200" dirty="0" smtClean="0">
                <a:solidFill>
                  <a:schemeClr val="tx1"/>
                </a:solidFill>
                <a:effectLst/>
                <a:latin typeface="Arial" pitchFamily="34" charset="0"/>
                <a:ea typeface="+mn-ea"/>
                <a:cs typeface="+mn-cs"/>
              </a:rPr>
              <a:t>החיפוש נעצר</a:t>
            </a:r>
            <a:r>
              <a:rPr lang="he-IL" sz="1200" kern="1200" dirty="0" smtClean="0">
                <a:solidFill>
                  <a:schemeClr val="tx1"/>
                </a:solidFill>
                <a:effectLst/>
                <a:latin typeface="Arial" pitchFamily="34" charset="0"/>
                <a:ea typeface="+mn-ea"/>
                <a:cs typeface="+mn-cs"/>
              </a:rPr>
              <a:t> והקו עולה בחזרה במעלה העץ.</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רישות שלהן יש רישה משותפת, </a:t>
            </a:r>
            <a:r>
              <a:rPr lang="he-IL" sz="1200" b="1" kern="1200" dirty="0" smtClean="0">
                <a:solidFill>
                  <a:schemeClr val="tx1"/>
                </a:solidFill>
                <a:effectLst/>
                <a:latin typeface="Arial" pitchFamily="34" charset="0"/>
                <a:ea typeface="+mn-ea"/>
                <a:cs typeface="+mn-cs"/>
              </a:rPr>
              <a:t>נמצאים על אותו מסלול של האלגוריתם!</a:t>
            </a:r>
            <a:r>
              <a:rPr lang="he-IL" sz="1200" kern="1200" dirty="0" smtClean="0">
                <a:solidFill>
                  <a:schemeClr val="tx1"/>
                </a:solidFill>
                <a:effectLst/>
                <a:latin typeface="Arial" pitchFamily="34" charset="0"/>
                <a:ea typeface="+mn-ea"/>
                <a:cs typeface="+mn-cs"/>
              </a:rPr>
              <a:t> (חסכון בזמן ריצה).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האותיות על הצלעות המוקפות ריבוע,מסמנות חוסר התאמה ("שגיאה") לשאילתא בחיפוש. ההתאמה היחידה לחיפוש היא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b="1" kern="1200" dirty="0" smtClean="0">
                <a:solidFill>
                  <a:schemeClr val="tx1"/>
                </a:solidFill>
                <a:effectLst/>
                <a:latin typeface="Arial" pitchFamily="34" charset="0"/>
                <a:ea typeface="+mn-ea"/>
                <a:cs typeface="+mn-cs"/>
              </a:rPr>
              <a:t>הסבר</a:t>
            </a:r>
            <a:r>
              <a:rPr lang="he-IL" sz="1200" kern="1200" dirty="0" smtClean="0">
                <a:solidFill>
                  <a:schemeClr val="tx1"/>
                </a:solidFill>
                <a:effectLst/>
                <a:latin typeface="Arial" pitchFamily="34" charset="0"/>
                <a:ea typeface="+mn-ea"/>
                <a:cs typeface="+mn-cs"/>
              </a:rPr>
              <a:t>: מדוע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[1,1] מייצג טווח של אינדקסים, ובמקרה שלנו – אינקדס יחיד: 1.</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נלך לטבלת ה</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ואכן באינדקס 1, מופיעה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altLang="he-IL" noProof="0" smtClean="0"/>
              <a:t>Click to edit Master title style</a:t>
            </a:r>
          </a:p>
        </p:txBody>
      </p:sp>
      <p:sp>
        <p:nvSpPr>
          <p:cNvPr id="20483"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0484" name="Rectangle 4"/>
          <p:cNvSpPr>
            <a:spLocks noGrp="1" noChangeArrowheads="1"/>
          </p:cNvSpPr>
          <p:nvPr>
            <p:ph type="dt" sz="half" idx="2"/>
          </p:nvPr>
        </p:nvSpPr>
        <p:spPr/>
        <p:txBody>
          <a:bodyPr/>
          <a:lstStyle>
            <a:lvl1pPr>
              <a:defRPr/>
            </a:lvl1pPr>
          </a:lstStyle>
          <a:p>
            <a:endParaRPr lang="en-US" altLang="he-IL"/>
          </a:p>
        </p:txBody>
      </p:sp>
      <p:sp>
        <p:nvSpPr>
          <p:cNvPr id="20485" name="Rectangle 5"/>
          <p:cNvSpPr>
            <a:spLocks noGrp="1" noChangeArrowheads="1"/>
          </p:cNvSpPr>
          <p:nvPr>
            <p:ph type="ftr" sz="quarter" idx="3"/>
          </p:nvPr>
        </p:nvSpPr>
        <p:spPr/>
        <p:txBody>
          <a:bodyPr/>
          <a:lstStyle>
            <a:lvl1pPr>
              <a:defRPr/>
            </a:lvl1pPr>
          </a:lstStyle>
          <a:p>
            <a:endParaRPr lang="en-US" altLang="he-IL"/>
          </a:p>
        </p:txBody>
      </p:sp>
      <p:sp>
        <p:nvSpPr>
          <p:cNvPr id="20486" name="Rectangle 6"/>
          <p:cNvSpPr>
            <a:spLocks noGrp="1" noChangeArrowheads="1"/>
          </p:cNvSpPr>
          <p:nvPr>
            <p:ph type="sldNum" sz="quarter" idx="4"/>
          </p:nvPr>
        </p:nvSpPr>
        <p:spPr/>
        <p:txBody>
          <a:bodyPr/>
          <a:lstStyle>
            <a:lvl1pPr>
              <a:defRPr/>
            </a:lvl1pPr>
          </a:lstStyle>
          <a:p>
            <a:fld id="{47533BDF-940A-45E4-8777-12A5CC0711F7}" type="slidenum">
              <a:rPr lang="en-US" altLang="he-IL"/>
              <a:pPr/>
              <a:t>‹#›</a:t>
            </a:fld>
            <a:endParaRPr lang="en-US" alt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659BAB3D-0AF1-4BC0-9DAD-78B2EB31CF0E}" type="slidenum">
              <a:rPr lang="en-US" altLang="he-IL"/>
              <a:pPr/>
              <a:t>‹#›</a:t>
            </a:fld>
            <a:endParaRPr lang="en-US" altLang="he-IL"/>
          </a:p>
        </p:txBody>
      </p:sp>
    </p:spTree>
    <p:extLst>
      <p:ext uri="{BB962C8B-B14F-4D97-AF65-F5344CB8AC3E}">
        <p14:creationId xmlns:p14="http://schemas.microsoft.com/office/powerpoint/2010/main" val="71404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9D4A35B1-0F10-49BB-9F9F-9388F960F9BF}" type="slidenum">
              <a:rPr lang="en-US" altLang="he-IL"/>
              <a:pPr/>
              <a:t>‹#›</a:t>
            </a:fld>
            <a:endParaRPr lang="en-US" altLang="he-IL"/>
          </a:p>
        </p:txBody>
      </p:sp>
    </p:spTree>
    <p:extLst>
      <p:ext uri="{BB962C8B-B14F-4D97-AF65-F5344CB8AC3E}">
        <p14:creationId xmlns:p14="http://schemas.microsoft.com/office/powerpoint/2010/main" val="78164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7651"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altLang="he-IL" noProof="0" smtClean="0"/>
              <a:t>Click to edit Master title style</a:t>
            </a:r>
          </a:p>
        </p:txBody>
      </p:sp>
      <p:sp>
        <p:nvSpPr>
          <p:cNvPr id="27652"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7653" name="Rectangle 5"/>
          <p:cNvSpPr>
            <a:spLocks noGrp="1" noChangeArrowheads="1"/>
          </p:cNvSpPr>
          <p:nvPr>
            <p:ph type="dt" sz="half" idx="2"/>
          </p:nvPr>
        </p:nvSpPr>
        <p:spPr/>
        <p:txBody>
          <a:bodyPr/>
          <a:lstStyle>
            <a:lvl1pPr>
              <a:defRPr/>
            </a:lvl1pPr>
          </a:lstStyle>
          <a:p>
            <a:endParaRPr lang="en-US" altLang="he-IL"/>
          </a:p>
        </p:txBody>
      </p:sp>
      <p:sp>
        <p:nvSpPr>
          <p:cNvPr id="27654" name="Rectangle 6"/>
          <p:cNvSpPr>
            <a:spLocks noGrp="1" noChangeArrowheads="1"/>
          </p:cNvSpPr>
          <p:nvPr>
            <p:ph type="ftr" sz="quarter" idx="3"/>
          </p:nvPr>
        </p:nvSpPr>
        <p:spPr/>
        <p:txBody>
          <a:bodyPr/>
          <a:lstStyle>
            <a:lvl1pPr>
              <a:defRPr/>
            </a:lvl1pPr>
          </a:lstStyle>
          <a:p>
            <a:endParaRPr lang="en-US" altLang="he-IL"/>
          </a:p>
        </p:txBody>
      </p:sp>
      <p:sp>
        <p:nvSpPr>
          <p:cNvPr id="27655" name="Rectangle 7"/>
          <p:cNvSpPr>
            <a:spLocks noGrp="1" noChangeArrowheads="1"/>
          </p:cNvSpPr>
          <p:nvPr>
            <p:ph type="sldNum" sz="quarter" idx="4"/>
          </p:nvPr>
        </p:nvSpPr>
        <p:spPr/>
        <p:txBody>
          <a:bodyPr/>
          <a:lstStyle>
            <a:lvl1pPr>
              <a:defRPr/>
            </a:lvl1pPr>
          </a:lstStyle>
          <a:p>
            <a:fld id="{D6B99144-F844-4B9F-B489-F504A16B6A24}" type="slidenum">
              <a:rPr lang="en-US" altLang="he-IL"/>
              <a:pPr/>
              <a:t>‹#›</a:t>
            </a:fld>
            <a:endParaRPr lang="en-US" alt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B8E86FC0-FB44-4741-9DDD-8ED8B625A628}" type="slidenum">
              <a:rPr lang="en-US" altLang="he-IL"/>
              <a:pPr/>
              <a:t>‹#›</a:t>
            </a:fld>
            <a:endParaRPr lang="en-US" altLang="he-IL"/>
          </a:p>
        </p:txBody>
      </p:sp>
    </p:spTree>
    <p:extLst>
      <p:ext uri="{BB962C8B-B14F-4D97-AF65-F5344CB8AC3E}">
        <p14:creationId xmlns:p14="http://schemas.microsoft.com/office/powerpoint/2010/main" val="411439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E7E73A22-80C0-4244-94B6-9B6B43F6B653}" type="slidenum">
              <a:rPr lang="en-US" altLang="he-IL"/>
              <a:pPr/>
              <a:t>‹#›</a:t>
            </a:fld>
            <a:endParaRPr lang="en-US" altLang="he-IL"/>
          </a:p>
        </p:txBody>
      </p:sp>
    </p:spTree>
    <p:extLst>
      <p:ext uri="{BB962C8B-B14F-4D97-AF65-F5344CB8AC3E}">
        <p14:creationId xmlns:p14="http://schemas.microsoft.com/office/powerpoint/2010/main" val="3961734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1E590C42-77FC-4260-9006-254CF73F5322}" type="slidenum">
              <a:rPr lang="en-US" altLang="he-IL"/>
              <a:pPr/>
              <a:t>‹#›</a:t>
            </a:fld>
            <a:endParaRPr lang="en-US" altLang="he-IL"/>
          </a:p>
        </p:txBody>
      </p:sp>
    </p:spTree>
    <p:extLst>
      <p:ext uri="{BB962C8B-B14F-4D97-AF65-F5344CB8AC3E}">
        <p14:creationId xmlns:p14="http://schemas.microsoft.com/office/powerpoint/2010/main" val="248175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822F567A-8AD9-4583-8A8B-868BDE379922}" type="slidenum">
              <a:rPr lang="en-US" altLang="he-IL"/>
              <a:pPr/>
              <a:t>‹#›</a:t>
            </a:fld>
            <a:endParaRPr lang="en-US" altLang="he-IL"/>
          </a:p>
        </p:txBody>
      </p:sp>
    </p:spTree>
    <p:extLst>
      <p:ext uri="{BB962C8B-B14F-4D97-AF65-F5344CB8AC3E}">
        <p14:creationId xmlns:p14="http://schemas.microsoft.com/office/powerpoint/2010/main" val="183592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61A24172-8AC2-47B0-A330-8B81C333C4B3}" type="slidenum">
              <a:rPr lang="en-US" altLang="he-IL"/>
              <a:pPr/>
              <a:t>‹#›</a:t>
            </a:fld>
            <a:endParaRPr lang="en-US" altLang="he-IL"/>
          </a:p>
        </p:txBody>
      </p:sp>
    </p:spTree>
    <p:extLst>
      <p:ext uri="{BB962C8B-B14F-4D97-AF65-F5344CB8AC3E}">
        <p14:creationId xmlns:p14="http://schemas.microsoft.com/office/powerpoint/2010/main" val="2049711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BBC5A023-9E73-4471-9291-AE6F84B75CF9}" type="slidenum">
              <a:rPr lang="en-US" altLang="he-IL"/>
              <a:pPr/>
              <a:t>‹#›</a:t>
            </a:fld>
            <a:endParaRPr lang="en-US" altLang="he-IL"/>
          </a:p>
        </p:txBody>
      </p:sp>
    </p:spTree>
    <p:extLst>
      <p:ext uri="{BB962C8B-B14F-4D97-AF65-F5344CB8AC3E}">
        <p14:creationId xmlns:p14="http://schemas.microsoft.com/office/powerpoint/2010/main" val="409803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9F381B41-448D-4D2F-AB9D-ECB22C56809E}" type="slidenum">
              <a:rPr lang="en-US" altLang="he-IL"/>
              <a:pPr/>
              <a:t>‹#›</a:t>
            </a:fld>
            <a:endParaRPr lang="en-US" altLang="he-IL"/>
          </a:p>
        </p:txBody>
      </p:sp>
    </p:spTree>
    <p:extLst>
      <p:ext uri="{BB962C8B-B14F-4D97-AF65-F5344CB8AC3E}">
        <p14:creationId xmlns:p14="http://schemas.microsoft.com/office/powerpoint/2010/main" val="51462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3EF84412-D3F1-437C-88B0-12540D797466}" type="slidenum">
              <a:rPr lang="en-US" altLang="he-IL"/>
              <a:pPr/>
              <a:t>‹#›</a:t>
            </a:fld>
            <a:endParaRPr lang="en-US" altLang="he-IL"/>
          </a:p>
        </p:txBody>
      </p:sp>
    </p:spTree>
    <p:extLst>
      <p:ext uri="{BB962C8B-B14F-4D97-AF65-F5344CB8AC3E}">
        <p14:creationId xmlns:p14="http://schemas.microsoft.com/office/powerpoint/2010/main" val="2244691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31810025-73BD-4F8D-8537-980726DD0E48}" type="slidenum">
              <a:rPr lang="en-US" altLang="he-IL"/>
              <a:pPr/>
              <a:t>‹#›</a:t>
            </a:fld>
            <a:endParaRPr lang="en-US" altLang="he-IL"/>
          </a:p>
        </p:txBody>
      </p:sp>
    </p:spTree>
    <p:extLst>
      <p:ext uri="{BB962C8B-B14F-4D97-AF65-F5344CB8AC3E}">
        <p14:creationId xmlns:p14="http://schemas.microsoft.com/office/powerpoint/2010/main" val="1312644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1AFDE8F4-28B5-4F83-9052-420D9E428DDD}" type="slidenum">
              <a:rPr lang="en-US" altLang="he-IL"/>
              <a:pPr/>
              <a:t>‹#›</a:t>
            </a:fld>
            <a:endParaRPr lang="en-US" altLang="he-IL"/>
          </a:p>
        </p:txBody>
      </p:sp>
    </p:spTree>
    <p:extLst>
      <p:ext uri="{BB962C8B-B14F-4D97-AF65-F5344CB8AC3E}">
        <p14:creationId xmlns:p14="http://schemas.microsoft.com/office/powerpoint/2010/main" val="117363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F649C8C3-178C-497D-9A20-376B125A4341}" type="slidenum">
              <a:rPr lang="en-US" altLang="he-IL"/>
              <a:pPr/>
              <a:t>‹#›</a:t>
            </a:fld>
            <a:endParaRPr lang="en-US" altLang="he-IL"/>
          </a:p>
        </p:txBody>
      </p:sp>
    </p:spTree>
    <p:extLst>
      <p:ext uri="{BB962C8B-B14F-4D97-AF65-F5344CB8AC3E}">
        <p14:creationId xmlns:p14="http://schemas.microsoft.com/office/powerpoint/2010/main" val="214377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CA57C799-1D73-456E-86C0-BA16F6994548}" type="slidenum">
              <a:rPr lang="en-US" altLang="he-IL"/>
              <a:pPr/>
              <a:t>‹#›</a:t>
            </a:fld>
            <a:endParaRPr lang="en-US" altLang="he-IL"/>
          </a:p>
        </p:txBody>
      </p:sp>
    </p:spTree>
    <p:extLst>
      <p:ext uri="{BB962C8B-B14F-4D97-AF65-F5344CB8AC3E}">
        <p14:creationId xmlns:p14="http://schemas.microsoft.com/office/powerpoint/2010/main" val="3466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A091FDCA-D92D-479A-A0A3-0C52AA619531}" type="slidenum">
              <a:rPr lang="en-US" altLang="he-IL"/>
              <a:pPr/>
              <a:t>‹#›</a:t>
            </a:fld>
            <a:endParaRPr lang="en-US" altLang="he-IL"/>
          </a:p>
        </p:txBody>
      </p:sp>
    </p:spTree>
    <p:extLst>
      <p:ext uri="{BB962C8B-B14F-4D97-AF65-F5344CB8AC3E}">
        <p14:creationId xmlns:p14="http://schemas.microsoft.com/office/powerpoint/2010/main" val="297399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CE853DB8-D058-4DC9-A2A8-CAA609B21038}" type="slidenum">
              <a:rPr lang="en-US" altLang="he-IL"/>
              <a:pPr/>
              <a:t>‹#›</a:t>
            </a:fld>
            <a:endParaRPr lang="en-US" altLang="he-IL"/>
          </a:p>
        </p:txBody>
      </p:sp>
    </p:spTree>
    <p:extLst>
      <p:ext uri="{BB962C8B-B14F-4D97-AF65-F5344CB8AC3E}">
        <p14:creationId xmlns:p14="http://schemas.microsoft.com/office/powerpoint/2010/main" val="10892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0CEBC20C-4212-4D6E-B725-6E50D0A8CE5B}" type="slidenum">
              <a:rPr lang="en-US" altLang="he-IL"/>
              <a:pPr/>
              <a:t>‹#›</a:t>
            </a:fld>
            <a:endParaRPr lang="en-US" altLang="he-IL"/>
          </a:p>
        </p:txBody>
      </p:sp>
    </p:spTree>
    <p:extLst>
      <p:ext uri="{BB962C8B-B14F-4D97-AF65-F5344CB8AC3E}">
        <p14:creationId xmlns:p14="http://schemas.microsoft.com/office/powerpoint/2010/main" val="413309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1E0E6E33-83BF-420D-88D0-90240055ADDE}" type="slidenum">
              <a:rPr lang="en-US" altLang="he-IL"/>
              <a:pPr/>
              <a:t>‹#›</a:t>
            </a:fld>
            <a:endParaRPr lang="en-US" altLang="he-IL"/>
          </a:p>
        </p:txBody>
      </p:sp>
    </p:spTree>
    <p:extLst>
      <p:ext uri="{BB962C8B-B14F-4D97-AF65-F5344CB8AC3E}">
        <p14:creationId xmlns:p14="http://schemas.microsoft.com/office/powerpoint/2010/main" val="392755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76D4A82D-6F44-4A44-A64E-00C39F48D81C}" type="slidenum">
              <a:rPr lang="en-US" altLang="he-IL"/>
              <a:pPr/>
              <a:t>‹#›</a:t>
            </a:fld>
            <a:endParaRPr lang="en-US" altLang="he-IL"/>
          </a:p>
        </p:txBody>
      </p:sp>
    </p:spTree>
    <p:extLst>
      <p:ext uri="{BB962C8B-B14F-4D97-AF65-F5344CB8AC3E}">
        <p14:creationId xmlns:p14="http://schemas.microsoft.com/office/powerpoint/2010/main" val="249652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F0E94658-C982-4FC0-B426-8D61CB6DB9EC}" type="slidenum">
              <a:rPr lang="en-US" altLang="he-IL"/>
              <a:pPr/>
              <a:t>‹#›</a:t>
            </a:fld>
            <a:endParaRPr lang="en-US" altLang="he-IL"/>
          </a:p>
        </p:txBody>
      </p:sp>
    </p:spTree>
    <p:extLst>
      <p:ext uri="{BB962C8B-B14F-4D97-AF65-F5344CB8AC3E}">
        <p14:creationId xmlns:p14="http://schemas.microsoft.com/office/powerpoint/2010/main" val="37349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B3E01D2-1FDE-4C69-BC06-E071948EC0CB}"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p:titleStyle>
    <p:body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6627"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26628"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266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266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266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EF1D9B1-3BED-407D-9677-B02E2F88444D}"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pitchFamily="34" charset="0"/>
        </a:defRPr>
      </a:lvl2pPr>
      <a:lvl3pPr algn="l" rtl="0" fontAlgn="base">
        <a:spcBef>
          <a:spcPct val="0"/>
        </a:spcBef>
        <a:spcAft>
          <a:spcPct val="0"/>
        </a:spcAft>
        <a:buClr>
          <a:schemeClr val="tx1"/>
        </a:buClr>
        <a:defRPr sz="3200">
          <a:solidFill>
            <a:schemeClr val="tx1"/>
          </a:solidFill>
          <a:latin typeface="Arial" pitchFamily="34" charset="0"/>
        </a:defRPr>
      </a:lvl3pPr>
      <a:lvl4pPr algn="l" rtl="0" fontAlgn="base">
        <a:spcBef>
          <a:spcPct val="0"/>
        </a:spcBef>
        <a:spcAft>
          <a:spcPct val="0"/>
        </a:spcAft>
        <a:buClr>
          <a:schemeClr val="tx1"/>
        </a:buClr>
        <a:defRPr sz="3200">
          <a:solidFill>
            <a:schemeClr val="tx1"/>
          </a:solidFill>
          <a:latin typeface="Arial" pitchFamily="34" charset="0"/>
        </a:defRPr>
      </a:lvl4pPr>
      <a:lvl5pPr algn="l" rtl="0" fontAlgn="base">
        <a:spcBef>
          <a:spcPct val="0"/>
        </a:spcBef>
        <a:spcAft>
          <a:spcPct val="0"/>
        </a:spcAft>
        <a:buClr>
          <a:schemeClr val="tx1"/>
        </a:buClr>
        <a:defRPr sz="3200">
          <a:solidFill>
            <a:schemeClr val="tx1"/>
          </a:solidFill>
          <a:latin typeface="Arial" pitchFamily="34" charset="0"/>
        </a:defRPr>
      </a:lvl5pPr>
      <a:lvl6pPr marL="457200" algn="l" rtl="0" fontAlgn="base">
        <a:spcBef>
          <a:spcPct val="0"/>
        </a:spcBef>
        <a:spcAft>
          <a:spcPct val="0"/>
        </a:spcAft>
        <a:buClr>
          <a:schemeClr val="tx1"/>
        </a:buClr>
        <a:defRPr sz="3200">
          <a:solidFill>
            <a:schemeClr val="tx1"/>
          </a:solidFill>
          <a:latin typeface="Arial" pitchFamily="34" charset="0"/>
        </a:defRPr>
      </a:lvl6pPr>
      <a:lvl7pPr marL="914400" algn="l" rtl="0" fontAlgn="base">
        <a:spcBef>
          <a:spcPct val="0"/>
        </a:spcBef>
        <a:spcAft>
          <a:spcPct val="0"/>
        </a:spcAft>
        <a:buClr>
          <a:schemeClr val="tx1"/>
        </a:buClr>
        <a:defRPr sz="3200">
          <a:solidFill>
            <a:schemeClr val="tx1"/>
          </a:solidFill>
          <a:latin typeface="Arial" pitchFamily="34" charset="0"/>
        </a:defRPr>
      </a:lvl7pPr>
      <a:lvl8pPr marL="1371600" algn="l" rtl="0" fontAlgn="base">
        <a:spcBef>
          <a:spcPct val="0"/>
        </a:spcBef>
        <a:spcAft>
          <a:spcPct val="0"/>
        </a:spcAft>
        <a:buClr>
          <a:schemeClr val="tx1"/>
        </a:buClr>
        <a:defRPr sz="3200">
          <a:solidFill>
            <a:schemeClr val="tx1"/>
          </a:solidFill>
          <a:latin typeface="Arial" pitchFamily="34" charset="0"/>
        </a:defRPr>
      </a:lvl8pPr>
      <a:lvl9pPr marL="1828800" algn="l" rtl="0" fontAlgn="base">
        <a:spcBef>
          <a:spcPct val="0"/>
        </a:spcBef>
        <a:spcAft>
          <a:spcPct val="0"/>
        </a:spcAft>
        <a:buClr>
          <a:schemeClr val="tx1"/>
        </a:buClr>
        <a:defRPr sz="3200">
          <a:solidFill>
            <a:schemeClr val="tx1"/>
          </a:solidFill>
          <a:latin typeface="Arial" pitchFamily="34"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hyperlink" Target="https://github.com/turner11/BWA-Final_Project/blob/master/Files/Prototype.zip?raw=true" TargetMode="Externa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urner11/BWA-Final_Project/blob/master/Code/BWT.Net/InexactSearch.c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2123728" y="1628800"/>
            <a:ext cx="5830515" cy="1470025"/>
          </a:xfrm>
        </p:spPr>
        <p:txBody>
          <a:bodyPr/>
          <a:lstStyle/>
          <a:p>
            <a:r>
              <a:rPr lang="he-IL" b="1" dirty="0" smtClean="0"/>
              <a:t>מקבול</a:t>
            </a:r>
            <a:r>
              <a:rPr lang="en-US" b="1" dirty="0" smtClean="0">
                <a:solidFill>
                  <a:schemeClr val="tx1"/>
                </a:solidFill>
                <a:latin typeface="+mj-lt"/>
                <a:ea typeface="+mj-ea"/>
                <a:cs typeface="+mj-cs"/>
              </a:rPr>
              <a:t>BWA-Aligner </a:t>
            </a:r>
            <a:r>
              <a:rPr lang="en-US" dirty="0">
                <a:solidFill>
                  <a:schemeClr val="tx1"/>
                </a:solidFill>
                <a:latin typeface="+mj-lt"/>
                <a:ea typeface="+mj-ea"/>
                <a:cs typeface="+mj-cs"/>
              </a:rPr>
              <a:t/>
            </a:r>
            <a:br>
              <a:rPr lang="en-US" dirty="0">
                <a:solidFill>
                  <a:schemeClr val="tx1"/>
                </a:solidFill>
                <a:latin typeface="+mj-lt"/>
                <a:ea typeface="+mj-ea"/>
                <a:cs typeface="+mj-cs"/>
              </a:rPr>
            </a:br>
            <a:endParaRPr lang="he-IL" altLang="he-IL" dirty="0"/>
          </a:p>
        </p:txBody>
      </p:sp>
      <p:sp>
        <p:nvSpPr>
          <p:cNvPr id="53251" name="Rectangle 3"/>
          <p:cNvSpPr>
            <a:spLocks noGrp="1" noChangeArrowheads="1"/>
          </p:cNvSpPr>
          <p:nvPr>
            <p:ph type="subTitle" idx="1"/>
          </p:nvPr>
        </p:nvSpPr>
        <p:spPr/>
        <p:txBody>
          <a:bodyPr/>
          <a:lstStyle/>
          <a:p>
            <a:pPr algn="r"/>
            <a:r>
              <a:rPr lang="he-IL" b="1" dirty="0">
                <a:solidFill>
                  <a:schemeClr val="tx1"/>
                </a:solidFill>
                <a:latin typeface="+mn-lt"/>
                <a:ea typeface="+mn-ea"/>
                <a:cs typeface="+mn-cs"/>
              </a:rPr>
              <a:t>אבי </a:t>
            </a:r>
            <a:r>
              <a:rPr lang="he-IL" b="1" dirty="0" smtClean="0">
                <a:solidFill>
                  <a:schemeClr val="tx1"/>
                </a:solidFill>
                <a:latin typeface="+mn-lt"/>
                <a:ea typeface="+mn-ea"/>
                <a:cs typeface="+mn-cs"/>
              </a:rPr>
              <a:t>טרנר</a:t>
            </a:r>
          </a:p>
          <a:p>
            <a:pPr algn="r"/>
            <a:r>
              <a:rPr lang="he-IL" b="1" dirty="0">
                <a:solidFill>
                  <a:schemeClr val="tx1"/>
                </a:solidFill>
                <a:latin typeface="+mn-lt"/>
                <a:ea typeface="+mn-ea"/>
                <a:cs typeface="+mn-cs"/>
              </a:rPr>
              <a:t>מנחה </a:t>
            </a:r>
            <a:r>
              <a:rPr lang="he-IL" b="1" dirty="0" smtClean="0">
                <a:solidFill>
                  <a:schemeClr val="tx1"/>
                </a:solidFill>
                <a:latin typeface="+mn-lt"/>
                <a:ea typeface="+mn-ea"/>
                <a:cs typeface="+mn-cs"/>
              </a:rPr>
              <a:t>אקדמי: ד"ר </a:t>
            </a:r>
            <a:r>
              <a:rPr lang="he-IL" b="1" dirty="0">
                <a:solidFill>
                  <a:schemeClr val="tx1"/>
                </a:solidFill>
                <a:latin typeface="+mn-lt"/>
                <a:ea typeface="+mn-ea"/>
                <a:cs typeface="+mn-cs"/>
              </a:rPr>
              <a:t>יהודה חסין </a:t>
            </a:r>
            <a:endParaRPr lang="he-IL" alt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2699546" y="764704"/>
                <a:ext cx="6432444" cy="4857403"/>
              </a:xfrm>
            </p:spPr>
            <p:txBody>
              <a:bodyPr/>
              <a:lstStyle/>
              <a:p>
                <a:pPr>
                  <a:lnSpc>
                    <a:spcPct val="150000"/>
                  </a:lnSpc>
                </a:pPr>
                <a:r>
                  <a:rPr lang="he-IL" sz="2000" dirty="0" smtClean="0"/>
                  <a:t>האלגוריתם </a:t>
                </a:r>
                <a:r>
                  <a:rPr lang="en-US" sz="2000" dirty="0" smtClean="0"/>
                  <a:t>BWA</a:t>
                </a:r>
                <a:r>
                  <a:rPr lang="he-IL" sz="2000" dirty="0" smtClean="0"/>
                  <a:t> הוא אכן יעיל מאוד.</a:t>
                </a:r>
              </a:p>
              <a:p>
                <a:pPr>
                  <a:lnSpc>
                    <a:spcPct val="150000"/>
                  </a:lnSpc>
                </a:pPr>
                <a:r>
                  <a:rPr lang="he-IL" sz="2000" dirty="0" smtClean="0"/>
                  <a:t>כזכור, את האלגוריתם מבצעים המון פעמים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i="1">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a:t>(</a:t>
                </a:r>
                <a:r>
                  <a:rPr lang="he-IL" sz="2000" dirty="0" smtClean="0"/>
                  <a:t>.</a:t>
                </a:r>
              </a:p>
              <a:p>
                <a:pPr>
                  <a:lnSpc>
                    <a:spcPct val="150000"/>
                  </a:lnSpc>
                </a:pPr>
                <a:r>
                  <a:rPr lang="he-IL" sz="2000" dirty="0"/>
                  <a:t>יעילות האלגוריתם עבור מציאת מיקום כל הדגימות :</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smtClean="0">
                        <a:latin typeface="Cambria Math"/>
                      </a:rPr>
                      <m:t>)</m:t>
                    </m:r>
                  </m:oMath>
                </a14:m>
                <a:endParaRPr lang="he-IL" sz="2000" dirty="0" smtClean="0"/>
              </a:p>
              <a:p>
                <a:pPr>
                  <a:lnSpc>
                    <a:spcPct val="150000"/>
                  </a:lnSpc>
                </a:pPr>
                <a:r>
                  <a:rPr lang="he-IL" sz="2000" dirty="0" smtClean="0"/>
                  <a:t>בפועל, כיום, זמן הריצה של אלגוריתם זה הוא בין שעות לימים.</a:t>
                </a:r>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2699546" y="764704"/>
                <a:ext cx="6432444" cy="4857403"/>
              </a:xfrm>
              <a:blipFill rotWithShape="1">
                <a:blip r:embed="rId3"/>
                <a:stretch>
                  <a:fillRect r="-948"/>
                </a:stretch>
              </a:blipFill>
            </p:spPr>
            <p:txBody>
              <a:bodyPr/>
              <a:lstStyle/>
              <a:p>
                <a:r>
                  <a:rPr lang="he-IL">
                    <a:noFill/>
                  </a:rPr>
                  <a:t> </a:t>
                </a:r>
              </a:p>
            </p:txBody>
          </p:sp>
        </mc:Fallback>
      </mc:AlternateContent>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בעיה בפתרון </a:t>
            </a:r>
            <a:r>
              <a:rPr lang="en-US" b="1" kern="0" dirty="0" smtClean="0"/>
              <a:t>BWA </a:t>
            </a:r>
            <a:endParaRPr lang="he-IL" altLang="he-IL" kern="0" dirty="0"/>
          </a:p>
        </p:txBody>
      </p:sp>
    </p:spTree>
    <p:extLst>
      <p:ext uri="{BB962C8B-B14F-4D97-AF65-F5344CB8AC3E}">
        <p14:creationId xmlns:p14="http://schemas.microsoft.com/office/powerpoint/2010/main" val="268964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2483768" y="1340768"/>
            <a:ext cx="6432444" cy="4857403"/>
          </a:xfrm>
        </p:spPr>
        <p:txBody>
          <a:bodyPr/>
          <a:lstStyle/>
          <a:p>
            <a:pPr marL="0" indent="0">
              <a:buNone/>
            </a:pPr>
            <a:r>
              <a:rPr lang="he-IL" altLang="he-IL" sz="3200" dirty="0" smtClean="0"/>
              <a:t>שלבים בפתרון:</a:t>
            </a:r>
          </a:p>
          <a:p>
            <a:pPr marL="457200" indent="-457200">
              <a:lnSpc>
                <a:spcPct val="150000"/>
              </a:lnSpc>
              <a:buFont typeface="+mj-cs"/>
              <a:buAutoNum type="hebrew2Minus"/>
            </a:pPr>
            <a:r>
              <a:rPr lang="he-IL" sz="2000" dirty="0" smtClean="0"/>
              <a:t>בניית אב טיפוס (</a:t>
            </a:r>
            <a:r>
              <a:rPr lang="en-US" sz="2000" dirty="0" smtClean="0"/>
              <a:t>CPU</a:t>
            </a:r>
            <a:r>
              <a:rPr lang="he-IL" sz="2000" dirty="0" smtClean="0"/>
              <a:t>)  - להבנת הסביבה והאלגוריתם.</a:t>
            </a:r>
          </a:p>
          <a:p>
            <a:pPr marL="457200" indent="-457200">
              <a:lnSpc>
                <a:spcPct val="150000"/>
              </a:lnSpc>
              <a:buFont typeface="+mj-cs"/>
              <a:buAutoNum type="hebrew2Minus"/>
            </a:pPr>
            <a:r>
              <a:rPr lang="he-IL" sz="2000" dirty="0" smtClean="0"/>
              <a:t>מקבול נאיבי של האלגוריתם – כל דגימה תקבל </a:t>
            </a:r>
            <a:r>
              <a:rPr lang="en-US" sz="2000" dirty="0" smtClean="0"/>
              <a:t>Thread</a:t>
            </a:r>
            <a:r>
              <a:rPr lang="he-IL" sz="2000" dirty="0" smtClean="0"/>
              <a:t> משל עצמה על גבי ה</a:t>
            </a:r>
            <a:r>
              <a:rPr lang="en-US" sz="2000" dirty="0" smtClean="0"/>
              <a:t>GPU</a:t>
            </a:r>
            <a:r>
              <a:rPr lang="he-IL" sz="2000" dirty="0" smtClean="0"/>
              <a:t>.</a:t>
            </a:r>
          </a:p>
          <a:p>
            <a:pPr marL="457200" indent="-457200">
              <a:lnSpc>
                <a:spcPct val="150000"/>
              </a:lnSpc>
              <a:buFont typeface="+mj-cs"/>
              <a:buAutoNum type="hebrew2Minus"/>
            </a:pPr>
            <a:r>
              <a:rPr lang="he-IL" sz="2000" dirty="0" smtClean="0"/>
              <a:t>שיפור. נצפה בזמני הריצה בפועל, ובמידת הצורך – ננסה לשפר את זמן הריצה.</a:t>
            </a:r>
          </a:p>
        </p:txBody>
      </p:sp>
      <p:sp>
        <p:nvSpPr>
          <p:cNvPr id="7"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הפתרון</a:t>
            </a:r>
            <a:endParaRPr lang="he-IL" altLang="he-IL" kern="0" dirty="0"/>
          </a:p>
        </p:txBody>
      </p:sp>
      <p:sp>
        <p:nvSpPr>
          <p:cNvPr id="8" name="Rectangle 2"/>
          <p:cNvSpPr txBox="1">
            <a:spLocks noChangeArrowheads="1"/>
          </p:cNvSpPr>
          <p:nvPr/>
        </p:nvSpPr>
        <p:spPr bwMode="auto">
          <a:xfrm>
            <a:off x="2695054" y="76650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en-US" b="1" kern="0" dirty="0" smtClean="0"/>
              <a:t>BWA-Align</a:t>
            </a:r>
            <a:r>
              <a:rPr lang="he-IL" b="1" kern="0" dirty="0" smtClean="0"/>
              <a:t> ממוקבל</a:t>
            </a:r>
            <a:endParaRPr lang="he-IL" altLang="he-IL" kern="0" dirty="0"/>
          </a:p>
        </p:txBody>
      </p:sp>
    </p:spTree>
    <p:extLst>
      <p:ext uri="{BB962C8B-B14F-4D97-AF65-F5344CB8AC3E}">
        <p14:creationId xmlns:p14="http://schemas.microsoft.com/office/powerpoint/2010/main" val="9243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1115616" y="764704"/>
            <a:ext cx="8016374" cy="4857403"/>
          </a:xfrm>
        </p:spPr>
        <p:txBody>
          <a:bodyPr/>
          <a:lstStyle/>
          <a:p>
            <a:pPr marL="457200" indent="-457200">
              <a:lnSpc>
                <a:spcPct val="150000"/>
              </a:lnSpc>
              <a:buFont typeface="+mj-cs"/>
              <a:buAutoNum type="hebrew2Minus"/>
            </a:pPr>
            <a:r>
              <a:rPr lang="he-IL" sz="1800" dirty="0" smtClean="0"/>
              <a:t>בנוסף למקבול, רצינו לשפר קוד קיים. אך מסתבר שהקוד לא מתועד ומאוד לא אינטואיטיבי (כנראה בעקבות אופטימיזציות רבות). אם לאחר המקבול התוצאות לא יהיו טובות מספיק, נשקול לכתוב את הקוד הרלוונטי מחדש בצורה שקל יותר למקבל</a:t>
            </a:r>
            <a:r>
              <a:rPr lang="he-IL" sz="1800" dirty="0" smtClean="0"/>
              <a:t>.</a:t>
            </a:r>
          </a:p>
          <a:p>
            <a:pPr marL="457200" indent="-457200">
              <a:lnSpc>
                <a:spcPct val="150000"/>
              </a:lnSpc>
              <a:buFont typeface="+mj-cs"/>
              <a:buAutoNum type="hebrew2Minus"/>
            </a:pPr>
            <a:r>
              <a:rPr lang="he-IL" sz="1800" dirty="0" smtClean="0"/>
              <a:t>ראוי לציין שהמקבול הוא לא עבודה של תרגום ותו לא. יש אתגרים רבים כגון:</a:t>
            </a:r>
          </a:p>
          <a:p>
            <a:pPr marL="857250" lvl="1" indent="-457200">
              <a:lnSpc>
                <a:spcPct val="150000"/>
              </a:lnSpc>
            </a:pPr>
            <a:r>
              <a:rPr lang="he-IL" sz="1800" dirty="0" smtClean="0"/>
              <a:t>התמודדות עם רקורסיה במעבר ל</a:t>
            </a:r>
            <a:r>
              <a:rPr lang="en-US" sz="1800" dirty="0" smtClean="0"/>
              <a:t>GPU</a:t>
            </a:r>
            <a:r>
              <a:rPr lang="he-IL" sz="1800" dirty="0" smtClean="0"/>
              <a:t>.</a:t>
            </a:r>
          </a:p>
          <a:p>
            <a:pPr marL="857250" lvl="1" indent="-457200">
              <a:lnSpc>
                <a:spcPct val="150000"/>
              </a:lnSpc>
            </a:pPr>
            <a:r>
              <a:rPr lang="he-IL" sz="1800" dirty="0" smtClean="0"/>
              <a:t>בעיית פוינטרים במעבר ל </a:t>
            </a:r>
            <a:r>
              <a:rPr lang="en-US" sz="1800" dirty="0" smtClean="0"/>
              <a:t>GPU</a:t>
            </a:r>
            <a:endParaRPr lang="he-IL" sz="1800" dirty="0" smtClean="0"/>
          </a:p>
          <a:p>
            <a:pPr marL="457200" indent="-457200">
              <a:lnSpc>
                <a:spcPct val="150000"/>
              </a:lnSpc>
              <a:buFont typeface="+mj-cs"/>
              <a:buAutoNum type="hebrew2Minus"/>
            </a:pPr>
            <a:r>
              <a:rPr lang="he-IL" sz="1800" dirty="0" smtClean="0">
                <a:solidFill>
                  <a:schemeClr val="tx1"/>
                </a:solidFill>
                <a:hlinkClick r:id="rId4"/>
              </a:rPr>
              <a:t>באב הטיפוס הנכחי </a:t>
            </a:r>
            <a:r>
              <a:rPr lang="he-IL" sz="1800" dirty="0" smtClean="0">
                <a:solidFill>
                  <a:schemeClr val="tx1"/>
                </a:solidFill>
              </a:rPr>
              <a:t>ישמנו את הפעולות הבאות:</a:t>
            </a:r>
          </a:p>
          <a:p>
            <a:pPr marL="857250" lvl="1" indent="-457200">
              <a:lnSpc>
                <a:spcPct val="150000"/>
              </a:lnSpc>
            </a:pPr>
            <a:r>
              <a:rPr lang="he-IL" sz="1800" dirty="0" smtClean="0"/>
              <a:t>טרנספורם </a:t>
            </a:r>
            <a:r>
              <a:rPr lang="en-US" sz="1800" dirty="0" smtClean="0"/>
              <a:t>BWT</a:t>
            </a:r>
            <a:r>
              <a:rPr lang="he-IL" sz="1800" dirty="0" smtClean="0"/>
              <a:t> (אינדוקס).</a:t>
            </a:r>
          </a:p>
          <a:p>
            <a:pPr marL="857250" lvl="1" indent="-457200">
              <a:lnSpc>
                <a:spcPct val="150000"/>
              </a:lnSpc>
            </a:pPr>
            <a:r>
              <a:rPr lang="he-IL" sz="1800" dirty="0" smtClean="0"/>
              <a:t>אלגוריתם </a:t>
            </a:r>
            <a:r>
              <a:rPr lang="en-US" sz="1800" dirty="0" smtClean="0"/>
              <a:t>BWA-Align</a:t>
            </a:r>
            <a:endParaRPr lang="he-IL" sz="1800" dirty="0" smtClean="0"/>
          </a:p>
          <a:p>
            <a:pPr marL="857250" lvl="1" indent="-457200">
              <a:lnSpc>
                <a:spcPct val="150000"/>
              </a:lnSpc>
            </a:pPr>
            <a:r>
              <a:rPr lang="he-IL" sz="1800" dirty="0"/>
              <a:t>אלגוריתם </a:t>
            </a:r>
            <a:r>
              <a:rPr lang="en-US" sz="1800" dirty="0" smtClean="0"/>
              <a:t>BWA-Align</a:t>
            </a:r>
            <a:r>
              <a:rPr lang="he-IL" sz="1800" dirty="0" smtClean="0"/>
              <a:t> ממוקבל.</a:t>
            </a:r>
          </a:p>
          <a:p>
            <a:pPr marL="857250" lvl="1" indent="-457200">
              <a:lnSpc>
                <a:spcPct val="150000"/>
              </a:lnSpc>
            </a:pPr>
            <a:r>
              <a:rPr lang="he-IL" sz="1800" dirty="0" smtClean="0"/>
              <a:t>השוואת זמני ריצה בין האלגוריתם ההמוקבל והסדרתי.</a:t>
            </a:r>
            <a:endParaRPr lang="he-IL" sz="1800" dirty="0"/>
          </a:p>
          <a:p>
            <a:pPr marL="857250" lvl="1" indent="-457200">
              <a:lnSpc>
                <a:spcPct val="150000"/>
              </a:lnSpc>
            </a:pPr>
            <a:endParaRPr lang="he-IL" sz="1800" dirty="0" smtClean="0"/>
          </a:p>
          <a:p>
            <a:pPr marL="857250" lvl="1" indent="-457200">
              <a:lnSpc>
                <a:spcPct val="150000"/>
              </a:lnSpc>
              <a:buFont typeface="+mj-cs"/>
              <a:buAutoNum type="hebrew2Minus"/>
            </a:pPr>
            <a:endParaRPr lang="en-US" sz="1800" dirty="0">
              <a:solidFill>
                <a:schemeClr val="tx1"/>
              </a:solidFill>
            </a:endParaRPr>
          </a:p>
          <a:p>
            <a:pPr lvl="1"/>
            <a:endParaRPr lang="he-IL" sz="2000" kern="1200" dirty="0" smtClean="0">
              <a:solidFill>
                <a:schemeClr val="tx1"/>
              </a:solidFill>
              <a:latin typeface="Arial" pitchFamily="34" charset="0"/>
            </a:endParaRPr>
          </a:p>
          <a:p>
            <a:pPr lvl="1"/>
            <a:endParaRPr lang="en-US" sz="2000" kern="1200" dirty="0">
              <a:solidFill>
                <a:schemeClr val="tx1"/>
              </a:solidFill>
              <a:latin typeface="Arial" pitchFamily="34" charset="0"/>
            </a:endParaRPr>
          </a:p>
          <a:p>
            <a:pPr lvl="1"/>
            <a:endParaRPr lang="he-IL" altLang="he-IL" sz="2000" dirty="0"/>
          </a:p>
        </p:txBody>
      </p:sp>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אב טיפוס</a:t>
            </a:r>
            <a:endParaRPr lang="he-IL" altLang="he-IL" kern="0" dirty="0"/>
          </a:p>
        </p:txBody>
      </p:sp>
      <p:graphicFrame>
        <p:nvGraphicFramePr>
          <p:cNvPr id="2" name="Object 1"/>
          <p:cNvGraphicFramePr>
            <a:graphicFrameLocks noChangeAspect="1"/>
          </p:cNvGraphicFramePr>
          <p:nvPr>
            <p:extLst>
              <p:ext uri="{D42A27DB-BD31-4B8C-83A1-F6EECF244321}">
                <p14:modId xmlns:p14="http://schemas.microsoft.com/office/powerpoint/2010/main" val="3972248002"/>
              </p:ext>
            </p:extLst>
          </p:nvPr>
        </p:nvGraphicFramePr>
        <p:xfrm>
          <a:off x="1301477" y="4005064"/>
          <a:ext cx="1408113" cy="865188"/>
        </p:xfrm>
        <a:graphic>
          <a:graphicData uri="http://schemas.openxmlformats.org/presentationml/2006/ole">
            <mc:AlternateContent xmlns:mc="http://schemas.openxmlformats.org/markup-compatibility/2006">
              <mc:Choice xmlns:v="urn:schemas-microsoft-com:vml" Requires="v">
                <p:oleObj spid="_x0000_s2098" name="Packager Shell Object" showAsIcon="1" r:id="rId5" imgW="1408680" imgH="865080" progId="Package">
                  <p:embed/>
                </p:oleObj>
              </mc:Choice>
              <mc:Fallback>
                <p:oleObj name="Packager Shell Object" showAsIcon="1" r:id="rId5" imgW="1408680" imgH="865080" progId="Package">
                  <p:embed/>
                  <p:pic>
                    <p:nvPicPr>
                      <p:cNvPr id="0" name=""/>
                      <p:cNvPicPr/>
                      <p:nvPr/>
                    </p:nvPicPr>
                    <p:blipFill>
                      <a:blip r:embed="rId6"/>
                      <a:stretch>
                        <a:fillRect/>
                      </a:stretch>
                    </p:blipFill>
                    <p:spPr>
                      <a:xfrm>
                        <a:off x="1301477" y="4005064"/>
                        <a:ext cx="1408113" cy="86518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88333587"/>
              </p:ext>
            </p:extLst>
          </p:nvPr>
        </p:nvGraphicFramePr>
        <p:xfrm>
          <a:off x="1475656" y="3068960"/>
          <a:ext cx="914400" cy="865188"/>
        </p:xfrm>
        <a:graphic>
          <a:graphicData uri="http://schemas.openxmlformats.org/presentationml/2006/ole">
            <mc:AlternateContent xmlns:mc="http://schemas.openxmlformats.org/markup-compatibility/2006">
              <mc:Choice xmlns:v="urn:schemas-microsoft-com:vml" Requires="v">
                <p:oleObj spid="_x0000_s2099" name="Packager Shell Object" showAsIcon="1" r:id="rId7" imgW="913680" imgH="865080" progId="Package">
                  <p:embed/>
                </p:oleObj>
              </mc:Choice>
              <mc:Fallback>
                <p:oleObj name="Packager Shell Object" showAsIcon="1" r:id="rId7" imgW="913680" imgH="865080" progId="Package">
                  <p:embed/>
                  <p:pic>
                    <p:nvPicPr>
                      <p:cNvPr id="0" name=""/>
                      <p:cNvPicPr/>
                      <p:nvPr/>
                    </p:nvPicPr>
                    <p:blipFill>
                      <a:blip r:embed="rId8"/>
                      <a:stretch>
                        <a:fillRect/>
                      </a:stretch>
                    </p:blipFill>
                    <p:spPr>
                      <a:xfrm>
                        <a:off x="1475656" y="3068960"/>
                        <a:ext cx="914400" cy="865188"/>
                      </a:xfrm>
                      <a:prstGeom prst="rect">
                        <a:avLst/>
                      </a:prstGeom>
                    </p:spPr>
                  </p:pic>
                </p:oleObj>
              </mc:Fallback>
            </mc:AlternateContent>
          </a:graphicData>
        </a:graphic>
      </p:graphicFrame>
    </p:spTree>
    <p:extLst>
      <p:ext uri="{BB962C8B-B14F-4D97-AF65-F5344CB8AC3E}">
        <p14:creationId xmlns:p14="http://schemas.microsoft.com/office/powerpoint/2010/main" val="45021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par>
                                <p:cTn id="11" presetID="1" presetClass="entr" presetSubtype="0" fill="hold" grpId="0" nodeType="with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3" presetID="1" presetClass="entr" presetSubtype="0" fill="hold" grpId="0" nodeType="with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19" presetID="1" presetClass="entr" presetSubtype="0" fill="hold" grpId="0" nodeType="withEffect">
                                  <p:stCondLst>
                                    <p:cond delay="0"/>
                                  </p:stCondLst>
                                  <p:childTnLst>
                                    <p:set>
                                      <p:cBhvr>
                                        <p:cTn id="20" dur="1" fill="hold">
                                          <p:stCondLst>
                                            <p:cond delay="0"/>
                                          </p:stCondLst>
                                        </p:cTn>
                                        <p:tgtEl>
                                          <p:spTgt spid="542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par>
                                <p:cTn id="21" presetID="1" presetClass="entr" presetSubtype="0" fill="hold" grpId="0" nodeType="withEffect">
                                  <p:stCondLst>
                                    <p:cond delay="0"/>
                                  </p:stCondLst>
                                  <p:childTnLst>
                                    <p:set>
                                      <p:cBhvr>
                                        <p:cTn id="22"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par>
                                <p:cTn id="23" presetID="1" presetClass="entr" presetSubtype="0" fill="hold" grpId="0" nodeType="with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7" end="7"/>
                                            </p:txEl>
                                          </p:spTgt>
                                        </p:tgtEl>
                                        <p:attrNameLst>
                                          <p:attrName>ppt_c</p:attrName>
                                        </p:attrNameLst>
                                      </p:cBhvr>
                                      <p:to>
                                        <a:srgbClr val="DDDDDD"/>
                                      </p:to>
                                    </p:animClr>
                                  </p:subTnLst>
                                </p:cTn>
                              </p:par>
                              <p:par>
                                <p:cTn id="25" presetID="1" presetClass="entr" presetSubtype="0" fill="hold" grpId="0" nodeType="withEffect">
                                  <p:stCondLst>
                                    <p:cond delay="0"/>
                                  </p:stCondLst>
                                  <p:childTnLst>
                                    <p:set>
                                      <p:cBhvr>
                                        <p:cTn id="26" dur="1" fill="hold">
                                          <p:stCondLst>
                                            <p:cond delay="0"/>
                                          </p:stCondLst>
                                        </p:cTn>
                                        <p:tgtEl>
                                          <p:spTgt spid="5427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8" end="8"/>
                                            </p:txEl>
                                          </p:spTgt>
                                        </p:tgtEl>
                                        <p:attrNameLst>
                                          <p:attrName>ppt_c</p:attrName>
                                        </p:attrNameLst>
                                      </p:cBhvr>
                                      <p:to>
                                        <a:srgbClr val="DDDDDD"/>
                                      </p:to>
                                    </p:animClr>
                                  </p:sub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ביניים מאב הטיפוס</a:t>
            </a:r>
            <a:endParaRPr lang="he-IL" altLang="he-IL" kern="0" dirty="0"/>
          </a:p>
        </p:txBody>
      </p:sp>
      <p:graphicFrame>
        <p:nvGraphicFramePr>
          <p:cNvPr id="9" name="Chart 8"/>
          <p:cNvGraphicFramePr/>
          <p:nvPr>
            <p:extLst>
              <p:ext uri="{D42A27DB-BD31-4B8C-83A1-F6EECF244321}">
                <p14:modId xmlns:p14="http://schemas.microsoft.com/office/powerpoint/2010/main" val="2126961816"/>
              </p:ext>
            </p:extLst>
          </p:nvPr>
        </p:nvGraphicFramePr>
        <p:xfrm>
          <a:off x="1835696" y="1196752"/>
          <a:ext cx="6048672" cy="45365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297232424"/>
              </p:ext>
            </p:extLst>
          </p:nvPr>
        </p:nvGraphicFramePr>
        <p:xfrm>
          <a:off x="683568" y="1005508"/>
          <a:ext cx="7992888" cy="47997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555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altLang="he-IL" b="1" kern="0" dirty="0" smtClean="0"/>
              <a:t>אב טיפוס – דוגמת קוד</a:t>
            </a:r>
            <a:endParaRPr lang="he-IL" altLang="he-IL" kern="0" dirty="0"/>
          </a:p>
        </p:txBody>
      </p:sp>
      <p:sp>
        <p:nvSpPr>
          <p:cNvPr id="4" name="Rectangle 3"/>
          <p:cNvSpPr txBox="1">
            <a:spLocks noChangeArrowheads="1"/>
          </p:cNvSpPr>
          <p:nvPr/>
        </p:nvSpPr>
        <p:spPr bwMode="auto">
          <a:xfrm>
            <a:off x="2699546" y="764704"/>
            <a:ext cx="6432444" cy="485740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marL="457200" indent="-457200">
              <a:lnSpc>
                <a:spcPct val="150000"/>
              </a:lnSpc>
              <a:buFont typeface="+mj-cs"/>
              <a:buAutoNum type="hebrew2Minus"/>
            </a:pPr>
            <a:r>
              <a:rPr lang="he-IL" sz="2000" kern="0" dirty="0" smtClean="0"/>
              <a:t>לינק למאגר הקוד: </a:t>
            </a:r>
            <a:r>
              <a:rPr lang="en-US" sz="2000" kern="0" dirty="0" smtClean="0">
                <a:hlinkClick r:id="rId3"/>
              </a:rPr>
              <a:t>Inexact-Search</a:t>
            </a:r>
            <a:endParaRPr lang="en-US" kern="1200" dirty="0" smtClean="0">
              <a:latin typeface="Arial" pitchFamily="34" charset="0"/>
            </a:endParaRPr>
          </a:p>
          <a:p>
            <a:pPr lvl="1"/>
            <a:endParaRPr lang="he-IL" altLang="he-IL" kern="0" dirty="0"/>
          </a:p>
        </p:txBody>
      </p:sp>
    </p:spTree>
    <p:extLst>
      <p:ext uri="{BB962C8B-B14F-4D97-AF65-F5344CB8AC3E}">
        <p14:creationId xmlns:p14="http://schemas.microsoft.com/office/powerpoint/2010/main" val="146400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endParaRPr lang="he-IL" altLang="he-IL" kern="0" dirty="0"/>
          </a:p>
        </p:txBody>
      </p:sp>
      <p:pic>
        <p:nvPicPr>
          <p:cNvPr id="4100" name="Picture 4" descr="C:\Users\Avi\AppData\Local\Microsoft\Windows\Temporary Internet Files\Content.IE5\N2LHBRK2\large-Question-Mark-66.6-15073[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823594"/>
            <a:ext cx="2412248" cy="453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324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339752" y="764704"/>
            <a:ext cx="6792238" cy="5760640"/>
          </a:xfrm>
        </p:spPr>
        <p:txBody>
          <a:bodyPr/>
          <a:lstStyle/>
          <a:p>
            <a:pPr marL="0" indent="0">
              <a:buNone/>
            </a:pPr>
            <a:r>
              <a:rPr lang="he-IL" altLang="he-IL" sz="3200" dirty="0" smtClean="0"/>
              <a:t>קצת רקע על </a:t>
            </a:r>
            <a:r>
              <a:rPr lang="en-US" altLang="he-IL" sz="3200" dirty="0" smtClean="0"/>
              <a:t>DNA</a:t>
            </a:r>
            <a:r>
              <a:rPr lang="he-IL" altLang="he-IL" sz="3200" dirty="0" smtClean="0"/>
              <a:t>:</a:t>
            </a:r>
          </a:p>
          <a:p>
            <a:pPr>
              <a:lnSpc>
                <a:spcPct val="150000"/>
              </a:lnSpc>
            </a:pPr>
            <a:r>
              <a:rPr lang="he-IL" sz="2000" kern="1200" dirty="0" smtClean="0">
                <a:solidFill>
                  <a:schemeClr val="tx1"/>
                </a:solidFill>
                <a:latin typeface="Arial" pitchFamily="34" charset="0"/>
              </a:rPr>
              <a:t>ב </a:t>
            </a:r>
            <a:r>
              <a:rPr lang="en-US" sz="2000" kern="1200" dirty="0" smtClean="0">
                <a:solidFill>
                  <a:schemeClr val="tx1"/>
                </a:solidFill>
                <a:latin typeface="Arial" pitchFamily="34" charset="0"/>
              </a:rPr>
              <a:t>DNA</a:t>
            </a:r>
            <a:r>
              <a:rPr lang="he-IL" sz="2000" kern="1200" dirty="0" smtClean="0">
                <a:solidFill>
                  <a:schemeClr val="tx1"/>
                </a:solidFill>
                <a:latin typeface="Arial" pitchFamily="34" charset="0"/>
              </a:rPr>
              <a:t> מצוי </a:t>
            </a:r>
            <a:r>
              <a:rPr lang="he-IL" sz="2000" kern="1200" dirty="0">
                <a:solidFill>
                  <a:schemeClr val="tx1"/>
                </a:solidFill>
                <a:latin typeface="Arial" pitchFamily="34" charset="0"/>
              </a:rPr>
              <a:t>כל המידע התורשתי לבניית החלבונים בתא אצל כל האורגניזמים הידועים, מחיידקים ועד לבני אדם</a:t>
            </a:r>
            <a:r>
              <a:rPr lang="he-IL" sz="2000" kern="1200" dirty="0" smtClean="0">
                <a:solidFill>
                  <a:schemeClr val="tx1"/>
                </a:solidFill>
                <a:latin typeface="Arial" pitchFamily="34" charset="0"/>
              </a:rPr>
              <a:t>.</a:t>
            </a:r>
          </a:p>
          <a:p>
            <a:pPr>
              <a:lnSpc>
                <a:spcPct val="150000"/>
              </a:lnSpc>
            </a:pPr>
            <a:r>
              <a:rPr lang="he-IL" sz="2000" dirty="0">
                <a:solidFill>
                  <a:schemeClr val="tx1"/>
                </a:solidFill>
              </a:rPr>
              <a:t>המבנה של ה</a:t>
            </a:r>
            <a:r>
              <a:rPr lang="en-US" sz="2000" dirty="0">
                <a:solidFill>
                  <a:schemeClr val="tx1"/>
                </a:solidFill>
              </a:rPr>
              <a:t>DNA </a:t>
            </a:r>
            <a:r>
              <a:rPr lang="he-IL" sz="2000" dirty="0">
                <a:solidFill>
                  <a:schemeClr val="tx1"/>
                </a:solidFill>
              </a:rPr>
              <a:t> בנוי כמעיין "סולם" שמסתלסל סביב </a:t>
            </a:r>
            <a:r>
              <a:rPr lang="he-IL" sz="2000" dirty="0" smtClean="0">
                <a:solidFill>
                  <a:schemeClr val="tx1"/>
                </a:solidFill>
              </a:rPr>
              <a:t>עצמו.</a:t>
            </a:r>
          </a:p>
          <a:p>
            <a:pPr>
              <a:lnSpc>
                <a:spcPct val="150000"/>
              </a:lnSpc>
            </a:pPr>
            <a:r>
              <a:rPr lang="he-IL" sz="2000" dirty="0">
                <a:solidFill>
                  <a:schemeClr val="tx1"/>
                </a:solidFill>
              </a:rPr>
              <a:t>ה"שלבים בסולם</a:t>
            </a:r>
            <a:r>
              <a:rPr lang="he-IL" sz="2000" dirty="0" smtClean="0">
                <a:solidFill>
                  <a:schemeClr val="tx1"/>
                </a:solidFill>
              </a:rPr>
              <a:t>" </a:t>
            </a:r>
            <a:r>
              <a:rPr lang="he-IL" sz="2000" dirty="0">
                <a:solidFill>
                  <a:schemeClr val="tx1"/>
                </a:solidFill>
              </a:rPr>
              <a:t>מורכבים, כל אחד, מזוג בסיסים המתחברים זה לזה ומסומנים באותיות הלטיניות </a:t>
            </a:r>
            <a:r>
              <a:rPr lang="en-US" sz="2000" dirty="0">
                <a:solidFill>
                  <a:schemeClr val="tx1"/>
                </a:solidFill>
              </a:rPr>
              <a:t>A</a:t>
            </a:r>
            <a:r>
              <a:rPr lang="he-IL" sz="2000" dirty="0">
                <a:solidFill>
                  <a:schemeClr val="tx1"/>
                </a:solidFill>
              </a:rPr>
              <a:t>, </a:t>
            </a:r>
            <a:r>
              <a:rPr lang="en-US" sz="2000" dirty="0">
                <a:solidFill>
                  <a:schemeClr val="tx1"/>
                </a:solidFill>
              </a:rPr>
              <a:t>G</a:t>
            </a:r>
            <a:r>
              <a:rPr lang="he-IL" sz="2000" dirty="0">
                <a:solidFill>
                  <a:schemeClr val="tx1"/>
                </a:solidFill>
              </a:rPr>
              <a:t>, </a:t>
            </a:r>
            <a:r>
              <a:rPr lang="en-US" sz="2000" dirty="0">
                <a:solidFill>
                  <a:schemeClr val="tx1"/>
                </a:solidFill>
              </a:rPr>
              <a:t>T</a:t>
            </a:r>
            <a:r>
              <a:rPr lang="he-IL" sz="2000" dirty="0">
                <a:solidFill>
                  <a:schemeClr val="tx1"/>
                </a:solidFill>
              </a:rPr>
              <a:t>, </a:t>
            </a:r>
            <a:r>
              <a:rPr lang="en-US" sz="2000" dirty="0">
                <a:solidFill>
                  <a:schemeClr val="tx1"/>
                </a:solidFill>
              </a:rPr>
              <a:t>C</a:t>
            </a:r>
            <a:r>
              <a:rPr lang="he-IL" sz="2000" dirty="0" smtClean="0">
                <a:solidFill>
                  <a:schemeClr val="tx1"/>
                </a:solidFill>
              </a:rPr>
              <a:t>.</a:t>
            </a:r>
          </a:p>
          <a:p>
            <a:pPr>
              <a:lnSpc>
                <a:spcPct val="150000"/>
              </a:lnSpc>
            </a:pPr>
            <a:r>
              <a:rPr lang="he-IL" sz="2000" kern="1200" dirty="0" smtClean="0">
                <a:solidFill>
                  <a:schemeClr val="tx1"/>
                </a:solidFill>
                <a:effectLst/>
                <a:latin typeface="Arial" pitchFamily="34" charset="0"/>
                <a:ea typeface="+mn-ea"/>
                <a:cs typeface="+mn-cs"/>
              </a:rPr>
              <a:t>כ99.9% מה</a:t>
            </a:r>
            <a:r>
              <a:rPr lang="en-US" sz="2000" kern="1200" dirty="0" smtClean="0">
                <a:solidFill>
                  <a:schemeClr val="tx1"/>
                </a:solidFill>
                <a:effectLst/>
                <a:latin typeface="Arial" pitchFamily="34" charset="0"/>
                <a:ea typeface="+mn-ea"/>
                <a:cs typeface="+mn-cs"/>
              </a:rPr>
              <a:t>DNA</a:t>
            </a:r>
            <a:r>
              <a:rPr lang="he-IL" sz="20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nSpc>
                <a:spcPct val="150000"/>
              </a:lnSpc>
            </a:pPr>
            <a:r>
              <a:rPr lang="he-IL" sz="2000" dirty="0" smtClean="0">
                <a:solidFill>
                  <a:schemeClr val="tx1"/>
                </a:solidFill>
                <a:latin typeface="+mn-lt"/>
                <a:ea typeface="+mn-ea"/>
                <a:cs typeface="+mn-cs"/>
              </a:rPr>
              <a:t>ה </a:t>
            </a:r>
            <a:r>
              <a:rPr lang="en-US" sz="2000" dirty="0">
                <a:solidFill>
                  <a:schemeClr val="tx1"/>
                </a:solidFill>
                <a:latin typeface="+mn-lt"/>
                <a:ea typeface="+mn-ea"/>
                <a:cs typeface="+mn-cs"/>
              </a:rPr>
              <a:t>DNA</a:t>
            </a:r>
            <a:r>
              <a:rPr lang="he-IL" sz="2000" dirty="0">
                <a:solidFill>
                  <a:schemeClr val="tx1"/>
                </a:solidFill>
                <a:latin typeface="+mn-lt"/>
                <a:ea typeface="+mn-ea"/>
                <a:cs typeface="+mn-cs"/>
              </a:rPr>
              <a:t> יכול לעבור </a:t>
            </a:r>
            <a:r>
              <a:rPr lang="he-IL" sz="2000" dirty="0" smtClean="0">
                <a:solidFill>
                  <a:schemeClr val="tx1"/>
                </a:solidFill>
                <a:latin typeface="+mn-lt"/>
                <a:ea typeface="+mn-ea"/>
                <a:cs typeface="+mn-cs"/>
              </a:rPr>
              <a:t>מוטציה - </a:t>
            </a:r>
            <a:r>
              <a:rPr lang="he-IL" sz="2000" dirty="0">
                <a:solidFill>
                  <a:schemeClr val="tx1"/>
                </a:solidFill>
                <a:latin typeface="+mn-lt"/>
                <a:ea typeface="+mn-ea"/>
                <a:cs typeface="+mn-cs"/>
              </a:rPr>
              <a:t>שינוי</a:t>
            </a:r>
            <a:r>
              <a:rPr lang="he-IL" sz="2000" dirty="0" smtClean="0">
                <a:solidFill>
                  <a:schemeClr val="tx1"/>
                </a:solidFill>
                <a:latin typeface="+mn-lt"/>
                <a:ea typeface="+mn-ea"/>
                <a:cs typeface="+mn-cs"/>
              </a:rPr>
              <a:t>.</a:t>
            </a:r>
            <a:endParaRPr lang="he-IL" altLang="he-IL" dirty="0"/>
          </a:p>
        </p:txBody>
      </p:sp>
      <p:pic>
        <p:nvPicPr>
          <p:cNvPr id="6" name="Picture 5" descr="http://upload.wikimedia.org/wikipedia/commons/8/81/ADN_animation.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980728"/>
            <a:ext cx="1144905" cy="1981200"/>
          </a:xfrm>
          <a:prstGeom prst="rect">
            <a:avLst/>
          </a:prstGeom>
          <a:noFill/>
          <a:ln>
            <a:noFill/>
          </a:ln>
        </p:spPr>
      </p:pic>
      <p:pic>
        <p:nvPicPr>
          <p:cNvPr id="7" name="Picture 6" descr="https://ferraribiblog.files.wordpress.com/2012/10/dna_structure.jpg?w=300&amp;h=25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068960"/>
            <a:ext cx="2219325" cy="1720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500"/>
                                        <p:tgtEl>
                                          <p:spTgt spid="54275">
                                            <p:txEl>
                                              <p:pRg st="3" end="3"/>
                                            </p:txEl>
                                          </p:spTgt>
                                        </p:tgtEl>
                                      </p:cBhvr>
                                    </p:animEffec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Effect transition="in" filter="fade">
                                      <p:cBhvr>
                                        <p:cTn id="31" dur="500"/>
                                        <p:tgtEl>
                                          <p:spTgt spid="5427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4275">
                                            <p:txEl>
                                              <p:pRg st="5" end="5"/>
                                            </p:txEl>
                                          </p:spTgt>
                                        </p:tgtEl>
                                        <p:attrNameLst>
                                          <p:attrName>style.visibility</p:attrName>
                                        </p:attrNameLst>
                                      </p:cBhvr>
                                      <p:to>
                                        <p:strVal val="visible"/>
                                      </p:to>
                                    </p:set>
                                    <p:animEffect transition="in" filter="fade">
                                      <p:cBhvr>
                                        <p:cTn id="36"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699546" y="764704"/>
            <a:ext cx="6432444" cy="4857403"/>
          </a:xfrm>
        </p:spPr>
        <p:txBody>
          <a:bodyPr/>
          <a:lstStyle/>
          <a:p>
            <a:pPr marL="0" indent="0">
              <a:buNone/>
            </a:pPr>
            <a:r>
              <a:rPr lang="he-IL" altLang="he-IL" sz="3200" dirty="0" smtClean="0"/>
              <a:t>קלט המערכת:</a:t>
            </a:r>
          </a:p>
          <a:p>
            <a:pPr>
              <a:lnSpc>
                <a:spcPct val="150000"/>
              </a:lnSpc>
            </a:pPr>
            <a:r>
              <a:rPr lang="he-IL" sz="2000" dirty="0"/>
              <a:t>כחלק מתהליך אבחון סרטן אצל חולים, נדגם ה</a:t>
            </a:r>
            <a:r>
              <a:rPr lang="en-US" sz="2000" dirty="0"/>
              <a:t>DNA</a:t>
            </a:r>
            <a:r>
              <a:rPr lang="he-IL" sz="2000" dirty="0"/>
              <a:t> שלהם ונבדק על מנת למצוא מוטציות שעלולות לגרום לסרטן.</a:t>
            </a:r>
            <a:endParaRPr lang="en-US" sz="2000" dirty="0"/>
          </a:p>
          <a:p>
            <a:pPr>
              <a:lnSpc>
                <a:spcPct val="150000"/>
              </a:lnSpc>
            </a:pPr>
            <a:r>
              <a:rPr lang="en-US" sz="2000" dirty="0" smtClean="0"/>
              <a:t>Illumina</a:t>
            </a:r>
            <a:r>
              <a:rPr lang="he-IL" sz="2000" dirty="0" smtClean="0"/>
              <a:t> – מכונה לדגימת </a:t>
            </a:r>
            <a:r>
              <a:rPr lang="en-US" sz="2000" dirty="0" smtClean="0"/>
              <a:t>DNA</a:t>
            </a:r>
            <a:r>
              <a:rPr lang="he-IL" sz="2000" dirty="0" smtClean="0"/>
              <a:t>, במתודולוגיית </a:t>
            </a:r>
            <a:r>
              <a:rPr lang="en-US" sz="2000" dirty="0" smtClean="0"/>
              <a:t>NGS</a:t>
            </a:r>
            <a:r>
              <a:rPr lang="he-IL" sz="2000" dirty="0" smtClean="0"/>
              <a:t>.</a:t>
            </a:r>
            <a:endParaRPr lang="en-US" sz="2000" dirty="0" smtClean="0"/>
          </a:p>
          <a:p>
            <a:pPr>
              <a:lnSpc>
                <a:spcPct val="150000"/>
              </a:lnSpc>
            </a:pPr>
            <a:r>
              <a:rPr lang="he-IL" sz="2000" dirty="0"/>
              <a:t>כל דגימה </a:t>
            </a:r>
            <a:r>
              <a:rPr lang="he-IL" sz="2000" dirty="0" smtClean="0"/>
              <a:t>באורך כ</a:t>
            </a:r>
            <a:r>
              <a:rPr lang="en-US" sz="2000" dirty="0" err="1" smtClean="0"/>
              <a:t>bp</a:t>
            </a:r>
            <a:r>
              <a:rPr lang="en-US" sz="2000" dirty="0" smtClean="0"/>
              <a:t> </a:t>
            </a:r>
            <a:r>
              <a:rPr lang="he-IL" sz="2000" dirty="0" smtClean="0"/>
              <a:t>35-200 במקומות אקראיים.</a:t>
            </a:r>
          </a:p>
          <a:p>
            <a:pPr>
              <a:lnSpc>
                <a:spcPct val="150000"/>
              </a:lnSpc>
            </a:pPr>
            <a:r>
              <a:rPr lang="he-IL" sz="2000" kern="1200" dirty="0" smtClean="0">
                <a:solidFill>
                  <a:schemeClr val="tx1"/>
                </a:solidFill>
                <a:latin typeface="Arial" pitchFamily="34" charset="0"/>
              </a:rPr>
              <a:t> </a:t>
            </a:r>
            <a:r>
              <a:rPr lang="he-IL" sz="2000" kern="1200" dirty="0" smtClean="0">
                <a:latin typeface="Arial" pitchFamily="34" charset="0"/>
              </a:rPr>
              <a:t>כיסוי </a:t>
            </a:r>
            <a:r>
              <a:rPr lang="en-US" sz="2000" kern="1200" dirty="0" smtClean="0">
                <a:latin typeface="Arial" pitchFamily="34" charset="0"/>
              </a:rPr>
              <a:t>DNA</a:t>
            </a:r>
            <a:r>
              <a:rPr lang="he-IL" sz="2000" kern="1200" dirty="0" smtClean="0">
                <a:latin typeface="Arial" pitchFamily="34" charset="0"/>
              </a:rPr>
              <a:t>: </a:t>
            </a:r>
            <a:r>
              <a:rPr lang="en-US" sz="2000" kern="1200" dirty="0" smtClean="0">
                <a:latin typeface="Arial" pitchFamily="34" charset="0"/>
              </a:rPr>
              <a:t>X</a:t>
            </a:r>
            <a:r>
              <a:rPr lang="he-IL" sz="2000" kern="1200" dirty="0" smtClean="0">
                <a:latin typeface="Arial" pitchFamily="34" charset="0"/>
              </a:rPr>
              <a:t>30</a:t>
            </a:r>
            <a:endParaRPr lang="he-IL" sz="2000" kern="1200" dirty="0" smtClean="0">
              <a:solidFill>
                <a:schemeClr val="tx1"/>
              </a:solidFill>
              <a:latin typeface="Arial" pitchFamily="34" charset="0"/>
            </a:endParaRPr>
          </a:p>
          <a:p>
            <a:pPr>
              <a:lnSpc>
                <a:spcPct val="150000"/>
              </a:lnSpc>
            </a:pPr>
            <a:r>
              <a:rPr lang="he-IL" sz="2000" kern="1200" dirty="0">
                <a:latin typeface="Arial" pitchFamily="34" charset="0"/>
              </a:rPr>
              <a:t>הדגימות מיוצגות כמחרוזת </a:t>
            </a:r>
            <a:r>
              <a:rPr lang="he-IL" sz="2000" kern="1200" dirty="0" smtClean="0">
                <a:solidFill>
                  <a:schemeClr val="tx1"/>
                </a:solidFill>
                <a:latin typeface="Arial" pitchFamily="34" charset="0"/>
              </a:rPr>
              <a:t>הביסיסים המרכיבים אותן (</a:t>
            </a:r>
            <a:r>
              <a:rPr lang="he-IL" sz="2000" kern="1200" dirty="0" smtClean="0">
                <a:solidFill>
                  <a:schemeClr val="tx1"/>
                </a:solidFill>
                <a:effectLst/>
                <a:latin typeface="Arial" pitchFamily="34" charset="0"/>
              </a:rPr>
              <a:t>לדוג': </a:t>
            </a:r>
            <a:r>
              <a:rPr lang="en-US" sz="2000" kern="1200" dirty="0" smtClean="0">
                <a:solidFill>
                  <a:schemeClr val="tx1"/>
                </a:solidFill>
                <a:effectLst/>
                <a:latin typeface="Arial" pitchFamily="34" charset="0"/>
              </a:rPr>
              <a:t>TGACCGTCAG</a:t>
            </a:r>
            <a:r>
              <a:rPr lang="he-IL" sz="2000" kern="1200" dirty="0" smtClean="0">
                <a:solidFill>
                  <a:schemeClr val="tx1"/>
                </a:solidFill>
                <a:effectLst/>
                <a:latin typeface="Arial" pitchFamily="34" charset="0"/>
              </a:rPr>
              <a:t>....)</a:t>
            </a:r>
            <a:r>
              <a:rPr lang="he-IL" sz="2000" kern="1200" dirty="0" smtClean="0">
                <a:solidFill>
                  <a:schemeClr val="tx1"/>
                </a:solidFill>
                <a:latin typeface="Arial" pitchFamily="34" charset="0"/>
              </a:rPr>
              <a:t>. </a:t>
            </a:r>
          </a:p>
          <a:p>
            <a:pPr>
              <a:lnSpc>
                <a:spcPct val="150000"/>
              </a:lnSpc>
            </a:pPr>
            <a:r>
              <a:rPr lang="he-IL" sz="2000" kern="1200" dirty="0" smtClean="0">
                <a:latin typeface="Arial" pitchFamily="34" charset="0"/>
              </a:rPr>
              <a:t>אוסף דגימות זה הוא הקלט של המערכת.</a:t>
            </a:r>
            <a:endParaRPr lang="he-IL" sz="2000" kern="1200" dirty="0" smtClean="0">
              <a:solidFill>
                <a:schemeClr val="tx1"/>
              </a:solidFill>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spTree>
    <p:extLst>
      <p:ext uri="{BB962C8B-B14F-4D97-AF65-F5344CB8AC3E}">
        <p14:creationId xmlns:p14="http://schemas.microsoft.com/office/powerpoint/2010/main" val="340013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תיאור הבעיה</a:t>
            </a:r>
            <a:endParaRPr lang="he-IL" altLang="he-IL" dirty="0"/>
          </a:p>
        </p:txBody>
      </p:sp>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lvl="0" indent="0">
                  <a:buNone/>
                </a:pPr>
                <a:r>
                  <a:rPr lang="he-IL" sz="2800" dirty="0"/>
                  <a:t>הגישה הנאיבית:</a:t>
                </a:r>
                <a:endParaRPr lang="en-US" dirty="0"/>
              </a:p>
              <a:p>
                <a:r>
                  <a:rPr lang="he-IL" sz="2000" dirty="0" smtClean="0"/>
                  <a:t>עבור כל דגימה נבדוק בכל אינדקס בגנום האם קיימת התאמה.</a:t>
                </a:r>
                <a:endParaRPr lang="en-US" sz="2000" dirty="0"/>
              </a:p>
              <a:p>
                <a:r>
                  <a:rPr lang="he-IL" sz="2000" dirty="0"/>
                  <a:t> יעילות </a:t>
                </a:r>
                <a:r>
                  <a:rPr lang="he-IL" sz="2000" dirty="0" smtClean="0"/>
                  <a:t>האלגוריתם עבור מציאת מיקום כל הדגימות: </a:t>
                </a:r>
                <a14:m>
                  <m:oMath xmlns:m="http://schemas.openxmlformats.org/officeDocument/2006/math">
                    <m:r>
                      <a:rPr lang="en-US" sz="2000" i="1">
                        <a:latin typeface="Cambria Math"/>
                      </a:rPr>
                      <m:t>𝑚</m:t>
                    </m:r>
                    <m:r>
                      <a:rPr lang="en-US" sz="2000" b="0" i="1" smtClean="0">
                        <a:latin typeface="Cambria Math"/>
                      </a:rPr>
                      <m:t>∙</m:t>
                    </m:r>
                    <m:r>
                      <a:rPr lang="he-IL" sz="2000" i="1">
                        <a:latin typeface="Cambria Math"/>
                      </a:rPr>
                      <m:t>𝜃</m:t>
                    </m:r>
                    <m:r>
                      <a:rPr lang="en-US" sz="2000" i="1">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a:t>
                </a:r>
                <a:r>
                  <a:rPr lang="he-IL" sz="2800" dirty="0" smtClean="0">
                    <a:solidFill>
                      <a:schemeClr val="tx1"/>
                    </a:solidFill>
                  </a:rPr>
                  <a:t>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196752"/>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97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indent="0">
                  <a:buNone/>
                </a:pPr>
                <a:r>
                  <a:rPr lang="he-IL" sz="2800" dirty="0"/>
                  <a:t>אלגוריתם </a:t>
                </a:r>
                <a:r>
                  <a:rPr lang="en-US" sz="2800" dirty="0" smtClean="0"/>
                  <a:t>KMP</a:t>
                </a:r>
                <a:r>
                  <a:rPr lang="he-IL" sz="2800" dirty="0" smtClean="0"/>
                  <a:t>:</a:t>
                </a:r>
                <a:endParaRPr lang="en-US" dirty="0"/>
              </a:p>
              <a:p>
                <a:r>
                  <a:rPr lang="he-IL" sz="2000" dirty="0" smtClean="0"/>
                  <a:t>אלגוריתם </a:t>
                </a:r>
                <a:r>
                  <a:rPr lang="he-IL" sz="2000" dirty="0"/>
                  <a:t>המנצל את מבנה </a:t>
                </a:r>
                <a:r>
                  <a:rPr lang="he-IL" sz="2000" dirty="0" smtClean="0"/>
                  <a:t>התבנית של המחרוזת על </a:t>
                </a:r>
                <a:r>
                  <a:rPr lang="he-IL" sz="2000" dirty="0"/>
                  <a:t>מנת ליעל את </a:t>
                </a:r>
                <a:r>
                  <a:rPr lang="he-IL" sz="2000" dirty="0" smtClean="0"/>
                  <a:t>החיפוש.</a:t>
                </a:r>
              </a:p>
              <a:p>
                <a:r>
                  <a:rPr lang="he-IL" sz="2000" dirty="0" smtClean="0"/>
                  <a:t>יעילות האלגוריתם עבור מציאת מיקום כל הדגימות:</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a:t>
                </a:r>
                <a:r>
                  <a:rPr lang="he-IL" sz="2800" dirty="0"/>
                  <a:t>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268760"/>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ואם נפלה טעות במחרוזת?</a:t>
                </a:r>
                <a:endParaRPr lang="he-IL" altLang="he-IL" sz="3200" dirty="0"/>
              </a:p>
              <a:p>
                <a:pPr marL="0" indent="0">
                  <a:buNone/>
                </a:pPr>
                <a:r>
                  <a:rPr lang="he-IL" sz="2000" dirty="0" smtClean="0">
                    <a:latin typeface="Arial" pitchFamily="34" charset="0"/>
                  </a:rPr>
                  <a:t>נניח קריאה אחת באורך של 100 תווים.</a:t>
                </a:r>
                <a:endParaRPr lang="en-US" sz="2000" dirty="0">
                  <a:latin typeface="Arial" pitchFamily="34" charset="0"/>
                </a:endParaRPr>
              </a:p>
              <a:p>
                <a:pPr marL="0" indent="0">
                  <a:buNone/>
                </a:pPr>
                <a:r>
                  <a:rPr lang="he-IL" sz="2000" dirty="0">
                    <a:latin typeface="Arial" pitchFamily="34" charset="0"/>
                  </a:rPr>
                  <a:t>אם לא נפלה אף שגיאה </a:t>
                </a:r>
                <a:r>
                  <a:rPr lang="he-IL" sz="2000" dirty="0" smtClean="0">
                    <a:latin typeface="Arial" pitchFamily="34" charset="0"/>
                  </a:rPr>
                  <a:t>–  </a:t>
                </a:r>
                <a:r>
                  <a:rPr lang="he-IL" sz="2000" dirty="0">
                    <a:latin typeface="Arial" pitchFamily="34" charset="0"/>
                  </a:rPr>
                  <a:t>ישנה מחרוזת 1 להשוואה -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נפלה שגיאה אחת – ישנם </a:t>
                </a:r>
                <a:r>
                  <a:rPr lang="he-IL" sz="2000" dirty="0" smtClean="0">
                    <a:latin typeface="Arial" pitchFamily="34" charset="0"/>
                  </a:rPr>
                  <a:t>300 </a:t>
                </a:r>
                <a:r>
                  <a:rPr lang="he-IL" sz="2000" dirty="0">
                    <a:latin typeface="Arial" pitchFamily="34" charset="0"/>
                  </a:rPr>
                  <a:t>מחרוזות להשוואה</a:t>
                </a:r>
                <a:r>
                  <a:rPr lang="he-IL" sz="1600" dirty="0" smtClean="0">
                    <a:latin typeface="Arial" pitchFamily="34" charset="0"/>
                  </a:rPr>
                  <a:t>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b="0" i="1" smtClean="0">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1</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נפלו 2 שגיאות – ישנם </a:t>
                </a:r>
                <a:r>
                  <a:rPr lang="en-US" sz="2000" dirty="0">
                    <a:latin typeface="Arial" pitchFamily="34" charset="0"/>
                  </a:rPr>
                  <a:t> </a:t>
                </a:r>
                <a:r>
                  <a:rPr lang="en-US" sz="2000" dirty="0" smtClean="0">
                    <a:latin typeface="Arial" pitchFamily="34" charset="0"/>
                  </a:rPr>
                  <a:t>44,550</a:t>
                </a:r>
                <a:r>
                  <a:rPr lang="he-IL" sz="2000" dirty="0">
                    <a:latin typeface="Arial" pitchFamily="34" charset="0"/>
                  </a:rPr>
                  <a:t>מחרוזות להשוואה</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2</m:t>
                              </m:r>
                            </m:e>
                          </m:mr>
                        </m:m>
                      </m:e>
                    </m:d>
                  </m:oMath>
                </a14:m>
                <a:r>
                  <a:rPr lang="he-IL" sz="2000" dirty="0" smtClean="0">
                    <a:latin typeface="Arial" pitchFamily="34" charset="0"/>
                  </a:rPr>
                  <a:t>.</a:t>
                </a:r>
              </a:p>
              <a:p>
                <a:pPr marL="0" indent="0">
                  <a:buNone/>
                </a:pPr>
                <a:endParaRPr lang="he-IL" sz="2000" dirty="0">
                  <a:latin typeface="Arial" pitchFamily="34" charset="0"/>
                </a:endParaRPr>
              </a:p>
              <a:p>
                <a:pPr marL="0" indent="0">
                  <a:buNone/>
                </a:pPr>
                <a:r>
                  <a:rPr lang="he-IL" sz="2000" dirty="0" smtClean="0">
                    <a:latin typeface="Arial" pitchFamily="34" charset="0"/>
                  </a:rPr>
                  <a:t>זמן הריצה עולה משמעותית...</a:t>
                </a: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
        <p:nvSpPr>
          <p:cNvPr id="3" name="Rectangle 2"/>
          <p:cNvSpPr/>
          <p:nvPr/>
        </p:nvSpPr>
        <p:spPr>
          <a:xfrm>
            <a:off x="3557185" y="4690982"/>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nvGrpSpPr>
          <p:cNvPr id="6" name="Group 5"/>
          <p:cNvGrpSpPr/>
          <p:nvPr/>
        </p:nvGrpSpPr>
        <p:grpSpPr>
          <a:xfrm>
            <a:off x="2877671" y="4088816"/>
            <a:ext cx="3600399" cy="1611760"/>
            <a:chOff x="2195736" y="3998966"/>
            <a:chExt cx="3600399" cy="1611760"/>
          </a:xfrm>
        </p:grpSpPr>
        <p:grpSp>
          <p:nvGrpSpPr>
            <p:cNvPr id="5" name="Group 4"/>
            <p:cNvGrpSpPr/>
            <p:nvPr/>
          </p:nvGrpSpPr>
          <p:grpSpPr>
            <a:xfrm>
              <a:off x="2195736" y="4037071"/>
              <a:ext cx="2016223" cy="973206"/>
              <a:chOff x="2195736" y="4037071"/>
              <a:chExt cx="2016223" cy="973206"/>
            </a:xfrm>
          </p:grpSpPr>
          <p:sp>
            <p:nvSpPr>
              <p:cNvPr id="7" name="Rectangle 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8" name="Rectangle 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9" name="Rectangle 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1" name="Group 10"/>
            <p:cNvGrpSpPr/>
            <p:nvPr/>
          </p:nvGrpSpPr>
          <p:grpSpPr>
            <a:xfrm>
              <a:off x="2195737" y="4976074"/>
              <a:ext cx="2016223" cy="634652"/>
              <a:chOff x="2195736" y="4037071"/>
              <a:chExt cx="2016223" cy="634652"/>
            </a:xfrm>
          </p:grpSpPr>
          <p:sp>
            <p:nvSpPr>
              <p:cNvPr id="12" name="Rectangle 1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 name="Rectangle 1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 name="Group 14"/>
            <p:cNvGrpSpPr/>
            <p:nvPr/>
          </p:nvGrpSpPr>
          <p:grpSpPr>
            <a:xfrm>
              <a:off x="3779912" y="3998966"/>
              <a:ext cx="2016223" cy="973206"/>
              <a:chOff x="2195736" y="4037071"/>
              <a:chExt cx="2016223" cy="973206"/>
            </a:xfrm>
          </p:grpSpPr>
          <p:sp>
            <p:nvSpPr>
              <p:cNvPr id="16" name="Rectangle 1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 name="Rectangle 1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8" name="Rectangle 1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9" name="Group 18"/>
            <p:cNvGrpSpPr/>
            <p:nvPr/>
          </p:nvGrpSpPr>
          <p:grpSpPr>
            <a:xfrm>
              <a:off x="3707904" y="4941168"/>
              <a:ext cx="2016223" cy="634652"/>
              <a:chOff x="2195736" y="4037071"/>
              <a:chExt cx="2016223" cy="634652"/>
            </a:xfrm>
          </p:grpSpPr>
          <p:sp>
            <p:nvSpPr>
              <p:cNvPr id="20" name="Rectangle 1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 name="Rectangle 2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 name="Group 1"/>
          <p:cNvGrpSpPr/>
          <p:nvPr/>
        </p:nvGrpSpPr>
        <p:grpSpPr>
          <a:xfrm>
            <a:off x="-194644" y="3716692"/>
            <a:ext cx="9526311" cy="3123320"/>
            <a:chOff x="-563068" y="1327009"/>
            <a:chExt cx="9526311" cy="3123320"/>
          </a:xfrm>
        </p:grpSpPr>
        <p:grpSp>
          <p:nvGrpSpPr>
            <p:cNvPr id="54273" name="Group 54272"/>
            <p:cNvGrpSpPr/>
            <p:nvPr/>
          </p:nvGrpSpPr>
          <p:grpSpPr>
            <a:xfrm>
              <a:off x="1022605" y="1327009"/>
              <a:ext cx="7940638" cy="2915938"/>
              <a:chOff x="1203362" y="1242065"/>
              <a:chExt cx="7940638" cy="2915938"/>
            </a:xfrm>
          </p:grpSpPr>
          <p:grpSp>
            <p:nvGrpSpPr>
              <p:cNvPr id="23" name="Group 22"/>
              <p:cNvGrpSpPr/>
              <p:nvPr/>
            </p:nvGrpSpPr>
            <p:grpSpPr>
              <a:xfrm>
                <a:off x="5071358" y="1242065"/>
                <a:ext cx="4072642" cy="2884756"/>
                <a:chOff x="5404284" y="3496572"/>
                <a:chExt cx="4072642" cy="2884756"/>
              </a:xfrm>
            </p:grpSpPr>
            <p:grpSp>
              <p:nvGrpSpPr>
                <p:cNvPr id="10" name="Group 9"/>
                <p:cNvGrpSpPr/>
                <p:nvPr/>
              </p:nvGrpSpPr>
              <p:grpSpPr>
                <a:xfrm>
                  <a:off x="5508104" y="3966011"/>
                  <a:ext cx="3968822" cy="2415317"/>
                  <a:chOff x="5508104" y="3966011"/>
                  <a:chExt cx="3968822" cy="2415317"/>
                </a:xfrm>
              </p:grpSpPr>
              <p:grpSp>
                <p:nvGrpSpPr>
                  <p:cNvPr id="24" name="Group 23"/>
                  <p:cNvGrpSpPr/>
                  <p:nvPr/>
                </p:nvGrpSpPr>
                <p:grpSpPr>
                  <a:xfrm>
                    <a:off x="5876527" y="3966011"/>
                    <a:ext cx="3600399" cy="1950314"/>
                    <a:chOff x="2195736" y="3998966"/>
                    <a:chExt cx="3600399" cy="1950314"/>
                  </a:xfrm>
                </p:grpSpPr>
                <p:grpSp>
                  <p:nvGrpSpPr>
                    <p:cNvPr id="25" name="Group 24"/>
                    <p:cNvGrpSpPr/>
                    <p:nvPr/>
                  </p:nvGrpSpPr>
                  <p:grpSpPr>
                    <a:xfrm>
                      <a:off x="2195736" y="4037071"/>
                      <a:ext cx="2016223" cy="973206"/>
                      <a:chOff x="2195736" y="4037071"/>
                      <a:chExt cx="2016223" cy="973206"/>
                    </a:xfrm>
                  </p:grpSpPr>
                  <p:sp>
                    <p:nvSpPr>
                      <p:cNvPr id="38" name="Rectangle 3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 name="Rectangle 3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40" name="Rectangle 3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 name="Group 25"/>
                    <p:cNvGrpSpPr/>
                    <p:nvPr/>
                  </p:nvGrpSpPr>
                  <p:grpSpPr>
                    <a:xfrm>
                      <a:off x="2195737" y="4976074"/>
                      <a:ext cx="2016223" cy="973206"/>
                      <a:chOff x="2195736" y="4037071"/>
                      <a:chExt cx="2016223" cy="973206"/>
                    </a:xfrm>
                  </p:grpSpPr>
                  <p:sp>
                    <p:nvSpPr>
                      <p:cNvPr id="35" name="Rectangle 3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 name="Rectangle 3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 name="Rectangle 3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 name="Group 26"/>
                    <p:cNvGrpSpPr/>
                    <p:nvPr/>
                  </p:nvGrpSpPr>
                  <p:grpSpPr>
                    <a:xfrm>
                      <a:off x="3779912" y="3998966"/>
                      <a:ext cx="2016223" cy="973206"/>
                      <a:chOff x="2195736" y="4037071"/>
                      <a:chExt cx="2016223" cy="973206"/>
                    </a:xfrm>
                  </p:grpSpPr>
                  <p:sp>
                    <p:nvSpPr>
                      <p:cNvPr id="32" name="Rectangle 3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 name="Rectangle 3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 name="Rectangle 3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8" name="Group 27"/>
                    <p:cNvGrpSpPr/>
                    <p:nvPr/>
                  </p:nvGrpSpPr>
                  <p:grpSpPr>
                    <a:xfrm>
                      <a:off x="3707904" y="4941168"/>
                      <a:ext cx="2016223" cy="973206"/>
                      <a:chOff x="2195736" y="4037071"/>
                      <a:chExt cx="2016223" cy="973206"/>
                    </a:xfrm>
                  </p:grpSpPr>
                  <p:sp>
                    <p:nvSpPr>
                      <p:cNvPr id="29" name="Rectangle 2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 name="Rectangle 2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 name="Rectangle 3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28" name="Group 127"/>
                  <p:cNvGrpSpPr/>
                  <p:nvPr/>
                </p:nvGrpSpPr>
                <p:grpSpPr>
                  <a:xfrm>
                    <a:off x="5508104" y="4431014"/>
                    <a:ext cx="3600399" cy="1950314"/>
                    <a:chOff x="2195736" y="3998966"/>
                    <a:chExt cx="3600399" cy="1950314"/>
                  </a:xfrm>
                </p:grpSpPr>
                <p:grpSp>
                  <p:nvGrpSpPr>
                    <p:cNvPr id="129" name="Group 128"/>
                    <p:cNvGrpSpPr/>
                    <p:nvPr/>
                  </p:nvGrpSpPr>
                  <p:grpSpPr>
                    <a:xfrm>
                      <a:off x="2195736" y="4037071"/>
                      <a:ext cx="2016223" cy="973206"/>
                      <a:chOff x="2195736" y="4037071"/>
                      <a:chExt cx="2016223" cy="973206"/>
                    </a:xfrm>
                  </p:grpSpPr>
                  <p:sp>
                    <p:nvSpPr>
                      <p:cNvPr id="142" name="Rectangle 14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3" name="Rectangle 14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4" name="Rectangle 14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0" name="Group 129"/>
                    <p:cNvGrpSpPr/>
                    <p:nvPr/>
                  </p:nvGrpSpPr>
                  <p:grpSpPr>
                    <a:xfrm>
                      <a:off x="2195737" y="4976074"/>
                      <a:ext cx="2016223" cy="973206"/>
                      <a:chOff x="2195736" y="4037071"/>
                      <a:chExt cx="2016223" cy="973206"/>
                    </a:xfrm>
                  </p:grpSpPr>
                  <p:sp>
                    <p:nvSpPr>
                      <p:cNvPr id="139" name="Rectangle 13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0" name="Rectangle 13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1" name="Rectangle 14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1" name="Group 130"/>
                    <p:cNvGrpSpPr/>
                    <p:nvPr/>
                  </p:nvGrpSpPr>
                  <p:grpSpPr>
                    <a:xfrm>
                      <a:off x="3779912" y="3998966"/>
                      <a:ext cx="2016223" cy="973206"/>
                      <a:chOff x="2195736" y="4037071"/>
                      <a:chExt cx="2016223" cy="973206"/>
                    </a:xfrm>
                  </p:grpSpPr>
                  <p:sp>
                    <p:nvSpPr>
                      <p:cNvPr id="136" name="Rectangle 13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7" name="Rectangle 13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8" name="Rectangle 13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2" name="Group 131"/>
                    <p:cNvGrpSpPr/>
                    <p:nvPr/>
                  </p:nvGrpSpPr>
                  <p:grpSpPr>
                    <a:xfrm>
                      <a:off x="3707904" y="4941168"/>
                      <a:ext cx="2016223" cy="973206"/>
                      <a:chOff x="2195736" y="4037071"/>
                      <a:chExt cx="2016223" cy="973206"/>
                    </a:xfrm>
                  </p:grpSpPr>
                  <p:sp>
                    <p:nvSpPr>
                      <p:cNvPr id="133" name="Rectangle 13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4" name="Rectangle 13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5" name="Rectangle 13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146" name="Group 145"/>
                <p:cNvGrpSpPr/>
                <p:nvPr/>
              </p:nvGrpSpPr>
              <p:grpSpPr>
                <a:xfrm>
                  <a:off x="5404284" y="3496572"/>
                  <a:ext cx="3968822" cy="2415317"/>
                  <a:chOff x="5508104" y="3966011"/>
                  <a:chExt cx="3968822" cy="2415317"/>
                </a:xfrm>
              </p:grpSpPr>
              <p:grpSp>
                <p:nvGrpSpPr>
                  <p:cNvPr id="147" name="Group 146"/>
                  <p:cNvGrpSpPr/>
                  <p:nvPr/>
                </p:nvGrpSpPr>
                <p:grpSpPr>
                  <a:xfrm>
                    <a:off x="5876527" y="3966011"/>
                    <a:ext cx="3600399" cy="1950314"/>
                    <a:chOff x="2195736" y="3998966"/>
                    <a:chExt cx="3600399" cy="1950314"/>
                  </a:xfrm>
                </p:grpSpPr>
                <p:grpSp>
                  <p:nvGrpSpPr>
                    <p:cNvPr id="165" name="Group 164"/>
                    <p:cNvGrpSpPr/>
                    <p:nvPr/>
                  </p:nvGrpSpPr>
                  <p:grpSpPr>
                    <a:xfrm>
                      <a:off x="2195736" y="4037071"/>
                      <a:ext cx="2016223" cy="973206"/>
                      <a:chOff x="2195736" y="4037071"/>
                      <a:chExt cx="2016223" cy="973206"/>
                    </a:xfrm>
                  </p:grpSpPr>
                  <p:sp>
                    <p:nvSpPr>
                      <p:cNvPr id="178" name="Rectangle 17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9" name="Rectangle 17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80" name="Rectangle 17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6" name="Group 165"/>
                    <p:cNvGrpSpPr/>
                    <p:nvPr/>
                  </p:nvGrpSpPr>
                  <p:grpSpPr>
                    <a:xfrm>
                      <a:off x="2195737" y="4976074"/>
                      <a:ext cx="2016223" cy="973206"/>
                      <a:chOff x="2195736" y="4037071"/>
                      <a:chExt cx="2016223" cy="973206"/>
                    </a:xfrm>
                  </p:grpSpPr>
                  <p:sp>
                    <p:nvSpPr>
                      <p:cNvPr id="175" name="Rectangle 17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6" name="Rectangle 17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7" name="Rectangle 17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7" name="Group 166"/>
                    <p:cNvGrpSpPr/>
                    <p:nvPr/>
                  </p:nvGrpSpPr>
                  <p:grpSpPr>
                    <a:xfrm>
                      <a:off x="3779912" y="3998966"/>
                      <a:ext cx="2016223" cy="973206"/>
                      <a:chOff x="2195736" y="4037071"/>
                      <a:chExt cx="2016223" cy="973206"/>
                    </a:xfrm>
                  </p:grpSpPr>
                  <p:sp>
                    <p:nvSpPr>
                      <p:cNvPr id="172" name="Rectangle 17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3" name="Rectangle 17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4" name="Rectangle 17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8" name="Group 167"/>
                    <p:cNvGrpSpPr/>
                    <p:nvPr/>
                  </p:nvGrpSpPr>
                  <p:grpSpPr>
                    <a:xfrm>
                      <a:off x="3707904" y="4941168"/>
                      <a:ext cx="2016223" cy="973206"/>
                      <a:chOff x="2195736" y="4037071"/>
                      <a:chExt cx="2016223" cy="973206"/>
                    </a:xfrm>
                  </p:grpSpPr>
                  <p:sp>
                    <p:nvSpPr>
                      <p:cNvPr id="169" name="Rectangle 16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0" name="Rectangle 16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1" name="Rectangle 17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48" name="Group 147"/>
                  <p:cNvGrpSpPr/>
                  <p:nvPr/>
                </p:nvGrpSpPr>
                <p:grpSpPr>
                  <a:xfrm>
                    <a:off x="5508104" y="4431014"/>
                    <a:ext cx="3600399" cy="1950314"/>
                    <a:chOff x="2195736" y="3998966"/>
                    <a:chExt cx="3600399" cy="1950314"/>
                  </a:xfrm>
                </p:grpSpPr>
                <p:grpSp>
                  <p:nvGrpSpPr>
                    <p:cNvPr id="149" name="Group 148"/>
                    <p:cNvGrpSpPr/>
                    <p:nvPr/>
                  </p:nvGrpSpPr>
                  <p:grpSpPr>
                    <a:xfrm>
                      <a:off x="2195736" y="4037071"/>
                      <a:ext cx="2016223" cy="973206"/>
                      <a:chOff x="2195736" y="4037071"/>
                      <a:chExt cx="2016223" cy="973206"/>
                    </a:xfrm>
                  </p:grpSpPr>
                  <p:sp>
                    <p:nvSpPr>
                      <p:cNvPr id="162" name="Rectangle 16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3" name="Rectangle 16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4" name="Rectangle 16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0" name="Group 149"/>
                    <p:cNvGrpSpPr/>
                    <p:nvPr/>
                  </p:nvGrpSpPr>
                  <p:grpSpPr>
                    <a:xfrm>
                      <a:off x="2195737" y="4976074"/>
                      <a:ext cx="2016223" cy="973206"/>
                      <a:chOff x="2195736" y="4037071"/>
                      <a:chExt cx="2016223" cy="973206"/>
                    </a:xfrm>
                  </p:grpSpPr>
                  <p:sp>
                    <p:nvSpPr>
                      <p:cNvPr id="159" name="Rectangle 15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0" name="Rectangle 15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1" name="Rectangle 16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1" name="Group 150"/>
                    <p:cNvGrpSpPr/>
                    <p:nvPr/>
                  </p:nvGrpSpPr>
                  <p:grpSpPr>
                    <a:xfrm>
                      <a:off x="3779912" y="3998966"/>
                      <a:ext cx="2016223" cy="973206"/>
                      <a:chOff x="2195736" y="4037071"/>
                      <a:chExt cx="2016223" cy="973206"/>
                    </a:xfrm>
                  </p:grpSpPr>
                  <p:sp>
                    <p:nvSpPr>
                      <p:cNvPr id="156" name="Rectangle 15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7" name="Rectangle 15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8" name="Rectangle 15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2" name="Group 151"/>
                    <p:cNvGrpSpPr/>
                    <p:nvPr/>
                  </p:nvGrpSpPr>
                  <p:grpSpPr>
                    <a:xfrm>
                      <a:off x="3707904" y="4941168"/>
                      <a:ext cx="2016223" cy="973206"/>
                      <a:chOff x="2195736" y="4037071"/>
                      <a:chExt cx="2016223" cy="973206"/>
                    </a:xfrm>
                  </p:grpSpPr>
                  <p:sp>
                    <p:nvSpPr>
                      <p:cNvPr id="153" name="Rectangle 15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4" name="Rectangle 15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5" name="Rectangle 15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nvGrpSpPr>
              <p:cNvPr id="182" name="Group 181"/>
              <p:cNvGrpSpPr/>
              <p:nvPr/>
            </p:nvGrpSpPr>
            <p:grpSpPr>
              <a:xfrm>
                <a:off x="1203362" y="1273247"/>
                <a:ext cx="4072642" cy="2884756"/>
                <a:chOff x="5404284" y="3496572"/>
                <a:chExt cx="4072642" cy="2884756"/>
              </a:xfrm>
            </p:grpSpPr>
            <p:grpSp>
              <p:nvGrpSpPr>
                <p:cNvPr id="183" name="Group 182"/>
                <p:cNvGrpSpPr/>
                <p:nvPr/>
              </p:nvGrpSpPr>
              <p:grpSpPr>
                <a:xfrm>
                  <a:off x="5508104" y="3966011"/>
                  <a:ext cx="3968822" cy="2415317"/>
                  <a:chOff x="5508104" y="3966011"/>
                  <a:chExt cx="3968822" cy="2415317"/>
                </a:xfrm>
              </p:grpSpPr>
              <p:grpSp>
                <p:nvGrpSpPr>
                  <p:cNvPr id="219" name="Group 218"/>
                  <p:cNvGrpSpPr/>
                  <p:nvPr/>
                </p:nvGrpSpPr>
                <p:grpSpPr>
                  <a:xfrm>
                    <a:off x="5876527" y="3966011"/>
                    <a:ext cx="3600399" cy="1950314"/>
                    <a:chOff x="2195736" y="3998966"/>
                    <a:chExt cx="3600399" cy="1950314"/>
                  </a:xfrm>
                </p:grpSpPr>
                <p:grpSp>
                  <p:nvGrpSpPr>
                    <p:cNvPr id="237" name="Group 236"/>
                    <p:cNvGrpSpPr/>
                    <p:nvPr/>
                  </p:nvGrpSpPr>
                  <p:grpSpPr>
                    <a:xfrm>
                      <a:off x="2195736" y="4037071"/>
                      <a:ext cx="2016223" cy="973206"/>
                      <a:chOff x="2195736" y="4037071"/>
                      <a:chExt cx="2016223" cy="973206"/>
                    </a:xfrm>
                  </p:grpSpPr>
                  <p:sp>
                    <p:nvSpPr>
                      <p:cNvPr id="250" name="Rectangle 24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51" name="Rectangle 25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52" name="Rectangle 25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38" name="Group 237"/>
                    <p:cNvGrpSpPr/>
                    <p:nvPr/>
                  </p:nvGrpSpPr>
                  <p:grpSpPr>
                    <a:xfrm>
                      <a:off x="2195737" y="4976074"/>
                      <a:ext cx="2016223" cy="973206"/>
                      <a:chOff x="2195736" y="4037071"/>
                      <a:chExt cx="2016223" cy="973206"/>
                    </a:xfrm>
                  </p:grpSpPr>
                  <p:sp>
                    <p:nvSpPr>
                      <p:cNvPr id="247" name="Rectangle 24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8" name="Rectangle 24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9" name="Rectangle 24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39" name="Group 238"/>
                    <p:cNvGrpSpPr/>
                    <p:nvPr/>
                  </p:nvGrpSpPr>
                  <p:grpSpPr>
                    <a:xfrm>
                      <a:off x="3779912" y="3998966"/>
                      <a:ext cx="2016223" cy="973206"/>
                      <a:chOff x="2195736" y="4037071"/>
                      <a:chExt cx="2016223" cy="973206"/>
                    </a:xfrm>
                  </p:grpSpPr>
                  <p:sp>
                    <p:nvSpPr>
                      <p:cNvPr id="244" name="Rectangle 24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5" name="Rectangle 24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6" name="Rectangle 24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40" name="Group 239"/>
                    <p:cNvGrpSpPr/>
                    <p:nvPr/>
                  </p:nvGrpSpPr>
                  <p:grpSpPr>
                    <a:xfrm>
                      <a:off x="3707904" y="4941168"/>
                      <a:ext cx="2016223" cy="973206"/>
                      <a:chOff x="2195736" y="4037071"/>
                      <a:chExt cx="2016223" cy="973206"/>
                    </a:xfrm>
                  </p:grpSpPr>
                  <p:sp>
                    <p:nvSpPr>
                      <p:cNvPr id="241" name="Rectangle 24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2" name="Rectangle 24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3" name="Rectangle 24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20" name="Group 219"/>
                  <p:cNvGrpSpPr/>
                  <p:nvPr/>
                </p:nvGrpSpPr>
                <p:grpSpPr>
                  <a:xfrm>
                    <a:off x="5508104" y="4431014"/>
                    <a:ext cx="3600399" cy="1950314"/>
                    <a:chOff x="2195736" y="3998966"/>
                    <a:chExt cx="3600399" cy="1950314"/>
                  </a:xfrm>
                </p:grpSpPr>
                <p:grpSp>
                  <p:nvGrpSpPr>
                    <p:cNvPr id="221" name="Group 220"/>
                    <p:cNvGrpSpPr/>
                    <p:nvPr/>
                  </p:nvGrpSpPr>
                  <p:grpSpPr>
                    <a:xfrm>
                      <a:off x="2195736" y="4037071"/>
                      <a:ext cx="2016223" cy="973206"/>
                      <a:chOff x="2195736" y="4037071"/>
                      <a:chExt cx="2016223" cy="973206"/>
                    </a:xfrm>
                  </p:grpSpPr>
                  <p:sp>
                    <p:nvSpPr>
                      <p:cNvPr id="234" name="Rectangle 23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5" name="Rectangle 23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6" name="Rectangle 23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2" name="Group 221"/>
                    <p:cNvGrpSpPr/>
                    <p:nvPr/>
                  </p:nvGrpSpPr>
                  <p:grpSpPr>
                    <a:xfrm>
                      <a:off x="2195737" y="4976074"/>
                      <a:ext cx="2016223" cy="973206"/>
                      <a:chOff x="2195736" y="4037071"/>
                      <a:chExt cx="2016223" cy="973206"/>
                    </a:xfrm>
                  </p:grpSpPr>
                  <p:sp>
                    <p:nvSpPr>
                      <p:cNvPr id="231" name="Rectangle 23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2" name="Rectangle 23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3" name="Rectangle 23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3" name="Group 222"/>
                    <p:cNvGrpSpPr/>
                    <p:nvPr/>
                  </p:nvGrpSpPr>
                  <p:grpSpPr>
                    <a:xfrm>
                      <a:off x="3779912" y="3998966"/>
                      <a:ext cx="2016223" cy="973206"/>
                      <a:chOff x="2195736" y="4037071"/>
                      <a:chExt cx="2016223" cy="973206"/>
                    </a:xfrm>
                  </p:grpSpPr>
                  <p:sp>
                    <p:nvSpPr>
                      <p:cNvPr id="228" name="Rectangle 22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9" name="Rectangle 22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0" name="Rectangle 22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4" name="Group 223"/>
                    <p:cNvGrpSpPr/>
                    <p:nvPr/>
                  </p:nvGrpSpPr>
                  <p:grpSpPr>
                    <a:xfrm>
                      <a:off x="3707904" y="4941168"/>
                      <a:ext cx="2016223" cy="973206"/>
                      <a:chOff x="2195736" y="4037071"/>
                      <a:chExt cx="2016223" cy="973206"/>
                    </a:xfrm>
                  </p:grpSpPr>
                  <p:sp>
                    <p:nvSpPr>
                      <p:cNvPr id="225" name="Rectangle 22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6" name="Rectangle 22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7" name="Rectangle 22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184" name="Group 183"/>
                <p:cNvGrpSpPr/>
                <p:nvPr/>
              </p:nvGrpSpPr>
              <p:grpSpPr>
                <a:xfrm>
                  <a:off x="5404284" y="3496572"/>
                  <a:ext cx="3968822" cy="2415317"/>
                  <a:chOff x="5508104" y="3966011"/>
                  <a:chExt cx="3968822" cy="2415317"/>
                </a:xfrm>
              </p:grpSpPr>
              <p:grpSp>
                <p:nvGrpSpPr>
                  <p:cNvPr id="185" name="Group 184"/>
                  <p:cNvGrpSpPr/>
                  <p:nvPr/>
                </p:nvGrpSpPr>
                <p:grpSpPr>
                  <a:xfrm>
                    <a:off x="5876527" y="3966011"/>
                    <a:ext cx="3600399" cy="1950314"/>
                    <a:chOff x="2195736" y="3998966"/>
                    <a:chExt cx="3600399" cy="1950314"/>
                  </a:xfrm>
                </p:grpSpPr>
                <p:grpSp>
                  <p:nvGrpSpPr>
                    <p:cNvPr id="203" name="Group 202"/>
                    <p:cNvGrpSpPr/>
                    <p:nvPr/>
                  </p:nvGrpSpPr>
                  <p:grpSpPr>
                    <a:xfrm>
                      <a:off x="2195736" y="4037071"/>
                      <a:ext cx="2016223" cy="973206"/>
                      <a:chOff x="2195736" y="4037071"/>
                      <a:chExt cx="2016223" cy="973206"/>
                    </a:xfrm>
                  </p:grpSpPr>
                  <p:sp>
                    <p:nvSpPr>
                      <p:cNvPr id="216" name="Rectangle 21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7" name="Rectangle 21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8" name="Rectangle 21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4" name="Group 203"/>
                    <p:cNvGrpSpPr/>
                    <p:nvPr/>
                  </p:nvGrpSpPr>
                  <p:grpSpPr>
                    <a:xfrm>
                      <a:off x="2195737" y="4976074"/>
                      <a:ext cx="2016223" cy="973206"/>
                      <a:chOff x="2195736" y="4037071"/>
                      <a:chExt cx="2016223" cy="973206"/>
                    </a:xfrm>
                  </p:grpSpPr>
                  <p:sp>
                    <p:nvSpPr>
                      <p:cNvPr id="213" name="Rectangle 21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4" name="Rectangle 21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5" name="Rectangle 21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5" name="Group 204"/>
                    <p:cNvGrpSpPr/>
                    <p:nvPr/>
                  </p:nvGrpSpPr>
                  <p:grpSpPr>
                    <a:xfrm>
                      <a:off x="3779912" y="3998966"/>
                      <a:ext cx="2016223" cy="973206"/>
                      <a:chOff x="2195736" y="4037071"/>
                      <a:chExt cx="2016223" cy="973206"/>
                    </a:xfrm>
                  </p:grpSpPr>
                  <p:sp>
                    <p:nvSpPr>
                      <p:cNvPr id="210" name="Rectangle 20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1" name="Rectangle 21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2" name="Rectangle 21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6" name="Group 205"/>
                    <p:cNvGrpSpPr/>
                    <p:nvPr/>
                  </p:nvGrpSpPr>
                  <p:grpSpPr>
                    <a:xfrm>
                      <a:off x="3707904" y="4941168"/>
                      <a:ext cx="2016223" cy="973206"/>
                      <a:chOff x="2195736" y="4037071"/>
                      <a:chExt cx="2016223" cy="973206"/>
                    </a:xfrm>
                  </p:grpSpPr>
                  <p:sp>
                    <p:nvSpPr>
                      <p:cNvPr id="207" name="Rectangle 20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8" name="Rectangle 20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9" name="Rectangle 20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86" name="Group 185"/>
                  <p:cNvGrpSpPr/>
                  <p:nvPr/>
                </p:nvGrpSpPr>
                <p:grpSpPr>
                  <a:xfrm>
                    <a:off x="5508104" y="4431014"/>
                    <a:ext cx="3600399" cy="1950314"/>
                    <a:chOff x="2195736" y="3998966"/>
                    <a:chExt cx="3600399" cy="1950314"/>
                  </a:xfrm>
                </p:grpSpPr>
                <p:grpSp>
                  <p:nvGrpSpPr>
                    <p:cNvPr id="187" name="Group 186"/>
                    <p:cNvGrpSpPr/>
                    <p:nvPr/>
                  </p:nvGrpSpPr>
                  <p:grpSpPr>
                    <a:xfrm>
                      <a:off x="2195736" y="4037071"/>
                      <a:ext cx="2016223" cy="973206"/>
                      <a:chOff x="2195736" y="4037071"/>
                      <a:chExt cx="2016223" cy="973206"/>
                    </a:xfrm>
                  </p:grpSpPr>
                  <p:sp>
                    <p:nvSpPr>
                      <p:cNvPr id="200" name="Rectangle 19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1" name="Rectangle 20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2" name="Rectangle 20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88" name="Group 187"/>
                    <p:cNvGrpSpPr/>
                    <p:nvPr/>
                  </p:nvGrpSpPr>
                  <p:grpSpPr>
                    <a:xfrm>
                      <a:off x="2195737" y="4976074"/>
                      <a:ext cx="2016223" cy="973206"/>
                      <a:chOff x="2195736" y="4037071"/>
                      <a:chExt cx="2016223" cy="973206"/>
                    </a:xfrm>
                  </p:grpSpPr>
                  <p:sp>
                    <p:nvSpPr>
                      <p:cNvPr id="197" name="Rectangle 19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8" name="Rectangle 19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9" name="Rectangle 19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89" name="Group 188"/>
                    <p:cNvGrpSpPr/>
                    <p:nvPr/>
                  </p:nvGrpSpPr>
                  <p:grpSpPr>
                    <a:xfrm>
                      <a:off x="3779912" y="3998966"/>
                      <a:ext cx="2016223" cy="973206"/>
                      <a:chOff x="2195736" y="4037071"/>
                      <a:chExt cx="2016223" cy="973206"/>
                    </a:xfrm>
                  </p:grpSpPr>
                  <p:sp>
                    <p:nvSpPr>
                      <p:cNvPr id="194" name="Rectangle 19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5" name="Rectangle 19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6" name="Rectangle 19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90" name="Group 189"/>
                    <p:cNvGrpSpPr/>
                    <p:nvPr/>
                  </p:nvGrpSpPr>
                  <p:grpSpPr>
                    <a:xfrm>
                      <a:off x="3707904" y="4941168"/>
                      <a:ext cx="2016223" cy="973206"/>
                      <a:chOff x="2195736" y="4037071"/>
                      <a:chExt cx="2016223" cy="973206"/>
                    </a:xfrm>
                  </p:grpSpPr>
                  <p:sp>
                    <p:nvSpPr>
                      <p:cNvPr id="191" name="Rectangle 19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2" name="Rectangle 19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3" name="Rectangle 19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grpSp>
          <p:nvGrpSpPr>
            <p:cNvPr id="254" name="Group 253"/>
            <p:cNvGrpSpPr/>
            <p:nvPr/>
          </p:nvGrpSpPr>
          <p:grpSpPr>
            <a:xfrm>
              <a:off x="-563068" y="1534391"/>
              <a:ext cx="7940638" cy="2915938"/>
              <a:chOff x="1203362" y="1242065"/>
              <a:chExt cx="7940638" cy="2915938"/>
            </a:xfrm>
          </p:grpSpPr>
          <p:grpSp>
            <p:nvGrpSpPr>
              <p:cNvPr id="255" name="Group 254"/>
              <p:cNvGrpSpPr/>
              <p:nvPr/>
            </p:nvGrpSpPr>
            <p:grpSpPr>
              <a:xfrm>
                <a:off x="5071358" y="1242065"/>
                <a:ext cx="4072642" cy="2884756"/>
                <a:chOff x="5404284" y="3496572"/>
                <a:chExt cx="4072642" cy="2884756"/>
              </a:xfrm>
            </p:grpSpPr>
            <p:grpSp>
              <p:nvGrpSpPr>
                <p:cNvPr id="327" name="Group 326"/>
                <p:cNvGrpSpPr/>
                <p:nvPr/>
              </p:nvGrpSpPr>
              <p:grpSpPr>
                <a:xfrm>
                  <a:off x="5508104" y="3966011"/>
                  <a:ext cx="3968822" cy="2415317"/>
                  <a:chOff x="5508104" y="3966011"/>
                  <a:chExt cx="3968822" cy="2415317"/>
                </a:xfrm>
              </p:grpSpPr>
              <p:grpSp>
                <p:nvGrpSpPr>
                  <p:cNvPr id="363" name="Group 362"/>
                  <p:cNvGrpSpPr/>
                  <p:nvPr/>
                </p:nvGrpSpPr>
                <p:grpSpPr>
                  <a:xfrm>
                    <a:off x="5876527" y="3966011"/>
                    <a:ext cx="3600399" cy="1950314"/>
                    <a:chOff x="2195736" y="3998966"/>
                    <a:chExt cx="3600399" cy="1950314"/>
                  </a:xfrm>
                </p:grpSpPr>
                <p:grpSp>
                  <p:nvGrpSpPr>
                    <p:cNvPr id="381" name="Group 380"/>
                    <p:cNvGrpSpPr/>
                    <p:nvPr/>
                  </p:nvGrpSpPr>
                  <p:grpSpPr>
                    <a:xfrm>
                      <a:off x="2195736" y="4037071"/>
                      <a:ext cx="2016223" cy="973206"/>
                      <a:chOff x="2195736" y="4037071"/>
                      <a:chExt cx="2016223" cy="973206"/>
                    </a:xfrm>
                  </p:grpSpPr>
                  <p:sp>
                    <p:nvSpPr>
                      <p:cNvPr id="394" name="Rectangle 39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5" name="Rectangle 39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6" name="Rectangle 39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2" name="Group 381"/>
                    <p:cNvGrpSpPr/>
                    <p:nvPr/>
                  </p:nvGrpSpPr>
                  <p:grpSpPr>
                    <a:xfrm>
                      <a:off x="2195737" y="4976074"/>
                      <a:ext cx="2016223" cy="973206"/>
                      <a:chOff x="2195736" y="4037071"/>
                      <a:chExt cx="2016223" cy="973206"/>
                    </a:xfrm>
                  </p:grpSpPr>
                  <p:sp>
                    <p:nvSpPr>
                      <p:cNvPr id="391" name="Rectangle 39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2" name="Rectangle 39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3" name="Rectangle 39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3" name="Group 382"/>
                    <p:cNvGrpSpPr/>
                    <p:nvPr/>
                  </p:nvGrpSpPr>
                  <p:grpSpPr>
                    <a:xfrm>
                      <a:off x="3779912" y="3998966"/>
                      <a:ext cx="2016223" cy="973206"/>
                      <a:chOff x="2195736" y="4037071"/>
                      <a:chExt cx="2016223" cy="973206"/>
                    </a:xfrm>
                  </p:grpSpPr>
                  <p:sp>
                    <p:nvSpPr>
                      <p:cNvPr id="388" name="Rectangle 38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9" name="Rectangle 38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0" name="Rectangle 38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4" name="Group 383"/>
                    <p:cNvGrpSpPr/>
                    <p:nvPr/>
                  </p:nvGrpSpPr>
                  <p:grpSpPr>
                    <a:xfrm>
                      <a:off x="3707904" y="4941168"/>
                      <a:ext cx="2016223" cy="973206"/>
                      <a:chOff x="2195736" y="4037071"/>
                      <a:chExt cx="2016223" cy="973206"/>
                    </a:xfrm>
                  </p:grpSpPr>
                  <p:sp>
                    <p:nvSpPr>
                      <p:cNvPr id="385" name="Rectangle 38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6" name="Rectangle 38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7" name="Rectangle 38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364" name="Group 363"/>
                  <p:cNvGrpSpPr/>
                  <p:nvPr/>
                </p:nvGrpSpPr>
                <p:grpSpPr>
                  <a:xfrm>
                    <a:off x="5508104" y="4431014"/>
                    <a:ext cx="3600399" cy="1950314"/>
                    <a:chOff x="2195736" y="3998966"/>
                    <a:chExt cx="3600399" cy="1950314"/>
                  </a:xfrm>
                </p:grpSpPr>
                <p:grpSp>
                  <p:nvGrpSpPr>
                    <p:cNvPr id="365" name="Group 364"/>
                    <p:cNvGrpSpPr/>
                    <p:nvPr/>
                  </p:nvGrpSpPr>
                  <p:grpSpPr>
                    <a:xfrm>
                      <a:off x="2195736" y="4037071"/>
                      <a:ext cx="2016223" cy="973206"/>
                      <a:chOff x="2195736" y="4037071"/>
                      <a:chExt cx="2016223" cy="973206"/>
                    </a:xfrm>
                  </p:grpSpPr>
                  <p:sp>
                    <p:nvSpPr>
                      <p:cNvPr id="378" name="Rectangle 37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9" name="Rectangle 37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0" name="Rectangle 37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6" name="Group 365"/>
                    <p:cNvGrpSpPr/>
                    <p:nvPr/>
                  </p:nvGrpSpPr>
                  <p:grpSpPr>
                    <a:xfrm>
                      <a:off x="2195737" y="4976074"/>
                      <a:ext cx="2016223" cy="973206"/>
                      <a:chOff x="2195736" y="4037071"/>
                      <a:chExt cx="2016223" cy="973206"/>
                    </a:xfrm>
                  </p:grpSpPr>
                  <p:sp>
                    <p:nvSpPr>
                      <p:cNvPr id="375" name="Rectangle 37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6" name="Rectangle 37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7" name="Rectangle 37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7" name="Group 366"/>
                    <p:cNvGrpSpPr/>
                    <p:nvPr/>
                  </p:nvGrpSpPr>
                  <p:grpSpPr>
                    <a:xfrm>
                      <a:off x="3779912" y="3998966"/>
                      <a:ext cx="2016223" cy="973206"/>
                      <a:chOff x="2195736" y="4037071"/>
                      <a:chExt cx="2016223" cy="973206"/>
                    </a:xfrm>
                  </p:grpSpPr>
                  <p:sp>
                    <p:nvSpPr>
                      <p:cNvPr id="372" name="Rectangle 37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3" name="Rectangle 37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4" name="Rectangle 37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8" name="Group 367"/>
                    <p:cNvGrpSpPr/>
                    <p:nvPr/>
                  </p:nvGrpSpPr>
                  <p:grpSpPr>
                    <a:xfrm>
                      <a:off x="3707904" y="4941168"/>
                      <a:ext cx="2016223" cy="973206"/>
                      <a:chOff x="2195736" y="4037071"/>
                      <a:chExt cx="2016223" cy="973206"/>
                    </a:xfrm>
                  </p:grpSpPr>
                  <p:sp>
                    <p:nvSpPr>
                      <p:cNvPr id="369" name="Rectangle 36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0" name="Rectangle 36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1" name="Rectangle 37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328" name="Group 327"/>
                <p:cNvGrpSpPr/>
                <p:nvPr/>
              </p:nvGrpSpPr>
              <p:grpSpPr>
                <a:xfrm>
                  <a:off x="5404284" y="3496572"/>
                  <a:ext cx="3968822" cy="2415317"/>
                  <a:chOff x="5508104" y="3966011"/>
                  <a:chExt cx="3968822" cy="2415317"/>
                </a:xfrm>
              </p:grpSpPr>
              <p:grpSp>
                <p:nvGrpSpPr>
                  <p:cNvPr id="329" name="Group 328"/>
                  <p:cNvGrpSpPr/>
                  <p:nvPr/>
                </p:nvGrpSpPr>
                <p:grpSpPr>
                  <a:xfrm>
                    <a:off x="5876527" y="3966011"/>
                    <a:ext cx="3600399" cy="1950314"/>
                    <a:chOff x="2195736" y="3998966"/>
                    <a:chExt cx="3600399" cy="1950314"/>
                  </a:xfrm>
                </p:grpSpPr>
                <p:grpSp>
                  <p:nvGrpSpPr>
                    <p:cNvPr id="347" name="Group 346"/>
                    <p:cNvGrpSpPr/>
                    <p:nvPr/>
                  </p:nvGrpSpPr>
                  <p:grpSpPr>
                    <a:xfrm>
                      <a:off x="2195736" y="4037071"/>
                      <a:ext cx="2016223" cy="973206"/>
                      <a:chOff x="2195736" y="4037071"/>
                      <a:chExt cx="2016223" cy="973206"/>
                    </a:xfrm>
                  </p:grpSpPr>
                  <p:sp>
                    <p:nvSpPr>
                      <p:cNvPr id="360" name="Rectangle 35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1" name="Rectangle 36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2" name="Rectangle 36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48" name="Group 347"/>
                    <p:cNvGrpSpPr/>
                    <p:nvPr/>
                  </p:nvGrpSpPr>
                  <p:grpSpPr>
                    <a:xfrm>
                      <a:off x="2195737" y="4976074"/>
                      <a:ext cx="2016223" cy="973206"/>
                      <a:chOff x="2195736" y="4037071"/>
                      <a:chExt cx="2016223" cy="973206"/>
                    </a:xfrm>
                  </p:grpSpPr>
                  <p:sp>
                    <p:nvSpPr>
                      <p:cNvPr id="357" name="Rectangle 35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8" name="Rectangle 35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9" name="Rectangle 35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49" name="Group 348"/>
                    <p:cNvGrpSpPr/>
                    <p:nvPr/>
                  </p:nvGrpSpPr>
                  <p:grpSpPr>
                    <a:xfrm>
                      <a:off x="3779912" y="3998966"/>
                      <a:ext cx="2016223" cy="973206"/>
                      <a:chOff x="2195736" y="4037071"/>
                      <a:chExt cx="2016223" cy="973206"/>
                    </a:xfrm>
                  </p:grpSpPr>
                  <p:sp>
                    <p:nvSpPr>
                      <p:cNvPr id="354" name="Rectangle 35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5" name="Rectangle 35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6" name="Rectangle 35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50" name="Group 349"/>
                    <p:cNvGrpSpPr/>
                    <p:nvPr/>
                  </p:nvGrpSpPr>
                  <p:grpSpPr>
                    <a:xfrm>
                      <a:off x="3707904" y="4941168"/>
                      <a:ext cx="2016223" cy="973206"/>
                      <a:chOff x="2195736" y="4037071"/>
                      <a:chExt cx="2016223" cy="973206"/>
                    </a:xfrm>
                  </p:grpSpPr>
                  <p:sp>
                    <p:nvSpPr>
                      <p:cNvPr id="351" name="Rectangle 35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2" name="Rectangle 35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3" name="Rectangle 35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330" name="Group 329"/>
                  <p:cNvGrpSpPr/>
                  <p:nvPr/>
                </p:nvGrpSpPr>
                <p:grpSpPr>
                  <a:xfrm>
                    <a:off x="5508104" y="4431014"/>
                    <a:ext cx="3600399" cy="1950314"/>
                    <a:chOff x="2195736" y="3998966"/>
                    <a:chExt cx="3600399" cy="1950314"/>
                  </a:xfrm>
                </p:grpSpPr>
                <p:grpSp>
                  <p:nvGrpSpPr>
                    <p:cNvPr id="331" name="Group 330"/>
                    <p:cNvGrpSpPr/>
                    <p:nvPr/>
                  </p:nvGrpSpPr>
                  <p:grpSpPr>
                    <a:xfrm>
                      <a:off x="2195736" y="4037071"/>
                      <a:ext cx="2016223" cy="973206"/>
                      <a:chOff x="2195736" y="4037071"/>
                      <a:chExt cx="2016223" cy="973206"/>
                    </a:xfrm>
                  </p:grpSpPr>
                  <p:sp>
                    <p:nvSpPr>
                      <p:cNvPr id="344" name="Rectangle 34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5" name="Rectangle 34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6" name="Rectangle 34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2" name="Group 331"/>
                    <p:cNvGrpSpPr/>
                    <p:nvPr/>
                  </p:nvGrpSpPr>
                  <p:grpSpPr>
                    <a:xfrm>
                      <a:off x="2195737" y="4976074"/>
                      <a:ext cx="2016223" cy="973206"/>
                      <a:chOff x="2195736" y="4037071"/>
                      <a:chExt cx="2016223" cy="973206"/>
                    </a:xfrm>
                  </p:grpSpPr>
                  <p:sp>
                    <p:nvSpPr>
                      <p:cNvPr id="341" name="Rectangle 34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2" name="Rectangle 34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3" name="Rectangle 34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3" name="Group 332"/>
                    <p:cNvGrpSpPr/>
                    <p:nvPr/>
                  </p:nvGrpSpPr>
                  <p:grpSpPr>
                    <a:xfrm>
                      <a:off x="3779912" y="3998966"/>
                      <a:ext cx="2016223" cy="973206"/>
                      <a:chOff x="2195736" y="4037071"/>
                      <a:chExt cx="2016223" cy="973206"/>
                    </a:xfrm>
                  </p:grpSpPr>
                  <p:sp>
                    <p:nvSpPr>
                      <p:cNvPr id="338" name="Rectangle 33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9" name="Rectangle 33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0" name="Rectangle 33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4" name="Group 333"/>
                    <p:cNvGrpSpPr/>
                    <p:nvPr/>
                  </p:nvGrpSpPr>
                  <p:grpSpPr>
                    <a:xfrm>
                      <a:off x="3707904" y="4941168"/>
                      <a:ext cx="2016223" cy="973206"/>
                      <a:chOff x="2195736" y="4037071"/>
                      <a:chExt cx="2016223" cy="973206"/>
                    </a:xfrm>
                  </p:grpSpPr>
                  <p:sp>
                    <p:nvSpPr>
                      <p:cNvPr id="335" name="Rectangle 33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6" name="Rectangle 33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7" name="Rectangle 33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nvGrpSpPr>
              <p:cNvPr id="256" name="Group 255"/>
              <p:cNvGrpSpPr/>
              <p:nvPr/>
            </p:nvGrpSpPr>
            <p:grpSpPr>
              <a:xfrm>
                <a:off x="1203362" y="1273247"/>
                <a:ext cx="4072642" cy="2884756"/>
                <a:chOff x="5404284" y="3496572"/>
                <a:chExt cx="4072642" cy="2884756"/>
              </a:xfrm>
            </p:grpSpPr>
            <p:grpSp>
              <p:nvGrpSpPr>
                <p:cNvPr id="257" name="Group 256"/>
                <p:cNvGrpSpPr/>
                <p:nvPr/>
              </p:nvGrpSpPr>
              <p:grpSpPr>
                <a:xfrm>
                  <a:off x="5508104" y="3966011"/>
                  <a:ext cx="3968822" cy="2415317"/>
                  <a:chOff x="5508104" y="3966011"/>
                  <a:chExt cx="3968822" cy="2415317"/>
                </a:xfrm>
              </p:grpSpPr>
              <p:grpSp>
                <p:nvGrpSpPr>
                  <p:cNvPr id="293" name="Group 292"/>
                  <p:cNvGrpSpPr/>
                  <p:nvPr/>
                </p:nvGrpSpPr>
                <p:grpSpPr>
                  <a:xfrm>
                    <a:off x="5876527" y="3966011"/>
                    <a:ext cx="3600399" cy="1950314"/>
                    <a:chOff x="2195736" y="3998966"/>
                    <a:chExt cx="3600399" cy="1950314"/>
                  </a:xfrm>
                </p:grpSpPr>
                <p:grpSp>
                  <p:nvGrpSpPr>
                    <p:cNvPr id="311" name="Group 310"/>
                    <p:cNvGrpSpPr/>
                    <p:nvPr/>
                  </p:nvGrpSpPr>
                  <p:grpSpPr>
                    <a:xfrm>
                      <a:off x="2195736" y="4037071"/>
                      <a:ext cx="2016223" cy="973206"/>
                      <a:chOff x="2195736" y="4037071"/>
                      <a:chExt cx="2016223" cy="973206"/>
                    </a:xfrm>
                  </p:grpSpPr>
                  <p:sp>
                    <p:nvSpPr>
                      <p:cNvPr id="324" name="Rectangle 32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5" name="Rectangle 32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6" name="Rectangle 32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2" name="Group 311"/>
                    <p:cNvGrpSpPr/>
                    <p:nvPr/>
                  </p:nvGrpSpPr>
                  <p:grpSpPr>
                    <a:xfrm>
                      <a:off x="2195737" y="4976074"/>
                      <a:ext cx="2016223" cy="973206"/>
                      <a:chOff x="2195736" y="4037071"/>
                      <a:chExt cx="2016223" cy="973206"/>
                    </a:xfrm>
                  </p:grpSpPr>
                  <p:sp>
                    <p:nvSpPr>
                      <p:cNvPr id="321" name="Rectangle 32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2" name="Rectangle 32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3" name="Rectangle 32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3" name="Group 312"/>
                    <p:cNvGrpSpPr/>
                    <p:nvPr/>
                  </p:nvGrpSpPr>
                  <p:grpSpPr>
                    <a:xfrm>
                      <a:off x="3779912" y="3998966"/>
                      <a:ext cx="2016223" cy="973206"/>
                      <a:chOff x="2195736" y="4037071"/>
                      <a:chExt cx="2016223" cy="973206"/>
                    </a:xfrm>
                  </p:grpSpPr>
                  <p:sp>
                    <p:nvSpPr>
                      <p:cNvPr id="318" name="Rectangle 31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9" name="Rectangle 31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0" name="Rectangle 31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4" name="Group 313"/>
                    <p:cNvGrpSpPr/>
                    <p:nvPr/>
                  </p:nvGrpSpPr>
                  <p:grpSpPr>
                    <a:xfrm>
                      <a:off x="3707904" y="4941168"/>
                      <a:ext cx="2016223" cy="973206"/>
                      <a:chOff x="2195736" y="4037071"/>
                      <a:chExt cx="2016223" cy="973206"/>
                    </a:xfrm>
                  </p:grpSpPr>
                  <p:sp>
                    <p:nvSpPr>
                      <p:cNvPr id="315" name="Rectangle 31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6" name="Rectangle 31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7" name="Rectangle 31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94" name="Group 293"/>
                  <p:cNvGrpSpPr/>
                  <p:nvPr/>
                </p:nvGrpSpPr>
                <p:grpSpPr>
                  <a:xfrm>
                    <a:off x="5508104" y="4431014"/>
                    <a:ext cx="3600399" cy="1950314"/>
                    <a:chOff x="2195736" y="3998966"/>
                    <a:chExt cx="3600399" cy="1950314"/>
                  </a:xfrm>
                </p:grpSpPr>
                <p:grpSp>
                  <p:nvGrpSpPr>
                    <p:cNvPr id="295" name="Group 294"/>
                    <p:cNvGrpSpPr/>
                    <p:nvPr/>
                  </p:nvGrpSpPr>
                  <p:grpSpPr>
                    <a:xfrm>
                      <a:off x="2195736" y="4037071"/>
                      <a:ext cx="2016223" cy="973206"/>
                      <a:chOff x="2195736" y="4037071"/>
                      <a:chExt cx="2016223" cy="973206"/>
                    </a:xfrm>
                  </p:grpSpPr>
                  <p:sp>
                    <p:nvSpPr>
                      <p:cNvPr id="308" name="Rectangle 30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9" name="Rectangle 30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0" name="Rectangle 30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6" name="Group 295"/>
                    <p:cNvGrpSpPr/>
                    <p:nvPr/>
                  </p:nvGrpSpPr>
                  <p:grpSpPr>
                    <a:xfrm>
                      <a:off x="2195737" y="4976074"/>
                      <a:ext cx="2016223" cy="973206"/>
                      <a:chOff x="2195736" y="4037071"/>
                      <a:chExt cx="2016223" cy="973206"/>
                    </a:xfrm>
                  </p:grpSpPr>
                  <p:sp>
                    <p:nvSpPr>
                      <p:cNvPr id="305" name="Rectangle 30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6" name="Rectangle 30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7" name="Rectangle 30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7" name="Group 296"/>
                    <p:cNvGrpSpPr/>
                    <p:nvPr/>
                  </p:nvGrpSpPr>
                  <p:grpSpPr>
                    <a:xfrm>
                      <a:off x="3779912" y="3998966"/>
                      <a:ext cx="2016223" cy="973206"/>
                      <a:chOff x="2195736" y="4037071"/>
                      <a:chExt cx="2016223" cy="973206"/>
                    </a:xfrm>
                  </p:grpSpPr>
                  <p:sp>
                    <p:nvSpPr>
                      <p:cNvPr id="302" name="Rectangle 30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3" name="Rectangle 30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4" name="Rectangle 30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8" name="Group 297"/>
                    <p:cNvGrpSpPr/>
                    <p:nvPr/>
                  </p:nvGrpSpPr>
                  <p:grpSpPr>
                    <a:xfrm>
                      <a:off x="3707904" y="4941168"/>
                      <a:ext cx="2016223" cy="973206"/>
                      <a:chOff x="2195736" y="4037071"/>
                      <a:chExt cx="2016223" cy="973206"/>
                    </a:xfrm>
                  </p:grpSpPr>
                  <p:sp>
                    <p:nvSpPr>
                      <p:cNvPr id="299" name="Rectangle 29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0" name="Rectangle 29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1" name="Rectangle 30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258" name="Group 257"/>
                <p:cNvGrpSpPr/>
                <p:nvPr/>
              </p:nvGrpSpPr>
              <p:grpSpPr>
                <a:xfrm>
                  <a:off x="5404284" y="3496572"/>
                  <a:ext cx="3968822" cy="2415317"/>
                  <a:chOff x="5508104" y="3966011"/>
                  <a:chExt cx="3968822" cy="2415317"/>
                </a:xfrm>
              </p:grpSpPr>
              <p:grpSp>
                <p:nvGrpSpPr>
                  <p:cNvPr id="259" name="Group 258"/>
                  <p:cNvGrpSpPr/>
                  <p:nvPr/>
                </p:nvGrpSpPr>
                <p:grpSpPr>
                  <a:xfrm>
                    <a:off x="5876527" y="3966011"/>
                    <a:ext cx="3600399" cy="1950314"/>
                    <a:chOff x="2195736" y="3998966"/>
                    <a:chExt cx="3600399" cy="1950314"/>
                  </a:xfrm>
                </p:grpSpPr>
                <p:grpSp>
                  <p:nvGrpSpPr>
                    <p:cNvPr id="277" name="Group 276"/>
                    <p:cNvGrpSpPr/>
                    <p:nvPr/>
                  </p:nvGrpSpPr>
                  <p:grpSpPr>
                    <a:xfrm>
                      <a:off x="2195736" y="4037071"/>
                      <a:ext cx="2016223" cy="973206"/>
                      <a:chOff x="2195736" y="4037071"/>
                      <a:chExt cx="2016223" cy="973206"/>
                    </a:xfrm>
                  </p:grpSpPr>
                  <p:sp>
                    <p:nvSpPr>
                      <p:cNvPr id="290" name="Rectangle 28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91" name="Rectangle 29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92" name="Rectangle 29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8" name="Group 277"/>
                    <p:cNvGrpSpPr/>
                    <p:nvPr/>
                  </p:nvGrpSpPr>
                  <p:grpSpPr>
                    <a:xfrm>
                      <a:off x="2195737" y="4976074"/>
                      <a:ext cx="2016223" cy="973206"/>
                      <a:chOff x="2195736" y="4037071"/>
                      <a:chExt cx="2016223" cy="973206"/>
                    </a:xfrm>
                  </p:grpSpPr>
                  <p:sp>
                    <p:nvSpPr>
                      <p:cNvPr id="287" name="Rectangle 28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8" name="Rectangle 28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9" name="Rectangle 28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9" name="Group 278"/>
                    <p:cNvGrpSpPr/>
                    <p:nvPr/>
                  </p:nvGrpSpPr>
                  <p:grpSpPr>
                    <a:xfrm>
                      <a:off x="3779912" y="3998966"/>
                      <a:ext cx="2016223" cy="973206"/>
                      <a:chOff x="2195736" y="4037071"/>
                      <a:chExt cx="2016223" cy="973206"/>
                    </a:xfrm>
                  </p:grpSpPr>
                  <p:sp>
                    <p:nvSpPr>
                      <p:cNvPr id="284" name="Rectangle 28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5" name="Rectangle 28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6" name="Rectangle 28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80" name="Group 279"/>
                    <p:cNvGrpSpPr/>
                    <p:nvPr/>
                  </p:nvGrpSpPr>
                  <p:grpSpPr>
                    <a:xfrm>
                      <a:off x="3707904" y="4941168"/>
                      <a:ext cx="2016223" cy="973206"/>
                      <a:chOff x="2195736" y="4037071"/>
                      <a:chExt cx="2016223" cy="973206"/>
                    </a:xfrm>
                  </p:grpSpPr>
                  <p:sp>
                    <p:nvSpPr>
                      <p:cNvPr id="281" name="Rectangle 28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2" name="Rectangle 28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3" name="Rectangle 28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60" name="Group 259"/>
                  <p:cNvGrpSpPr/>
                  <p:nvPr/>
                </p:nvGrpSpPr>
                <p:grpSpPr>
                  <a:xfrm>
                    <a:off x="5508104" y="4431014"/>
                    <a:ext cx="3600399" cy="1950314"/>
                    <a:chOff x="2195736" y="3998966"/>
                    <a:chExt cx="3600399" cy="1950314"/>
                  </a:xfrm>
                </p:grpSpPr>
                <p:grpSp>
                  <p:nvGrpSpPr>
                    <p:cNvPr id="261" name="Group 260"/>
                    <p:cNvGrpSpPr/>
                    <p:nvPr/>
                  </p:nvGrpSpPr>
                  <p:grpSpPr>
                    <a:xfrm>
                      <a:off x="2195736" y="4037071"/>
                      <a:ext cx="2016223" cy="973206"/>
                      <a:chOff x="2195736" y="4037071"/>
                      <a:chExt cx="2016223" cy="973206"/>
                    </a:xfrm>
                  </p:grpSpPr>
                  <p:sp>
                    <p:nvSpPr>
                      <p:cNvPr id="274" name="Rectangle 27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5" name="Rectangle 27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6" name="Rectangle 27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2" name="Group 261"/>
                    <p:cNvGrpSpPr/>
                    <p:nvPr/>
                  </p:nvGrpSpPr>
                  <p:grpSpPr>
                    <a:xfrm>
                      <a:off x="2195737" y="4976074"/>
                      <a:ext cx="2016223" cy="973206"/>
                      <a:chOff x="2195736" y="4037071"/>
                      <a:chExt cx="2016223" cy="973206"/>
                    </a:xfrm>
                  </p:grpSpPr>
                  <p:sp>
                    <p:nvSpPr>
                      <p:cNvPr id="271" name="Rectangle 27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2" name="Rectangle 27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3" name="Rectangle 27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3" name="Group 262"/>
                    <p:cNvGrpSpPr/>
                    <p:nvPr/>
                  </p:nvGrpSpPr>
                  <p:grpSpPr>
                    <a:xfrm>
                      <a:off x="3779912" y="3998966"/>
                      <a:ext cx="2016223" cy="973206"/>
                      <a:chOff x="2195736" y="4037071"/>
                      <a:chExt cx="2016223" cy="973206"/>
                    </a:xfrm>
                  </p:grpSpPr>
                  <p:sp>
                    <p:nvSpPr>
                      <p:cNvPr id="268" name="Rectangle 26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9" name="Rectangle 26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0" name="Rectangle 26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4" name="Group 263"/>
                    <p:cNvGrpSpPr/>
                    <p:nvPr/>
                  </p:nvGrpSpPr>
                  <p:grpSpPr>
                    <a:xfrm>
                      <a:off x="3707904" y="4941168"/>
                      <a:ext cx="2016223" cy="973206"/>
                      <a:chOff x="2195736" y="4037071"/>
                      <a:chExt cx="2016223" cy="973206"/>
                    </a:xfrm>
                  </p:grpSpPr>
                  <p:sp>
                    <p:nvSpPr>
                      <p:cNvPr id="265" name="Rectangle 26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6" name="Rectangle 26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7" name="Rectangle 26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grpSp>
    </p:spTree>
    <p:extLst>
      <p:ext uri="{BB962C8B-B14F-4D97-AF65-F5344CB8AC3E}">
        <p14:creationId xmlns:p14="http://schemas.microsoft.com/office/powerpoint/2010/main" val="134671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25" presetID="10"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3" grpId="0" uiExpan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smtClean="0"/>
                  <a:t>DNA</a:t>
                </a:r>
                <a:r>
                  <a:rPr lang="he-IL" altLang="he-IL" sz="3200" dirty="0" smtClean="0"/>
                  <a:t>?</a:t>
                </a:r>
              </a:p>
              <a:p>
                <a:pPr marL="0" lv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BWA-Align</a:t>
                </a:r>
                <a:endParaRPr lang="he-IL" sz="2000" dirty="0" smtClean="0">
                  <a:solidFill>
                    <a:schemeClr val="tx1"/>
                  </a:solidFill>
                  <a:latin typeface="+mn-lt"/>
                  <a:ea typeface="+mn-ea"/>
                  <a:cs typeface="+mn-cs"/>
                </a:endParaRPr>
              </a:p>
              <a:p>
                <a:pPr marL="0" lvl="0" indent="0">
                  <a:buNone/>
                </a:pPr>
                <a:endParaRPr lang="he-IL" sz="2000" dirty="0" smtClean="0">
                  <a:solidFill>
                    <a:schemeClr val="tx1"/>
                  </a:solidFill>
                  <a:latin typeface="+mn-lt"/>
                  <a:ea typeface="+mn-ea"/>
                  <a:cs typeface="+mn-cs"/>
                </a:endParaRPr>
              </a:p>
              <a:p>
                <a:pPr marL="0" lvl="0" indent="0">
                  <a:buNone/>
                </a:pPr>
                <a:r>
                  <a:rPr lang="he-IL" sz="2000" dirty="0" smtClean="0">
                    <a:solidFill>
                      <a:schemeClr val="tx1"/>
                    </a:solidFill>
                    <a:latin typeface="+mn-lt"/>
                    <a:ea typeface="+mn-ea"/>
                    <a:cs typeface="+mn-cs"/>
                  </a:rPr>
                  <a:t>זהו אלגוריתם </a:t>
                </a:r>
                <a:r>
                  <a:rPr lang="he-IL" sz="2000" dirty="0">
                    <a:solidFill>
                      <a:schemeClr val="tx1"/>
                    </a:solidFill>
                    <a:latin typeface="+mn-lt"/>
                    <a:ea typeface="+mn-ea"/>
                    <a:cs typeface="+mn-cs"/>
                  </a:rPr>
                  <a:t>יעיל לחיפוש מהסוג שלנו </a:t>
                </a:r>
                <a:r>
                  <a:rPr lang="he-IL" sz="2000" dirty="0" smtClean="0">
                    <a:solidFill>
                      <a:schemeClr val="tx1"/>
                    </a:solidFill>
                    <a:latin typeface="+mn-lt"/>
                    <a:ea typeface="+mn-ea"/>
                    <a:cs typeface="+mn-cs"/>
                  </a:rPr>
                  <a:t>:</a:t>
                </a:r>
              </a:p>
              <a:p>
                <a:pPr marL="0" lvl="0" indent="0">
                  <a:buNone/>
                </a:pPr>
                <a:r>
                  <a:rPr lang="he-IL" sz="2000" dirty="0" smtClean="0"/>
                  <a:t>מציאת מיקום של מחרוזות קטנות על פני מחרוזת ארוכה וידועה מראש.</a:t>
                </a:r>
                <a:endParaRPr lang="en-US" sz="2000" dirty="0">
                  <a:solidFill>
                    <a:schemeClr val="tx1"/>
                  </a:solidFill>
                  <a:latin typeface="+mn-lt"/>
                  <a:ea typeface="+mn-ea"/>
                  <a:cs typeface="+mn-cs"/>
                </a:endParaRPr>
              </a:p>
              <a:p>
                <a:r>
                  <a:rPr lang="he-IL" sz="2000" dirty="0" smtClean="0">
                    <a:solidFill>
                      <a:schemeClr val="tx1"/>
                    </a:solidFill>
                    <a:latin typeface="+mn-lt"/>
                    <a:ea typeface="+mn-ea"/>
                    <a:cs typeface="+mn-cs"/>
                  </a:rPr>
                  <a:t>יעילות: </a:t>
                </a:r>
                <a14:m>
                  <m:oMath xmlns:m="http://schemas.openxmlformats.org/officeDocument/2006/math">
                    <m:r>
                      <a:rPr lang="he-IL" sz="2000" i="1">
                        <a:solidFill>
                          <a:schemeClr val="tx1"/>
                        </a:solidFill>
                        <a:latin typeface="Cambria Math"/>
                        <a:ea typeface="+mn-ea"/>
                        <a:cs typeface="+mn-cs"/>
                      </a:rPr>
                      <m:t>𝜃</m:t>
                    </m:r>
                    <m:r>
                      <a:rPr lang="en-US" sz="2000" i="1">
                        <a:solidFill>
                          <a:schemeClr val="tx1"/>
                        </a:solidFill>
                        <a:latin typeface="Cambria Math"/>
                        <a:ea typeface="+mn-ea"/>
                        <a:cs typeface="+mn-cs"/>
                      </a:rPr>
                      <m:t>(</m:t>
                    </m:r>
                    <m:r>
                      <a:rPr lang="en-US" sz="2000">
                        <a:solidFill>
                          <a:schemeClr val="tx1"/>
                        </a:solidFill>
                        <a:latin typeface="Cambria Math"/>
                        <a:ea typeface="+mn-ea"/>
                        <a:cs typeface="+mn-cs"/>
                      </a:rPr>
                      <m:t>|</m:t>
                    </m:r>
                    <m:r>
                      <m:rPr>
                        <m:sty m:val="p"/>
                      </m:rPr>
                      <a:rPr lang="en-US" sz="2000">
                        <a:solidFill>
                          <a:schemeClr val="tx1"/>
                        </a:solidFill>
                        <a:latin typeface="Cambria Math"/>
                        <a:ea typeface="+mn-ea"/>
                        <a:cs typeface="+mn-cs"/>
                      </a:rPr>
                      <m:t>w</m:t>
                    </m:r>
                    <m:r>
                      <a:rPr lang="en-US" sz="2000">
                        <a:solidFill>
                          <a:schemeClr val="tx1"/>
                        </a:solidFill>
                        <a:latin typeface="Cambria Math"/>
                        <a:ea typeface="+mn-ea"/>
                        <a:cs typeface="+mn-cs"/>
                      </a:rPr>
                      <m:t>|</m:t>
                    </m:r>
                    <m:r>
                      <a:rPr lang="en-US" sz="2000" i="1">
                        <a:solidFill>
                          <a:schemeClr val="tx1"/>
                        </a:solidFill>
                        <a:latin typeface="Cambria Math"/>
                        <a:ea typeface="+mn-ea"/>
                        <a:cs typeface="+mn-cs"/>
                      </a:rPr>
                      <m:t>)</m:t>
                    </m:r>
                  </m:oMath>
                </a14:m>
                <a:r>
                  <a:rPr lang="he-IL" sz="2000" dirty="0">
                    <a:solidFill>
                      <a:schemeClr val="tx1"/>
                    </a:solidFill>
                    <a:latin typeface="+mn-lt"/>
                    <a:ea typeface="+mn-ea"/>
                    <a:cs typeface="+mn-cs"/>
                  </a:rPr>
                  <a:t> (לא תלוי באורך באורך הגנום!). </a:t>
                </a:r>
                <a:endParaRPr lang="he-IL" sz="2000" dirty="0" smtClean="0">
                  <a:solidFill>
                    <a:schemeClr val="tx1"/>
                  </a:solidFill>
                  <a:latin typeface="+mn-lt"/>
                  <a:ea typeface="+mn-ea"/>
                  <a:cs typeface="+mn-cs"/>
                </a:endParaRPr>
              </a:p>
              <a:p>
                <a:endParaRPr lang="en-US" sz="2000" dirty="0">
                  <a:solidFill>
                    <a:schemeClr val="tx1"/>
                  </a:solidFill>
                  <a:latin typeface="+mn-lt"/>
                  <a:ea typeface="+mn-ea"/>
                  <a:cs typeface="+mn-cs"/>
                </a:endParaRPr>
              </a:p>
              <a:p>
                <a:pPr marL="0" indent="0">
                  <a:buNone/>
                </a:pPr>
                <a:r>
                  <a:rPr lang="he-IL" sz="2000" dirty="0">
                    <a:solidFill>
                      <a:schemeClr val="tx1"/>
                    </a:solidFill>
                    <a:latin typeface="+mn-lt"/>
                    <a:ea typeface="+mn-ea"/>
                    <a:cs typeface="+mn-cs"/>
                  </a:rPr>
                  <a:t>בפועל, יש לאלגוריתם זה עלויות נוספות:</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Pre Processing</a:t>
                </a:r>
                <a:r>
                  <a:rPr lang="he-IL" sz="2000" dirty="0">
                    <a:solidFill>
                      <a:schemeClr val="tx1"/>
                    </a:solidFill>
                    <a:latin typeface="+mn-lt"/>
                    <a:ea typeface="+mn-ea"/>
                    <a:cs typeface="+mn-cs"/>
                  </a:rPr>
                  <a:t> : </a:t>
                </a:r>
                <a14:m>
                  <m:oMath xmlns:m="http://schemas.openxmlformats.org/officeDocument/2006/math">
                    <m:r>
                      <a:rPr lang="en-US" sz="2000" i="1">
                        <a:solidFill>
                          <a:schemeClr val="tx1"/>
                        </a:solidFill>
                        <a:latin typeface="Cambria Math"/>
                        <a:ea typeface="+mn-ea"/>
                        <a:cs typeface="+mn-cs"/>
                      </a:rPr>
                      <m:t>𝑂</m:t>
                    </m:r>
                    <m:r>
                      <a:rPr lang="en-US" sz="2000" i="1">
                        <a:solidFill>
                          <a:schemeClr val="tx1"/>
                        </a:solidFill>
                        <a:latin typeface="Cambria Math"/>
                        <a:ea typeface="+mn-ea"/>
                        <a:cs typeface="+mn-cs"/>
                      </a:rPr>
                      <m:t>(</m:t>
                    </m:r>
                    <m:r>
                      <a:rPr lang="en-US" sz="2000" b="0" i="1" smtClean="0">
                        <a:solidFill>
                          <a:schemeClr val="tx1"/>
                        </a:solidFill>
                        <a:latin typeface="Cambria Math"/>
                        <a:ea typeface="+mn-ea"/>
                        <a:cs typeface="+mn-cs"/>
                      </a:rPr>
                      <m:t>𝑛</m:t>
                    </m:r>
                    <m:r>
                      <a:rPr lang="en-US" sz="2000" i="1">
                        <a:solidFill>
                          <a:schemeClr val="tx1"/>
                        </a:solidFill>
                        <a:latin typeface="Cambria Math"/>
                        <a:ea typeface="+mn-ea"/>
                        <a:cs typeface="+mn-cs"/>
                      </a:rPr>
                      <m:t>)</m:t>
                    </m:r>
                  </m:oMath>
                </a14:m>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Tree>
    <p:extLst>
      <p:ext uri="{BB962C8B-B14F-4D97-AF65-F5344CB8AC3E}">
        <p14:creationId xmlns:p14="http://schemas.microsoft.com/office/powerpoint/2010/main" val="42571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p:sp>
        <p:nvSpPr>
          <p:cNvPr id="54275" name="Rectangle 3"/>
          <p:cNvSpPr>
            <a:spLocks noGrp="1" noChangeArrowheads="1"/>
          </p:cNvSpPr>
          <p:nvPr>
            <p:ph type="body" idx="1"/>
          </p:nvPr>
        </p:nvSpPr>
        <p:spPr>
          <a:xfrm>
            <a:off x="497214" y="764704"/>
            <a:ext cx="8664446" cy="5400600"/>
          </a:xfrm>
        </p:spPr>
        <p:txBody>
          <a:bodyPr/>
          <a:lstStyle/>
          <a:p>
            <a:pPr marL="0" indent="0">
              <a:buNone/>
            </a:pPr>
            <a:r>
              <a:rPr lang="he-IL" altLang="he-IL" sz="3200" dirty="0" smtClean="0"/>
              <a:t>המחשת </a:t>
            </a:r>
            <a:r>
              <a:rPr lang="he-IL" sz="3200" dirty="0"/>
              <a:t>אלגוריתם </a:t>
            </a:r>
            <a:r>
              <a:rPr lang="en-US" sz="3200" dirty="0"/>
              <a:t>BWA-Align</a:t>
            </a:r>
            <a:r>
              <a:rPr lang="he-IL" sz="3200" dirty="0"/>
              <a:t> </a:t>
            </a:r>
            <a:r>
              <a:rPr lang="he-IL" altLang="he-IL" sz="3200" dirty="0" smtClean="0"/>
              <a:t>:</a:t>
            </a:r>
          </a:p>
          <a:p>
            <a:pPr mar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t>
            </a:r>
            <a:r>
              <a:rPr lang="he-IL" sz="2000" dirty="0" smtClean="0">
                <a:solidFill>
                  <a:schemeClr val="tx1"/>
                </a:solidFill>
                <a:latin typeface="+mn-lt"/>
                <a:ea typeface="+mn-ea"/>
                <a:cs typeface="+mn-cs"/>
              </a:rPr>
              <a:t> מחולק </a:t>
            </a:r>
            <a:r>
              <a:rPr lang="he-IL" sz="2000" dirty="0">
                <a:solidFill>
                  <a:schemeClr val="tx1"/>
                </a:solidFill>
                <a:latin typeface="+mn-lt"/>
                <a:ea typeface="+mn-ea"/>
                <a:cs typeface="+mn-cs"/>
              </a:rPr>
              <a:t>לשלושה שלבים: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Index</a:t>
            </a:r>
            <a:r>
              <a:rPr lang="he-IL" sz="2000" dirty="0">
                <a:solidFill>
                  <a:schemeClr val="tx1"/>
                </a:solidFill>
                <a:latin typeface="+mn-lt"/>
                <a:ea typeface="+mn-ea"/>
                <a:cs typeface="+mn-cs"/>
              </a:rPr>
              <a:t> - אינדוקס של הגנום – שמירת הגנום בצורה שניתן </a:t>
            </a:r>
            <a:r>
              <a:rPr lang="he-IL" sz="2000" dirty="0" smtClean="0">
                <a:solidFill>
                  <a:schemeClr val="tx1"/>
                </a:solidFill>
                <a:latin typeface="+mn-lt"/>
                <a:ea typeface="+mn-ea"/>
                <a:cs typeface="+mn-cs"/>
              </a:rPr>
              <a:t>לחפש עליו </a:t>
            </a:r>
            <a:r>
              <a:rPr lang="he-IL" sz="2000" dirty="0">
                <a:solidFill>
                  <a:schemeClr val="tx1"/>
                </a:solidFill>
                <a:latin typeface="+mn-lt"/>
                <a:ea typeface="+mn-ea"/>
                <a:cs typeface="+mn-cs"/>
              </a:rPr>
              <a:t>בצורה יעילה. זו פעולה שיש לעשות אותה פעם אחת בלבד (ולא בכל בדיקה של חולה...). </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Alignment </a:t>
            </a:r>
            <a:r>
              <a:rPr lang="he-IL" sz="2000" dirty="0">
                <a:solidFill>
                  <a:schemeClr val="tx1"/>
                </a:solidFill>
                <a:latin typeface="+mn-lt"/>
                <a:ea typeface="+mn-ea"/>
                <a:cs typeface="+mn-cs"/>
              </a:rPr>
              <a:t>– מציאת המיקום של הקריאות על פני הגנום.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Pairing </a:t>
            </a:r>
            <a:r>
              <a:rPr lang="he-IL" sz="2000" dirty="0">
                <a:solidFill>
                  <a:schemeClr val="tx1"/>
                </a:solidFill>
                <a:latin typeface="+mn-lt"/>
                <a:ea typeface="+mn-ea"/>
                <a:cs typeface="+mn-cs"/>
              </a:rPr>
              <a:t>– כחלק מקריאת ה</a:t>
            </a:r>
            <a:r>
              <a:rPr lang="en-US" sz="2000" dirty="0">
                <a:solidFill>
                  <a:schemeClr val="tx1"/>
                </a:solidFill>
                <a:latin typeface="+mn-lt"/>
                <a:ea typeface="+mn-ea"/>
                <a:cs typeface="+mn-cs"/>
              </a:rPr>
              <a:t>DNA </a:t>
            </a:r>
            <a:r>
              <a:rPr lang="he-IL" sz="2000" dirty="0">
                <a:solidFill>
                  <a:schemeClr val="tx1"/>
                </a:solidFill>
                <a:latin typeface="+mn-lt"/>
                <a:ea typeface="+mn-ea"/>
                <a:cs typeface="+mn-cs"/>
              </a:rPr>
              <a:t>של החולה, הדגימות נחתכות ל- 2 ויש צורך למצוא התאמה בין 2 חלקי הדגימה</a:t>
            </a:r>
            <a:r>
              <a:rPr lang="he-IL" sz="2000" dirty="0" smtClean="0">
                <a:solidFill>
                  <a:schemeClr val="tx1"/>
                </a:solidFill>
                <a:latin typeface="+mn-lt"/>
                <a:ea typeface="+mn-ea"/>
                <a:cs typeface="+mn-cs"/>
              </a:rPr>
              <a:t>.</a:t>
            </a:r>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115616" y="3140968"/>
            <a:ext cx="3960440" cy="3240360"/>
          </a:xfrm>
          <a:prstGeom prst="rect">
            <a:avLst/>
          </a:prstGeom>
        </p:spPr>
      </p:pic>
    </p:spTree>
    <p:extLst>
      <p:ext uri="{BB962C8B-B14F-4D97-AF65-F5344CB8AC3E}">
        <p14:creationId xmlns:p14="http://schemas.microsoft.com/office/powerpoint/2010/main" val="11761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F61A1A"/>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372200" y="192390"/>
            <a:ext cx="2664296"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565288" y="479707"/>
                <a:ext cx="8664446" cy="5400600"/>
              </a:xfrm>
            </p:spPr>
            <p:txBody>
              <a:bodyPr/>
              <a:lstStyle/>
              <a:p>
                <a:pPr marL="0" indent="0">
                  <a:buNone/>
                </a:pPr>
                <a:r>
                  <a:rPr lang="he-IL" altLang="he-IL" sz="3200" dirty="0" smtClean="0"/>
                  <a:t>המחשת </a:t>
                </a:r>
                <a:r>
                  <a:rPr lang="he-IL" sz="3200" dirty="0"/>
                  <a:t>אלגוריתם </a:t>
                </a:r>
                <a:r>
                  <a:rPr lang="en-US" sz="3200" dirty="0" smtClean="0"/>
                  <a:t>BWA-Align</a:t>
                </a:r>
                <a:r>
                  <a:rPr lang="he-IL" sz="3200" dirty="0" smtClean="0"/>
                  <a:t> - המשך </a:t>
                </a:r>
                <a:r>
                  <a:rPr lang="he-IL" altLang="he-IL" sz="3200" dirty="0" smtClean="0"/>
                  <a:t>:</a:t>
                </a:r>
              </a:p>
              <a:p>
                <a:pPr marL="0" indent="0">
                  <a:buNone/>
                </a:pPr>
                <a:r>
                  <a:rPr lang="he-IL" sz="1800" b="1" u="sng" dirty="0"/>
                  <a:t>הערה</a:t>
                </a:r>
                <a:r>
                  <a:rPr lang="he-IL" sz="1800" dirty="0"/>
                  <a:t>: </a:t>
                </a:r>
                <a:r>
                  <a:rPr lang="he-IL" sz="1800" dirty="0" smtClean="0"/>
                  <a:t>עץ </a:t>
                </a:r>
                <a:r>
                  <a:rPr lang="he-IL" sz="1800" dirty="0"/>
                  <a:t>רישות שקול למערך סיפות (לצורך אינטואיציה – עץ הרישות של </a:t>
                </a:r>
                <a14:m>
                  <m:oMath xmlns:m="http://schemas.openxmlformats.org/officeDocument/2006/math">
                    <m:r>
                      <a:rPr lang="he-IL" sz="1800" i="1">
                        <a:latin typeface="Cambria Math"/>
                      </a:rPr>
                      <m:t> </m:t>
                    </m:r>
                    <m:r>
                      <a:rPr lang="en-US" sz="1800" i="1">
                        <a:latin typeface="Cambria Math"/>
                      </a:rPr>
                      <m:t>𝑋</m:t>
                    </m:r>
                  </m:oMath>
                </a14:m>
                <a:r>
                  <a:rPr lang="he-IL" sz="1800" dirty="0"/>
                  <a:t> זהה לעץ הסיפות של  </a:t>
                </a:r>
                <a14:m>
                  <m:oMath xmlns:m="http://schemas.openxmlformats.org/officeDocument/2006/math">
                    <m:r>
                      <a:rPr lang="en-US" sz="1800" i="1">
                        <a:latin typeface="Cambria Math"/>
                      </a:rPr>
                      <m:t>𝑅𝑒𝑣𝑒𝑟𝑠𝑒</m:t>
                    </m:r>
                    <m:r>
                      <a:rPr lang="en-US" sz="1800" i="1">
                        <a:latin typeface="Cambria Math"/>
                      </a:rPr>
                      <m:t>(</m:t>
                    </m:r>
                    <m:r>
                      <a:rPr lang="en-US" sz="1800" i="1">
                        <a:latin typeface="Cambria Math"/>
                      </a:rPr>
                      <m:t>𝑋</m:t>
                    </m:r>
                    <m:r>
                      <a:rPr lang="en-US" sz="1800" i="1">
                        <a:latin typeface="Cambria Math"/>
                      </a:rPr>
                      <m:t>)</m:t>
                    </m:r>
                  </m:oMath>
                </a14:m>
                <a:r>
                  <a:rPr lang="he-IL" sz="1800" dirty="0"/>
                  <a:t>, ולכן כל הדגמה על עץ רישות נכונה גם עבור עץ </a:t>
                </a:r>
                <a:r>
                  <a:rPr lang="he-IL" sz="1800" dirty="0" smtClean="0"/>
                  <a:t>סיפות).</a:t>
                </a:r>
              </a:p>
              <a:p>
                <a:pPr marL="0" indent="0">
                  <a:buNone/>
                </a:pPr>
                <a:r>
                  <a:rPr lang="he-IL" sz="2000" dirty="0"/>
                  <a:t>נדגים חיפוש אחר המחרוזת '</a:t>
                </a:r>
                <a:r>
                  <a:rPr lang="en-US" sz="2000" dirty="0"/>
                  <a:t>LOL</a:t>
                </a:r>
                <a:r>
                  <a:rPr lang="he-IL" sz="2000" dirty="0"/>
                  <a:t>', תוך אפשור חוסר התאמה אחד</a:t>
                </a:r>
                <a:r>
                  <a:rPr lang="he-IL" sz="2000" dirty="0" smtClean="0"/>
                  <a:t>.</a:t>
                </a:r>
              </a:p>
              <a:p>
                <a:pPr marL="0" indent="0">
                  <a:buNone/>
                </a:pPr>
                <a:r>
                  <a:rPr lang="he-IL" sz="2000" dirty="0" smtClean="0"/>
                  <a:t>להלן </a:t>
                </a:r>
                <a:r>
                  <a:rPr lang="he-IL" sz="2000" b="1" dirty="0"/>
                  <a:t>עץ רישות</a:t>
                </a:r>
                <a:r>
                  <a:rPr lang="he-IL" sz="2000" dirty="0"/>
                  <a:t> של המחרוזת "</a:t>
                </a:r>
                <a:r>
                  <a:rPr lang="en-US" sz="2000" dirty="0"/>
                  <a:t>Googol</a:t>
                </a:r>
                <a:r>
                  <a:rPr lang="he-IL" sz="2000" dirty="0"/>
                  <a:t>". הסמל ∧ מסמן את תחילתה של </a:t>
                </a:r>
                <a:r>
                  <a:rPr lang="he-IL" sz="2000" dirty="0" smtClean="0"/>
                  <a:t>המחרוזת:</a:t>
                </a:r>
              </a:p>
              <a:p>
                <a:pPr marL="0" indent="0">
                  <a:buNone/>
                </a:pPr>
                <a:endParaRPr lang="he-IL" sz="2000" dirty="0" smtClean="0"/>
              </a:p>
              <a:p>
                <a:pPr marL="0" indent="0">
                  <a:buNone/>
                </a:pPr>
                <a:endParaRPr lang="en-US" sz="2000" dirty="0" smtClean="0"/>
              </a:p>
              <a:p>
                <a:pPr marL="0" indent="0">
                  <a:buNone/>
                </a:pPr>
                <a:endParaRPr lang="en-US" sz="1800" dirty="0"/>
              </a:p>
              <a:p>
                <a:pPr marL="0" indent="0">
                  <a:buNone/>
                </a:pPr>
                <a:endParaRPr lang="he-IL" altLang="he-IL" sz="3200" dirty="0" smtClean="0"/>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565288" y="479707"/>
                <a:ext cx="8664446" cy="5400600"/>
              </a:xfrm>
              <a:blipFill rotWithShape="1">
                <a:blip r:embed="rId3"/>
                <a:stretch>
                  <a:fillRect t="-1467" r="-1759"/>
                </a:stretch>
              </a:blipFill>
            </p:spPr>
            <p:txBody>
              <a:bodyPr/>
              <a:lstStyle/>
              <a:p>
                <a:r>
                  <a:rPr lang="he-IL">
                    <a:noFill/>
                  </a:rPr>
                  <a:t> </a:t>
                </a:r>
              </a:p>
            </p:txBody>
          </p:sp>
        </mc:Fallback>
      </mc:AlternateContent>
      <p:sp>
        <p:nvSpPr>
          <p:cNvPr id="2" name="Right Arrow 1"/>
          <p:cNvSpPr/>
          <p:nvPr/>
        </p:nvSpPr>
        <p:spPr bwMode="auto">
          <a:xfrm>
            <a:off x="2339752" y="3356992"/>
            <a:ext cx="720080"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3503867" y="2492896"/>
            <a:ext cx="5112568" cy="4464496"/>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852935"/>
            <a:ext cx="1872208" cy="234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bwMode="auto">
          <a:xfrm rot="168701">
            <a:off x="5483813" y="3143708"/>
            <a:ext cx="570997" cy="23177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9" name="Rectangle 8"/>
          <p:cNvSpPr/>
          <p:nvPr/>
        </p:nvSpPr>
        <p:spPr bwMode="auto">
          <a:xfrm>
            <a:off x="1043608" y="3348855"/>
            <a:ext cx="144016" cy="512193"/>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3" name="Rectangle 12"/>
          <p:cNvSpPr/>
          <p:nvPr/>
        </p:nvSpPr>
        <p:spPr bwMode="auto">
          <a:xfrm>
            <a:off x="395536" y="3348854"/>
            <a:ext cx="144016" cy="51219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4" name="Rectangle 13"/>
          <p:cNvSpPr/>
          <p:nvPr/>
        </p:nvSpPr>
        <p:spPr bwMode="auto">
          <a:xfrm>
            <a:off x="4860032" y="313325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5" name="Rectangle 14"/>
          <p:cNvSpPr/>
          <p:nvPr/>
        </p:nvSpPr>
        <p:spPr bwMode="auto">
          <a:xfrm>
            <a:off x="5697303" y="2852935"/>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6" name="Freeform 15"/>
          <p:cNvSpPr/>
          <p:nvPr/>
        </p:nvSpPr>
        <p:spPr bwMode="auto">
          <a:xfrm rot="168701">
            <a:off x="5420959" y="3388003"/>
            <a:ext cx="45719" cy="592120"/>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18" name="Rectangle 17"/>
          <p:cNvSpPr/>
          <p:nvPr/>
        </p:nvSpPr>
        <p:spPr bwMode="auto">
          <a:xfrm>
            <a:off x="4968072" y="3389348"/>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4902687" y="3723779"/>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991698" y="4212950"/>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1" name="Rectangle 20"/>
          <p:cNvSpPr/>
          <p:nvPr/>
        </p:nvSpPr>
        <p:spPr bwMode="auto">
          <a:xfrm>
            <a:off x="395536" y="4187799"/>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6" name="Freeform 25"/>
          <p:cNvSpPr/>
          <p:nvPr/>
        </p:nvSpPr>
        <p:spPr bwMode="auto">
          <a:xfrm rot="168701" flipH="1">
            <a:off x="5437327" y="3853802"/>
            <a:ext cx="58991" cy="61600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27" name="Rectangle 26"/>
          <p:cNvSpPr/>
          <p:nvPr/>
        </p:nvSpPr>
        <p:spPr bwMode="auto">
          <a:xfrm>
            <a:off x="4902715" y="3980888"/>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28"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269516" y="447088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0" name="Freeform 29"/>
          <p:cNvSpPr/>
          <p:nvPr/>
        </p:nvSpPr>
        <p:spPr bwMode="auto">
          <a:xfrm rot="168701" flipH="1">
            <a:off x="6370012" y="3044994"/>
            <a:ext cx="45719" cy="486483"/>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1" name="Rectangle 30"/>
          <p:cNvSpPr/>
          <p:nvPr/>
        </p:nvSpPr>
        <p:spPr bwMode="auto">
          <a:xfrm>
            <a:off x="6427636" y="3191530"/>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2" name="Freeform 31"/>
          <p:cNvSpPr/>
          <p:nvPr/>
        </p:nvSpPr>
        <p:spPr bwMode="auto">
          <a:xfrm rot="168701">
            <a:off x="5785075" y="3486105"/>
            <a:ext cx="574971" cy="656835"/>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3" name="Rectangle 32"/>
          <p:cNvSpPr/>
          <p:nvPr/>
        </p:nvSpPr>
        <p:spPr bwMode="auto">
          <a:xfrm>
            <a:off x="6081143" y="372377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4" name="Rectangle 33"/>
          <p:cNvSpPr/>
          <p:nvPr/>
        </p:nvSpPr>
        <p:spPr bwMode="auto">
          <a:xfrm>
            <a:off x="6301608" y="3467683"/>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35"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619968" y="4111331"/>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bwMode="auto">
          <a:xfrm>
            <a:off x="395536" y="4187798"/>
            <a:ext cx="144016" cy="101457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7" name="Rectangle 36"/>
          <p:cNvSpPr/>
          <p:nvPr/>
        </p:nvSpPr>
        <p:spPr bwMode="auto">
          <a:xfrm>
            <a:off x="991698" y="4212949"/>
            <a:ext cx="187542" cy="98942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rot="168701" flipH="1">
            <a:off x="6773526" y="3553562"/>
            <a:ext cx="689258" cy="40965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46" name="Rectangle 45"/>
          <p:cNvSpPr/>
          <p:nvPr/>
        </p:nvSpPr>
        <p:spPr bwMode="auto">
          <a:xfrm>
            <a:off x="6724809" y="3852725"/>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7" name="Rectangle 46"/>
          <p:cNvSpPr/>
          <p:nvPr/>
        </p:nvSpPr>
        <p:spPr bwMode="auto">
          <a:xfrm>
            <a:off x="395536" y="4797153"/>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8" name="Rectangle 47"/>
          <p:cNvSpPr/>
          <p:nvPr/>
        </p:nvSpPr>
        <p:spPr bwMode="auto">
          <a:xfrm>
            <a:off x="1003648" y="4901095"/>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9" name="Rectangle 48"/>
          <p:cNvSpPr/>
          <p:nvPr/>
        </p:nvSpPr>
        <p:spPr bwMode="auto">
          <a:xfrm>
            <a:off x="6948264" y="407707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0" name="Freeform 49"/>
          <p:cNvSpPr/>
          <p:nvPr/>
        </p:nvSpPr>
        <p:spPr bwMode="auto">
          <a:xfrm rot="168701" flipH="1">
            <a:off x="7439474" y="4112140"/>
            <a:ext cx="45788" cy="52260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1" name="Rectangle 50"/>
          <p:cNvSpPr/>
          <p:nvPr/>
        </p:nvSpPr>
        <p:spPr bwMode="auto">
          <a:xfrm>
            <a:off x="7128312" y="4358025"/>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2"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483025" y="462328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53" name="Freeform 52"/>
          <p:cNvSpPr/>
          <p:nvPr/>
        </p:nvSpPr>
        <p:spPr bwMode="auto">
          <a:xfrm rot="168701" flipH="1">
            <a:off x="6640036" y="3013936"/>
            <a:ext cx="1396327" cy="29107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4" name="Rectangle 53"/>
          <p:cNvSpPr/>
          <p:nvPr/>
        </p:nvSpPr>
        <p:spPr bwMode="auto">
          <a:xfrm>
            <a:off x="7092280" y="2845857"/>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5" name="Freeform 54"/>
          <p:cNvSpPr/>
          <p:nvPr/>
        </p:nvSpPr>
        <p:spPr bwMode="auto">
          <a:xfrm rot="168701" flipH="1">
            <a:off x="8167085" y="3338465"/>
            <a:ext cx="45719" cy="47309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6" name="Rectangle 55"/>
          <p:cNvSpPr/>
          <p:nvPr/>
        </p:nvSpPr>
        <p:spPr bwMode="auto">
          <a:xfrm>
            <a:off x="7903509" y="3384750"/>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7" name="Freeform 56"/>
          <p:cNvSpPr/>
          <p:nvPr/>
        </p:nvSpPr>
        <p:spPr bwMode="auto">
          <a:xfrm rot="168701" flipH="1">
            <a:off x="8188112" y="4035654"/>
            <a:ext cx="60651" cy="304039"/>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8" name="Rectangle 57"/>
          <p:cNvSpPr/>
          <p:nvPr/>
        </p:nvSpPr>
        <p:spPr bwMode="auto">
          <a:xfrm>
            <a:off x="7920400" y="3925977"/>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9" name="Rectangle 58"/>
          <p:cNvSpPr/>
          <p:nvPr/>
        </p:nvSpPr>
        <p:spPr bwMode="auto">
          <a:xfrm>
            <a:off x="7884368" y="310089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0" name="Rectangle 59"/>
          <p:cNvSpPr/>
          <p:nvPr/>
        </p:nvSpPr>
        <p:spPr bwMode="auto">
          <a:xfrm>
            <a:off x="395536" y="3933056"/>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1" name="Rectangle 60"/>
          <p:cNvSpPr/>
          <p:nvPr/>
        </p:nvSpPr>
        <p:spPr bwMode="auto">
          <a:xfrm>
            <a:off x="7884368" y="371703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2" name="Rectangle 61"/>
          <p:cNvSpPr/>
          <p:nvPr/>
        </p:nvSpPr>
        <p:spPr bwMode="auto">
          <a:xfrm>
            <a:off x="395536" y="4541056"/>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3" name="Rectangle 62"/>
          <p:cNvSpPr/>
          <p:nvPr/>
        </p:nvSpPr>
        <p:spPr bwMode="auto">
          <a:xfrm>
            <a:off x="1003648" y="3925757"/>
            <a:ext cx="183976" cy="261915"/>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4" name="Rectangle 63"/>
          <p:cNvSpPr/>
          <p:nvPr/>
        </p:nvSpPr>
        <p:spPr bwMode="auto">
          <a:xfrm>
            <a:off x="971600" y="4541055"/>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1027" name="Picture 3" descr="C:\Users\Avi\AppData\Local\Microsoft\Windows\Temporary Internet Files\Content.IE5\XP2OWRGC\23493485345[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6287" y="4521285"/>
            <a:ext cx="412225" cy="347597"/>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bwMode="auto">
          <a:xfrm>
            <a:off x="7956376" y="4293096"/>
            <a:ext cx="504056" cy="256096"/>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6" name="Rectangle 65"/>
          <p:cNvSpPr/>
          <p:nvPr/>
        </p:nvSpPr>
        <p:spPr bwMode="auto">
          <a:xfrm>
            <a:off x="323528" y="3356992"/>
            <a:ext cx="1152128" cy="218021"/>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81888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6"/>
                                        </p:tgtEl>
                                      </p:cBhvr>
                                    </p:animEffect>
                                    <p:set>
                                      <p:cBhvr>
                                        <p:cTn id="81" dur="1" fill="hold">
                                          <p:stCondLst>
                                            <p:cond delay="499"/>
                                          </p:stCondLst>
                                        </p:cTn>
                                        <p:tgtEl>
                                          <p:spTgt spid="26"/>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7"/>
                                        </p:tgtEl>
                                      </p:cBhvr>
                                    </p:animEffect>
                                    <p:set>
                                      <p:cBhvr>
                                        <p:cTn id="84" dur="1" fill="hold">
                                          <p:stCondLst>
                                            <p:cond delay="499"/>
                                          </p:stCondLst>
                                        </p:cTn>
                                        <p:tgtEl>
                                          <p:spTgt spid="27"/>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par>
                                <p:cTn id="100" presetID="1"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36" presetID="1" presetClass="entr" presetSubtype="0" fill="hold" grpId="0" nodeType="withEffect">
                                  <p:stCondLst>
                                    <p:cond delay="0"/>
                                  </p:stCondLst>
                                  <p:childTnLst>
                                    <p:set>
                                      <p:cBhvr>
                                        <p:cTn id="137"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138" presetID="1"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5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5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500"/>
                                        <p:tgtEl>
                                          <p:spTgt spid="52"/>
                                        </p:tgtEl>
                                      </p:cBhvr>
                                    </p:animEffect>
                                    <p:set>
                                      <p:cBhvr>
                                        <p:cTn id="154" dur="1" fill="hold">
                                          <p:stCondLst>
                                            <p:cond delay="499"/>
                                          </p:stCondLst>
                                        </p:cTn>
                                        <p:tgtEl>
                                          <p:spTgt spid="5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30"/>
                                        </p:tgtEl>
                                      </p:cBhvr>
                                    </p:animEffect>
                                    <p:set>
                                      <p:cBhvr>
                                        <p:cTn id="157" dur="1" fill="hold">
                                          <p:stCondLst>
                                            <p:cond delay="499"/>
                                          </p:stCondLst>
                                        </p:cTn>
                                        <p:tgtEl>
                                          <p:spTgt spid="30"/>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43"/>
                                        </p:tgtEl>
                                      </p:cBhvr>
                                    </p:animEffect>
                                    <p:set>
                                      <p:cBhvr>
                                        <p:cTn id="160" dur="1" fill="hold">
                                          <p:stCondLst>
                                            <p:cond delay="499"/>
                                          </p:stCondLst>
                                        </p:cTn>
                                        <p:tgtEl>
                                          <p:spTgt spid="43"/>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1"/>
                                        </p:tgtEl>
                                      </p:cBhvr>
                                    </p:animEffect>
                                    <p:set>
                                      <p:cBhvr>
                                        <p:cTn id="163" dur="1" fill="hold">
                                          <p:stCondLst>
                                            <p:cond delay="499"/>
                                          </p:stCondLst>
                                        </p:cTn>
                                        <p:tgtEl>
                                          <p:spTgt spid="5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46"/>
                                        </p:tgtEl>
                                      </p:cBhvr>
                                    </p:animEffect>
                                    <p:set>
                                      <p:cBhvr>
                                        <p:cTn id="166" dur="1" fill="hold">
                                          <p:stCondLst>
                                            <p:cond delay="499"/>
                                          </p:stCondLst>
                                        </p:cTn>
                                        <p:tgtEl>
                                          <p:spTgt spid="46"/>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1"/>
                                        </p:tgtEl>
                                      </p:cBhvr>
                                    </p:animEffect>
                                    <p:set>
                                      <p:cBhvr>
                                        <p:cTn id="169" dur="1" fill="hold">
                                          <p:stCondLst>
                                            <p:cond delay="499"/>
                                          </p:stCondLst>
                                        </p:cTn>
                                        <p:tgtEl>
                                          <p:spTgt spid="31"/>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50"/>
                                        </p:tgtEl>
                                      </p:cBhvr>
                                    </p:animEffect>
                                    <p:set>
                                      <p:cBhvr>
                                        <p:cTn id="175" dur="1" fill="hold">
                                          <p:stCondLst>
                                            <p:cond delay="499"/>
                                          </p:stCondLst>
                                        </p:cTn>
                                        <p:tgtEl>
                                          <p:spTgt spid="5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3"/>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4"/>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par>
                                <p:cTn id="186" presetID="1" presetClass="entr" presetSubtype="0" fill="hold" grpId="0" nodeType="withEffect">
                                  <p:stCondLst>
                                    <p:cond delay="0"/>
                                  </p:stCondLst>
                                  <p:childTnLst>
                                    <p:set>
                                      <p:cBhvr>
                                        <p:cTn id="187"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par>
                                <p:cTn id="188" presetID="1" presetClass="entr" presetSubtype="0" fill="hold" grpId="0" nodeType="withEffect">
                                  <p:stCondLst>
                                    <p:cond delay="0"/>
                                  </p:stCondLst>
                                  <p:childTnLst>
                                    <p:set>
                                      <p:cBhvr>
                                        <p:cTn id="189"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5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5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200" presetID="1" presetClass="entr" presetSubtype="0" fill="hold" grpId="0" nodeType="withEffect">
                                  <p:stCondLst>
                                    <p:cond delay="0"/>
                                  </p:stCondLst>
                                  <p:childTnLst>
                                    <p:set>
                                      <p:cBhvr>
                                        <p:cTn id="201"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par>
                                <p:cTn id="202" presetID="1" presetClass="entr" presetSubtype="0" fill="hold" grpId="0" nodeType="withEffect">
                                  <p:stCondLst>
                                    <p:cond delay="0"/>
                                  </p:stCondLst>
                                  <p:childTnLst>
                                    <p:set>
                                      <p:cBhvr>
                                        <p:cTn id="203"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57"/>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8"/>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02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6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54"/>
                                        </p:tgtEl>
                                      </p:cBhvr>
                                    </p:animEffect>
                                    <p:set>
                                      <p:cBhvr>
                                        <p:cTn id="224" dur="1" fill="hold">
                                          <p:stCondLst>
                                            <p:cond delay="499"/>
                                          </p:stCondLst>
                                        </p:cTn>
                                        <p:tgtEl>
                                          <p:spTgt spid="54"/>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56"/>
                                        </p:tgtEl>
                                      </p:cBhvr>
                                    </p:animEffect>
                                    <p:set>
                                      <p:cBhvr>
                                        <p:cTn id="227" dur="1" fill="hold">
                                          <p:stCondLst>
                                            <p:cond delay="499"/>
                                          </p:stCondLst>
                                        </p:cTn>
                                        <p:tgtEl>
                                          <p:spTgt spid="56"/>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53"/>
                                        </p:tgtEl>
                                      </p:cBhvr>
                                    </p:animEffect>
                                    <p:set>
                                      <p:cBhvr>
                                        <p:cTn id="230" dur="1" fill="hold">
                                          <p:stCondLst>
                                            <p:cond delay="499"/>
                                          </p:stCondLst>
                                        </p:cTn>
                                        <p:tgtEl>
                                          <p:spTgt spid="53"/>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57"/>
                                        </p:tgtEl>
                                      </p:cBhvr>
                                    </p:animEffect>
                                    <p:set>
                                      <p:cBhvr>
                                        <p:cTn id="233" dur="1" fill="hold">
                                          <p:stCondLst>
                                            <p:cond delay="499"/>
                                          </p:stCondLst>
                                        </p:cTn>
                                        <p:tgtEl>
                                          <p:spTgt spid="57"/>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55"/>
                                        </p:tgtEl>
                                      </p:cBhvr>
                                    </p:animEffect>
                                    <p:set>
                                      <p:cBhvr>
                                        <p:cTn id="236" dur="1" fill="hold">
                                          <p:stCondLst>
                                            <p:cond delay="499"/>
                                          </p:stCondLst>
                                        </p:cTn>
                                        <p:tgtEl>
                                          <p:spTgt spid="5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59"/>
                                        </p:tgtEl>
                                      </p:cBhvr>
                                    </p:animEffect>
                                    <p:set>
                                      <p:cBhvr>
                                        <p:cTn id="239" dur="1" fill="hold">
                                          <p:stCondLst>
                                            <p:cond delay="499"/>
                                          </p:stCondLst>
                                        </p:cTn>
                                        <p:tgtEl>
                                          <p:spTgt spid="59"/>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58"/>
                                        </p:tgtEl>
                                      </p:cBhvr>
                                    </p:animEffect>
                                    <p:set>
                                      <p:cBhvr>
                                        <p:cTn id="242" dur="1" fill="hold">
                                          <p:stCondLst>
                                            <p:cond delay="499"/>
                                          </p:stCondLst>
                                        </p:cTn>
                                        <p:tgtEl>
                                          <p:spTgt spid="58"/>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61"/>
                                        </p:tgtEl>
                                      </p:cBhvr>
                                    </p:animEffect>
                                    <p:set>
                                      <p:cBhvr>
                                        <p:cTn id="245" dur="1" fill="hold">
                                          <p:stCondLst>
                                            <p:cond delay="499"/>
                                          </p:stCondLst>
                                        </p:cTn>
                                        <p:tgtEl>
                                          <p:spTgt spid="61"/>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5"/>
                                        </p:tgtEl>
                                      </p:cBhvr>
                                    </p:animEffect>
                                    <p:set>
                                      <p:cBhvr>
                                        <p:cTn id="248" dur="1" fill="hold">
                                          <p:stCondLst>
                                            <p:cond delay="499"/>
                                          </p:stCondLst>
                                        </p:cTn>
                                        <p:tgtEl>
                                          <p:spTgt spid="65"/>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66"/>
                                        </p:tgtEl>
                                      </p:cBhvr>
                                    </p:animEffect>
                                    <p:set>
                                      <p:cBhvr>
                                        <p:cTn id="25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9" grpId="0" animBg="1"/>
      <p:bldP spid="13" grpId="0" animBg="1"/>
      <p:bldP spid="14" grpId="0" animBg="1"/>
      <p:bldP spid="14" grpId="1" animBg="1"/>
      <p:bldP spid="15" grpId="0" animBg="1"/>
      <p:bldP spid="15" grpId="1" animBg="1"/>
      <p:bldP spid="16" grpId="0" animBg="1"/>
      <p:bldP spid="16" grpId="1" animBg="1"/>
      <p:bldP spid="18" grpId="0" animBg="1"/>
      <p:bldP spid="18" grpId="1" animBg="1"/>
      <p:bldP spid="19" grpId="0" animBg="1"/>
      <p:bldP spid="19" grpId="1" animBg="1"/>
      <p:bldP spid="20" grpId="0" animBg="1"/>
      <p:bldP spid="21" grpId="0"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6" grpId="0" animBg="1"/>
      <p:bldP spid="37" grpId="0" animBg="1"/>
      <p:bldP spid="43" grpId="0" animBg="1"/>
      <p:bldP spid="43" grpId="1" animBg="1"/>
      <p:bldP spid="46" grpId="0" animBg="1"/>
      <p:bldP spid="46" grpId="1" animBg="1"/>
      <p:bldP spid="47" grpId="0" animBg="1"/>
      <p:bldP spid="48" grpId="0" animBg="1"/>
      <p:bldP spid="49" grpId="0" animBg="1"/>
      <p:bldP spid="49" grpId="1" animBg="1"/>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1" grpId="0" animBg="1"/>
      <p:bldP spid="61" grpId="1" animBg="1"/>
      <p:bldP spid="62" grpId="0" animBg="1"/>
      <p:bldP spid="63" grpId="0" animBg="1"/>
      <p:bldP spid="64" grpId="0" animBg="1"/>
      <p:bldP spid="65" grpId="0" animBg="1"/>
      <p:bldP spid="65" grpId="1" animBg="1"/>
      <p:bldP spid="66" grpId="0" animBg="1"/>
      <p:bldP spid="6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med_0056_slide">
  <a:themeElements>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med_0056_slide</Template>
  <TotalTime>637</TotalTime>
  <Words>1969</Words>
  <Application>Microsoft Office PowerPoint</Application>
  <PresentationFormat>On-screen Show (4:3)</PresentationFormat>
  <Paragraphs>460</Paragraphs>
  <Slides>15</Slides>
  <Notes>15</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15</vt:i4>
      </vt:variant>
    </vt:vector>
  </HeadingPairs>
  <TitlesOfParts>
    <vt:vector size="19" baseType="lpstr">
      <vt:lpstr>med_0056_slide</vt:lpstr>
      <vt:lpstr>1_Default Design</vt:lpstr>
      <vt:lpstr>Packager Shell Object</vt:lpstr>
      <vt:lpstr>Package</vt:lpstr>
      <vt:lpstr>מקבולBWA-Aligner  </vt:lpstr>
      <vt:lpstr>תיאור מסגרת הפרויקט </vt:lpstr>
      <vt:lpstr>תיאור מסגרת הפרויקט </vt:lpstr>
      <vt:lpstr>תיאור הבעיה</vt:lpstr>
      <vt:lpstr>תיאור הבעיה</vt:lpstr>
      <vt:lpstr>תיאור הבעיה</vt:lpstr>
      <vt:lpstr>הצעה לפתרון</vt:lpstr>
      <vt:lpstr>הצעה לפתרון</vt:lpstr>
      <vt:lpstr>הצעה לפתרון</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dc:creator>
  <cp:lastModifiedBy>Avi</cp:lastModifiedBy>
  <cp:revision>109</cp:revision>
  <dcterms:created xsi:type="dcterms:W3CDTF">2015-01-23T08:15:10Z</dcterms:created>
  <dcterms:modified xsi:type="dcterms:W3CDTF">2015-02-01T19:57:44Z</dcterms:modified>
</cp:coreProperties>
</file>