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sldIdLst>
    <p:sldId id="256" r:id="rId3"/>
    <p:sldId id="257" r:id="rId4"/>
    <p:sldId id="261" r:id="rId5"/>
    <p:sldId id="268" r:id="rId6"/>
    <p:sldId id="269" r:id="rId7"/>
    <p:sldId id="280" r:id="rId8"/>
    <p:sldId id="265" r:id="rId9"/>
    <p:sldId id="266" r:id="rId10"/>
    <p:sldId id="270" r:id="rId11"/>
    <p:sldId id="272" r:id="rId12"/>
    <p:sldId id="275" r:id="rId13"/>
    <p:sldId id="273" r:id="rId14"/>
    <p:sldId id="286" r:id="rId15"/>
    <p:sldId id="281" r:id="rId16"/>
    <p:sldId id="285" r:id="rId17"/>
    <p:sldId id="284" r:id="rId18"/>
    <p:sldId id="283" r:id="rId19"/>
    <p:sldId id="282" r:id="rId20"/>
    <p:sldId id="274" r:id="rId21"/>
    <p:sldId id="288" r:id="rId22"/>
    <p:sldId id="289" r:id="rId23"/>
    <p:sldId id="27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80"/>
          </p14:sldIdLst>
        </p14:section>
        <p14:section name="Solution Description" id="{0EDCF0C1-9D52-4975-A69B-4CFCF626D6D7}">
          <p14:sldIdLst>
            <p14:sldId id="265"/>
            <p14:sldId id="266"/>
            <p14:sldId id="270"/>
            <p14:sldId id="272"/>
            <p14:sldId id="275"/>
          </p14:sldIdLst>
        </p14:section>
        <p14:section name="Untitled Section" id="{92DB5A56-C36D-482F-86BB-590B32959FA7}">
          <p14:sldIdLst>
            <p14:sldId id="273"/>
            <p14:sldId id="286"/>
            <p14:sldId id="281"/>
            <p14:sldId id="285"/>
            <p14:sldId id="284"/>
            <p14:sldId id="283"/>
            <p14:sldId id="282"/>
          </p14:sldIdLst>
        </p14:section>
        <p14:section name="Results" id="{DB5D7A3E-E192-4DB3-8C06-24C94D713D7B}">
          <p14:sldIdLst>
            <p14:sldId id="274"/>
            <p14:sldId id="288"/>
            <p14:sldId id="289"/>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80728" autoAdjust="0"/>
  </p:normalViewPr>
  <p:slideViewPr>
    <p:cSldViewPr>
      <p:cViewPr>
        <p:scale>
          <a:sx n="50" d="100"/>
          <a:sy n="50" d="100"/>
        </p:scale>
        <p:origin x="-1728" y="-19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לפני שנתחיל. ב2</a:t>
            </a:r>
            <a:r>
              <a:rPr lang="he-IL" baseline="0" dirty="0" smtClean="0"/>
              <a:t> </a:t>
            </a:r>
            <a:r>
              <a:rPr lang="he-IL" baseline="0" dirty="0" smtClean="0"/>
              <a:t>מילים חיפוש </a:t>
            </a:r>
            <a:r>
              <a:rPr lang="he-IL" baseline="0" dirty="0" smtClean="0"/>
              <a:t>מחרוזות במחרוזת ארוכה וידועה </a:t>
            </a:r>
            <a:r>
              <a:rPr lang="he-IL" baseline="0" dirty="0" smtClean="0"/>
              <a:t>מראש – בצורה יעילה.</a:t>
            </a:r>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t>אלגוריתם זה ודומיו הם המובילים בעולם ביו אינפורמטיקה בתחום התאמת קריאות על פני הגנום, וכבר נמצא בשימוש ע"י בתי החולים ששוכרים חוות שרתים לביצוע חישוב זה, ועדיין התהליך לוקח כיום שלם.</a:t>
                </a:r>
              </a:p>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dirty="0" smtClean="0"/>
                  <a:t>המשמעות של הזמן כיום</a:t>
                </a:r>
                <a:r>
                  <a:rPr lang="he-IL" baseline="0" dirty="0" smtClean="0"/>
                  <a:t> בשימוש: זמן = כסף. המחקר והחולים מתעכבים.</a:t>
                </a:r>
              </a:p>
              <a:p>
                <a:pPr marL="0" marR="0" indent="0" algn="r" defTabSz="914400" rtl="1" eaLnBrk="1" fontAlgn="base" latinLnBrk="0" hangingPunct="1">
                  <a:lnSpc>
                    <a:spcPct val="100000"/>
                  </a:lnSpc>
                  <a:spcBef>
                    <a:spcPct val="30000"/>
                  </a:spcBef>
                  <a:spcAft>
                    <a:spcPct val="0"/>
                  </a:spcAft>
                  <a:buClrTx/>
                  <a:buSzTx/>
                  <a:buFontTx/>
                  <a:buNone/>
                  <a:tabLst/>
                  <a:defRPr/>
                </a:pPr>
                <a:endParaRPr lang="en-US" sz="1200" dirty="0" smtClean="0"/>
              </a:p>
              <a:p>
                <a:pPr algn="r" rtl="1"/>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אחד החלקים העיקריים בתוכנה מבצע </a:t>
                </a:r>
                <a:r>
                  <a:rPr lang="he-IL" sz="2000" dirty="0" smtClean="0"/>
                  <a:t>הצגת השוואת זמני של השוואות </a:t>
                </a:r>
                <a:r>
                  <a:rPr lang="en-US" sz="2000" dirty="0" smtClean="0"/>
                  <a:t>BWA</a:t>
                </a:r>
                <a:r>
                  <a:rPr lang="he-IL" sz="2000" dirty="0" smtClean="0"/>
                  <a:t>.</a:t>
                </a:r>
                <a:endParaRPr lang="en-US" sz="20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 פעמיים, פעם בתהליכון אחד, ופעם עם ריבוי תהליכונים.</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latin typeface="Arial" pitchFamily="34" charset="0"/>
              </a:rPr>
              <a:t>מולקולת ענק </a:t>
            </a:r>
            <a:r>
              <a:rPr lang="he-IL" sz="1200" kern="1200" dirty="0" smtClean="0">
                <a:solidFill>
                  <a:schemeClr val="tx1"/>
                </a:solidFill>
                <a:latin typeface="Arial" pitchFamily="34" charset="0"/>
              </a:rPr>
              <a:t>שמכילה</a:t>
            </a:r>
            <a:r>
              <a:rPr lang="he-IL" sz="1200" kern="1200" baseline="0" dirty="0" smtClean="0">
                <a:solidFill>
                  <a:schemeClr val="tx1"/>
                </a:solidFill>
                <a:latin typeface="Arial" pitchFamily="34" charset="0"/>
              </a:rPr>
              <a:t> את</a:t>
            </a:r>
            <a:r>
              <a:rPr lang="he-IL" sz="1200" kern="1200" dirty="0" smtClean="0">
                <a:solidFill>
                  <a:schemeClr val="tx1"/>
                </a:solidFill>
                <a:latin typeface="Arial" pitchFamily="34" charset="0"/>
              </a:rPr>
              <a:t> </a:t>
            </a:r>
            <a:r>
              <a:rPr lang="he-IL" sz="1200" kern="1200" dirty="0" smtClean="0">
                <a:solidFill>
                  <a:schemeClr val="tx1"/>
                </a:solidFill>
                <a:latin typeface="Arial" pitchFamily="34" charset="0"/>
              </a:rPr>
              <a:t>כל המידע התורשתי לבניית החלבונים בתא אצל כל האורגניזמים הידועים, מחיידקים ועד לבני אדם.</a:t>
            </a:r>
          </a:p>
          <a:p>
            <a:pPr algn="r" rtl="1"/>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ניתן לייצג אותו כמחרוזת של הבסיסים המרכיבים אותו </a:t>
            </a:r>
            <a:r>
              <a:rPr lang="en-US" sz="1200" dirty="0" smtClean="0">
                <a:solidFill>
                  <a:schemeClr val="tx1"/>
                </a:solidFill>
              </a:rPr>
              <a:t>A</a:t>
            </a:r>
            <a:r>
              <a:rPr lang="he-IL" sz="1200" dirty="0" smtClean="0">
                <a:solidFill>
                  <a:schemeClr val="tx1"/>
                </a:solidFill>
              </a:rPr>
              <a:t>, </a:t>
            </a:r>
            <a:r>
              <a:rPr lang="en-US" sz="1200" dirty="0" smtClean="0">
                <a:solidFill>
                  <a:schemeClr val="tx1"/>
                </a:solidFill>
              </a:rPr>
              <a:t>G</a:t>
            </a:r>
            <a:r>
              <a:rPr lang="he-IL" sz="1200" dirty="0" smtClean="0">
                <a:solidFill>
                  <a:schemeClr val="tx1"/>
                </a:solidFill>
              </a:rPr>
              <a:t>, </a:t>
            </a:r>
            <a:r>
              <a:rPr lang="en-US" sz="1200" dirty="0" smtClean="0">
                <a:solidFill>
                  <a:schemeClr val="tx1"/>
                </a:solidFill>
              </a:rPr>
              <a:t>T</a:t>
            </a:r>
            <a:r>
              <a:rPr lang="he-IL" sz="1200" dirty="0" smtClean="0">
                <a:solidFill>
                  <a:schemeClr val="tx1"/>
                </a:solidFill>
              </a:rPr>
              <a:t>, </a:t>
            </a:r>
            <a:r>
              <a:rPr lang="en-US" sz="1200" dirty="0" smtClean="0">
                <a:solidFill>
                  <a:schemeClr val="tx1"/>
                </a:solidFill>
              </a:rPr>
              <a:t>C</a:t>
            </a:r>
            <a:r>
              <a:rPr lang="he-IL" sz="1200" dirty="0" smtClean="0">
                <a:solidFill>
                  <a:schemeClr val="tx1"/>
                </a:solidFill>
              </a:rPr>
              <a:t>. </a:t>
            </a: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סדר הגודל של מחרוזת של </a:t>
            </a:r>
            <a:r>
              <a:rPr lang="en-US" sz="1200" dirty="0" smtClean="0">
                <a:solidFill>
                  <a:schemeClr val="tx1"/>
                </a:solidFill>
              </a:rPr>
              <a:t>DNA</a:t>
            </a:r>
            <a:r>
              <a:rPr lang="he-IL" sz="1200" dirty="0" smtClean="0">
                <a:solidFill>
                  <a:schemeClr val="tx1"/>
                </a:solidFill>
              </a:rPr>
              <a:t> שלם –1.6 </a:t>
            </a:r>
            <a:r>
              <a:rPr lang="en-US" sz="1200" dirty="0" smtClean="0">
                <a:solidFill>
                  <a:schemeClr val="tx1"/>
                </a:solidFill>
              </a:rPr>
              <a:t>GB</a:t>
            </a:r>
            <a:r>
              <a:rPr lang="he-IL" sz="1200" dirty="0" smtClean="0">
                <a:solidFill>
                  <a:schemeClr val="tx1"/>
                </a:solidFill>
              </a:rPr>
              <a:t> - כ2 דיסקים </a:t>
            </a: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 </a:t>
            </a:r>
            <a:r>
              <a:rPr lang="he-IL" sz="1200" kern="1200" dirty="0" smtClean="0">
                <a:solidFill>
                  <a:schemeClr val="tx1"/>
                </a:solidFill>
                <a:latin typeface="Arial" pitchFamily="34" charset="0"/>
                <a:ea typeface="+mn-ea"/>
                <a:cs typeface="+mn-cs"/>
              </a:rPr>
              <a:t>שינוי – אנחנו מסתמכים על זה.</a:t>
            </a:r>
            <a:endParaRPr lang="he-IL" sz="1200" kern="1200" dirty="0" smtClean="0">
              <a:solidFill>
                <a:schemeClr val="tx1"/>
              </a:solidFill>
              <a:latin typeface="Arial" pitchFamily="34" charset="0"/>
              <a:ea typeface="+mn-ea"/>
              <a:cs typeface="+mn-cs"/>
            </a:endParaRP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 רוב המוטציות אינן מזיקות אך אם הן מופיעות במקומות מסוימים על גבי רצף ה</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הן יכולות לגרום לבעיות גנטיות וביניהן  לנטיה למחלות גנטיות ובפרט לסרטן. </a:t>
            </a:r>
            <a:endParaRPr lang="he-IL" altLang="he-IL" dirty="0" smtClean="0"/>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r>
              <a:rPr lang="en-US" sz="1200" b="1" u="sng" kern="1200" dirty="0" smtClean="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היא מולקולת ענק שמצויה בכל אחד ואחד מתאי הגוף שלנו ובה מצוי כל המידע התורשתי לבניית החלבונים בתא אצל כל האורגניזמים הידועים, מחיידקים ועד לבני 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המבנה של 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בנוי כמעיין "סולם" שמסתלסל סביב עצמו, כאשר ה"שלבים בסולם" מורכבים, כל אחד, מזוג בסיסים המתחברים זה לזה ומסומנים באותיות הלטיניות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C</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בכל "שלב" מתחברים הבסיסים עם בן זוג קבוע –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עם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ו </a:t>
            </a:r>
            <a:r>
              <a:rPr lang="en-US" sz="1200" kern="1200" dirty="0">
                <a:solidFill>
                  <a:schemeClr val="tx1"/>
                </a:solidFill>
                <a:effectLst/>
                <a:latin typeface="Arial" pitchFamily="34" charset="0"/>
                <a:ea typeface="+mn-ea"/>
                <a:cs typeface="+mn-cs"/>
              </a:rPr>
              <a:t> C </a:t>
            </a:r>
            <a:r>
              <a:rPr lang="he-IL" sz="1200" kern="1200" dirty="0">
                <a:solidFill>
                  <a:schemeClr val="tx1"/>
                </a:solidFill>
                <a:effectLst/>
                <a:latin typeface="Arial" pitchFamily="34" charset="0"/>
                <a:ea typeface="+mn-ea"/>
                <a:cs typeface="+mn-cs"/>
              </a:rPr>
              <a:t>עם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כך שאם ידוע לנו רק צד אחד של ה"סולם" אנו יכולים לשחזר ממנו במדויק גם את הצד השני.</a:t>
            </a:r>
            <a:endParaRPr lang="en-US" sz="1200" kern="1200" dirty="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המדהים הוא שכ99.9%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וזוהי תכונה קרדינלית לפרויקט זה.</a:t>
            </a:r>
            <a:endParaRPr lang="en-US" sz="1200" kern="1200" dirty="0" smtClean="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r>
                  <a:rPr lang="he-IL" dirty="0" smtClean="0"/>
                  <a:t>בסופו של דבר – המערכת מחפשת מחרוזות</a:t>
                </a:r>
                <a:r>
                  <a:rPr lang="he-IL" baseline="0" dirty="0" smtClean="0"/>
                  <a:t> קצרות על פני הגנום האנושי.</a:t>
                </a:r>
              </a:p>
              <a:p>
                <a:pPr algn="r"/>
                <a:r>
                  <a:rPr lang="he-IL" baseline="0" dirty="0" smtClean="0"/>
                  <a:t>תהליך:</a:t>
                </a:r>
              </a:p>
              <a:p>
                <a:pPr algn="r"/>
                <a:r>
                  <a:rPr lang="he-IL" baseline="0" dirty="0" smtClean="0"/>
                  <a:t>דגימה מחולה באורך 35-200 שמיוצגות כמחרוזת</a:t>
                </a:r>
              </a:p>
              <a:p>
                <a:pPr algn="r"/>
                <a:r>
                  <a:rPr lang="he-IL" baseline="0" dirty="0" smtClean="0"/>
                  <a:t>כ 6,000,000,000 דגימות כדי לקבל כיסוי פי 30</a:t>
                </a:r>
                <a:endParaRPr lang="en-US" baseline="0" dirty="0" smtClean="0"/>
              </a:p>
              <a:p>
                <a:pPr algn="r"/>
                <a:r>
                  <a:rPr lang="he-IL" baseline="0" dirty="0" smtClean="0"/>
                  <a:t>אוסף הדגימות הוא קלט המערכת</a:t>
                </a: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sz="1200" kern="1200" dirty="0" smtClean="0">
                    <a:solidFill>
                      <a:schemeClr val="tx1"/>
                    </a:solidFill>
                    <a:effectLst/>
                    <a:latin typeface="Arial" pitchFamily="34" charset="0"/>
                    <a:ea typeface="+mn-ea"/>
                    <a:cs typeface="+mn-cs"/>
                  </a:rPr>
                  <a:t>אלגוריתם </a:t>
                </a:r>
                <a:r>
                  <a:rPr lang="en-US" sz="1200" kern="1200" dirty="0" smtClean="0">
                    <a:solidFill>
                      <a:schemeClr val="tx1"/>
                    </a:solidFill>
                    <a:effectLst/>
                    <a:latin typeface="Arial" pitchFamily="34" charset="0"/>
                    <a:ea typeface="+mn-ea"/>
                    <a:cs typeface="+mn-cs"/>
                  </a:rPr>
                  <a:t>BWA</a:t>
                </a:r>
                <a:r>
                  <a:rPr lang="he-IL" sz="1200" kern="1200" baseline="0" dirty="0" smtClean="0">
                    <a:solidFill>
                      <a:schemeClr val="tx1"/>
                    </a:solidFill>
                    <a:effectLst/>
                    <a:latin typeface="Arial" pitchFamily="34" charset="0"/>
                    <a:ea typeface="+mn-ea"/>
                    <a:cs typeface="+mn-cs"/>
                  </a:rPr>
                  <a:t> מוצא מחרוזת ביעילות של </a:t>
                </a:r>
                <a:r>
                  <a:rPr lang="en-US" sz="1200" kern="1200" baseline="0" dirty="0" smtClean="0">
                    <a:solidFill>
                      <a:schemeClr val="tx1"/>
                    </a:solidFill>
                    <a:effectLst/>
                    <a:latin typeface="Arial" pitchFamily="34" charset="0"/>
                    <a:ea typeface="+mn-ea"/>
                    <a:cs typeface="+mn-cs"/>
                  </a:rPr>
                  <a:t>O(|w|)</a:t>
                </a:r>
                <a:r>
                  <a:rPr lang="he-IL" sz="1200" kern="1200" baseline="0" dirty="0" smtClean="0">
                    <a:solidFill>
                      <a:schemeClr val="tx1"/>
                    </a:solidFill>
                    <a:effectLst/>
                    <a:latin typeface="Arial" pitchFamily="34" charset="0"/>
                    <a:ea typeface="+mn-ea"/>
                    <a:cs typeface="+mn-cs"/>
                  </a:rPr>
                  <a:t>!</a:t>
                </a:r>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המדהים בו - לא </a:t>
                </a:r>
                <a:r>
                  <a:rPr lang="he-IL" sz="1200" kern="1200" dirty="0">
                    <a:solidFill>
                      <a:schemeClr val="tx1"/>
                    </a:solidFill>
                    <a:effectLst/>
                    <a:latin typeface="Arial" pitchFamily="34" charset="0"/>
                    <a:ea typeface="+mn-ea"/>
                    <a:cs typeface="+mn-cs"/>
                  </a:rPr>
                  <a:t>תלוי באורך באורך הגנום</a:t>
                </a:r>
                <a:r>
                  <a:rPr lang="he-IL" sz="1200" kern="1200" dirty="0" smtClean="0">
                    <a:solidFill>
                      <a:schemeClr val="tx1"/>
                    </a:solidFill>
                    <a:effectLst/>
                    <a:latin typeface="Arial" pitchFamily="34" charset="0"/>
                    <a:ea typeface="+mn-ea"/>
                    <a:cs typeface="+mn-cs"/>
                  </a:rPr>
                  <a:t>! </a:t>
                </a:r>
              </a:p>
              <a:p>
                <a:pPr lvl="0" algn="r" rtl="1"/>
                <a:r>
                  <a:rPr lang="he-IL" sz="1200" kern="1200" dirty="0" smtClean="0">
                    <a:solidFill>
                      <a:schemeClr val="tx1"/>
                    </a:solidFill>
                    <a:effectLst/>
                    <a:latin typeface="Arial" pitchFamily="34" charset="0"/>
                    <a:ea typeface="+mn-ea"/>
                    <a:cs typeface="+mn-cs"/>
                  </a:rPr>
                  <a:t>יודע להתגבר על שגיאות במחרוזות הקצרות</a:t>
                </a:r>
              </a:p>
              <a:p>
                <a:pPr lvl="0" algn="r" rtl="1"/>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להמחשה</a:t>
                </a:r>
                <a:r>
                  <a:rPr lang="he-IL" sz="1200" kern="1200" baseline="0" dirty="0" smtClean="0">
                    <a:solidFill>
                      <a:schemeClr val="tx1"/>
                    </a:solidFill>
                    <a:effectLst/>
                    <a:latin typeface="Arial" pitchFamily="34" charset="0"/>
                    <a:ea typeface="+mn-ea"/>
                    <a:cs typeface="+mn-cs"/>
                  </a:rPr>
                  <a:t> – כאילו מחפשים את המשפט "להיות או לא להיות" בכל כתבי שייקספיר – אז מספר האותיות שתהיה צריך לחפש בהם יהיה ב"סדר גודל" של 17 אותיות.</a:t>
                </a:r>
                <a:endParaRPr lang="en-US" sz="1200" kern="1200" dirty="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בפועל</a:t>
                </a:r>
                <a:r>
                  <a:rPr lang="he-IL" sz="1200" kern="1200" dirty="0">
                    <a:solidFill>
                      <a:schemeClr val="tx1"/>
                    </a:solidFill>
                    <a:effectLst/>
                    <a:latin typeface="Arial" pitchFamily="34" charset="0"/>
                    <a:ea typeface="+mn-ea"/>
                    <a:cs typeface="+mn-cs"/>
                  </a:rPr>
                  <a:t>,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14:m>
                  <m:oMath xmlns:m="http://schemas.openxmlformats.org/officeDocument/2006/math">
                    <m:r>
                      <a:rPr lang="en-US" sz="1200" i="1" kern="1200">
                        <a:solidFill>
                          <a:schemeClr val="tx1"/>
                        </a:solidFill>
                        <a:effectLst/>
                        <a:latin typeface="Cambria Math"/>
                        <a:ea typeface="+mn-ea"/>
                        <a:cs typeface="+mn-cs"/>
                      </a:rPr>
                      <m:t>𝑂</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X</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smtClean="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אבל מכיוון</a:t>
                </a:r>
                <a:r>
                  <a:rPr lang="he-IL" sz="1200" kern="1200" baseline="0" dirty="0" smtClean="0">
                    <a:solidFill>
                      <a:schemeClr val="tx1"/>
                    </a:solidFill>
                    <a:effectLst/>
                    <a:latin typeface="Arial" pitchFamily="34" charset="0"/>
                    <a:ea typeface="+mn-ea"/>
                    <a:cs typeface="+mn-cs"/>
                  </a:rPr>
                  <a:t> שהגנום האנושי זהה ב99.9% אצל כל בני האדם – זהו תהליך שמבצעים אותו פעם אחת בלבד ולכן אפשר להזניח אותו מהחישובים.</a:t>
                </a:r>
              </a:p>
              <a:p>
                <a:pPr algn="r" rtl="1"/>
                <a:r>
                  <a:rPr lang="he-IL" sz="1200" kern="1200" baseline="0" dirty="0" smtClean="0">
                    <a:solidFill>
                      <a:schemeClr val="tx1"/>
                    </a:solidFill>
                    <a:effectLst/>
                    <a:latin typeface="Arial" pitchFamily="34" charset="0"/>
                    <a:ea typeface="+mn-ea"/>
                    <a:cs typeface="+mn-cs"/>
                  </a:rPr>
                  <a:t>לי לקח שעתיים להריץ את האינדוקס.</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p>
          <a:p>
            <a:pPr lvl="0" algn="r" rtl="1"/>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a:t>
            </a:r>
            <a:r>
              <a:rPr lang="he-IL" sz="1200" kern="1200" dirty="0" smtClean="0">
                <a:solidFill>
                  <a:schemeClr val="tx1"/>
                </a:solidFill>
                <a:effectLst/>
                <a:latin typeface="Arial" pitchFamily="34" charset="0"/>
                <a:ea typeface="+mn-ea"/>
                <a:cs typeface="+mn-cs"/>
              </a:rPr>
              <a:t>אדיר</a:t>
            </a:r>
            <a:r>
              <a:rPr lang="he-IL" sz="1200" kern="1200" baseline="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בזמן </a:t>
            </a:r>
            <a:r>
              <a:rPr lang="he-IL" sz="1200" kern="1200" dirty="0" smtClean="0">
                <a:solidFill>
                  <a:schemeClr val="tx1"/>
                </a:solidFill>
                <a:effectLst/>
                <a:latin typeface="Arial" pitchFamily="34" charset="0"/>
                <a:ea typeface="+mn-ea"/>
                <a:cs typeface="+mn-cs"/>
              </a:rPr>
              <a:t>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github.com/turner11/BWA-Final_Project/tree/master/Co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BWA-Aligner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1691680" y="764704"/>
                <a:ext cx="7440310"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a:t>
                </a:r>
                <a:r>
                  <a:rPr lang="he-IL" sz="2000" dirty="0" smtClean="0"/>
                  <a:t>,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1691680" y="764704"/>
                <a:ext cx="7440310" cy="4857403"/>
              </a:xfrm>
              <a:blipFill rotWithShape="1">
                <a:blip r:embed="rId3"/>
                <a:stretch>
                  <a:fillRect r="-820"/>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 </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2483768" y="1340768"/>
                <a:ext cx="6432444" cy="4857403"/>
              </a:xfrm>
            </p:spPr>
            <p:txBody>
              <a:bodyPr/>
              <a:lstStyle/>
              <a:p>
                <a:r>
                  <a:rPr lang="he-IL" sz="2000" dirty="0"/>
                  <a:t>יעילות: :</a:t>
                </a:r>
                <a14:m>
                  <m:oMath xmlns:m="http://schemas.openxmlformats.org/officeDocument/2006/math">
                    <m:r>
                      <a:rPr lang="he-IL" sz="2000" i="1">
                        <a:latin typeface="Cambria Math"/>
                      </a:rPr>
                      <m:t>𝜃</m:t>
                    </m:r>
                    <m:r>
                      <a:rPr lang="en-US" sz="2000" i="1">
                        <a:latin typeface="Cambria Math"/>
                      </a:rPr>
                      <m:t>(</m:t>
                    </m:r>
                    <m:f>
                      <m:fPr>
                        <m:ctrlPr>
                          <a:rPr lang="en-US" sz="2000" i="1">
                            <a:latin typeface="Cambria Math"/>
                          </a:rPr>
                        </m:ctrlPr>
                      </m:fPr>
                      <m:num>
                        <m:r>
                          <a:rPr lang="en-US" sz="2000" i="1">
                            <a:latin typeface="Cambria Math"/>
                          </a:rPr>
                          <m:t>𝑚</m:t>
                        </m:r>
                      </m:num>
                      <m:den>
                        <m:r>
                          <a:rPr lang="en-US" sz="2000" i="1">
                            <a:latin typeface="Cambria Math"/>
                          </a:rPr>
                          <m:t>𝑝</m:t>
                        </m:r>
                      </m:den>
                    </m:f>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a:latin typeface="Cambria Math"/>
                      </a:rPr>
                      <m:t>)</m:t>
                    </m:r>
                  </m:oMath>
                </a14:m>
                <a:r>
                  <a:rPr lang="he-IL" sz="2000" dirty="0"/>
                  <a:t> – (כאשר </a:t>
                </a:r>
                <a:r>
                  <a:rPr lang="en-US" sz="2000" dirty="0"/>
                  <a:t>p</a:t>
                </a:r>
                <a:r>
                  <a:rPr lang="he-IL" sz="2000" dirty="0"/>
                  <a:t> הוא פקטור המקבול</a:t>
                </a:r>
                <a:r>
                  <a:rPr lang="he-IL" sz="2000" dirty="0" smtClean="0"/>
                  <a:t>)  </a:t>
                </a:r>
              </a:p>
              <a:p>
                <a:r>
                  <a:rPr lang="he-IL" sz="2000" dirty="0" smtClean="0"/>
                  <a:t>אם </a:t>
                </a:r>
                <a:r>
                  <a:rPr lang="he-IL" sz="2000" dirty="0"/>
                  <a:t>היה ברשותנו כלי למקבול בקנה מידה אינסופי (או לפחות גדול מ-</a:t>
                </a:r>
                <a14:m>
                  <m:oMath xmlns:m="http://schemas.openxmlformats.org/officeDocument/2006/math">
                    <m:r>
                      <a:rPr lang="he-IL" sz="2000" i="1"/>
                      <m:t> </m:t>
                    </m:r>
                    <m:r>
                      <a:rPr lang="en-US" sz="2000" i="1"/>
                      <m:t>𝑚</m:t>
                    </m:r>
                  </m:oMath>
                </a14:m>
                <a:r>
                  <a:rPr lang="he-IL" sz="2000" dirty="0" smtClean="0"/>
                  <a:t>) אזי</a:t>
                </a:r>
                <a:r>
                  <a:rPr lang="he-IL" sz="2000" dirty="0"/>
                  <a:t>, עבור כל בדיקת </a:t>
                </a:r>
                <a:r>
                  <a:rPr lang="en-US" sz="2000" dirty="0"/>
                  <a:t>DNA</a:t>
                </a:r>
                <a:r>
                  <a:rPr lang="he-IL" sz="2000" dirty="0"/>
                  <a:t> הזמן שידרש לריצת האלגוריתם היה </a:t>
                </a:r>
                <a14:m>
                  <m:oMath xmlns:m="http://schemas.openxmlformats.org/officeDocument/2006/math">
                    <m:r>
                      <a:rPr lang="he-IL" sz="2000" i="1"/>
                      <m:t>𝜃</m:t>
                    </m:r>
                    <m:r>
                      <a:rPr lang="en-US" sz="2000" i="1"/>
                      <m:t>(</m:t>
                    </m:r>
                    <m:d>
                      <m:dPr>
                        <m:begChr m:val="|"/>
                        <m:endChr m:val="|"/>
                        <m:ctrlPr>
                          <a:rPr lang="en-US" sz="2000" i="1"/>
                        </m:ctrlPr>
                      </m:dPr>
                      <m:e>
                        <m:r>
                          <a:rPr lang="en-US" sz="2000" i="1"/>
                          <m:t>𝑤</m:t>
                        </m:r>
                      </m:e>
                    </m:d>
                    <m:r>
                      <a:rPr lang="en-US" sz="2000" i="1"/>
                      <m:t>)</m:t>
                    </m:r>
                  </m:oMath>
                </a14:m>
                <a:r>
                  <a:rPr lang="he-IL" sz="2000" dirty="0" smtClean="0"/>
                  <a:t>.</a:t>
                </a:r>
                <a:endParaRPr lang="en-US" sz="2000"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2483768" y="1340768"/>
                <a:ext cx="6432444" cy="4857403"/>
              </a:xfrm>
              <a:blipFill rotWithShape="1">
                <a:blip r:embed="rId3"/>
                <a:stretch>
                  <a:fillRect r="-947"/>
                </a:stretch>
              </a:blipFill>
            </p:spPr>
            <p:txBody>
              <a:bodyPr/>
              <a:lstStyle/>
              <a:p>
                <a:r>
                  <a:rPr lang="he-IL">
                    <a:noFill/>
                  </a:rPr>
                  <a:t> </a:t>
                </a:r>
              </a:p>
            </p:txBody>
          </p:sp>
        </mc:Fallback>
      </mc:AlternateContent>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pic>
        <p:nvPicPr>
          <p:cNvPr id="4098" name="Picture 2" descr="C:\Users\Avi\Documents\GitHub\BWA-Final_Project\Documents\הגשת פרויקט\Images\Class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18" y="631594"/>
            <a:ext cx="8283728" cy="584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1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sp>
        <p:nvSpPr>
          <p:cNvPr id="2" name="Rectangle 1"/>
          <p:cNvSpPr/>
          <p:nvPr/>
        </p:nvSpPr>
        <p:spPr>
          <a:xfrm>
            <a:off x="827584" y="908720"/>
            <a:ext cx="8116862" cy="2723823"/>
          </a:xfrm>
          <a:prstGeom prst="rect">
            <a:avLst/>
          </a:prstGeom>
        </p:spPr>
        <p:txBody>
          <a:bodyPr wrap="square">
            <a:spAutoFit/>
          </a:bodyPr>
          <a:lstStyle/>
          <a:p>
            <a:pPr algn="r" rtl="1">
              <a:lnSpc>
                <a:spcPct val="150000"/>
              </a:lnSpc>
            </a:pPr>
            <a:r>
              <a:rPr lang="he-IL" sz="2400" dirty="0" smtClean="0"/>
              <a:t>יכולות:</a:t>
            </a:r>
            <a:endParaRPr lang="he-IL" sz="2400" dirty="0"/>
          </a:p>
          <a:p>
            <a:pPr marL="857250" lvl="1" indent="-457200" algn="r" rtl="1">
              <a:lnSpc>
                <a:spcPct val="150000"/>
              </a:lnSpc>
              <a:buFont typeface="Arial" panose="020B0604020202020204" pitchFamily="34" charset="0"/>
              <a:buChar char="•"/>
            </a:pPr>
            <a:r>
              <a:rPr lang="he-IL" dirty="0"/>
              <a:t>טרנספורם </a:t>
            </a:r>
            <a:r>
              <a:rPr lang="en-US" dirty="0"/>
              <a:t>BWT</a:t>
            </a:r>
            <a:r>
              <a:rPr lang="he-IL" dirty="0"/>
              <a:t> (אינדוקס).</a:t>
            </a:r>
          </a:p>
          <a:p>
            <a:pPr marL="857250" lvl="1" indent="-457200" algn="r" rtl="1">
              <a:lnSpc>
                <a:spcPct val="150000"/>
              </a:lnSpc>
              <a:buFont typeface="Arial" panose="020B0604020202020204" pitchFamily="34" charset="0"/>
              <a:buChar char="•"/>
            </a:pPr>
            <a:r>
              <a:rPr lang="he-IL" dirty="0"/>
              <a:t>אלגוריתם </a:t>
            </a:r>
            <a:r>
              <a:rPr lang="en-US" dirty="0"/>
              <a:t>BWA-Align</a:t>
            </a:r>
            <a:endParaRPr lang="he-IL" dirty="0"/>
          </a:p>
          <a:p>
            <a:pPr marL="857250" lvl="1" indent="-457200" algn="r" rtl="1">
              <a:lnSpc>
                <a:spcPct val="150000"/>
              </a:lnSpc>
              <a:buFont typeface="Arial" panose="020B0604020202020204" pitchFamily="34" charset="0"/>
              <a:buChar char="•"/>
            </a:pPr>
            <a:r>
              <a:rPr lang="he-IL" dirty="0"/>
              <a:t>אלגוריתם </a:t>
            </a:r>
            <a:r>
              <a:rPr lang="en-US" dirty="0"/>
              <a:t>BWA-Align</a:t>
            </a:r>
            <a:r>
              <a:rPr lang="he-IL" dirty="0"/>
              <a:t> ממוקבל.</a:t>
            </a:r>
          </a:p>
          <a:p>
            <a:pPr marL="857250" lvl="1" indent="-457200" algn="r" rtl="1">
              <a:lnSpc>
                <a:spcPct val="150000"/>
              </a:lnSpc>
              <a:buFont typeface="Arial" panose="020B0604020202020204" pitchFamily="34" charset="0"/>
              <a:buChar char="•"/>
            </a:pPr>
            <a:r>
              <a:rPr lang="he-IL" dirty="0"/>
              <a:t>השוואת זמני ריצה בין האלגוריתם ההמוקבל והסדרתי</a:t>
            </a:r>
            <a:r>
              <a:rPr lang="he-IL" dirty="0" smtClean="0"/>
              <a:t>.</a:t>
            </a:r>
          </a:p>
          <a:p>
            <a:pPr marL="857250" lvl="1" indent="-457200" algn="r" rtl="1">
              <a:lnSpc>
                <a:spcPct val="150000"/>
              </a:lnSpc>
              <a:buFont typeface="Arial" panose="020B0604020202020204" pitchFamily="34" charset="0"/>
              <a:buChar char="•"/>
            </a:pPr>
            <a:r>
              <a:rPr lang="he-IL" dirty="0" smtClean="0"/>
              <a:t>ביצוע מבחני זמני ריצה ושרטוט תוצאות.</a:t>
            </a:r>
            <a:endParaRPr lang="he-IL" dirty="0"/>
          </a:p>
        </p:txBody>
      </p:sp>
    </p:spTree>
    <p:extLst>
      <p:ext uri="{BB962C8B-B14F-4D97-AF65-F5344CB8AC3E}">
        <p14:creationId xmlns:p14="http://schemas.microsoft.com/office/powerpoint/2010/main" val="341443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he-IL" dirty="0"/>
              <a:t>ממשק משתמש:</a:t>
            </a:r>
          </a:p>
          <a:p>
            <a:pPr lvl="1"/>
            <a:r>
              <a:rPr lang="he-IL" sz="2000" dirty="0" smtClean="0"/>
              <a:t>הזנת פרמטרים מהמשתמש לכלל המודולים.</a:t>
            </a:r>
          </a:p>
          <a:p>
            <a:pPr lvl="1"/>
            <a:r>
              <a:rPr lang="he-IL" sz="2000" kern="0" dirty="0"/>
              <a:t> קבלת פרמטרים מהמשתמש לכלל המודולים</a:t>
            </a:r>
            <a:r>
              <a:rPr lang="he-IL" sz="2000" kern="0" dirty="0" smtClean="0"/>
              <a:t>.</a:t>
            </a:r>
            <a:r>
              <a:rPr lang="he-IL" sz="2000" dirty="0" smtClean="0"/>
              <a:t> </a:t>
            </a:r>
          </a:p>
          <a:p>
            <a:pPr lvl="1"/>
            <a:r>
              <a:rPr lang="he-IL" sz="2000" dirty="0" smtClean="0"/>
              <a:t>הצגת </a:t>
            </a:r>
            <a:r>
              <a:rPr lang="he-IL" sz="2000" dirty="0"/>
              <a:t>השוואת זמני ריצה ופלט טקסטואלי של השוואות </a:t>
            </a:r>
            <a:r>
              <a:rPr lang="en-US" sz="2000" dirty="0"/>
              <a:t>BWA</a:t>
            </a:r>
            <a:r>
              <a:rPr lang="he-IL" sz="2000" dirty="0" smtClean="0"/>
              <a:t>.</a:t>
            </a:r>
            <a:endParaRPr lang="en-US" sz="2000" dirty="0"/>
          </a:p>
        </p:txBody>
      </p:sp>
      <p:pic>
        <p:nvPicPr>
          <p:cNvPr id="3078" name="Picture 6" descr="C:\Users\Avi\Documents\GitHub\BWA-Final_Project\Documents\הגשת פרויקט\Images\G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4077072"/>
            <a:ext cx="6216479" cy="202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48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6" name="Picture 4" descr="C:\Users\Avi\Documents\GitHub\BWA-Final_Project\Documents\הגשת פרויקט\Images\Bwt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149" y="4077072"/>
            <a:ext cx="5976151"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611560" y="1340769"/>
            <a:ext cx="8304652"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BWT</a:t>
            </a:r>
            <a:r>
              <a:rPr lang="en-US" dirty="0"/>
              <a:t> </a:t>
            </a:r>
            <a:r>
              <a:rPr lang="en-US" dirty="0" smtClean="0"/>
              <a:t>Logics</a:t>
            </a:r>
            <a:r>
              <a:rPr lang="he-IL" dirty="0" smtClean="0"/>
              <a:t>:</a:t>
            </a:r>
          </a:p>
          <a:p>
            <a:pPr lvl="1"/>
            <a:r>
              <a:rPr lang="he-IL" dirty="0" smtClean="0"/>
              <a:t>יצירת אינדקס.</a:t>
            </a:r>
            <a:endParaRPr lang="he-IL" dirty="0"/>
          </a:p>
        </p:txBody>
      </p:sp>
    </p:spTree>
    <p:extLst>
      <p:ext uri="{BB962C8B-B14F-4D97-AF65-F5344CB8AC3E}">
        <p14:creationId xmlns:p14="http://schemas.microsoft.com/office/powerpoint/2010/main" val="1831990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5" name="Picture 3" descr="C:\Users\Avi\Documents\GitHub\BWA-Final_Project\Documents\הגשת פרויקט\Images\seq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77072"/>
            <a:ext cx="4549312" cy="24231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858939" y="836712"/>
            <a:ext cx="808862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Sequence Logics</a:t>
            </a:r>
            <a:r>
              <a:rPr lang="he-IL" dirty="0" smtClean="0"/>
              <a:t>:</a:t>
            </a:r>
            <a:endParaRPr lang="he-IL" dirty="0"/>
          </a:p>
          <a:p>
            <a:pPr lvl="1"/>
            <a:r>
              <a:rPr lang="he-IL" sz="2000" dirty="0" smtClean="0"/>
              <a:t>מודול </a:t>
            </a:r>
            <a:r>
              <a:rPr lang="he-IL" sz="2000" dirty="0"/>
              <a:t>לטיפול בענייני </a:t>
            </a:r>
            <a:r>
              <a:rPr lang="he-IL" sz="2000" dirty="0" smtClean="0"/>
              <a:t>דגימות</a:t>
            </a:r>
          </a:p>
          <a:p>
            <a:pPr lvl="1"/>
            <a:r>
              <a:rPr lang="he-IL" sz="2000" dirty="0"/>
              <a:t>מציאת התאמה של קריאה  / מספר קריאות על פני הגנום (כולל חיפוש על דגימות שמחושבות בזמן ריצה</a:t>
            </a:r>
            <a:r>
              <a:rPr lang="he-IL" sz="2000" dirty="0" smtClean="0"/>
              <a:t>)</a:t>
            </a:r>
            <a:r>
              <a:rPr lang="he-IL" sz="2000" kern="0" dirty="0" smtClean="0"/>
              <a:t>.</a:t>
            </a:r>
            <a:r>
              <a:rPr lang="he-IL" sz="2000" dirty="0" smtClean="0"/>
              <a:t> </a:t>
            </a:r>
          </a:p>
          <a:p>
            <a:pPr lvl="1"/>
            <a:r>
              <a:rPr lang="he-IL" sz="2000" dirty="0"/>
              <a:t>יצירת מדגם דגימות המדמות דגימות </a:t>
            </a:r>
            <a:r>
              <a:rPr lang="he-IL" sz="2000" dirty="0" smtClean="0"/>
              <a:t>מחולה.</a:t>
            </a:r>
            <a:endParaRPr lang="en-US" sz="2000" dirty="0"/>
          </a:p>
        </p:txBody>
      </p:sp>
    </p:spTree>
    <p:extLst>
      <p:ext uri="{BB962C8B-B14F-4D97-AF65-F5344CB8AC3E}">
        <p14:creationId xmlns:p14="http://schemas.microsoft.com/office/powerpoint/2010/main" val="453833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4" name="Picture 2" descr="C:\Users\Avi\Documents\GitHub\BWA-Final_Project\Documents\הגשת פרויקט\Images\i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121" y="3573016"/>
            <a:ext cx="3850302" cy="2861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Inexact </a:t>
            </a:r>
            <a:r>
              <a:rPr lang="en-US" dirty="0"/>
              <a:t>Search </a:t>
            </a:r>
            <a:r>
              <a:rPr lang="he-IL" dirty="0" smtClean="0"/>
              <a:t>:</a:t>
            </a:r>
            <a:endParaRPr lang="he-IL" dirty="0"/>
          </a:p>
          <a:p>
            <a:pPr lvl="1"/>
            <a:r>
              <a:rPr lang="he-IL" sz="2000" dirty="0"/>
              <a:t>חיפוש של מחרוזת בודדת באינדקס</a:t>
            </a:r>
            <a:r>
              <a:rPr lang="he-IL" sz="2000" dirty="0" smtClean="0"/>
              <a:t>.</a:t>
            </a:r>
            <a:endParaRPr lang="en-US" sz="2000" dirty="0"/>
          </a:p>
        </p:txBody>
      </p:sp>
    </p:spTree>
    <p:extLst>
      <p:ext uri="{BB962C8B-B14F-4D97-AF65-F5344CB8AC3E}">
        <p14:creationId xmlns:p14="http://schemas.microsoft.com/office/powerpoint/2010/main" val="343400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Avi\Documents\GitHub\BWA-Final_Project\Documents\הגשת פרויקט\Images\G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9" y="4221088"/>
            <a:ext cx="6036409" cy="19687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sp>
        <p:nvSpPr>
          <p:cNvPr id="9" name="Rectangle 3"/>
          <p:cNvSpPr txBox="1">
            <a:spLocks noChangeArrowheads="1"/>
          </p:cNvSpPr>
          <p:nvPr/>
        </p:nvSpPr>
        <p:spPr bwMode="auto">
          <a:xfrm>
            <a:off x="899592" y="1340768"/>
            <a:ext cx="8044853" cy="259228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he-IL" dirty="0"/>
              <a:t>ממשק משתמש:</a:t>
            </a:r>
          </a:p>
          <a:p>
            <a:pPr lvl="1"/>
            <a:r>
              <a:rPr lang="he-IL" sz="2000" dirty="0" smtClean="0"/>
              <a:t>הזנת פרמטרים מהמשתמש לכלל המודולים.</a:t>
            </a:r>
          </a:p>
          <a:p>
            <a:pPr lvl="1"/>
            <a:r>
              <a:rPr lang="he-IL" sz="2000" kern="0" dirty="0"/>
              <a:t> קבלת פרמטרים מהמשתמש לכלל המודולים</a:t>
            </a:r>
            <a:r>
              <a:rPr lang="he-IL" sz="2000" kern="0" dirty="0" smtClean="0"/>
              <a:t>.</a:t>
            </a:r>
            <a:r>
              <a:rPr lang="he-IL" sz="2000" dirty="0" smtClean="0"/>
              <a:t> </a:t>
            </a:r>
          </a:p>
          <a:p>
            <a:pPr lvl="1"/>
            <a:r>
              <a:rPr lang="he-IL" sz="2000" dirty="0" smtClean="0"/>
              <a:t>הצגת </a:t>
            </a:r>
            <a:r>
              <a:rPr lang="he-IL" sz="2000" dirty="0"/>
              <a:t>השוואת זמני ריצה ופלט טקסטואלי של השוואות </a:t>
            </a:r>
            <a:r>
              <a:rPr lang="en-US" sz="2000" dirty="0"/>
              <a:t>BWA</a:t>
            </a:r>
            <a:r>
              <a:rPr lang="he-IL" sz="2000" dirty="0" smtClean="0"/>
              <a:t>.</a:t>
            </a:r>
            <a:endParaRPr lang="en-US" sz="2000" dirty="0"/>
          </a:p>
        </p:txBody>
      </p:sp>
    </p:spTree>
    <p:extLst>
      <p:ext uri="{BB962C8B-B14F-4D97-AF65-F5344CB8AC3E}">
        <p14:creationId xmlns:p14="http://schemas.microsoft.com/office/powerpoint/2010/main" val="3590798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a:t>
            </a:r>
            <a:endParaRPr lang="he-IL" altLang="he-IL" kern="0" dirty="0"/>
          </a:p>
        </p:txBody>
      </p:sp>
      <p:pic>
        <p:nvPicPr>
          <p:cNvPr id="5128" name="Picture 8" descr="C:\Users\Avi\Documents\GitHub\BWA-Final_Project\Documents\הגשת פרויקט\Images\clea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5" y="1333560"/>
            <a:ext cx="7200800" cy="36329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99993" y="922678"/>
            <a:ext cx="7524328" cy="410882"/>
          </a:xfrm>
          <a:prstGeom prst="rect">
            <a:avLst/>
          </a:prstGeom>
        </p:spPr>
        <p:txBody>
          <a:bodyPr wrap="square">
            <a:spAutoFit/>
          </a:bodyPr>
          <a:lstStyle/>
          <a:p>
            <a:pPr algn="r" rtl="1">
              <a:lnSpc>
                <a:spcPct val="115000"/>
              </a:lnSpc>
              <a:spcBef>
                <a:spcPts val="1000"/>
              </a:spcBef>
              <a:spcAft>
                <a:spcPts val="0"/>
              </a:spcAft>
            </a:pPr>
            <a:r>
              <a:rPr lang="he-IL" b="1" dirty="0"/>
              <a:t>בדיקה: האם אורך הדגימות משפיע על פקטור המיקבול?</a:t>
            </a:r>
            <a:endParaRPr lang="en-US" b="1" dirty="0"/>
          </a:p>
        </p:txBody>
      </p:sp>
      <p:sp>
        <p:nvSpPr>
          <p:cNvPr id="11" name="Rectangle 10"/>
          <p:cNvSpPr/>
          <p:nvPr/>
        </p:nvSpPr>
        <p:spPr>
          <a:xfrm>
            <a:off x="295783" y="4827820"/>
            <a:ext cx="8622530" cy="2215991"/>
          </a:xfrm>
          <a:prstGeom prst="rect">
            <a:avLst/>
          </a:prstGeom>
        </p:spPr>
        <p:txBody>
          <a:bodyPr wrap="square">
            <a:spAutoFit/>
          </a:bodyPr>
          <a:lstStyle/>
          <a:p>
            <a:pPr marL="448310" algn="r" rtl="1">
              <a:lnSpc>
                <a:spcPct val="115000"/>
              </a:lnSpc>
              <a:spcAft>
                <a:spcPts val="0"/>
              </a:spcAft>
            </a:pPr>
            <a:r>
              <a:rPr lang="he-IL" u="sng" dirty="0" smtClean="0"/>
              <a:t>מסקנה</a:t>
            </a:r>
            <a:r>
              <a:rPr lang="he-IL" dirty="0" smtClean="0"/>
              <a:t>:</a:t>
            </a:r>
            <a:endParaRPr lang="en-US" sz="2000" dirty="0" smtClean="0"/>
          </a:p>
          <a:p>
            <a:pPr marL="448310" algn="r" rtl="1">
              <a:lnSpc>
                <a:spcPct val="115000"/>
              </a:lnSpc>
              <a:spcAft>
                <a:spcPts val="0"/>
              </a:spcAft>
            </a:pPr>
            <a:r>
              <a:rPr lang="he-IL" b="1" dirty="0" smtClean="0"/>
              <a:t> המיקבול נותר יעיל פי 4-5 ללא תלות באורך הדגימה. </a:t>
            </a:r>
            <a:endParaRPr lang="en-US" sz="2000" b="1" dirty="0" smtClean="0"/>
          </a:p>
          <a:p>
            <a:pPr marL="340360" algn="r" rtl="1">
              <a:lnSpc>
                <a:spcPct val="115000"/>
              </a:lnSpc>
              <a:spcAft>
                <a:spcPts val="0"/>
              </a:spcAft>
            </a:pPr>
            <a:r>
              <a:rPr lang="he-IL" dirty="0" smtClean="0"/>
              <a:t>ציר </a:t>
            </a:r>
            <a:r>
              <a:rPr lang="en-US" dirty="0"/>
              <a:t>X</a:t>
            </a:r>
            <a:r>
              <a:rPr lang="he-IL" dirty="0"/>
              <a:t>: אורך הדגימה</a:t>
            </a:r>
            <a:endParaRPr lang="en-US" sz="2000" dirty="0"/>
          </a:p>
          <a:p>
            <a:pPr marL="340360" algn="r" rtl="1">
              <a:lnSpc>
                <a:spcPct val="115000"/>
              </a:lnSpc>
              <a:spcAft>
                <a:spcPts val="0"/>
              </a:spcAft>
            </a:pPr>
            <a:r>
              <a:rPr lang="he-IL" dirty="0"/>
              <a:t>ציר </a:t>
            </a:r>
            <a:r>
              <a:rPr lang="en-US" dirty="0"/>
              <a:t>Y</a:t>
            </a:r>
            <a:r>
              <a:rPr lang="he-IL" dirty="0"/>
              <a:t>: סה"כ שניות שנדרשו להשוואת 100 דגימות (ממוקבל / לא ממוקבל)</a:t>
            </a:r>
            <a:endParaRPr lang="en-US" sz="2000" dirty="0"/>
          </a:p>
          <a:p>
            <a:pPr marL="457200" algn="r" rtl="1">
              <a:lnSpc>
                <a:spcPct val="115000"/>
              </a:lnSpc>
              <a:spcAft>
                <a:spcPts val="0"/>
              </a:spcAft>
            </a:pPr>
            <a:r>
              <a:rPr lang="he-IL" dirty="0"/>
              <a:t> </a:t>
            </a:r>
            <a:endParaRPr lang="en-US" sz="2000" dirty="0"/>
          </a:p>
          <a:p>
            <a:pPr>
              <a:lnSpc>
                <a:spcPct val="115000"/>
              </a:lnSpc>
              <a:spcAft>
                <a:spcPts val="0"/>
              </a:spcAft>
            </a:pPr>
            <a:r>
              <a:rPr lang="en-US" dirty="0"/>
              <a:t> </a:t>
            </a:r>
            <a:endParaRPr lang="en-US" sz="2000" dirty="0">
              <a:latin typeface="Calibri"/>
              <a:ea typeface="Times New Roman"/>
              <a:cs typeface="Arial"/>
            </a:endParaRPr>
          </a:p>
        </p:txBody>
      </p:sp>
    </p:spTree>
    <p:extLst>
      <p:ext uri="{BB962C8B-B14F-4D97-AF65-F5344CB8AC3E}">
        <p14:creationId xmlns:p14="http://schemas.microsoft.com/office/powerpoint/2010/main" val="45558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500"/>
                                        <p:tgtEl>
                                          <p:spTgt spid="54275">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fade">
                                      <p:cBhvr>
                                        <p:cTn id="31" dur="500"/>
                                        <p:tgtEl>
                                          <p:spTgt spid="5427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a:t>
            </a:r>
            <a:endParaRPr lang="he-IL" altLang="he-IL" kern="0" dirty="0"/>
          </a:p>
        </p:txBody>
      </p:sp>
      <p:sp>
        <p:nvSpPr>
          <p:cNvPr id="8" name="Rectangle 7"/>
          <p:cNvSpPr/>
          <p:nvPr/>
        </p:nvSpPr>
        <p:spPr>
          <a:xfrm>
            <a:off x="1299993" y="922678"/>
            <a:ext cx="7524328" cy="383823"/>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מספר הדגימות משפיע על פקטור המיקבול?</a:t>
            </a:r>
            <a:endParaRPr lang="en-US" b="1" dirty="0"/>
          </a:p>
        </p:txBody>
      </p:sp>
      <p:sp>
        <p:nvSpPr>
          <p:cNvPr id="11" name="Rectangle 10"/>
          <p:cNvSpPr/>
          <p:nvPr/>
        </p:nvSpPr>
        <p:spPr>
          <a:xfrm>
            <a:off x="295783" y="4827820"/>
            <a:ext cx="8622530" cy="1831271"/>
          </a:xfrm>
          <a:prstGeom prst="rect">
            <a:avLst/>
          </a:prstGeom>
        </p:spPr>
        <p:txBody>
          <a:bodyPr wrap="square">
            <a:spAutoFit/>
          </a:bodyPr>
          <a:lstStyle/>
          <a:p>
            <a:pPr algn="r" rtl="1"/>
            <a:r>
              <a:rPr lang="he-IL" u="sng" dirty="0"/>
              <a:t>מסקנה</a:t>
            </a:r>
            <a:r>
              <a:rPr lang="he-IL" dirty="0"/>
              <a:t>: </a:t>
            </a:r>
            <a:endParaRPr lang="he-IL" dirty="0" smtClean="0"/>
          </a:p>
          <a:p>
            <a:pPr algn="r" rtl="1"/>
            <a:r>
              <a:rPr lang="he-IL" b="1" dirty="0" smtClean="0"/>
              <a:t>המיקבול </a:t>
            </a:r>
            <a:r>
              <a:rPr lang="he-IL" b="1" dirty="0"/>
              <a:t>נותר יעיל פי 4-5 ללא תלות במספר הדגימות.</a:t>
            </a:r>
            <a:endParaRPr lang="en-US" b="1" dirty="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(ממוקבל / לא ממוקבל)</a:t>
            </a:r>
            <a:endParaRPr lang="en-US" dirty="0"/>
          </a:p>
          <a:p>
            <a:pPr marL="457200" algn="r" rtl="1">
              <a:lnSpc>
                <a:spcPct val="115000"/>
              </a:lnSpc>
              <a:spcAft>
                <a:spcPts val="0"/>
              </a:spcAft>
            </a:pPr>
            <a:r>
              <a:rPr lang="he-IL" dirty="0"/>
              <a:t> </a:t>
            </a:r>
            <a:r>
              <a:rPr lang="en-US" dirty="0"/>
              <a:t> </a:t>
            </a:r>
            <a:endParaRPr lang="en-US" sz="2000" dirty="0">
              <a:latin typeface="Calibri"/>
              <a:ea typeface="Times New Roman"/>
              <a:cs typeface="Arial"/>
            </a:endParaRPr>
          </a:p>
        </p:txBody>
      </p:sp>
      <p:pic>
        <p:nvPicPr>
          <p:cNvPr id="7" name="Picture 6"/>
          <p:cNvPicPr/>
          <p:nvPr/>
        </p:nvPicPr>
        <p:blipFill>
          <a:blip r:embed="rId3"/>
          <a:stretch>
            <a:fillRect/>
          </a:stretch>
        </p:blipFill>
        <p:spPr>
          <a:xfrm>
            <a:off x="251520" y="1412955"/>
            <a:ext cx="7216452" cy="3528213"/>
          </a:xfrm>
          <a:prstGeom prst="rect">
            <a:avLst/>
          </a:prstGeom>
        </p:spPr>
      </p:pic>
    </p:spTree>
    <p:extLst>
      <p:ext uri="{BB962C8B-B14F-4D97-AF65-F5344CB8AC3E}">
        <p14:creationId xmlns:p14="http://schemas.microsoft.com/office/powerpoint/2010/main" val="2920388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III</a:t>
            </a:r>
            <a:endParaRPr lang="he-IL" altLang="he-IL" kern="0" dirty="0"/>
          </a:p>
        </p:txBody>
      </p:sp>
      <p:sp>
        <p:nvSpPr>
          <p:cNvPr id="8" name="Rectangle 7"/>
          <p:cNvSpPr/>
          <p:nvPr/>
        </p:nvSpPr>
        <p:spPr>
          <a:xfrm>
            <a:off x="395536" y="922678"/>
            <a:ext cx="8428785" cy="857671"/>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מיון הדגימות לפני ההתאמה משפיע על ביצוע ההתאמה באופן ממוקבל?</a:t>
            </a:r>
            <a:endParaRPr lang="en-US" b="1" dirty="0"/>
          </a:p>
          <a:p>
            <a:pPr algn="r" rtl="1">
              <a:lnSpc>
                <a:spcPct val="115000"/>
              </a:lnSpc>
              <a:spcBef>
                <a:spcPts val="1000"/>
              </a:spcBef>
              <a:spcAft>
                <a:spcPts val="0"/>
              </a:spcAft>
            </a:pPr>
            <a:endParaRPr lang="en-US" b="1" dirty="0"/>
          </a:p>
        </p:txBody>
      </p:sp>
      <p:sp>
        <p:nvSpPr>
          <p:cNvPr id="11" name="Rectangle 10"/>
          <p:cNvSpPr/>
          <p:nvPr/>
        </p:nvSpPr>
        <p:spPr>
          <a:xfrm>
            <a:off x="-180528" y="4827820"/>
            <a:ext cx="9098841" cy="2185214"/>
          </a:xfrm>
          <a:prstGeom prst="rect">
            <a:avLst/>
          </a:prstGeom>
        </p:spPr>
        <p:txBody>
          <a:bodyPr wrap="square">
            <a:spAutoFit/>
          </a:bodyPr>
          <a:lstStyle/>
          <a:p>
            <a:pPr algn="r" rtl="1"/>
            <a:r>
              <a:rPr lang="he-IL" u="sng" dirty="0" smtClean="0"/>
              <a:t>מסקנה</a:t>
            </a:r>
            <a:r>
              <a:rPr lang="he-IL" dirty="0" smtClean="0"/>
              <a:t>:</a:t>
            </a:r>
          </a:p>
          <a:p>
            <a:pPr algn="r" rtl="1"/>
            <a:r>
              <a:rPr lang="he-IL" b="1" dirty="0" smtClean="0"/>
              <a:t> המיון מסייע באופן עקבי לזמן הריצה, אך רק בפקטור של כ 1%-1.5%</a:t>
            </a:r>
            <a:endParaRPr lang="en-US" b="1" dirty="0" smtClean="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בתהליך ממוקבל (ממויין / לא ממויין)</a:t>
            </a:r>
            <a:endParaRPr lang="en-US" dirty="0"/>
          </a:p>
          <a:p>
            <a:pPr marL="457200" algn="r" rtl="1">
              <a:lnSpc>
                <a:spcPct val="115000"/>
              </a:lnSpc>
              <a:spcAft>
                <a:spcPts val="0"/>
              </a:spcAft>
            </a:pPr>
            <a:r>
              <a:rPr lang="he-IL" dirty="0" smtClean="0"/>
              <a:t> </a:t>
            </a:r>
            <a:endParaRPr lang="en-US" sz="2000" dirty="0" smtClean="0"/>
          </a:p>
          <a:p>
            <a:pPr algn="r" rtl="1">
              <a:lnSpc>
                <a:spcPct val="115000"/>
              </a:lnSpc>
              <a:spcAft>
                <a:spcPts val="0"/>
              </a:spcAft>
            </a:pPr>
            <a:r>
              <a:rPr lang="en-US" dirty="0"/>
              <a:t> </a:t>
            </a:r>
            <a:endParaRPr lang="en-US" sz="2000" dirty="0">
              <a:latin typeface="Calibri"/>
              <a:ea typeface="Times New Roman"/>
              <a:cs typeface="Arial"/>
            </a:endParaRPr>
          </a:p>
        </p:txBody>
      </p:sp>
      <p:pic>
        <p:nvPicPr>
          <p:cNvPr id="9" name="Picture 8"/>
          <p:cNvPicPr/>
          <p:nvPr/>
        </p:nvPicPr>
        <p:blipFill>
          <a:blip r:embed="rId3"/>
          <a:stretch>
            <a:fillRect/>
          </a:stretch>
        </p:blipFill>
        <p:spPr>
          <a:xfrm>
            <a:off x="251520" y="1392853"/>
            <a:ext cx="7125165" cy="3434967"/>
          </a:xfrm>
          <a:prstGeom prst="rect">
            <a:avLst/>
          </a:prstGeom>
        </p:spPr>
      </p:pic>
    </p:spTree>
    <p:extLst>
      <p:ext uri="{BB962C8B-B14F-4D97-AF65-F5344CB8AC3E}">
        <p14:creationId xmlns:p14="http://schemas.microsoft.com/office/powerpoint/2010/main" val="162604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64496" y="5877272"/>
            <a:ext cx="4572000" cy="830997"/>
          </a:xfrm>
          <a:prstGeom prst="rect">
            <a:avLst/>
          </a:prstGeom>
        </p:spPr>
        <p:txBody>
          <a:bodyPr>
            <a:spAutoFit/>
          </a:bodyPr>
          <a:lstStyle/>
          <a:p>
            <a:pPr algn="r" rtl="1">
              <a:lnSpc>
                <a:spcPct val="150000"/>
              </a:lnSpc>
            </a:pPr>
            <a:r>
              <a:rPr lang="he-IL" sz="2000" kern="0" dirty="0" smtClean="0"/>
              <a:t> הקוד זמין ב: </a:t>
            </a:r>
            <a:r>
              <a:rPr lang="en-US" sz="2000" kern="0" dirty="0">
                <a:hlinkClick r:id="rId4"/>
              </a:rPr>
              <a:t>Inexact-Search</a:t>
            </a:r>
            <a:endParaRPr lang="en-US" dirty="0"/>
          </a:p>
          <a:p>
            <a:pPr lvl="1" algn="r" rtl="1"/>
            <a:endParaRPr lang="he-IL" altLang="he-IL" kern="0" dirty="0"/>
          </a:p>
        </p:txBody>
      </p:sp>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1907704" y="836712"/>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he-IL" sz="2000">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a:t>
                </a:r>
                <a:r>
                  <a:rPr lang="he-IL" sz="2000" dirty="0">
                    <a:latin typeface="Arial" pitchFamily="34" charset="0"/>
                  </a:rPr>
                  <a:t> –  </a:t>
                </a:r>
                <a:r>
                  <a:rPr lang="he-IL" sz="2000" dirty="0">
                    <a:latin typeface="Arial" pitchFamily="34" charset="0"/>
                  </a:rPr>
                  <a:t>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אחת</a:t>
                </a:r>
                <a:r>
                  <a:rPr lang="he-IL" sz="2000" dirty="0">
                    <a:latin typeface="Arial" pitchFamily="34" charset="0"/>
                  </a:rPr>
                  <a:t> אחת – ישנם 400 </a:t>
                </a:r>
                <a:r>
                  <a:rPr lang="he-IL" sz="2000" dirty="0">
                    <a:latin typeface="Arial" pitchFamily="34" charset="0"/>
                  </a:rPr>
                  <a:t>מחרוזות להשוואה</a:t>
                </a:r>
                <a:r>
                  <a:rPr lang="he-IL" sz="2000" dirty="0">
                    <a:latin typeface="Arial" pitchFamily="34" charset="0"/>
                  </a:rPr>
                  <a:t> - </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1</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ישנם </a:t>
                </a:r>
                <a:r>
                  <a:rPr lang="en-US" sz="2000" dirty="0">
                    <a:latin typeface="Arial" pitchFamily="34" charset="0"/>
                  </a:rPr>
                  <a:t> </a:t>
                </a:r>
                <a:r>
                  <a:rPr lang="en-US" sz="2000" dirty="0">
                    <a:latin typeface="Arial" pitchFamily="34" charset="0"/>
                  </a:rPr>
                  <a:t>79,200</a:t>
                </a:r>
                <a:r>
                  <a:rPr lang="he-IL" sz="2000" dirty="0">
                    <a:latin typeface="Arial" pitchFamily="34" charset="0"/>
                  </a:rPr>
                  <a:t>מחרוזות </a:t>
                </a:r>
                <a:r>
                  <a:rPr lang="he-IL" sz="2000" dirty="0">
                    <a:latin typeface="Arial" pitchFamily="34" charset="0"/>
                  </a:rPr>
                  <a:t>להשוואה</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2</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p>
              <a:p>
                <a:pPr marL="0" indent="0">
                  <a:buNone/>
                </a:pPr>
                <a:r>
                  <a:rPr lang="he-IL" sz="2000" dirty="0" smtClean="0">
                    <a:latin typeface="Arial" pitchFamily="34" charset="0"/>
                  </a:rPr>
                  <a:t>זמן </a:t>
                </a:r>
                <a:r>
                  <a:rPr lang="he-IL" sz="2000" dirty="0" smtClean="0">
                    <a:latin typeface="Arial" pitchFamily="34" charset="0"/>
                  </a:rPr>
                  <a:t>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397" name="Picture 2" descr="C:\Users\Avi\Documents\s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797152"/>
            <a:ext cx="2462546" cy="62683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2339752" y="4365104"/>
            <a:ext cx="6359406" cy="2039303"/>
            <a:chOff x="2339752" y="4365104"/>
            <a:chExt cx="6359406" cy="2039303"/>
          </a:xfrm>
        </p:grpSpPr>
        <p:grpSp>
          <p:nvGrpSpPr>
            <p:cNvPr id="4" name="Group 3"/>
            <p:cNvGrpSpPr/>
            <p:nvPr/>
          </p:nvGrpSpPr>
          <p:grpSpPr>
            <a:xfrm>
              <a:off x="2339752" y="4374520"/>
              <a:ext cx="1894910" cy="2006808"/>
              <a:chOff x="2339752" y="4289310"/>
              <a:chExt cx="1894910" cy="2006808"/>
            </a:xfrm>
          </p:grpSpPr>
          <p:pic>
            <p:nvPicPr>
              <p:cNvPr id="205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3" name="Group 402"/>
            <p:cNvGrpSpPr/>
            <p:nvPr/>
          </p:nvGrpSpPr>
          <p:grpSpPr>
            <a:xfrm>
              <a:off x="3779912" y="4365104"/>
              <a:ext cx="1894910" cy="2006808"/>
              <a:chOff x="2339752" y="4289310"/>
              <a:chExt cx="1894910" cy="2006808"/>
            </a:xfrm>
          </p:grpSpPr>
          <p:pic>
            <p:nvPicPr>
              <p:cNvPr id="40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6" name="Group 405"/>
            <p:cNvGrpSpPr/>
            <p:nvPr/>
          </p:nvGrpSpPr>
          <p:grpSpPr>
            <a:xfrm>
              <a:off x="5292080" y="4397599"/>
              <a:ext cx="1894910" cy="2006808"/>
              <a:chOff x="2339752" y="4289310"/>
              <a:chExt cx="1894910" cy="2006808"/>
            </a:xfrm>
          </p:grpSpPr>
          <p:pic>
            <p:nvPicPr>
              <p:cNvPr id="40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9" name="Group 408"/>
            <p:cNvGrpSpPr/>
            <p:nvPr/>
          </p:nvGrpSpPr>
          <p:grpSpPr>
            <a:xfrm>
              <a:off x="6804248" y="4392248"/>
              <a:ext cx="1894910" cy="2006808"/>
              <a:chOff x="2339752" y="4289310"/>
              <a:chExt cx="1894910" cy="2006808"/>
            </a:xfrm>
          </p:grpSpPr>
          <p:pic>
            <p:nvPicPr>
              <p:cNvPr id="4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 name="Group 40"/>
          <p:cNvGrpSpPr/>
          <p:nvPr/>
        </p:nvGrpSpPr>
        <p:grpSpPr>
          <a:xfrm>
            <a:off x="-162798" y="4009718"/>
            <a:ext cx="8703024" cy="2980115"/>
            <a:chOff x="609746" y="620688"/>
            <a:chExt cx="8703024" cy="2980115"/>
          </a:xfrm>
        </p:grpSpPr>
        <p:grpSp>
          <p:nvGrpSpPr>
            <p:cNvPr id="21" name="Group 20"/>
            <p:cNvGrpSpPr/>
            <p:nvPr/>
          </p:nvGrpSpPr>
          <p:grpSpPr>
            <a:xfrm>
              <a:off x="835714" y="620688"/>
              <a:ext cx="8477056" cy="2306723"/>
              <a:chOff x="835714" y="620688"/>
              <a:chExt cx="8477056" cy="2306723"/>
            </a:xfrm>
          </p:grpSpPr>
          <p:grpSp>
            <p:nvGrpSpPr>
              <p:cNvPr id="412" name="Group 411"/>
              <p:cNvGrpSpPr/>
              <p:nvPr/>
            </p:nvGrpSpPr>
            <p:grpSpPr>
              <a:xfrm>
                <a:off x="835714" y="620688"/>
                <a:ext cx="6359406" cy="2039303"/>
                <a:chOff x="2339752" y="4365104"/>
                <a:chExt cx="6359406" cy="2039303"/>
              </a:xfrm>
            </p:grpSpPr>
            <p:grpSp>
              <p:nvGrpSpPr>
                <p:cNvPr id="413" name="Group 412"/>
                <p:cNvGrpSpPr/>
                <p:nvPr/>
              </p:nvGrpSpPr>
              <p:grpSpPr>
                <a:xfrm>
                  <a:off x="2339752" y="4374520"/>
                  <a:ext cx="1894910" cy="2006808"/>
                  <a:chOff x="2339752" y="4289310"/>
                  <a:chExt cx="1894910" cy="2006808"/>
                </a:xfrm>
              </p:grpSpPr>
              <p:pic>
                <p:nvPicPr>
                  <p:cNvPr id="4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4" name="Group 413"/>
                <p:cNvGrpSpPr/>
                <p:nvPr/>
              </p:nvGrpSpPr>
              <p:grpSpPr>
                <a:xfrm>
                  <a:off x="3779912" y="4365104"/>
                  <a:ext cx="1894910" cy="2006808"/>
                  <a:chOff x="2339752" y="4289310"/>
                  <a:chExt cx="1894910" cy="2006808"/>
                </a:xfrm>
              </p:grpSpPr>
              <p:pic>
                <p:nvPicPr>
                  <p:cNvPr id="42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5" name="Group 414"/>
                <p:cNvGrpSpPr/>
                <p:nvPr/>
              </p:nvGrpSpPr>
              <p:grpSpPr>
                <a:xfrm>
                  <a:off x="5292080" y="4397599"/>
                  <a:ext cx="1894910" cy="2006808"/>
                  <a:chOff x="2339752" y="4289310"/>
                  <a:chExt cx="1894910" cy="2006808"/>
                </a:xfrm>
              </p:grpSpPr>
              <p:pic>
                <p:nvPicPr>
                  <p:cNvPr id="41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6" name="Group 415"/>
                <p:cNvGrpSpPr/>
                <p:nvPr/>
              </p:nvGrpSpPr>
              <p:grpSpPr>
                <a:xfrm>
                  <a:off x="6804248" y="4392248"/>
                  <a:ext cx="1894910" cy="2006808"/>
                  <a:chOff x="2339752" y="4289310"/>
                  <a:chExt cx="1894910" cy="2006808"/>
                </a:xfrm>
              </p:grpSpPr>
              <p:pic>
                <p:nvPicPr>
                  <p:cNvPr id="4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64" name="Group 463"/>
              <p:cNvGrpSpPr/>
              <p:nvPr/>
            </p:nvGrpSpPr>
            <p:grpSpPr>
              <a:xfrm>
                <a:off x="2953364" y="888108"/>
                <a:ext cx="6359406" cy="2039303"/>
                <a:chOff x="2339752" y="4365104"/>
                <a:chExt cx="6359406" cy="2039303"/>
              </a:xfrm>
            </p:grpSpPr>
            <p:grpSp>
              <p:nvGrpSpPr>
                <p:cNvPr id="465" name="Group 464"/>
                <p:cNvGrpSpPr/>
                <p:nvPr/>
              </p:nvGrpSpPr>
              <p:grpSpPr>
                <a:xfrm>
                  <a:off x="2339752" y="4374520"/>
                  <a:ext cx="1894910" cy="2006808"/>
                  <a:chOff x="2339752" y="4289310"/>
                  <a:chExt cx="1894910" cy="2006808"/>
                </a:xfrm>
              </p:grpSpPr>
              <p:pic>
                <p:nvPicPr>
                  <p:cNvPr id="47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6" name="Group 465"/>
                <p:cNvGrpSpPr/>
                <p:nvPr/>
              </p:nvGrpSpPr>
              <p:grpSpPr>
                <a:xfrm>
                  <a:off x="3779912" y="4365104"/>
                  <a:ext cx="1894910" cy="2006808"/>
                  <a:chOff x="2339752" y="4289310"/>
                  <a:chExt cx="1894910" cy="2006808"/>
                </a:xfrm>
              </p:grpSpPr>
              <p:pic>
                <p:nvPicPr>
                  <p:cNvPr id="47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7" name="Group 466"/>
                <p:cNvGrpSpPr/>
                <p:nvPr/>
              </p:nvGrpSpPr>
              <p:grpSpPr>
                <a:xfrm>
                  <a:off x="5292080" y="4397599"/>
                  <a:ext cx="1894910" cy="2006808"/>
                  <a:chOff x="2339752" y="4289310"/>
                  <a:chExt cx="1894910" cy="2006808"/>
                </a:xfrm>
              </p:grpSpPr>
              <p:pic>
                <p:nvPicPr>
                  <p:cNvPr id="47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8" name="Group 467"/>
                <p:cNvGrpSpPr/>
                <p:nvPr/>
              </p:nvGrpSpPr>
              <p:grpSpPr>
                <a:xfrm>
                  <a:off x="6804248" y="4392248"/>
                  <a:ext cx="1894910" cy="2006808"/>
                  <a:chOff x="2339752" y="4289310"/>
                  <a:chExt cx="1894910" cy="2006808"/>
                </a:xfrm>
              </p:grpSpPr>
              <p:pic>
                <p:nvPicPr>
                  <p:cNvPr id="46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503" name="Group 502"/>
            <p:cNvGrpSpPr/>
            <p:nvPr/>
          </p:nvGrpSpPr>
          <p:grpSpPr>
            <a:xfrm>
              <a:off x="609746" y="1294080"/>
              <a:ext cx="8477056" cy="2306723"/>
              <a:chOff x="835714" y="620688"/>
              <a:chExt cx="8477056" cy="2306723"/>
            </a:xfrm>
          </p:grpSpPr>
          <p:grpSp>
            <p:nvGrpSpPr>
              <p:cNvPr id="504" name="Group 503"/>
              <p:cNvGrpSpPr/>
              <p:nvPr/>
            </p:nvGrpSpPr>
            <p:grpSpPr>
              <a:xfrm>
                <a:off x="835714" y="620688"/>
                <a:ext cx="6359406" cy="2039303"/>
                <a:chOff x="2339752" y="4365104"/>
                <a:chExt cx="6359406" cy="2039303"/>
              </a:xfrm>
            </p:grpSpPr>
            <p:grpSp>
              <p:nvGrpSpPr>
                <p:cNvPr id="518" name="Group 517"/>
                <p:cNvGrpSpPr/>
                <p:nvPr/>
              </p:nvGrpSpPr>
              <p:grpSpPr>
                <a:xfrm>
                  <a:off x="2339752" y="4374520"/>
                  <a:ext cx="1894910" cy="2006808"/>
                  <a:chOff x="2339752" y="4289310"/>
                  <a:chExt cx="1894910" cy="2006808"/>
                </a:xfrm>
              </p:grpSpPr>
              <p:pic>
                <p:nvPicPr>
                  <p:cNvPr id="52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9" name="Group 518"/>
                <p:cNvGrpSpPr/>
                <p:nvPr/>
              </p:nvGrpSpPr>
              <p:grpSpPr>
                <a:xfrm>
                  <a:off x="3779912" y="4365104"/>
                  <a:ext cx="1894910" cy="2006808"/>
                  <a:chOff x="2339752" y="4289310"/>
                  <a:chExt cx="1894910" cy="2006808"/>
                </a:xfrm>
              </p:grpSpPr>
              <p:pic>
                <p:nvPicPr>
                  <p:cNvPr id="52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0" name="Group 519"/>
                <p:cNvGrpSpPr/>
                <p:nvPr/>
              </p:nvGrpSpPr>
              <p:grpSpPr>
                <a:xfrm>
                  <a:off x="5292080" y="4397599"/>
                  <a:ext cx="1894910" cy="2006808"/>
                  <a:chOff x="2339752" y="4289310"/>
                  <a:chExt cx="1894910" cy="2006808"/>
                </a:xfrm>
              </p:grpSpPr>
              <p:pic>
                <p:nvPicPr>
                  <p:cNvPr id="5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1" name="Group 520"/>
                <p:cNvGrpSpPr/>
                <p:nvPr/>
              </p:nvGrpSpPr>
              <p:grpSpPr>
                <a:xfrm>
                  <a:off x="6804248" y="4392248"/>
                  <a:ext cx="1894910" cy="2006808"/>
                  <a:chOff x="2339752" y="4289310"/>
                  <a:chExt cx="1894910" cy="2006808"/>
                </a:xfrm>
              </p:grpSpPr>
              <p:pic>
                <p:nvPicPr>
                  <p:cNvPr id="5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5" name="Group 504"/>
              <p:cNvGrpSpPr/>
              <p:nvPr/>
            </p:nvGrpSpPr>
            <p:grpSpPr>
              <a:xfrm>
                <a:off x="2953364" y="888108"/>
                <a:ext cx="6359406" cy="2039303"/>
                <a:chOff x="2339752" y="4365104"/>
                <a:chExt cx="6359406" cy="2039303"/>
              </a:xfrm>
            </p:grpSpPr>
            <p:grpSp>
              <p:nvGrpSpPr>
                <p:cNvPr id="506" name="Group 505"/>
                <p:cNvGrpSpPr/>
                <p:nvPr/>
              </p:nvGrpSpPr>
              <p:grpSpPr>
                <a:xfrm>
                  <a:off x="2339752" y="4374520"/>
                  <a:ext cx="1894910" cy="2006808"/>
                  <a:chOff x="2339752" y="4289310"/>
                  <a:chExt cx="1894910" cy="2006808"/>
                </a:xfrm>
              </p:grpSpPr>
              <p:pic>
                <p:nvPicPr>
                  <p:cNvPr id="51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7" name="Group 506"/>
                <p:cNvGrpSpPr/>
                <p:nvPr/>
              </p:nvGrpSpPr>
              <p:grpSpPr>
                <a:xfrm>
                  <a:off x="3779912" y="4365104"/>
                  <a:ext cx="1894910" cy="2006808"/>
                  <a:chOff x="2339752" y="4289310"/>
                  <a:chExt cx="1894910" cy="2006808"/>
                </a:xfrm>
              </p:grpSpPr>
              <p:pic>
                <p:nvPicPr>
                  <p:cNvPr id="51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8" name="Group 507"/>
                <p:cNvGrpSpPr/>
                <p:nvPr/>
              </p:nvGrpSpPr>
              <p:grpSpPr>
                <a:xfrm>
                  <a:off x="5292080" y="4397599"/>
                  <a:ext cx="1894910" cy="2006808"/>
                  <a:chOff x="2339752" y="4289310"/>
                  <a:chExt cx="1894910" cy="2006808"/>
                </a:xfrm>
              </p:grpSpPr>
              <p:pic>
                <p:nvPicPr>
                  <p:cNvPr id="51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9" name="Group 508"/>
                <p:cNvGrpSpPr/>
                <p:nvPr/>
              </p:nvGrpSpPr>
              <p:grpSpPr>
                <a:xfrm>
                  <a:off x="6804248" y="4392248"/>
                  <a:ext cx="1894910" cy="2006808"/>
                  <a:chOff x="2339752" y="4289310"/>
                  <a:chExt cx="1894910" cy="2006808"/>
                </a:xfrm>
              </p:grpSpPr>
              <p:pic>
                <p:nvPicPr>
                  <p:cNvPr id="5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spTree>
    <p:extLst>
      <p:ext uri="{BB962C8B-B14F-4D97-AF65-F5344CB8AC3E}">
        <p14:creationId xmlns:p14="http://schemas.microsoft.com/office/powerpoint/2010/main" val="107392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3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a:t>
                </a:r>
                <a:r>
                  <a:rPr lang="he-IL" sz="2000" dirty="0" smtClean="0"/>
                  <a:t>קצרות על </a:t>
                </a:r>
                <a:r>
                  <a:rPr lang="he-IL" sz="2000" dirty="0" smtClean="0"/>
                  <a:t>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יודע להתגבר על טעויות שנפלו במחרוזות הקצרות.</a:t>
                </a:r>
              </a:p>
              <a:p>
                <a:r>
                  <a:rPr lang="he-IL" sz="2000" dirty="0" smtClean="0">
                    <a:solidFill>
                      <a:schemeClr val="tx1"/>
                    </a:solidFill>
                    <a:latin typeface="+mn-lt"/>
                    <a:ea typeface="+mn-ea"/>
                    <a:cs typeface="+mn-cs"/>
                  </a:rPr>
                  <a:t>יעילות</a:t>
                </a:r>
                <a:r>
                  <a:rPr lang="he-IL" sz="2000" dirty="0" smtClean="0">
                    <a:solidFill>
                      <a:schemeClr val="tx1"/>
                    </a:solidFill>
                    <a:latin typeface="+mn-lt"/>
                    <a:ea typeface="+mn-ea"/>
                    <a:cs typeface="+mn-cs"/>
                  </a:rPr>
                  <a:t>: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212976"/>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348880"/>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708919"/>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2999692"/>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204839"/>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204838"/>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298923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70891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243987"/>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245332"/>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57976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068934"/>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04378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709786"/>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836872"/>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3268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2900978"/>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047514"/>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342089"/>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579763"/>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323667"/>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396731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043782"/>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068933"/>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409546"/>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708709"/>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653137"/>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75707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393305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3968124"/>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21400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4792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2869920"/>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701841"/>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194449"/>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240734"/>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3891638"/>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781961"/>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2956880"/>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789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57301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397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781741"/>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39703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377269"/>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149080"/>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212976"/>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928</TotalTime>
  <Words>1580</Words>
  <Application>Microsoft Office PowerPoint</Application>
  <PresentationFormat>On-screen Show (4:3)</PresentationFormat>
  <Paragraphs>258</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med_0056_slide</vt:lpstr>
      <vt:lpstr>1_Default Design</vt:lpstr>
      <vt:lpstr>מקבולBWA-Aligner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163</cp:revision>
  <dcterms:created xsi:type="dcterms:W3CDTF">2015-01-23T08:15:10Z</dcterms:created>
  <dcterms:modified xsi:type="dcterms:W3CDTF">2015-07-08T18:34:45Z</dcterms:modified>
</cp:coreProperties>
</file>