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61" r:id="rId5"/>
    <p:sldId id="268" r:id="rId6"/>
    <p:sldId id="269" r:id="rId7"/>
    <p:sldId id="263" r:id="rId8"/>
    <p:sldId id="265" r:id="rId9"/>
    <p:sldId id="266" r:id="rId10"/>
    <p:sldId id="270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  <p14:section name="DNA" id="{EACDC0D1-9B1F-463F-89D9-CF9428BA4560}">
          <p14:sldIdLst>
            <p14:sldId id="257"/>
          </p14:sldIdLst>
        </p14:section>
        <p14:section name="NGS and Strings" id="{AF6D0CC7-D942-4F9A-AC79-4B65131E1131}">
          <p14:sldIdLst>
            <p14:sldId id="261"/>
          </p14:sldIdLst>
        </p14:section>
        <p14:section name="Problem Description" id="{BD4B89F1-E49C-4CC7-873D-2BAEA3A3CEA9}">
          <p14:sldIdLst>
            <p14:sldId id="268"/>
            <p14:sldId id="269"/>
            <p14:sldId id="263"/>
          </p14:sldIdLst>
        </p14:section>
        <p14:section name="Solution Description" id="{0EDCF0C1-9D52-4975-A69B-4CFCF626D6D7}">
          <p14:sldIdLst>
            <p14:sldId id="265"/>
            <p14:sldId id="266"/>
            <p14:sldId id="27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6191" autoAdjust="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altLang="he-IL" sz="1800" dirty="0" smtClean="0"/>
              <a:t>קצת רקע על </a:t>
            </a:r>
            <a:r>
              <a:rPr lang="en-US" altLang="he-IL" sz="1800" dirty="0" smtClean="0"/>
              <a:t>DNA</a:t>
            </a:r>
            <a:r>
              <a:rPr lang="he-IL" altLang="he-IL" sz="1800" dirty="0" smtClean="0"/>
              <a:t>: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שמצויה בכל תאי הגוף שלנו. 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מצוי כל המידע התורשתי לבניית החלבונים בתא אצל כל האורגניזמים הידועים, מחיידקים ועד לבני אדם.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המבנה של ה</a:t>
            </a:r>
            <a:r>
              <a:rPr lang="en-US" sz="1200" dirty="0" smtClean="0">
                <a:solidFill>
                  <a:schemeClr val="tx1"/>
                </a:solidFill>
              </a:rPr>
              <a:t>DNA </a:t>
            </a:r>
            <a:r>
              <a:rPr lang="he-IL" sz="1200" dirty="0" smtClean="0">
                <a:solidFill>
                  <a:schemeClr val="tx1"/>
                </a:solidFill>
              </a:rPr>
              <a:t> בנוי כמעיין "סולם" שמסתלסל סביב עצמו.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ה"שלבים בסולם" מורכבים, כל אחד, מזוג בסיסים המתחברים זה לזה ומסומנים באותיות הלטיניות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בכל "שלב" מתחברים הבסיסים עם בן זוג קבוע –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     ו -</a:t>
            </a:r>
            <a:r>
              <a:rPr lang="en-US" sz="1200" dirty="0" smtClean="0">
                <a:solidFill>
                  <a:schemeClr val="tx1"/>
                </a:solidFill>
              </a:rPr>
              <a:t> C 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כך שאם ידוע לנו רק צד אחד של ה"סולם" אנו יכולים לשחזר ממנו במדויק גם את הצד השני.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שינוי.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(ניתן לעיין בנוגע ל טרנספורם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– זהו נושא שלם בפני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עצמו).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החלק המעניין בתרשים זה הוא הקו המקווקו המראה את המסלול של האלגוריתם בחיפוש אחר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', תוך אפשור חוסר התאמה אחד. 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האותיות על הצלעות המוקפות ריבוע,מסמנות חוסר התאמה ("שגיאה") לשאילתא בחיפוש. ההתאמה היחידה לחיפוש היא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Optimizing 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he-IL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1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כיום, למרות השימוש באלגוריתם זה, התהליך לוקח זמן רב (כיום שלם) עקב ריבוי הקריאות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he-IL" dirty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553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  <a:blipFill rotWithShape="1">
                <a:blip r:embed="rId2"/>
                <a:stretch>
                  <a:fillRect t="-2431" r="-13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e-IL" altLang="he-IL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752" y="764704"/>
            <a:ext cx="6792238" cy="576064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קצת רקע על </a:t>
            </a:r>
            <a:r>
              <a:rPr lang="en-US" altLang="he-IL" sz="3200" dirty="0" smtClean="0"/>
              <a:t>DNA</a:t>
            </a:r>
            <a:r>
              <a:rPr lang="he-IL" altLang="he-IL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מצוי </a:t>
            </a:r>
            <a:r>
              <a:rPr lang="he-IL" sz="2000" kern="1200" dirty="0">
                <a:solidFill>
                  <a:schemeClr val="tx1"/>
                </a:solidFill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המבנה של ה</a:t>
            </a:r>
            <a:r>
              <a:rPr lang="en-US" sz="2000" dirty="0">
                <a:solidFill>
                  <a:schemeClr val="tx1"/>
                </a:solidFill>
              </a:rPr>
              <a:t>DNA </a:t>
            </a:r>
            <a:r>
              <a:rPr lang="he-IL" sz="2000" dirty="0">
                <a:solidFill>
                  <a:schemeClr val="tx1"/>
                </a:solidFill>
              </a:rPr>
              <a:t> בנוי כמעיין "סולם" שמסתלסל סביב </a:t>
            </a:r>
            <a:r>
              <a:rPr lang="he-IL" sz="2000" dirty="0" smtClean="0">
                <a:solidFill>
                  <a:schemeClr val="tx1"/>
                </a:solidFill>
              </a:rPr>
              <a:t>עצמו.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ה"שלבים בסולם</a:t>
            </a:r>
            <a:r>
              <a:rPr lang="he-IL" sz="2000" dirty="0" smtClean="0">
                <a:solidFill>
                  <a:schemeClr val="tx1"/>
                </a:solidFill>
              </a:rPr>
              <a:t>" </a:t>
            </a:r>
            <a:r>
              <a:rPr lang="he-IL" sz="2000" dirty="0">
                <a:solidFill>
                  <a:schemeClr val="tx1"/>
                </a:solidFill>
              </a:rPr>
              <a:t>מורכבים, כל אחד, מזוג בסיסים המתחברים זה לזה ומסומנים באותיות הלטיניות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he-IL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יכול לעבור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מוטציה -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114490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221932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קלט המערכת: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כחלק מתהליך אבחון סרטן אצל חולים, נדגם ה</a:t>
            </a:r>
            <a:r>
              <a:rPr lang="en-US" sz="2000" dirty="0"/>
              <a:t>DNA</a:t>
            </a:r>
            <a:r>
              <a:rPr lang="he-IL" sz="2000" dirty="0"/>
              <a:t> שלהם ונבדק על מנת למצוא מוטציות שעלולות לגרום לסרטן.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Illumina</a:t>
            </a:r>
            <a:r>
              <a:rPr lang="he-IL" sz="2000" dirty="0" smtClean="0"/>
              <a:t> – מכונה לדגימת </a:t>
            </a:r>
            <a:r>
              <a:rPr lang="en-US" sz="2000" dirty="0" smtClean="0"/>
              <a:t>DNA</a:t>
            </a:r>
            <a:r>
              <a:rPr lang="he-IL" sz="2000" dirty="0" smtClean="0"/>
              <a:t>, במתודולוגיית </a:t>
            </a:r>
            <a:r>
              <a:rPr lang="en-US" sz="2000" dirty="0" smtClean="0"/>
              <a:t>NGS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he-IL" sz="2000" dirty="0"/>
              <a:t>כל דגימה </a:t>
            </a:r>
            <a:r>
              <a:rPr lang="he-IL" sz="2000" dirty="0" smtClean="0"/>
              <a:t>באורך כ</a:t>
            </a:r>
            <a:r>
              <a:rPr lang="en-US" sz="2000" dirty="0" err="1" smtClean="0"/>
              <a:t>bp</a:t>
            </a:r>
            <a:r>
              <a:rPr lang="en-US" sz="2000" dirty="0" smtClean="0"/>
              <a:t> </a:t>
            </a:r>
            <a:r>
              <a:rPr lang="he-IL" sz="2000" dirty="0" smtClean="0"/>
              <a:t>35-200 במקומות אקראיים.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2000" kern="1200" dirty="0" smtClean="0">
                <a:latin typeface="Arial" pitchFamily="34" charset="0"/>
              </a:rPr>
              <a:t>כיסוי </a:t>
            </a:r>
            <a:r>
              <a:rPr lang="en-US" sz="2000" kern="1200" dirty="0" smtClean="0">
                <a:latin typeface="Arial" pitchFamily="34" charset="0"/>
              </a:rPr>
              <a:t>DNA</a:t>
            </a:r>
            <a:r>
              <a:rPr lang="he-IL" sz="2000" kern="1200" dirty="0" smtClean="0">
                <a:latin typeface="Arial" pitchFamily="34" charset="0"/>
              </a:rPr>
              <a:t>: </a:t>
            </a:r>
            <a:r>
              <a:rPr lang="en-US" sz="2000" kern="1200" dirty="0" smtClean="0">
                <a:latin typeface="Arial" pitchFamily="34" charset="0"/>
              </a:rPr>
              <a:t>X</a:t>
            </a:r>
            <a:r>
              <a:rPr lang="he-IL" sz="2000" kern="1200" dirty="0" smtClean="0">
                <a:latin typeface="Arial" pitchFamily="34" charset="0"/>
              </a:rPr>
              <a:t>30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kern="1200" dirty="0">
                <a:latin typeface="Arial" pitchFamily="34" charset="0"/>
              </a:rPr>
              <a:t>הדגימות מיוצגות כמחרוזת 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הביסיסים המרכיבים אותן (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לדוג':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TGACCGTCAG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....)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latin typeface="Arial" pitchFamily="34" charset="0"/>
              </a:rPr>
              <a:t>אוסף דגימות זה הוא הקלט של המערכת.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00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lvl="0" indent="0">
                  <a:buNone/>
                </a:pPr>
                <a:r>
                  <a:rPr lang="he-IL" sz="2800" dirty="0"/>
                  <a:t>הגישה הנאיבית:</a:t>
                </a:r>
                <a:endParaRPr lang="en-US" dirty="0"/>
              </a:p>
              <a:p>
                <a:r>
                  <a:rPr lang="he-IL" sz="2000" dirty="0" smtClean="0"/>
                  <a:t>עבור כל דגימה נבדוק בכל אינדקס בגנום האם קיימת התאמה.</a:t>
                </a:r>
                <a:endParaRPr lang="en-US" sz="2000" dirty="0"/>
              </a:p>
              <a:p>
                <a:r>
                  <a:rPr lang="he-IL" sz="2000" dirty="0"/>
                  <a:t> יעילות </a:t>
                </a:r>
                <a:r>
                  <a:rPr lang="he-IL" sz="2000" dirty="0" smtClean="0"/>
                  <a:t>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indent="0">
                  <a:buNone/>
                </a:pPr>
                <a:r>
                  <a:rPr lang="he-IL" sz="2800" dirty="0"/>
                  <a:t>אלגוריתם </a:t>
                </a:r>
                <a:r>
                  <a:rPr lang="en-US" sz="2800" dirty="0" smtClean="0"/>
                  <a:t>KMP</a:t>
                </a:r>
                <a:r>
                  <a:rPr lang="he-IL" sz="2800" dirty="0" smtClean="0"/>
                  <a:t>:</a:t>
                </a:r>
                <a:endParaRPr lang="en-US" dirty="0"/>
              </a:p>
              <a:p>
                <a:r>
                  <a:rPr lang="he-IL" sz="2000" dirty="0" smtClean="0"/>
                  <a:t>אלגוריתם </a:t>
                </a:r>
                <a:r>
                  <a:rPr lang="he-IL" sz="2000" dirty="0"/>
                  <a:t>המנצל את מבנה </a:t>
                </a:r>
                <a:r>
                  <a:rPr lang="he-IL" sz="2000" dirty="0" smtClean="0"/>
                  <a:t>התבנית של המחרוזת על </a:t>
                </a:r>
                <a:r>
                  <a:rPr lang="he-IL" sz="2000" dirty="0"/>
                  <a:t>מנת ליעל את </a:t>
                </a:r>
                <a:r>
                  <a:rPr lang="he-IL" sz="2000" dirty="0" smtClean="0"/>
                  <a:t>החיפוש.</a:t>
                </a:r>
              </a:p>
              <a:p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4,950</a:t>
                </a:r>
                <a:r>
                  <a:rPr lang="he-IL" sz="2000" dirty="0">
                    <a:latin typeface="Arial" pitchFamily="34" charset="0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/>
                  <a:t>יעילות האלגוריתם עבור מציאת מיקום כל הדגימות </a:t>
                </a:r>
                <a:r>
                  <a:rPr lang="he-IL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w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/>
                  <a:t>	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סיפות</a:t>
                </a:r>
                <a:r>
                  <a:rPr lang="he-IL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356992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492896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5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3143708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348855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348854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313325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85293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388003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389348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723779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212950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187799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691568" y="5202638"/>
            <a:ext cx="1654944" cy="35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sz="1800" dirty="0">
                <a:latin typeface="+mn-lt"/>
                <a:ea typeface="+mn-ea"/>
                <a:cs typeface="+mn-cs"/>
              </a:rPr>
              <a:t>מספר </a:t>
            </a:r>
            <a:r>
              <a:rPr lang="he-IL" sz="1800" dirty="0" smtClean="0">
                <a:latin typeface="+mn-lt"/>
                <a:ea typeface="+mn-ea"/>
                <a:cs typeface="+mn-cs"/>
              </a:rPr>
              <a:t>טעויות: </a:t>
            </a:r>
            <a:endParaRPr lang="he-IL" altLang="he-IL" kern="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331640" y="5232950"/>
            <a:ext cx="359928" cy="35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sz="1800" dirty="0" smtClean="0">
                <a:latin typeface="+mn-lt"/>
                <a:ea typeface="+mn-ea"/>
                <a:cs typeface="+mn-cs"/>
              </a:rPr>
              <a:t>1</a:t>
            </a:r>
            <a:endParaRPr lang="he-IL" altLang="he-IL" kern="0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547664" y="5232950"/>
            <a:ext cx="359928" cy="35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sz="1800" dirty="0" smtClean="0">
                <a:latin typeface="+mn-lt"/>
                <a:ea typeface="+mn-ea"/>
                <a:cs typeface="+mn-cs"/>
              </a:rPr>
              <a:t>0</a:t>
            </a:r>
            <a:endParaRPr lang="he-IL" altLang="he-IL" kern="0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 flipH="1">
            <a:off x="1115616" y="5258695"/>
            <a:ext cx="338742" cy="33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sz="18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</a:t>
            </a:r>
            <a:endParaRPr lang="he-IL" altLang="he-IL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355</TotalTime>
  <Words>1699</Words>
  <Application>Microsoft Office PowerPoint</Application>
  <PresentationFormat>On-screen Show (4:3)</PresentationFormat>
  <Paragraphs>431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med_0056_slide</vt:lpstr>
      <vt:lpstr>1_Default Design</vt:lpstr>
      <vt:lpstr>Optimizing BWA-Aligner  </vt:lpstr>
      <vt:lpstr>תיאור מסגרת הפרויקט </vt:lpstr>
      <vt:lpstr>תיאור מסגרת הפרויקט </vt:lpstr>
      <vt:lpstr>תיאור הבעיה</vt:lpstr>
      <vt:lpstr>תיאור הבעיה</vt:lpstr>
      <vt:lpstr>תיאור הבעיה</vt:lpstr>
      <vt:lpstr>תיאור הפתרון</vt:lpstr>
      <vt:lpstr>תיאור הפתרון</vt:lpstr>
      <vt:lpstr>תיאור הפתרון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71</cp:revision>
  <dcterms:created xsi:type="dcterms:W3CDTF">2015-01-23T08:15:10Z</dcterms:created>
  <dcterms:modified xsi:type="dcterms:W3CDTF">2015-01-31T18:28:16Z</dcterms:modified>
</cp:coreProperties>
</file>