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0"/>
  </p:notesMasterIdLst>
  <p:sldIdLst>
    <p:sldId id="256" r:id="rId3"/>
    <p:sldId id="271" r:id="rId4"/>
    <p:sldId id="272" r:id="rId5"/>
    <p:sldId id="263" r:id="rId6"/>
    <p:sldId id="265" r:id="rId7"/>
    <p:sldId id="266" r:id="rId8"/>
    <p:sldId id="270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57511" autoAdjust="0"/>
  </p:normalViewPr>
  <p:slideViewPr>
    <p:cSldViewPr>
      <p:cViewPr varScale="1">
        <p:scale>
          <a:sx n="39" d="100"/>
          <a:sy n="39" d="100"/>
        </p:scale>
        <p:origin x="-2050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he-IL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he-IL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he-IL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3C0BDA-275C-4F72-B40D-28BA313A146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28189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73444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 algn="r" rtl="1"/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Align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– אלגוריתם יעיל לחיפוש מהסוג שלנו שפותח בדיוק למטרה זו, ויתואר ביתר הרחבה בהמשך.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יעילותו: 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(|w|)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(לא תלוי באורך באורך הגנום!).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בפועל, יש לאלגוריתם זה עלויות נוספות: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Pre Processing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: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𝑂(|X|)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את הפעולה מבצעים על מספר גדול מאוד של קריאות,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𝑚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ולכן, סה"כ יעילות הלגוריתם היא 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(|X|)+𝑚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(|𝑤|)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 algn="r" rtl="1"/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Align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– אלגוריתם יעיל לחיפוש מהסוג שלנו שפותח בדיוק למטרה זו, ויתואר ביתר הרחבה בהמשך.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יעילותו: 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(|w|)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(לא תלוי באורך באורך הגנום!).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בפועל, יש לאלגוריתם זה עלויות נוספות: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Pre Processing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: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𝑂(|X|)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את הפעולה מבצעים על מספר גדול מאוד של קריאות,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𝑚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ולכן, סה"כ יעילות הלגוריתם היא 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(|X|)+𝑚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(|𝑤|)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נתאר מעט את תהליך ההשוואה כדי לעמוד על הקושי הכרוך בו.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להשוות 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בריא, דגימה מה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החולה נדגמת ונחתכת למספר רב של חתיכות, להלן "קריאות",  קצרות יחסית, באורך של כ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35-200 (תהליך זה נקרא זה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 - Next-generation sequencing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באמצעות אלגוריתם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BWA-Align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, מוצאים את המיקום המתאים של הקריאה על גבי הרצף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האדם הבריא.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השימוש באלגוריתם לחיפוש יעיל הכרחי מכיוון, שכזכור,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ישנן באופן טיפוסי מוטציות שאינן נמצאות על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המושווה (בנוסף לחלקים היחודיים לכל אדם ואדם).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נעמוד על הקושי שבהשוואה שכזו על ידי ניתוח של אלגוריתם השוואה נאיבי של קריאה (מחרוזת) שיתכן שנפלו בה 0-2 שגיאות במקום לא ידוע: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נניח שאורך של קריאה הוא 100.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לא נפלה אף שגיאה – ישנה מחרוזת 1 להשוואה -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(■8(100@0))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נפלה שגיאה אחת – ישנם 100 מחרוזות להשוואה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(■8(100@1))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נפלו 2 שגיאות – ישנם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4,950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מחרוזות להשוואה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(■8(100@2))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סה"כ, בהנחה של עד 2 שגיאות, עברנו מקריאה אחת באורך 100 ל5,051 מחרוזות באורך 100 שנצטרך להשוות. מכיוון שמלכתחילה יש לנו כ3,000,000,000 מחרוזות כאלו, ברור שחיפוש שכזה אינו ישים עבור מידע מסדר גודל של הגנום האנושי.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יש לציין שבתאור זה הנחנו שטעויות באות לידי ביטוי בהחלפת אות אחת באות אחרת בעוד שלמעשה יתכנו טעויות של החלפת מיקומים של אותיות \ קטעים, וכן טעויות בקריאה של המכונה הדוגמת.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להתגבר על בעיות כגון אלו, בשלב הדגימה לוקחים המון דגימות – בכמות כזו שסטטיסיטית כל מקטע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מספר פעמים. דבר זה עוזר כדי לוודא שאכן כל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(בסבירות גבוהה) וגם מחפה על טעויות בקריאה (לא סביר שתהיה טעות קריאה של המכונה באותו המקום בכל הדגימות).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4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(לא תלוי באורך באורך הגנום!).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בפועל, יש לאלגוריתם זה עלויות נוספות: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Pre Processing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: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𝑂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(</m:t>
                    </m:r>
                    <m: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|</m:t>
                    </m:r>
                    <m:r>
                      <m:rPr>
                        <m:sty m:val="p"/>
                      </m:rP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X</m:t>
                    </m:r>
                    <m: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|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את הפעולה מבצעים על מספר גדול מאוד של קריאות,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𝑚</m:t>
                    </m:r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ולכן, סה"כ יעילות הלגוריתם היא </a:t>
                </a:r>
                <a14:m>
                  <m:oMath xmlns:m="http://schemas.openxmlformats.org/officeDocument/2006/math">
                    <m:r>
                      <a:rPr lang="he-IL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𝜃</m:t>
                    </m:r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200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  <m:t>X</m:t>
                            </m:r>
                          </m:e>
                        </m:d>
                      </m:e>
                    </m:d>
                    <m: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+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𝑚</m:t>
                    </m:r>
                    <m:r>
                      <a:rPr lang="he-IL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𝜃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𝑤</m:t>
                        </m:r>
                      </m:e>
                    </m:d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 algn="r" rtl="1"/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Align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– אלגוריתם יעיל לחיפוש מהסוג שלנו שפותח בדיוק למטרה זו, ויתואר ביתר הרחבה בהמשך.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יעילותו: 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(|w|)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(לא תלוי באורך באורך הגנום!).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בפועל, יש לאלגוריתם זה עלויות נוספות: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Pre Processing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: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𝑂(|X|)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את הפעולה מבצעים על מספר גדול מאוד של קריאות,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𝑚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ולכן, סה"כ יעילות הלגוריתם היא 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(|X|)+𝑚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(|𝑤|)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5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בניית האינדקס בעזרת מערך סייפות: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יהי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X = googol$</a:t>
            </a:r>
          </a:p>
          <a:p>
            <a:pPr algn="r" rtl="1"/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endParaRPr lang="he-IL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נבצע הזזה מחזורית של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X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ונשמור תוצאה של כל הזזה 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כרשומה.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endParaRPr lang="he-IL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לאחר מכן  נמיין את הרשומות מיון לקסוגרפי.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endParaRPr lang="he-IL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לאחר המיון, אוסף התווים הראשונים מכל רשומה מהווים 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את מערך הסיומת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)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(6,3,0,5,2,4,1) 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השרשור של התוים האחרונים של הרשומות נותן לנו את 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"מחרוזות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BWT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"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b[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]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lo$oogg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endParaRPr lang="he-IL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וזהו למעשה האינדקס שנשתמש בו.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6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נשים לב </a:t>
            </a:r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לחידוש הגדול שבאלגוריתם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זה כפי שהוא מצוין בנקודות הבאות: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הקו לא יורד לכל עומק העץ – האלגוריתם יודע להתמודד עם שגיאות, </a:t>
            </a:r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וממשיך לרדת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במורד העץ גם לאחר שגיאה אחת. ומאידך, ברגע שישנן יותר מדי שגיאות (2 במקרה הזה) </a:t>
            </a:r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החיפוש נעצר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והקו עולה בחזרה במעלה העץ.</a:t>
            </a:r>
          </a:p>
          <a:p>
            <a:pPr lvl="0" algn="r" rtl="1"/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רישות שלהן יש רישה משותפת, </a:t>
            </a:r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נמצאים על אותו מסלול של האלגוריתם!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(חסכון בזמן ריצה).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הסבר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: מדוע הצומת המודגשת [1,1] המייצגת את המחרוזת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GOL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'?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[1,1] מייצג טווח של אינדקסים, ובמקרה שלנו – אינקדס יחיד: 1.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נלך לטבלת ה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BWT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ואכן באינדקס 1, מופיעה המחרוזת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GOL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'. </a:t>
            </a:r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7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pPr lvl="0"/>
            <a:r>
              <a:rPr lang="en-US" altLang="he-IL" noProof="0" smtClean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en-US" altLang="he-IL" noProof="0" smtClean="0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7533BDF-940A-45E4-8777-12A5CC0711F7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9BAB3D-0AF1-4BC0-9DAD-78B2EB31CF0E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1404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A35B1-0F10-49BB-9F9F-9388F960F9BF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8164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5613" y="2130425"/>
            <a:ext cx="7313612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he-IL" noProof="0" smtClean="0"/>
              <a:t>Click to edit Master title style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5613" y="3886200"/>
            <a:ext cx="7313612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en-US" altLang="he-IL" noProof="0" smtClean="0"/>
              <a:t>Click to edit Master subtitle style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6B99144-F844-4B9F-B489-F504A16B6A24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86FC0-FB44-4741-9DDD-8ED8B625A62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14398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E73A22-80C0-4244-94B6-9B6B43F6B65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61734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90C42-77FC-4260-9006-254CF73F5322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81752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2F567A-8AD9-4583-8A8B-868BDE379922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835920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A24172-8AC2-47B0-A330-8B81C333C4B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497110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C5A023-9E73-4471-9291-AE6F84B75CF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098032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381B41-448D-4D2F-AB9D-ECB22C56809E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51462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84412-D3F1-437C-88B0-12540D797466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44691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10025-73BD-4F8D-8537-980726DD0E4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126441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FDE8F4-28B5-4F83-9052-420D9E428DDD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73632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4638"/>
            <a:ext cx="6018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9C8C3-178C-497D-9A20-376B125A434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14377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57C799-1D73-456E-86C0-BA16F699454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66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91FDCA-D92D-479A-A0A3-0C52AA61953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7399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853DB8-D058-4DC9-A2A8-CAA609B2103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08927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BC20C-4212-4D6E-B725-6E50D0A8CE5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3309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E6E33-83BF-420D-88D0-90240055ADDE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2755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D4A82D-6F44-4A44-A64E-00C39F48D81C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9652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E94658-C982-4FC0-B426-8D61CB6DB9EC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3498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he-I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he-I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B3E01D2-1FDE-4C69-BC06-E071948EC0CB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2pPr>
      <a:lvl3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3pPr>
      <a:lvl4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4pPr>
      <a:lvl5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5pPr>
      <a:lvl6pPr marL="45720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6pPr>
      <a:lvl7pPr marL="91440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7pPr>
      <a:lvl8pPr marL="137160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8pPr>
      <a:lvl9pPr marL="182880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5613" y="274638"/>
            <a:ext cx="8226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5613" y="1600200"/>
            <a:ext cx="82264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he-IL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he-IL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EF1D9B1-3BED-407D-9677-B02E2F88444D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3728" y="1628800"/>
            <a:ext cx="5830515" cy="1470025"/>
          </a:xfrm>
        </p:spPr>
        <p:txBody>
          <a:bodyPr/>
          <a:lstStyle/>
          <a:p>
            <a:r>
              <a:rPr lang="he-IL" b="1" dirty="0" smtClean="0"/>
              <a:t>מקבול</a:t>
            </a:r>
            <a:r>
              <a:rPr lang="en-US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BWA-Aligner </a:t>
            </a: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he-IL" altLang="he-IL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e-IL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אבי </a:t>
            </a:r>
            <a:r>
              <a:rPr lang="he-IL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טרנר</a:t>
            </a:r>
          </a:p>
          <a:p>
            <a:pPr algn="r"/>
            <a:r>
              <a:rPr lang="he-IL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מנחה </a:t>
            </a:r>
            <a:r>
              <a:rPr lang="he-IL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אקדמי: ד"ר </a:t>
            </a:r>
            <a:r>
              <a:rPr lang="he-IL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יהודה חסין </a:t>
            </a:r>
            <a:endParaRPr lang="he-IL" alt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מִי בָכֶם מִכָּל עַמּוֹ ה’ אֱלֹהָיו עִמּוֹ וְיָעַל</a:t>
            </a:r>
            <a:r>
              <a:rPr lang="he-IL"/>
              <a:t>". </a:t>
            </a:r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374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267744" y="404664"/>
                <a:ext cx="3672408" cy="854968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e-IL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he-IL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𝑒𝑟𝑟𝑜𝑟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</m:sup>
                      </m:sSup>
                      <m:r>
                        <a:rPr lang="he-IL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67744" y="404664"/>
                <a:ext cx="3672408" cy="854968"/>
              </a:xfrm>
              <a:blipFill rotWithShape="1">
                <a:blip r:embed="rId3"/>
                <a:stretch>
                  <a:fillRect t="-85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966052"/>
              </p:ext>
            </p:extLst>
          </p:nvPr>
        </p:nvGraphicFramePr>
        <p:xfrm>
          <a:off x="337952" y="1844824"/>
          <a:ext cx="6348164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88265"/>
                <a:gridCol w="451871"/>
                <a:gridCol w="451871"/>
                <a:gridCol w="451871"/>
                <a:gridCol w="451871"/>
                <a:gridCol w="451871"/>
                <a:gridCol w="451871"/>
                <a:gridCol w="451871"/>
                <a:gridCol w="451871"/>
                <a:gridCol w="451871"/>
                <a:gridCol w="451871"/>
                <a:gridCol w="451871"/>
                <a:gridCol w="451871"/>
                <a:gridCol w="437447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755576" y="1844824"/>
            <a:ext cx="2232248" cy="396044"/>
          </a:xfrm>
          <a:prstGeom prst="rect">
            <a:avLst/>
          </a:prstGeom>
          <a:solidFill>
            <a:srgbClr val="FFFF00">
              <a:alpha val="4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4234603"/>
              </p:ext>
            </p:extLst>
          </p:nvPr>
        </p:nvGraphicFramePr>
        <p:xfrm>
          <a:off x="728469" y="2636912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486125"/>
              </p:ext>
            </p:extLst>
          </p:nvPr>
        </p:nvGraphicFramePr>
        <p:xfrm>
          <a:off x="3779912" y="2703200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2991420"/>
              </p:ext>
            </p:extLst>
          </p:nvPr>
        </p:nvGraphicFramePr>
        <p:xfrm>
          <a:off x="3797706" y="3063240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868895"/>
              </p:ext>
            </p:extLst>
          </p:nvPr>
        </p:nvGraphicFramePr>
        <p:xfrm>
          <a:off x="3779912" y="3429000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530427"/>
                <a:gridCol w="373315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1043329"/>
              </p:ext>
            </p:extLst>
          </p:nvPr>
        </p:nvGraphicFramePr>
        <p:xfrm>
          <a:off x="3779912" y="3789040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601350"/>
              </p:ext>
            </p:extLst>
          </p:nvPr>
        </p:nvGraphicFramePr>
        <p:xfrm>
          <a:off x="3779912" y="4149080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0131757"/>
              </p:ext>
            </p:extLst>
          </p:nvPr>
        </p:nvGraphicFramePr>
        <p:xfrm>
          <a:off x="3779912" y="4514840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0168383"/>
              </p:ext>
            </p:extLst>
          </p:nvPr>
        </p:nvGraphicFramePr>
        <p:xfrm>
          <a:off x="3779912" y="4869160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2006"/>
                <a:gridCol w="451736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129001"/>
              </p:ext>
            </p:extLst>
          </p:nvPr>
        </p:nvGraphicFramePr>
        <p:xfrm>
          <a:off x="3779912" y="5229200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0589303"/>
              </p:ext>
            </p:extLst>
          </p:nvPr>
        </p:nvGraphicFramePr>
        <p:xfrm>
          <a:off x="3779912" y="5594960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5885143"/>
              </p:ext>
            </p:extLst>
          </p:nvPr>
        </p:nvGraphicFramePr>
        <p:xfrm>
          <a:off x="6273085" y="2636912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7104939"/>
              </p:ext>
            </p:extLst>
          </p:nvPr>
        </p:nvGraphicFramePr>
        <p:xfrm>
          <a:off x="6273085" y="2996952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146003"/>
              </p:ext>
            </p:extLst>
          </p:nvPr>
        </p:nvGraphicFramePr>
        <p:xfrm>
          <a:off x="6273085" y="3362712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4006806"/>
              </p:ext>
            </p:extLst>
          </p:nvPr>
        </p:nvGraphicFramePr>
        <p:xfrm>
          <a:off x="6300192" y="3717032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93987"/>
              </p:ext>
            </p:extLst>
          </p:nvPr>
        </p:nvGraphicFramePr>
        <p:xfrm>
          <a:off x="6300192" y="4077072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9675086"/>
              </p:ext>
            </p:extLst>
          </p:nvPr>
        </p:nvGraphicFramePr>
        <p:xfrm>
          <a:off x="6300192" y="4442832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13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19834" y="192390"/>
            <a:ext cx="6316662" cy="428298"/>
          </a:xfrm>
        </p:spPr>
        <p:txBody>
          <a:bodyPr/>
          <a:lstStyle/>
          <a:p>
            <a:pPr lvl="0" algn="r"/>
            <a:r>
              <a:rPr lang="he-IL" b="1" dirty="0"/>
              <a:t>תיאור הבעיה</a:t>
            </a:r>
            <a:endParaRPr lang="he-IL" alt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altLang="he-IL" sz="3200" dirty="0" smtClean="0"/>
                  <a:t>ואם נפלה טעות במחרוזת?</a:t>
                </a:r>
                <a:endParaRPr lang="he-IL" altLang="he-IL" sz="3200" dirty="0"/>
              </a:p>
              <a:p>
                <a:pPr marL="0" indent="0">
                  <a:buNone/>
                </a:pPr>
                <a:r>
                  <a:rPr lang="he-IL" sz="2000" dirty="0" smtClean="0">
                    <a:latin typeface="Arial" pitchFamily="34" charset="0"/>
                  </a:rPr>
                  <a:t>נניח קריאה אחת באורך של 100 תווים.</a:t>
                </a:r>
                <a:endParaRPr lang="en-US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r>
                  <a:rPr lang="he-IL" sz="2000" dirty="0">
                    <a:latin typeface="Arial" pitchFamily="34" charset="0"/>
                  </a:rPr>
                  <a:t>אם לא נפלה אף שגיאה </a:t>
                </a:r>
                <a:r>
                  <a:rPr lang="he-IL" sz="2000" dirty="0" smtClean="0">
                    <a:latin typeface="Arial" pitchFamily="34" charset="0"/>
                  </a:rPr>
                  <a:t>–  </a:t>
                </a:r>
                <a:r>
                  <a:rPr lang="he-IL" sz="2000" dirty="0">
                    <a:latin typeface="Arial" pitchFamily="34" charset="0"/>
                  </a:rPr>
                  <a:t>ישנה מחרוזת 1 להשוואה 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2000" dirty="0">
                    <a:latin typeface="Arial" pitchFamily="34" charset="0"/>
                  </a:rPr>
                  <a:t>.</a:t>
                </a:r>
                <a:endParaRPr lang="en-US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r>
                  <a:rPr lang="he-IL" sz="2000" dirty="0">
                    <a:latin typeface="Arial" pitchFamily="34" charset="0"/>
                  </a:rPr>
                  <a:t>אם נפלה שגיאה אחת – ישנם </a:t>
                </a:r>
                <a:r>
                  <a:rPr lang="he-IL" sz="2000" dirty="0" smtClean="0">
                    <a:latin typeface="Arial" pitchFamily="34" charset="0"/>
                  </a:rPr>
                  <a:t>300 </a:t>
                </a:r>
                <a:r>
                  <a:rPr lang="he-IL" sz="2000" dirty="0">
                    <a:latin typeface="Arial" pitchFamily="34" charset="0"/>
                  </a:rPr>
                  <a:t>מחרוזות להשוואה</a:t>
                </a:r>
                <a:r>
                  <a:rPr lang="he-IL" sz="1600" dirty="0" smtClean="0">
                    <a:latin typeface="Arial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he-IL" sz="1600" i="1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2000" dirty="0">
                    <a:latin typeface="Arial" pitchFamily="34" charset="0"/>
                  </a:rPr>
                  <a:t>.</a:t>
                </a:r>
                <a:endParaRPr lang="en-US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r>
                  <a:rPr lang="he-IL" sz="2000" dirty="0">
                    <a:latin typeface="Arial" pitchFamily="34" charset="0"/>
                  </a:rPr>
                  <a:t>אם נפלו 2 שגיאות – ישנם </a:t>
                </a:r>
                <a:r>
                  <a:rPr lang="en-US" sz="2000" dirty="0">
                    <a:latin typeface="Arial" pitchFamily="34" charset="0"/>
                  </a:rPr>
                  <a:t> </a:t>
                </a:r>
                <a:r>
                  <a:rPr lang="en-US" sz="2000" dirty="0" smtClean="0">
                    <a:latin typeface="Arial" pitchFamily="34" charset="0"/>
                  </a:rPr>
                  <a:t>44,550</a:t>
                </a:r>
                <a:r>
                  <a:rPr lang="he-IL" sz="2000" dirty="0">
                    <a:latin typeface="Arial" pitchFamily="34" charset="0"/>
                  </a:rPr>
                  <a:t>מחרוזות להשוואה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he-IL" sz="1600" i="1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he-IL" sz="1600" i="1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2000" dirty="0" smtClean="0">
                    <a:latin typeface="Arial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he-IL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r>
                  <a:rPr lang="he-IL" sz="2000" dirty="0" smtClean="0">
                    <a:latin typeface="Arial" pitchFamily="34" charset="0"/>
                  </a:rPr>
                  <a:t>זמן הריצה עולה משמעותית...</a:t>
                </a:r>
                <a:endParaRPr lang="en-US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endParaRPr lang="he-IL" sz="2000" dirty="0" smtClean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:endParaRPr lang="he-IL" kern="1200" dirty="0" smtClean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en-US" kern="1200" dirty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he-IL" altLang="he-IL" dirty="0"/>
              </a:p>
            </p:txBody>
          </p:sp>
        </mc:Choice>
        <mc:Fallback xmlns="">
          <p:sp>
            <p:nvSpPr>
              <p:cNvPr id="5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  <a:blipFill rotWithShape="1">
                <a:blip r:embed="rId3"/>
                <a:stretch>
                  <a:fillRect t="-1467" r="-17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557185" y="4690982"/>
            <a:ext cx="201622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1600" b="1" cap="none" spc="0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ACGACCTAG...</a:t>
            </a:r>
            <a:endParaRPr lang="en-US" sz="1600" b="1" cap="none" spc="0" dirty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77671" y="4088816"/>
            <a:ext cx="3600399" cy="1611760"/>
            <a:chOff x="2195736" y="3998966"/>
            <a:chExt cx="3600399" cy="1611760"/>
          </a:xfrm>
        </p:grpSpPr>
        <p:grpSp>
          <p:nvGrpSpPr>
            <p:cNvPr id="5" name="Group 4"/>
            <p:cNvGrpSpPr/>
            <p:nvPr/>
          </p:nvGrpSpPr>
          <p:grpSpPr>
            <a:xfrm>
              <a:off x="2195736" y="4037071"/>
              <a:ext cx="2016223" cy="973206"/>
              <a:chOff x="2195736" y="4037071"/>
              <a:chExt cx="2016223" cy="97320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195736" y="4037071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95736" y="4671723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195736" y="4333169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195737" y="4976074"/>
              <a:ext cx="2016223" cy="634652"/>
              <a:chOff x="2195736" y="4037071"/>
              <a:chExt cx="2016223" cy="634652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195736" y="4037071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195736" y="4333169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779912" y="3998966"/>
              <a:ext cx="2016223" cy="973206"/>
              <a:chOff x="2195736" y="4037071"/>
              <a:chExt cx="2016223" cy="97320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195736" y="4037071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195736" y="4671723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95736" y="4333169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707904" y="4941168"/>
              <a:ext cx="2016223" cy="634652"/>
              <a:chOff x="2195736" y="4037071"/>
              <a:chExt cx="2016223" cy="634652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195736" y="4037071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195736" y="4333169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-194644" y="3716692"/>
            <a:ext cx="9526311" cy="3123320"/>
            <a:chOff x="-563068" y="1327009"/>
            <a:chExt cx="9526311" cy="3123320"/>
          </a:xfrm>
        </p:grpSpPr>
        <p:grpSp>
          <p:nvGrpSpPr>
            <p:cNvPr id="54273" name="Group 54272"/>
            <p:cNvGrpSpPr/>
            <p:nvPr/>
          </p:nvGrpSpPr>
          <p:grpSpPr>
            <a:xfrm>
              <a:off x="1022605" y="1327009"/>
              <a:ext cx="7940638" cy="2915938"/>
              <a:chOff x="1203362" y="1242065"/>
              <a:chExt cx="7940638" cy="2915938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5071358" y="1242065"/>
                <a:ext cx="4072642" cy="2884756"/>
                <a:chOff x="5404284" y="3496572"/>
                <a:chExt cx="4072642" cy="2884756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5508104" y="3966011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5" name="Group 24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8" name="Rectangle 3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" name="Rectangle 3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40" name="Rectangle 3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5" name="Rectangle 3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6" name="Rectangle 3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" name="Rectangle 3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2" name="Rectangle 3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3" name="Rectangle 3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" name="Rectangle 3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9" name="Rectangle 2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" name="Rectangle 2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129" name="Group 128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42" name="Rectangle 14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43" name="Rectangle 14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44" name="Rectangle 14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30" name="Group 129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39" name="Rectangle 13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40" name="Rectangle 13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41" name="Rectangle 14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31" name="Group 130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36" name="Rectangle 135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37" name="Rectangle 136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38" name="Rectangle 137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32" name="Group 131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33" name="Rectangle 132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34" name="Rectangle 133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35" name="Rectangle 134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46" name="Group 145"/>
                <p:cNvGrpSpPr/>
                <p:nvPr/>
              </p:nvGrpSpPr>
              <p:grpSpPr>
                <a:xfrm>
                  <a:off x="5404284" y="3496572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147" name="Group 146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165" name="Group 164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78" name="Rectangle 17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9" name="Rectangle 17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80" name="Rectangle 17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66" name="Group 165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75" name="Rectangle 17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6" name="Rectangle 17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7" name="Rectangle 17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67" name="Group 166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72" name="Rectangle 17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3" name="Rectangle 17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4" name="Rectangle 17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68" name="Group 167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69" name="Rectangle 16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0" name="Rectangle 16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1" name="Rectangle 17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148" name="Group 147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149" name="Group 148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62" name="Rectangle 16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3" name="Rectangle 16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4" name="Rectangle 16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50" name="Group 149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59" name="Rectangle 15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0" name="Rectangle 15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1" name="Rectangle 16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51" name="Group 150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56" name="Rectangle 155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57" name="Rectangle 156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58" name="Rectangle 157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52" name="Group 151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53" name="Rectangle 152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54" name="Rectangle 153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55" name="Rectangle 154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182" name="Group 181"/>
              <p:cNvGrpSpPr/>
              <p:nvPr/>
            </p:nvGrpSpPr>
            <p:grpSpPr>
              <a:xfrm>
                <a:off x="1203362" y="1273247"/>
                <a:ext cx="4072642" cy="2884756"/>
                <a:chOff x="5404284" y="3496572"/>
                <a:chExt cx="4072642" cy="2884756"/>
              </a:xfrm>
            </p:grpSpPr>
            <p:grpSp>
              <p:nvGrpSpPr>
                <p:cNvPr id="183" name="Group 182"/>
                <p:cNvGrpSpPr/>
                <p:nvPr/>
              </p:nvGrpSpPr>
              <p:grpSpPr>
                <a:xfrm>
                  <a:off x="5508104" y="3966011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219" name="Group 218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37" name="Group 236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50" name="Rectangle 249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51" name="Rectangle 250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52" name="Rectangle 251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38" name="Group 237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47" name="Rectangle 246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8" name="Rectangle 247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9" name="Rectangle 248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39" name="Group 238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44" name="Rectangle 24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5" name="Rectangle 24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6" name="Rectangle 24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40" name="Group 239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41" name="Rectangle 24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2" name="Rectangle 24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3" name="Rectangle 24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220" name="Group 219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21" name="Group 220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34" name="Rectangle 23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35" name="Rectangle 23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36" name="Rectangle 23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22" name="Group 221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31" name="Rectangle 23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32" name="Rectangle 23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33" name="Rectangle 23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23" name="Group 222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28" name="Rectangle 22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29" name="Rectangle 22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30" name="Rectangle 22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24" name="Group 223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25" name="Rectangle 22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26" name="Rectangle 22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27" name="Rectangle 22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84" name="Group 183"/>
                <p:cNvGrpSpPr/>
                <p:nvPr/>
              </p:nvGrpSpPr>
              <p:grpSpPr>
                <a:xfrm>
                  <a:off x="5404284" y="3496572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185" name="Group 184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03" name="Group 202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16" name="Rectangle 215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7" name="Rectangle 216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8" name="Rectangle 217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04" name="Group 203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13" name="Rectangle 212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4" name="Rectangle 213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5" name="Rectangle 214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05" name="Group 204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10" name="Rectangle 209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1" name="Rectangle 210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2" name="Rectangle 211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06" name="Group 205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07" name="Rectangle 206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08" name="Rectangle 207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09" name="Rectangle 208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186" name="Group 185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187" name="Group 186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00" name="Rectangle 199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01" name="Rectangle 200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02" name="Rectangle 201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88" name="Group 187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97" name="Rectangle 196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8" name="Rectangle 197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9" name="Rectangle 198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89" name="Group 188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94" name="Rectangle 19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5" name="Rectangle 19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6" name="Rectangle 19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90" name="Group 189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91" name="Rectangle 19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2" name="Rectangle 19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3" name="Rectangle 19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254" name="Group 253"/>
            <p:cNvGrpSpPr/>
            <p:nvPr/>
          </p:nvGrpSpPr>
          <p:grpSpPr>
            <a:xfrm>
              <a:off x="-563068" y="1534391"/>
              <a:ext cx="7940638" cy="2915938"/>
              <a:chOff x="1203362" y="1242065"/>
              <a:chExt cx="7940638" cy="2915938"/>
            </a:xfrm>
          </p:grpSpPr>
          <p:grpSp>
            <p:nvGrpSpPr>
              <p:cNvPr id="255" name="Group 254"/>
              <p:cNvGrpSpPr/>
              <p:nvPr/>
            </p:nvGrpSpPr>
            <p:grpSpPr>
              <a:xfrm>
                <a:off x="5071358" y="1242065"/>
                <a:ext cx="4072642" cy="2884756"/>
                <a:chOff x="5404284" y="3496572"/>
                <a:chExt cx="4072642" cy="2884756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5508104" y="3966011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363" name="Group 362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381" name="Group 380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94" name="Rectangle 39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5" name="Rectangle 39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6" name="Rectangle 39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82" name="Group 381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91" name="Rectangle 39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2" name="Rectangle 39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3" name="Rectangle 39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83" name="Group 382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88" name="Rectangle 38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89" name="Rectangle 38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0" name="Rectangle 38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84" name="Group 383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85" name="Rectangle 38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86" name="Rectangle 38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87" name="Rectangle 38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364" name="Group 363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365" name="Group 364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78" name="Rectangle 37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9" name="Rectangle 37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80" name="Rectangle 37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66" name="Group 365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75" name="Rectangle 37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6" name="Rectangle 37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7" name="Rectangle 37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67" name="Group 366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72" name="Rectangle 37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3" name="Rectangle 37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4" name="Rectangle 37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68" name="Group 367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69" name="Rectangle 36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0" name="Rectangle 36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1" name="Rectangle 37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5404284" y="3496572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329" name="Group 328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347" name="Group 346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60" name="Rectangle 359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61" name="Rectangle 360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62" name="Rectangle 361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48" name="Group 347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57" name="Rectangle 356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8" name="Rectangle 357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9" name="Rectangle 358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49" name="Group 348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54" name="Rectangle 35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5" name="Rectangle 35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6" name="Rectangle 35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50" name="Group 349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51" name="Rectangle 35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2" name="Rectangle 35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3" name="Rectangle 35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330" name="Group 329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331" name="Group 330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44" name="Rectangle 34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5" name="Rectangle 34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6" name="Rectangle 34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32" name="Group 331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41" name="Rectangle 34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2" name="Rectangle 34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3" name="Rectangle 34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33" name="Group 332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38" name="Rectangle 33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39" name="Rectangle 33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0" name="Rectangle 33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34" name="Group 333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35" name="Rectangle 33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36" name="Rectangle 33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37" name="Rectangle 33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56" name="Group 255"/>
              <p:cNvGrpSpPr/>
              <p:nvPr/>
            </p:nvGrpSpPr>
            <p:grpSpPr>
              <a:xfrm>
                <a:off x="1203362" y="1273247"/>
                <a:ext cx="4072642" cy="2884756"/>
                <a:chOff x="5404284" y="3496572"/>
                <a:chExt cx="4072642" cy="2884756"/>
              </a:xfrm>
            </p:grpSpPr>
            <p:grpSp>
              <p:nvGrpSpPr>
                <p:cNvPr id="257" name="Group 256"/>
                <p:cNvGrpSpPr/>
                <p:nvPr/>
              </p:nvGrpSpPr>
              <p:grpSpPr>
                <a:xfrm>
                  <a:off x="5508104" y="3966011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293" name="Group 292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311" name="Group 310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24" name="Rectangle 32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25" name="Rectangle 32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26" name="Rectangle 32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12" name="Group 311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21" name="Rectangle 32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22" name="Rectangle 32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23" name="Rectangle 32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13" name="Group 312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18" name="Rectangle 31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19" name="Rectangle 31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20" name="Rectangle 31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14" name="Group 313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15" name="Rectangle 31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16" name="Rectangle 31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17" name="Rectangle 31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294" name="Group 293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95" name="Group 294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08" name="Rectangle 30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9" name="Rectangle 30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10" name="Rectangle 30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96" name="Group 295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05" name="Rectangle 30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6" name="Rectangle 30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7" name="Rectangle 30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97" name="Group 296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02" name="Rectangle 30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3" name="Rectangle 30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4" name="Rectangle 30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98" name="Group 297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99" name="Rectangle 29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0" name="Rectangle 29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1" name="Rectangle 30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58" name="Group 257"/>
                <p:cNvGrpSpPr/>
                <p:nvPr/>
              </p:nvGrpSpPr>
              <p:grpSpPr>
                <a:xfrm>
                  <a:off x="5404284" y="3496572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259" name="Group 258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77" name="Group 276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90" name="Rectangle 289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91" name="Rectangle 290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92" name="Rectangle 291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78" name="Group 277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87" name="Rectangle 286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8" name="Rectangle 287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9" name="Rectangle 288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79" name="Group 278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84" name="Rectangle 28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5" name="Rectangle 28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6" name="Rectangle 28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80" name="Group 279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81" name="Rectangle 28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2" name="Rectangle 28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3" name="Rectangle 28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260" name="Group 259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61" name="Group 260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74" name="Rectangle 27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75" name="Rectangle 27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76" name="Rectangle 27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62" name="Group 261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71" name="Rectangle 27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72" name="Rectangle 27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73" name="Rectangle 27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63" name="Group 262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68" name="Rectangle 26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69" name="Rectangle 26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70" name="Rectangle 26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64" name="Group 263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65" name="Rectangle 26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66" name="Rectangle 26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67" name="Rectangle 26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34671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  <p:bldP spid="3" grpId="0" uiExpan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19834" y="192390"/>
            <a:ext cx="6316662" cy="428298"/>
          </a:xfrm>
        </p:spPr>
        <p:txBody>
          <a:bodyPr/>
          <a:lstStyle/>
          <a:p>
            <a:pPr lvl="0" algn="r"/>
            <a:r>
              <a:rPr lang="he-IL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הצעה לפתרון</a:t>
            </a:r>
            <a:endParaRPr lang="he-IL" alt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altLang="he-IL" sz="3200" dirty="0" smtClean="0"/>
                  <a:t>כיצד נמצא מיקום של קריאה על פני רצף </a:t>
                </a:r>
                <a:r>
                  <a:rPr lang="en-US" altLang="he-IL" sz="3200" dirty="0" smtClean="0"/>
                  <a:t>DNA</a:t>
                </a:r>
                <a:r>
                  <a:rPr lang="he-IL" altLang="he-IL" sz="3200" dirty="0" smtClean="0"/>
                  <a:t>?</a:t>
                </a:r>
              </a:p>
              <a:p>
                <a:pPr marL="0" lvl="0" indent="0">
                  <a:buNone/>
                </a:pPr>
                <a:r>
                  <a:rPr lang="he-IL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אלגוריתם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BWA-Align</a:t>
                </a:r>
                <a:endParaRPr lang="he-IL" sz="20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lvl="0" indent="0">
                  <a:buNone/>
                </a:pPr>
                <a:endParaRPr lang="he-IL" sz="20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lvl="0" indent="0">
                  <a:buNone/>
                </a:pPr>
                <a:r>
                  <a:rPr lang="he-IL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זהו אלגוריתם </a:t>
                </a:r>
                <a:r>
                  <a:rPr lang="he-IL" sz="2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יעיל לחיפוש מהסוג שלנו </a:t>
                </a:r>
                <a:r>
                  <a:rPr lang="he-IL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:</a:t>
                </a:r>
              </a:p>
              <a:p>
                <a:pPr marL="0" lvl="0" indent="0">
                  <a:buNone/>
                </a:pPr>
                <a:r>
                  <a:rPr lang="he-IL" sz="2000" dirty="0" smtClean="0"/>
                  <a:t>מציאת מיקום של מחרוזות קטנות על פני מחרוזת ארוכה וידועה מראש.</a:t>
                </a:r>
                <a:endParaRPr lang="en-US" sz="20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he-IL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יעילות: </a:t>
                </a:r>
                <a14:m>
                  <m:oMath xmlns:m="http://schemas.openxmlformats.org/officeDocument/2006/math">
                    <m:r>
                      <a:rPr lang="he-IL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𝜃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(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|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w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|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lang="he-IL" sz="2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(לא תלוי באורך באורך הגנום!). </a:t>
                </a:r>
                <a:endParaRPr lang="he-IL" sz="20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endParaRPr lang="en-US" sz="20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r>
                  <a:rPr lang="he-IL" sz="2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בפועל, יש לאלגוריתם זה עלויות נוספות:</a:t>
                </a:r>
                <a:endParaRPr lang="en-US" sz="20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Pre Processing</a:t>
                </a:r>
                <a:r>
                  <a:rPr lang="he-IL" sz="2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𝑂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𝑛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lang="he-IL" altLang="he-IL" dirty="0"/>
              </a:p>
            </p:txBody>
          </p:sp>
        </mc:Choice>
        <mc:Fallback xmlns="">
          <p:sp>
            <p:nvSpPr>
              <p:cNvPr id="5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  <a:blipFill rotWithShape="1">
                <a:blip r:embed="rId3"/>
                <a:stretch>
                  <a:fillRect t="-1467" r="-17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19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19834" y="192390"/>
            <a:ext cx="6316662" cy="428298"/>
          </a:xfrm>
        </p:spPr>
        <p:txBody>
          <a:bodyPr/>
          <a:lstStyle/>
          <a:p>
            <a:pPr lvl="0" algn="r"/>
            <a:r>
              <a:rPr lang="he-IL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הצעה לפתרון</a:t>
            </a:r>
            <a:endParaRPr lang="he-IL" altLang="he-IL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214" y="764704"/>
            <a:ext cx="8664446" cy="5400600"/>
          </a:xfrm>
        </p:spPr>
        <p:txBody>
          <a:bodyPr/>
          <a:lstStyle/>
          <a:p>
            <a:pPr marL="0" indent="0">
              <a:buNone/>
            </a:pPr>
            <a:r>
              <a:rPr lang="he-IL" altLang="he-IL" sz="3200" dirty="0" smtClean="0"/>
              <a:t>המחשת </a:t>
            </a:r>
            <a:r>
              <a:rPr lang="he-IL" sz="3200" dirty="0"/>
              <a:t>אלגוריתם </a:t>
            </a:r>
            <a:r>
              <a:rPr lang="en-US" sz="3200" dirty="0"/>
              <a:t>BWA-Align</a:t>
            </a:r>
            <a:r>
              <a:rPr lang="he-IL" sz="3200" dirty="0"/>
              <a:t> </a:t>
            </a:r>
            <a:r>
              <a:rPr lang="he-IL" altLang="he-IL" sz="3200" dirty="0" smtClean="0"/>
              <a:t>:</a:t>
            </a:r>
          </a:p>
          <a:p>
            <a:pPr marL="0" indent="0">
              <a:buNone/>
            </a:pP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אלגוריתם 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BWA</a:t>
            </a: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מחולק 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לשלושה שלבים: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אינדוקס של הגנום – שמירת הגנום בצורה שניתן </a:t>
            </a: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לחפש עליו 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בצורה יעילה. זו פעולה שיש לעשות אותה פעם אחת בלבד (ולא בכל בדיקה של חולה...). 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Alignment 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מציאת המיקום של הקריאות על פני הגנום.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Pairing 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כחלק מקריאת ה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DNA 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של החולה, הדגימות נחתכות ל- 2 ויש צורך למצוא התאמה בין 2 חלקי הדגימה</a:t>
            </a: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he-IL" sz="2000" dirty="0"/>
          </a:p>
          <a:p>
            <a:pPr marL="0" lvl="0" indent="0">
              <a:buNone/>
            </a:pP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he-IL" sz="2000" dirty="0">
              <a:latin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</a:endParaRPr>
          </a:p>
          <a:p>
            <a:pPr marL="0" indent="0">
              <a:buNone/>
            </a:pPr>
            <a:endParaRPr lang="he-IL" sz="2000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he-IL" kern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1"/>
            <a:endParaRPr lang="en-US" kern="1200" dirty="0">
              <a:solidFill>
                <a:schemeClr val="tx1"/>
              </a:solidFill>
              <a:latin typeface="Arial" pitchFamily="34" charset="0"/>
            </a:endParaRPr>
          </a:p>
          <a:p>
            <a:pPr lvl="1"/>
            <a:endParaRPr lang="he-IL" altLang="he-IL" dirty="0"/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140968"/>
            <a:ext cx="396044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0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61A1A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372200" y="192390"/>
            <a:ext cx="2664296" cy="428298"/>
          </a:xfrm>
        </p:spPr>
        <p:txBody>
          <a:bodyPr/>
          <a:lstStyle/>
          <a:p>
            <a:pPr lvl="0" algn="r"/>
            <a:r>
              <a:rPr lang="he-IL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הצעה לפתרון</a:t>
            </a:r>
            <a:endParaRPr lang="he-IL" alt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65288" y="479707"/>
                <a:ext cx="8664446" cy="54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altLang="he-IL" sz="3200" dirty="0" smtClean="0"/>
                  <a:t>המחשת </a:t>
                </a:r>
                <a:r>
                  <a:rPr lang="he-IL" sz="3200" dirty="0"/>
                  <a:t>אלגוריתם </a:t>
                </a:r>
                <a:r>
                  <a:rPr lang="en-US" sz="3200" dirty="0" smtClean="0"/>
                  <a:t>BWA-Align</a:t>
                </a:r>
                <a:r>
                  <a:rPr lang="he-IL" sz="3200" dirty="0" smtClean="0"/>
                  <a:t> - המשך </a:t>
                </a:r>
                <a:r>
                  <a:rPr lang="he-IL" altLang="he-IL" sz="3200" dirty="0" smtClean="0"/>
                  <a:t>:</a:t>
                </a:r>
              </a:p>
              <a:p>
                <a:pPr marL="0" indent="0">
                  <a:buNone/>
                </a:pPr>
                <a:r>
                  <a:rPr lang="he-IL" sz="1800" b="1" u="sng" dirty="0"/>
                  <a:t>הערה</a:t>
                </a:r>
                <a:r>
                  <a:rPr lang="he-IL" sz="1800" dirty="0"/>
                  <a:t>: </a:t>
                </a:r>
                <a:r>
                  <a:rPr lang="he-IL" sz="1800" dirty="0" smtClean="0"/>
                  <a:t>עץ </a:t>
                </a:r>
                <a:r>
                  <a:rPr lang="he-IL" sz="1800" dirty="0"/>
                  <a:t>רישות שקול למערך סיפות (לצורך אינטואיציה – עץ הרישות של </a:t>
                </a:r>
                <a14:m>
                  <m:oMath xmlns:m="http://schemas.openxmlformats.org/officeDocument/2006/math">
                    <m:r>
                      <a:rPr lang="he-IL" sz="1800" i="1">
                        <a:latin typeface="Cambria Math"/>
                      </a:rPr>
                      <m:t> </m:t>
                    </m:r>
                    <m:r>
                      <a:rPr lang="en-US" sz="1800" i="1">
                        <a:latin typeface="Cambria Math"/>
                      </a:rPr>
                      <m:t>𝑋</m:t>
                    </m:r>
                  </m:oMath>
                </a14:m>
                <a:r>
                  <a:rPr lang="he-IL" sz="1800" dirty="0"/>
                  <a:t> זהה לעץ הסיפות של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𝑅𝑒𝑣𝑒𝑟𝑠𝑒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𝑋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he-IL" sz="1800" dirty="0"/>
                  <a:t>, ולכן כל הדגמה על עץ רישות נכונה גם עבור עץ </a:t>
                </a:r>
                <a:r>
                  <a:rPr lang="he-IL" sz="1800" dirty="0" smtClean="0"/>
                  <a:t>סיפות).</a:t>
                </a:r>
              </a:p>
              <a:p>
                <a:pPr marL="0" indent="0">
                  <a:buNone/>
                </a:pPr>
                <a:r>
                  <a:rPr lang="he-IL" sz="2000" dirty="0"/>
                  <a:t>נדגים חיפוש אחר המחרוזת '</a:t>
                </a:r>
                <a:r>
                  <a:rPr lang="en-US" sz="2000" dirty="0"/>
                  <a:t>LOL</a:t>
                </a:r>
                <a:r>
                  <a:rPr lang="he-IL" sz="2000" dirty="0"/>
                  <a:t>', תוך אפשור חוסר התאמה אחד</a:t>
                </a:r>
                <a:r>
                  <a:rPr lang="he-IL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he-IL" sz="2000" dirty="0" smtClean="0"/>
                  <a:t>להלן </a:t>
                </a:r>
                <a:r>
                  <a:rPr lang="he-IL" sz="2000" b="1" dirty="0"/>
                  <a:t>עץ רישות</a:t>
                </a:r>
                <a:r>
                  <a:rPr lang="he-IL" sz="2000" dirty="0"/>
                  <a:t> של המחרוזת "</a:t>
                </a:r>
                <a:r>
                  <a:rPr lang="en-US" sz="2000" dirty="0"/>
                  <a:t>Googol</a:t>
                </a:r>
                <a:r>
                  <a:rPr lang="he-IL" sz="2000" dirty="0"/>
                  <a:t>". הסמל ∧ מסמן את תחילתה של </a:t>
                </a:r>
                <a:r>
                  <a:rPr lang="he-IL" sz="2000" dirty="0" smtClean="0"/>
                  <a:t>המחרוזת:</a:t>
                </a:r>
              </a:p>
              <a:p>
                <a:pPr marL="0" indent="0">
                  <a:buNone/>
                </a:pPr>
                <a:endParaRPr lang="he-IL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he-IL" altLang="he-IL" sz="3200" dirty="0" smtClean="0"/>
              </a:p>
              <a:p>
                <a:pPr lvl="0"/>
                <a:endParaRPr lang="he-IL" sz="2000" dirty="0"/>
              </a:p>
              <a:p>
                <a:pPr marL="0" lv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lv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he-IL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endParaRPr lang="he-IL" sz="2000" dirty="0" smtClean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:endParaRPr lang="he-IL" kern="1200" dirty="0" smtClean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en-US" kern="1200" dirty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he-IL" altLang="he-IL" dirty="0"/>
              </a:p>
            </p:txBody>
          </p:sp>
        </mc:Choice>
        <mc:Fallback xmlns="">
          <p:sp>
            <p:nvSpPr>
              <p:cNvPr id="5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5288" y="479707"/>
                <a:ext cx="8664446" cy="5400600"/>
              </a:xfrm>
              <a:blipFill rotWithShape="1">
                <a:blip r:embed="rId3"/>
                <a:stretch>
                  <a:fillRect t="-1467" r="-17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Arrow 1"/>
          <p:cNvSpPr/>
          <p:nvPr/>
        </p:nvSpPr>
        <p:spPr bwMode="auto">
          <a:xfrm>
            <a:off x="2339752" y="3212976"/>
            <a:ext cx="720080" cy="5040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867" y="2348880"/>
            <a:ext cx="5112568" cy="446449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08919"/>
            <a:ext cx="1872208" cy="23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7"/>
          <p:cNvSpPr/>
          <p:nvPr/>
        </p:nvSpPr>
        <p:spPr bwMode="auto">
          <a:xfrm rot="168701">
            <a:off x="5483813" y="2999692"/>
            <a:ext cx="570997" cy="231774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43608" y="3204839"/>
            <a:ext cx="144016" cy="512193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95536" y="3204838"/>
            <a:ext cx="144016" cy="512193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860032" y="2989236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697303" y="2708919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Freeform 15"/>
          <p:cNvSpPr/>
          <p:nvPr/>
        </p:nvSpPr>
        <p:spPr bwMode="auto">
          <a:xfrm rot="168701">
            <a:off x="5420959" y="3243987"/>
            <a:ext cx="45719" cy="592120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68072" y="3245332"/>
            <a:ext cx="252000" cy="295111"/>
          </a:xfrm>
          <a:prstGeom prst="rect">
            <a:avLst/>
          </a:prstGeom>
          <a:solidFill>
            <a:srgbClr val="92D05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02687" y="3579763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991698" y="4068934"/>
            <a:ext cx="306000" cy="256097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95536" y="4043783"/>
            <a:ext cx="14401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Freeform 25"/>
          <p:cNvSpPr/>
          <p:nvPr/>
        </p:nvSpPr>
        <p:spPr bwMode="auto">
          <a:xfrm rot="168701" flipH="1">
            <a:off x="5437327" y="3709786"/>
            <a:ext cx="58991" cy="616007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902715" y="3836872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8" name="Picture 2" descr="C:\Users\Avi\AppData\Local\Microsoft\Windows\Temporary Internet Files\Content.IE5\VZSDZK43\no[1]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69516" y="4326869"/>
            <a:ext cx="329335" cy="32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reeform 29"/>
          <p:cNvSpPr/>
          <p:nvPr/>
        </p:nvSpPr>
        <p:spPr bwMode="auto">
          <a:xfrm rot="168701" flipH="1">
            <a:off x="6370012" y="2900978"/>
            <a:ext cx="45719" cy="486483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27636" y="3047514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" name="Freeform 31"/>
          <p:cNvSpPr/>
          <p:nvPr/>
        </p:nvSpPr>
        <p:spPr bwMode="auto">
          <a:xfrm rot="168701">
            <a:off x="5785075" y="3342089"/>
            <a:ext cx="574971" cy="656835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81143" y="3579763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301608" y="3323667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35" name="Picture 2" descr="C:\Users\Avi\AppData\Local\Microsoft\Windows\Temporary Internet Files\Content.IE5\VZSDZK43\no[1]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9968" y="3967315"/>
            <a:ext cx="329335" cy="32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 bwMode="auto">
          <a:xfrm>
            <a:off x="395536" y="4043782"/>
            <a:ext cx="144016" cy="1014573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991698" y="4068933"/>
            <a:ext cx="187542" cy="98942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3" name="Freeform 42"/>
          <p:cNvSpPr/>
          <p:nvPr/>
        </p:nvSpPr>
        <p:spPr bwMode="auto">
          <a:xfrm rot="168701" flipH="1">
            <a:off x="6773526" y="3409546"/>
            <a:ext cx="689258" cy="409654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724809" y="3708709"/>
            <a:ext cx="252000" cy="295111"/>
          </a:xfrm>
          <a:prstGeom prst="rect">
            <a:avLst/>
          </a:prstGeom>
          <a:solidFill>
            <a:srgbClr val="92D05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95536" y="4653137"/>
            <a:ext cx="14401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03648" y="4757079"/>
            <a:ext cx="306000" cy="256097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948264" y="3933056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0" name="Freeform 49"/>
          <p:cNvSpPr/>
          <p:nvPr/>
        </p:nvSpPr>
        <p:spPr bwMode="auto">
          <a:xfrm rot="168701" flipH="1">
            <a:off x="7439474" y="3968124"/>
            <a:ext cx="45788" cy="522604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7128312" y="4214009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2" name="Picture 2" descr="C:\Users\Avi\AppData\Local\Microsoft\Windows\Temporary Internet Files\Content.IE5\VZSDZK43\no[1]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83025" y="4479269"/>
            <a:ext cx="329335" cy="32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Freeform 52"/>
          <p:cNvSpPr/>
          <p:nvPr/>
        </p:nvSpPr>
        <p:spPr bwMode="auto">
          <a:xfrm rot="168701" flipH="1">
            <a:off x="6640036" y="2869920"/>
            <a:ext cx="1396327" cy="291077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7092280" y="2701841"/>
            <a:ext cx="252000" cy="295111"/>
          </a:xfrm>
          <a:prstGeom prst="rect">
            <a:avLst/>
          </a:prstGeom>
          <a:solidFill>
            <a:srgbClr val="92D05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5" name="Freeform 54"/>
          <p:cNvSpPr/>
          <p:nvPr/>
        </p:nvSpPr>
        <p:spPr bwMode="auto">
          <a:xfrm rot="168701" flipH="1">
            <a:off x="8167085" y="3194449"/>
            <a:ext cx="45719" cy="473097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903509" y="3240734"/>
            <a:ext cx="252000" cy="295111"/>
          </a:xfrm>
          <a:prstGeom prst="rect">
            <a:avLst/>
          </a:prstGeom>
          <a:solidFill>
            <a:srgbClr val="92D05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7" name="Freeform 56"/>
          <p:cNvSpPr/>
          <p:nvPr/>
        </p:nvSpPr>
        <p:spPr bwMode="auto">
          <a:xfrm rot="168701" flipH="1">
            <a:off x="8188112" y="3891638"/>
            <a:ext cx="60651" cy="304039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7920400" y="3781961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7884368" y="2956880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395536" y="3789040"/>
            <a:ext cx="14401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7884368" y="3573016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395536" y="4397040"/>
            <a:ext cx="14401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003648" y="3781741"/>
            <a:ext cx="183976" cy="261915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971600" y="4397039"/>
            <a:ext cx="306000" cy="256097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27" name="Picture 3" descr="C:\Users\Avi\AppData\Local\Microsoft\Windows\Temporary Internet Files\Content.IE5\XP2OWRGC\23493485345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287" y="4377269"/>
            <a:ext cx="412225" cy="3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64"/>
          <p:cNvSpPr/>
          <p:nvPr/>
        </p:nvSpPr>
        <p:spPr bwMode="auto">
          <a:xfrm>
            <a:off x="7956376" y="4149080"/>
            <a:ext cx="504056" cy="256096"/>
          </a:xfrm>
          <a:prstGeom prst="rect">
            <a:avLst/>
          </a:prstGeom>
          <a:solidFill>
            <a:srgbClr val="00B0F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23528" y="3212976"/>
            <a:ext cx="1152128" cy="218021"/>
          </a:xfrm>
          <a:prstGeom prst="rect">
            <a:avLst/>
          </a:prstGeom>
          <a:solidFill>
            <a:srgbClr val="00B0F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88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8" grpId="1" animBg="1"/>
      <p:bldP spid="9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6" grpId="0" animBg="1"/>
      <p:bldP spid="26" grpId="1" animBg="1"/>
      <p:bldP spid="27" grpId="0" animBg="1"/>
      <p:bldP spid="27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6" grpId="0" animBg="1"/>
      <p:bldP spid="37" grpId="0" animBg="1"/>
      <p:bldP spid="43" grpId="0" animBg="1"/>
      <p:bldP spid="43" grpId="1" animBg="1"/>
      <p:bldP spid="46" grpId="0" animBg="1"/>
      <p:bldP spid="46" grpId="1" animBg="1"/>
      <p:bldP spid="47" grpId="0" animBg="1"/>
      <p:bldP spid="48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1" grpId="0" animBg="1"/>
      <p:bldP spid="61" grpId="1" animBg="1"/>
      <p:bldP spid="62" grpId="0" animBg="1"/>
      <p:bldP spid="63" grpId="0" animBg="1"/>
      <p:bldP spid="64" grpId="0" animBg="1"/>
      <p:bldP spid="65" grpId="0" animBg="1"/>
      <p:bldP spid="65" grpId="1" animBg="1"/>
      <p:bldP spid="66" grpId="0" animBg="1"/>
      <p:bldP spid="66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ext"/>
</p:tagLst>
</file>

<file path=ppt/theme/theme1.xml><?xml version="1.0" encoding="utf-8"?>
<a:theme xmlns:a="http://schemas.openxmlformats.org/drawingml/2006/main" name="med_0056_slide">
  <a:themeElements>
    <a:clrScheme name="Default Design 2">
      <a:dk1>
        <a:srgbClr val="000000"/>
      </a:dk1>
      <a:lt1>
        <a:srgbClr val="66CCFF"/>
      </a:lt1>
      <a:dk2>
        <a:srgbClr val="000000"/>
      </a:dk2>
      <a:lt2>
        <a:srgbClr val="CCCCCC"/>
      </a:lt2>
      <a:accent1>
        <a:srgbClr val="2B6A3D"/>
      </a:accent1>
      <a:accent2>
        <a:srgbClr val="384F8C"/>
      </a:accent2>
      <a:accent3>
        <a:srgbClr val="B8E2FF"/>
      </a:accent3>
      <a:accent4>
        <a:srgbClr val="000000"/>
      </a:accent4>
      <a:accent5>
        <a:srgbClr val="ACB9AF"/>
      </a:accent5>
      <a:accent6>
        <a:srgbClr val="32477E"/>
      </a:accent6>
      <a:hlink>
        <a:srgbClr val="6B612B"/>
      </a:hlink>
      <a:folHlink>
        <a:srgbClr val="32647D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B8E2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B8E2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B8E2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B8E2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FFFF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FFFF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FFFF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FFFF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66CCFF"/>
      </a:lt1>
      <a:dk2>
        <a:srgbClr val="000000"/>
      </a:dk2>
      <a:lt2>
        <a:srgbClr val="CCCCCC"/>
      </a:lt2>
      <a:accent1>
        <a:srgbClr val="2B6A3D"/>
      </a:accent1>
      <a:accent2>
        <a:srgbClr val="384F8C"/>
      </a:accent2>
      <a:accent3>
        <a:srgbClr val="B8E2FF"/>
      </a:accent3>
      <a:accent4>
        <a:srgbClr val="000000"/>
      </a:accent4>
      <a:accent5>
        <a:srgbClr val="ACB9AF"/>
      </a:accent5>
      <a:accent6>
        <a:srgbClr val="32477E"/>
      </a:accent6>
      <a:hlink>
        <a:srgbClr val="6B612B"/>
      </a:hlink>
      <a:folHlink>
        <a:srgbClr val="32647D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B8E2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B8E2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B8E2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B8E2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FFFF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FFFF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FFFF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FFFF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med_0056_slide</Template>
  <TotalTime>830</TotalTime>
  <Words>1009</Words>
  <Application>Microsoft Office PowerPoint</Application>
  <PresentationFormat>On-screen Show (4:3)</PresentationFormat>
  <Paragraphs>390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med_0056_slide</vt:lpstr>
      <vt:lpstr>1_Default Design</vt:lpstr>
      <vt:lpstr>מקבולBWA-Aligner  </vt:lpstr>
      <vt:lpstr>מִי בָכֶם מִכָּל עַמּוֹ ה’ אֱלֹהָיו עִמּוֹ וְיָעַל". </vt:lpstr>
      <vt:lpstr>(■8(3@1))^(|error|)∙(■8(n@1))</vt:lpstr>
      <vt:lpstr>תיאור הבעיה</vt:lpstr>
      <vt:lpstr>הצעה לפתרון</vt:lpstr>
      <vt:lpstr>הצעה לפתרון</vt:lpstr>
      <vt:lpstr>הצעה לפתרון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</dc:creator>
  <cp:lastModifiedBy>Avi</cp:lastModifiedBy>
  <cp:revision>124</cp:revision>
  <dcterms:created xsi:type="dcterms:W3CDTF">2015-01-23T08:15:10Z</dcterms:created>
  <dcterms:modified xsi:type="dcterms:W3CDTF">2015-07-05T06:49:30Z</dcterms:modified>
</cp:coreProperties>
</file>