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72" r:id="rId12"/>
    <p:sldId id="275" r:id="rId13"/>
    <p:sldId id="273" r:id="rId14"/>
    <p:sldId id="279" r:id="rId15"/>
    <p:sldId id="274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72"/>
            <p14:sldId id="275"/>
          </p14:sldIdLst>
        </p14:section>
        <p14:section name="Results" id="{DB5D7A3E-E192-4DB3-8C06-24C94D713D7B}">
          <p14:sldIdLst>
            <p14:sldId id="273"/>
            <p14:sldId id="279"/>
            <p14:sldId id="274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57511" autoAdjust="0"/>
  </p:normalViewPr>
  <p:slideViewPr>
    <p:cSldViewPr>
      <p:cViewPr varScale="1">
        <p:scale>
          <a:sx n="39" d="100"/>
          <a:sy n="39" d="100"/>
        </p:scale>
        <p:origin x="-112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vi\Google%20Drive\&#1500;&#1497;&#1502;&#1493;&#1491;&#1497;&#1501;\&#1514;&#1513;&#1506;&#1492;\&#1505;&#1502;&#1505;&#1496;&#1512;%20&#1488;\&#1508;&#1512;&#1493;&#1497;&#1511;&#1496;%20&#1490;&#1502;&#1512;\Benchamraking-Prototyp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vi\Google%20Drive\&#1500;&#1497;&#1502;&#1493;&#1491;&#1497;&#1501;\&#1514;&#1513;&#1506;&#1492;\&#1505;&#1502;&#1505;&#1496;&#1512;%20&#1488;\&#1508;&#1512;&#1493;&#1497;&#1511;&#1496;%20&#1490;&#1502;&#1512;\Benchamraking-Prototyp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'Benchamrking Data'!$C$1</c:f>
              <c:strCache>
                <c:ptCount val="1"/>
                <c:pt idx="0">
                  <c:v>Single</c:v>
                </c:pt>
              </c:strCache>
            </c:strRef>
          </c:tx>
          <c:marker>
            <c:symbol val="none"/>
          </c:marker>
          <c:cat>
            <c:numRef>
              <c:f>'Benchamrking Data'!$B$2:$B$6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150</c:v>
                </c:pt>
              </c:numCache>
            </c:numRef>
          </c:cat>
          <c:val>
            <c:numRef>
              <c:f>'Benchamrking Data'!$C$2:$C$6</c:f>
              <c:numCache>
                <c:formatCode>mm:ss.0</c:formatCode>
                <c:ptCount val="5"/>
                <c:pt idx="0">
                  <c:v>1.0675810185185185E-3</c:v>
                </c:pt>
                <c:pt idx="1">
                  <c:v>2.0372453703703703E-3</c:v>
                </c:pt>
                <c:pt idx="2">
                  <c:v>3.0696759259259258E-3</c:v>
                </c:pt>
                <c:pt idx="3">
                  <c:v>4.1925694444444441E-3</c:v>
                </c:pt>
                <c:pt idx="4">
                  <c:v>5.7045601851851849E-3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'Benchamrking Data'!$D$1</c:f>
              <c:strCache>
                <c:ptCount val="1"/>
                <c:pt idx="0">
                  <c:v>Parallel</c:v>
                </c:pt>
              </c:strCache>
            </c:strRef>
          </c:tx>
          <c:marker>
            <c:symbol val="none"/>
          </c:marker>
          <c:val>
            <c:numRef>
              <c:f>'Benchamrking Data'!$D$2:$D$6</c:f>
              <c:numCache>
                <c:formatCode>mm:ss.0</c:formatCode>
                <c:ptCount val="5"/>
                <c:pt idx="0">
                  <c:v>3.405324074074074E-4</c:v>
                </c:pt>
                <c:pt idx="1">
                  <c:v>6.7960648148148155E-4</c:v>
                </c:pt>
                <c:pt idx="2">
                  <c:v>1.0971759259259259E-3</c:v>
                </c:pt>
                <c:pt idx="3">
                  <c:v>1.5155439814814814E-3</c:v>
                </c:pt>
                <c:pt idx="4">
                  <c:v>2.1963194444444448E-3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86816"/>
        <c:axId val="49960000"/>
      </c:lineChart>
      <c:catAx>
        <c:axId val="3158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960000"/>
        <c:crosses val="autoZero"/>
        <c:auto val="1"/>
        <c:lblAlgn val="ctr"/>
        <c:lblOffset val="100"/>
        <c:noMultiLvlLbl val="0"/>
      </c:catAx>
      <c:valAx>
        <c:axId val="49960000"/>
        <c:scaling>
          <c:orientation val="minMax"/>
        </c:scaling>
        <c:delete val="0"/>
        <c:axPos val="l"/>
        <c:majorGridlines/>
        <c:numFmt formatCode="mm:ss.0" sourceLinked="1"/>
        <c:majorTickMark val="out"/>
        <c:minorTickMark val="none"/>
        <c:tickLblPos val="nextTo"/>
        <c:crossAx val="31586816"/>
        <c:crosses val="autoZero"/>
        <c:crossBetween val="between"/>
      </c:valAx>
    </c:plotArea>
    <c:legend>
      <c:legendPos val="l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'Benchamrking Data'!$E$1</c:f>
              <c:strCache>
                <c:ptCount val="1"/>
                <c:pt idx="0">
                  <c:v>Ratio (Single / Parallel)</c:v>
                </c:pt>
              </c:strCache>
            </c:strRef>
          </c:tx>
          <c:marker>
            <c:symbol val="none"/>
          </c:marker>
          <c:cat>
            <c:numRef>
              <c:f>'Benchamrking Data'!$B$2:$B$6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150</c:v>
                </c:pt>
              </c:numCache>
            </c:numRef>
          </c:cat>
          <c:val>
            <c:numRef>
              <c:f>'Benchamrking Data'!$E$2:$E$6</c:f>
              <c:numCache>
                <c:formatCode>General</c:formatCode>
                <c:ptCount val="5"/>
                <c:pt idx="0">
                  <c:v>3.1350350078172795</c:v>
                </c:pt>
                <c:pt idx="1">
                  <c:v>2.9976838448176024</c:v>
                </c:pt>
                <c:pt idx="2">
                  <c:v>2.7977973754166841</c:v>
                </c:pt>
                <c:pt idx="3">
                  <c:v>2.7663792642600216</c:v>
                </c:pt>
                <c:pt idx="4">
                  <c:v>2.5973271782548659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78624"/>
        <c:axId val="49961728"/>
      </c:lineChart>
      <c:catAx>
        <c:axId val="3157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961728"/>
        <c:crosses val="autoZero"/>
        <c:auto val="1"/>
        <c:lblAlgn val="ctr"/>
        <c:lblOffset val="100"/>
        <c:noMultiLvlLbl val="0"/>
      </c:catAx>
      <c:valAx>
        <c:axId val="4996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78624"/>
        <c:crosses val="autoZero"/>
        <c:crossBetween val="between"/>
      </c:valAx>
    </c:plotArea>
    <c:legend>
      <c:legendPos val="l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שנתחיל. ב2</a:t>
            </a:r>
            <a:r>
              <a:rPr lang="he-IL" baseline="0" dirty="0" smtClean="0"/>
              <a:t> שורות חיפוש מחרוזות במחרוזת ארוכה וידועה מראש.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המשמעות של הזמן כיום</a:t>
                </a:r>
                <a:r>
                  <a:rPr lang="he-IL" baseline="0" dirty="0" smtClean="0"/>
                  <a:t> בשימוש: זמן = כסף. המחקר מתעכב.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dirty="0" smtClean="0"/>
                  <a:t> </a:t>
                </a:r>
                <a:r>
                  <a:rPr lang="he-IL" baseline="0" dirty="0" smtClean="0"/>
                  <a:t> </a:t>
                </a:r>
              </a:p>
              <a:p>
                <a:pPr algn="r" rtl="1"/>
                <a:r>
                  <a:rPr lang="he-IL" baseline="0" dirty="0" smtClean="0"/>
                  <a:t>להדגיש: זה לא תהליך פשוט! הרקורסיה! הפוינטרים!</a:t>
                </a:r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בג' מקבול לא נאיבי – שימוש במידע על תהליכונים שמשתמשים באותו זכרון(לדוגמא – מיון).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baseline="0" dirty="0" smtClean="0"/>
                  <a:t>בשלב א לדבר על קוד לא קריא ולא מובן. במידת הצורך נחליף ברכיב שלנו.</a:t>
                </a:r>
              </a:p>
              <a:p>
                <a:pPr algn="r" rtl="1"/>
                <a:r>
                  <a:rPr lang="he-IL" baseline="0" dirty="0" smtClean="0"/>
                  <a:t>היתרון של שימוש בקיים – ממשק שלא משתנה.</a:t>
                </a:r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קושי של קבצים ענקיים 100</a:t>
                </a:r>
                <a:r>
                  <a:rPr lang="en-US" baseline="0" dirty="0" smtClean="0"/>
                  <a:t>GB</a:t>
                </a:r>
                <a:endParaRPr lang="he-IL" baseline="0" dirty="0" smtClean="0"/>
              </a:p>
              <a:p>
                <a:pPr algn="r" rtl="1"/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הקושי במקבול. לא ידוע מה יהיו השלבים.</a:t>
                </a: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 smtClean="0"/>
                  <a:t>הציר האופקי – מספר הדגימות</a:t>
                </a:r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עשר דקות של הצגת הנושא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הדגמה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הצגת התיכון והקוד</a:t>
                </a:r>
              </a:p>
              <a:p>
                <a:pPr algn="r" rtl="1"/>
                <a:r>
                  <a:rPr lang="he-IL" sz="1200" b="0" i="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הסברים או הערות לסיום.</a:t>
                </a:r>
              </a:p>
              <a:p>
                <a:pPr algn="l" rtl="1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endParaRPr lang="he-IL" sz="1200" dirty="0" smtClean="0">
              <a:solidFill>
                <a:schemeClr val="tx1"/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endParaRPr lang="he-IL" sz="1200" dirty="0" smtClean="0">
              <a:solidFill>
                <a:schemeClr val="tx1"/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</a:t>
            </a:r>
          </a:p>
          <a:p>
            <a:pPr algn="r" rtl="1"/>
            <a:endParaRPr lang="he-IL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dirty="0" smtClean="0"/>
                  <a:t>יעילות 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 algn="r" rtl="1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 algn="r" rtl="1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 algn="r" rtl="1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 algn="r" rtl="1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 algn="r" rtl="1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 algn="r" rtl="1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ner11/BWA-Final_Project/blob/master/Files/Prototype.zip?raw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ner11/BWA-Final_Project/blob/master/Code/BWT.Net/InexactSearch.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9546" y="764704"/>
                <a:ext cx="6432444" cy="48574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האלגוריתם </a:t>
                </a:r>
                <a:r>
                  <a:rPr lang="en-US" sz="2000" dirty="0" smtClean="0"/>
                  <a:t>BWA</a:t>
                </a:r>
                <a:r>
                  <a:rPr lang="he-IL" sz="2000" dirty="0" smtClean="0"/>
                  <a:t> הוא אכן יעיל מאוד.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כזכור, את האלגוריתם מבצעים המון פעמים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/>
                  <a:t>(</a:t>
                </a:r>
                <a:r>
                  <a:rPr lang="he-IL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000" dirty="0"/>
                  <a:t>יעילות האלגוריתם עבור מציאת מיקום כל הדגימות 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 smtClean="0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he-IL" sz="2000" dirty="0" smtClean="0"/>
                  <a:t>בפועל, כיום, זמן הריצה של אלגוריתם זה הוא בין שעות לימים.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9546" y="764704"/>
                <a:ext cx="6432444" cy="4857403"/>
              </a:xfrm>
              <a:blipFill rotWithShape="1">
                <a:blip r:embed="rId3"/>
                <a:stretch>
                  <a:fillRect r="-9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בעיה בפתרון </a:t>
            </a:r>
            <a:r>
              <a:rPr lang="en-US" b="1" kern="0" dirty="0" smtClean="0"/>
              <a:t>BWA 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2689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1340768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שלבים בפתרון: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יישום האלגוריתם בצורה נאיבית (ללא מקבול)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הוספת בדיקות יחידה ע"מ לוודא שהמקבול לא משנה את התוצאות.</a:t>
            </a:r>
            <a:endParaRPr lang="he-IL" sz="2000" dirty="0" smtClean="0"/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מקבול האלגוריתם.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/>
              <a:t>בחינת צווארי הבקבוק וייעולם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הוספת ממשק להשוואת זמני ריצה בהתבסס על פרמטרים שונים.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השוואת זמני הריצה והסקת מסקנות</a:t>
            </a:r>
            <a:endParaRPr lang="he-IL" sz="20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הפתרון</a:t>
            </a:r>
            <a:endParaRPr lang="he-IL" altLang="he-IL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695054" y="766501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b="1" kern="0" dirty="0" smtClean="0"/>
              <a:t>BWA-Align</a:t>
            </a:r>
            <a:r>
              <a:rPr lang="he-IL" b="1" kern="0" dirty="0" smtClean="0"/>
              <a:t> ממוקבל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9243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2778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המערכת</a:t>
            </a:r>
            <a:endParaRPr lang="he-IL" altLang="he-IL" kern="0" dirty="0"/>
          </a:p>
        </p:txBody>
      </p:sp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5460"/>
            <a:ext cx="8606192" cy="46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3848" y="466621"/>
            <a:ext cx="1543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אינדקס</a:t>
            </a:r>
            <a:endParaRPr lang="he-IL" dirty="0"/>
          </a:p>
        </p:txBody>
      </p:sp>
      <p:sp>
        <p:nvSpPr>
          <p:cNvPr id="8" name="Left Arrow 7"/>
          <p:cNvSpPr/>
          <p:nvPr/>
        </p:nvSpPr>
        <p:spPr bwMode="auto">
          <a:xfrm rot="19265149" flipV="1">
            <a:off x="1904812" y="1225148"/>
            <a:ext cx="1496056" cy="16849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2865" y="835953"/>
            <a:ext cx="1543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אינדקס</a:t>
            </a:r>
            <a:endParaRPr lang="he-IL" dirty="0"/>
          </a:p>
        </p:txBody>
      </p:sp>
      <p:sp>
        <p:nvSpPr>
          <p:cNvPr id="12" name="Left Arrow 11"/>
          <p:cNvSpPr/>
          <p:nvPr/>
        </p:nvSpPr>
        <p:spPr bwMode="auto">
          <a:xfrm rot="20347099">
            <a:off x="1407091" y="1731669"/>
            <a:ext cx="2441385" cy="125399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958" y="3140968"/>
            <a:ext cx="8016374" cy="485740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endParaRPr lang="he-IL" sz="1800" dirty="0" smtClean="0"/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1800" dirty="0" smtClean="0">
                <a:solidFill>
                  <a:schemeClr val="tx1"/>
                </a:solidFill>
                <a:hlinkClick r:id="rId3"/>
              </a:rPr>
              <a:t>באב הטיפוס הנכחי </a:t>
            </a:r>
            <a:r>
              <a:rPr lang="he-IL" sz="1800" dirty="0" smtClean="0">
                <a:solidFill>
                  <a:schemeClr val="tx1"/>
                </a:solidFill>
              </a:rPr>
              <a:t>ישמנו את הפעולות הבאות: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טרנספורם </a:t>
            </a:r>
            <a:r>
              <a:rPr lang="en-US" sz="1800" dirty="0" smtClean="0"/>
              <a:t>BWT</a:t>
            </a:r>
            <a:r>
              <a:rPr lang="he-IL" sz="1800" dirty="0" smtClean="0"/>
              <a:t> (אינדוקס).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אלגוריתם </a:t>
            </a:r>
            <a:r>
              <a:rPr lang="en-US" sz="1800" dirty="0" smtClean="0"/>
              <a:t>BWA-Align</a:t>
            </a:r>
            <a:endParaRPr lang="he-IL" sz="1800" dirty="0" smtClean="0"/>
          </a:p>
          <a:p>
            <a:pPr marL="857250" lvl="1" indent="-457200">
              <a:lnSpc>
                <a:spcPct val="150000"/>
              </a:lnSpc>
            </a:pPr>
            <a:r>
              <a:rPr lang="he-IL" sz="1800" dirty="0"/>
              <a:t>אלגוריתם </a:t>
            </a:r>
            <a:r>
              <a:rPr lang="en-US" sz="1800" dirty="0" smtClean="0"/>
              <a:t>BWA-Align</a:t>
            </a:r>
            <a:r>
              <a:rPr lang="he-IL" sz="1800" dirty="0" smtClean="0"/>
              <a:t> ממוקבל.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1800" dirty="0" smtClean="0"/>
              <a:t>השוואת זמני ריצה בין האלגוריתם ההמוקבל והסדרתי.</a:t>
            </a:r>
            <a:endParaRPr lang="he-IL" sz="1800" dirty="0"/>
          </a:p>
          <a:p>
            <a:pPr marL="857250" lvl="1" indent="-457200">
              <a:lnSpc>
                <a:spcPct val="150000"/>
              </a:lnSpc>
            </a:pPr>
            <a:endParaRPr lang="he-IL" sz="1800" dirty="0" smtClean="0"/>
          </a:p>
          <a:p>
            <a:pPr marL="857250" lvl="1" indent="-457200">
              <a:lnSpc>
                <a:spcPct val="150000"/>
              </a:lnSpc>
              <a:buFont typeface="+mj-cs"/>
              <a:buAutoNum type="hebrew2Minus"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sz="2000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2778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המערכת</a:t>
            </a:r>
            <a:endParaRPr lang="he-IL" altLang="he-IL" kern="0" dirty="0"/>
          </a:p>
        </p:txBody>
      </p:sp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5380"/>
            <a:ext cx="6821589" cy="36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01404" y="338281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תוצאות ביניים מאב הטיפוס</a:t>
            </a:r>
            <a:endParaRPr lang="he-IL" altLang="he-IL" kern="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26961816"/>
              </p:ext>
            </p:extLst>
          </p:nvPr>
        </p:nvGraphicFramePr>
        <p:xfrm>
          <a:off x="1835696" y="1196752"/>
          <a:ext cx="604867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7232424"/>
              </p:ext>
            </p:extLst>
          </p:nvPr>
        </p:nvGraphicFramePr>
        <p:xfrm>
          <a:off x="683568" y="1005508"/>
          <a:ext cx="7992888" cy="479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5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altLang="he-IL" b="1" kern="0" dirty="0" smtClean="0"/>
              <a:t>אב טיפוס – דוגמת קוד</a:t>
            </a:r>
            <a:endParaRPr lang="he-IL" altLang="he-IL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99546" y="764704"/>
            <a:ext cx="6432444" cy="485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kern="0" dirty="0" smtClean="0"/>
              <a:t>לינק למאגר הקוד: </a:t>
            </a:r>
            <a:r>
              <a:rPr lang="en-US" sz="2000" kern="0" dirty="0" smtClean="0">
                <a:hlinkClick r:id="rId3"/>
              </a:rPr>
              <a:t>Inexact-Search</a:t>
            </a:r>
            <a:endParaRPr lang="en-US" kern="1200" dirty="0" smtClean="0">
              <a:latin typeface="Arial" pitchFamily="34" charset="0"/>
            </a:endParaRPr>
          </a:p>
          <a:p>
            <a:pPr lvl="1"/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14640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endParaRPr lang="he-IL" altLang="he-IL" kern="0" dirty="0"/>
          </a:p>
        </p:txBody>
      </p:sp>
      <p:pic>
        <p:nvPicPr>
          <p:cNvPr id="4100" name="Picture 4" descr="C:\Users\Avi\AppData\Local\Microsoft\Windows\Temporary Internet Files\Content.IE5\N2LHBRK2\large-Question-Mark-66.6-1507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23594"/>
            <a:ext cx="2412248" cy="4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מעשי.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</a:t>
                </a:r>
                <a:r>
                  <a:rPr lang="he-IL" sz="2800" dirty="0"/>
                  <a:t>מעשי.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</a:t>
                </a:r>
                <a:r>
                  <a:rPr lang="he-IL" sz="2000" dirty="0" smtClean="0">
                    <a:latin typeface="Arial" pitchFamily="34" charset="0"/>
                  </a:rPr>
                  <a:t>–  </a:t>
                </a:r>
                <a:r>
                  <a:rPr lang="he-IL" sz="2000" dirty="0">
                    <a:latin typeface="Arial" pitchFamily="34" charset="0"/>
                  </a:rPr>
                  <a:t>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</a:t>
                </a:r>
                <a:r>
                  <a:rPr lang="he-IL" sz="2000" dirty="0" smtClean="0">
                    <a:latin typeface="Arial" pitchFamily="34" charset="0"/>
                  </a:rPr>
                  <a:t>300 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:r>
                  <a:rPr lang="he-IL" sz="1600" dirty="0" smtClean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</a:rPr>
                  <a:t>44,550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</a:t>
                </a:r>
                <a:r>
                  <a:rPr lang="he-IL" sz="1800" dirty="0" smtClean="0"/>
                  <a:t>סיפות).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212976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348880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2999692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204839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204838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8923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70891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243987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245332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57976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068934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04378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709786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836872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3268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2900978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047514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342089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579763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323667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396731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043782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068933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409546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708709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653137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75707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393305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3968124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21400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4792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2869920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701841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194449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240734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3891638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781961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2956880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789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57301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397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781741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39703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377269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149080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212976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792</TotalTime>
  <Words>1696</Words>
  <Application>Microsoft Office PowerPoint</Application>
  <PresentationFormat>On-screen Show (4:3)</PresentationFormat>
  <Paragraphs>421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med_0056_slide</vt:lpstr>
      <vt:lpstr>1_Default Design</vt:lpstr>
      <vt:lpstr>מקבולBWA-Aligner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הצעה לפתרון</vt:lpstr>
      <vt:lpstr>הצעה לפתרון</vt:lpstr>
      <vt:lpstr>הצעה לפתרון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115</cp:revision>
  <dcterms:created xsi:type="dcterms:W3CDTF">2015-01-23T08:15:10Z</dcterms:created>
  <dcterms:modified xsi:type="dcterms:W3CDTF">2015-07-05T06:11:32Z</dcterms:modified>
</cp:coreProperties>
</file>