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7"/>
  </p:notesMasterIdLst>
  <p:sldIdLst>
    <p:sldId id="256" r:id="rId3"/>
    <p:sldId id="272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57511" autoAdjust="0"/>
  </p:normalViewPr>
  <p:slideViewPr>
    <p:cSldViewPr>
      <p:cViewPr varScale="1">
        <p:scale>
          <a:sx n="37" d="100"/>
          <a:sy n="37" d="100"/>
        </p:scale>
        <p:origin x="-2083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he-IL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he-IL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he-IL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3C0BDA-275C-4F72-B40D-28BA313A146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28189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שמי</a:t>
            </a:r>
            <a:r>
              <a:rPr lang="he-IL" baseline="0" dirty="0" smtClean="0"/>
              <a:t> אבי טרנר, ואני אציג עכשיו את פרויקט הגמר – מקבול אלגוריתם </a:t>
            </a:r>
            <a:r>
              <a:rPr lang="en-US" baseline="0" dirty="0" smtClean="0"/>
              <a:t>BWA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73444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השימוש העיקרי</a:t>
                </a:r>
                <a:r>
                  <a:rPr lang="he-IL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של האלגוריתם הוא חיפוש ב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</a:p>
              <a:p>
                <a:pPr algn="r" rtl="1"/>
                <a:r>
                  <a:rPr lang="he-IL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אבל לא חיפוש רגיל – אלא חיפוש בערך.</a:t>
                </a:r>
              </a:p>
              <a:p>
                <a:pPr algn="r" rtl="1"/>
                <a:r>
                  <a:rPr lang="he-IL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ונסביר.</a:t>
                </a:r>
              </a:p>
              <a:p>
                <a:pPr algn="r" rtl="1"/>
                <a:r>
                  <a:rPr lang="he-IL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נניח שיש לנו דגימה של 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DNA</a:t>
                </a:r>
                <a:r>
                  <a:rPr lang="he-IL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ואנחנו רוצים למצוא את מיקומה על פני הגנום.</a:t>
                </a:r>
              </a:p>
              <a:p>
                <a:pPr algn="r" rtl="1"/>
                <a:r>
                  <a:rPr lang="he-IL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אז זו משימה די פשוטה ויש כמה אלגוריתמים שמבצעים אותה.</a:t>
                </a:r>
              </a:p>
              <a:p>
                <a:pPr algn="r" rtl="1"/>
                <a:r>
                  <a:rPr lang="he-IL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אבל מה קורה אם יש טעות בדגימה – נניח מוטציה לדוגמא.</a:t>
                </a:r>
              </a:p>
              <a:p>
                <a:pPr algn="r" rtl="1"/>
                <a:r>
                  <a:rPr lang="he-IL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אז פתאום במקום דגימה אחת אנחנו צריכים חפש 16 דגימות.</a:t>
                </a:r>
              </a:p>
              <a:p>
                <a:pPr algn="r" rtl="1"/>
                <a:r>
                  <a:rPr lang="he-IL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בשורה התחתונה מספר המחרוזות שצריך לחפש נקבע לפי הנוסחה הזו. והמספרים הופכים להיות גדולים די מהר.</a:t>
                </a:r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algn="r" rtl="1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Align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– אלגוריתם יעיל לחיפוש מהסוג שלנו שפותח בדיוק למטרה זו, ויתואר ביתר הרחבה בהמשך.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יעילותו: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(|w|)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(לא תלוי באורך באורך הגנום!).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Pre Processing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: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𝑂(|X|)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את הפעולה מבצעים על מספר גדול מאוד של קריאות,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𝑚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ולכן, סה"כ יעילות הלגוריתם היא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(|X|)+𝑚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(|𝑤|)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algn="r" rtl="1"/>
                <a:r>
                  <a:rPr lang="he-IL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הפתרון</a:t>
                </a:r>
                <a:r>
                  <a:rPr lang="he-IL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לחיפוש מהסוג הזה הוא אלגוריתם 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BWA</a:t>
                </a:r>
                <a:r>
                  <a:rPr lang="he-IL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שיודע למצוא מחרוזת קטנה, עם אפשרות לטעויות בתוך מחרוזת קבועה גדולה יותר בזמן ריצה שלא תלוי באורך המחרוזת הארוכה.</a:t>
                </a:r>
              </a:p>
              <a:p>
                <a:pPr lvl="0" algn="r" rtl="1"/>
                <a:r>
                  <a:rPr lang="he-IL" sz="1200" kern="1200" baseline="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במילים אחרות זמן הריצה אינו תלוי בגודל הגנום.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 algn="r" rtl="1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Align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– אלגוריתם יעיל לחיפוש מהסוג שלנו שפותח בדיוק למטרה זו, ויתואר ביתר הרחבה בהמשך.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יעילותו: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(|w|)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(לא תלוי באורך באורך הגנום!).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בפועל, יש לאלגוריתם זה עלויות נוספות: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Pre Processing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 :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𝑂(|X|)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lvl="0"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את הפעולה מבצעים על מספר גדול מאוד של קריאות,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𝑚</a:t>
                </a:r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r>
                  <a:rPr lang="he-IL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ולכן, סה"כ יעילות הלגוריתם היא 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(|X|)+𝑚</a:t>
                </a:r>
                <a:r>
                  <a:rPr lang="he-IL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𝜃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+mn-ea"/>
                    <a:cs typeface="+mn-cs"/>
                  </a:rPr>
                  <a:t>(|𝑤|)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  <a:p>
                <a:pPr algn="r" rtl="1"/>
                <a:endParaRPr lang="en-US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מחרוזות שלהן יש רישה משותפת, </a:t>
            </a:r>
            <a:r>
              <a:rPr lang="he-IL" sz="12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נמצאים על אותו ענף בעץ ועל אותו מסלול של האלגוריתם!</a:t>
            </a:r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(שמתבטא בחסכון בזמן ריצה).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algn="r" rtl="1"/>
            <a:r>
              <a:rPr lang="he-IL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578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en-US" altLang="he-IL" noProof="0" smtClean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altLang="he-IL" noProof="0" smtClean="0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7533BDF-940A-45E4-8777-12A5CC0711F7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9BAB3D-0AF1-4BC0-9DAD-78B2EB31CF0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1404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A35B1-0F10-49BB-9F9F-9388F960F9BF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8164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he-IL" noProof="0" smtClean="0"/>
              <a:t>Click to edit Master title style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altLang="he-IL" noProof="0" smtClean="0"/>
              <a:t>Click to edit Master subtitle style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6B99144-F844-4B9F-B489-F504A16B6A24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86FC0-FB44-4741-9DDD-8ED8B625A62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14398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73A22-80C0-4244-94B6-9B6B43F6B65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61734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90C42-77FC-4260-9006-254CF73F532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81752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F567A-8AD9-4583-8A8B-868BDE37992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35920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24172-8AC2-47B0-A330-8B81C333C4B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49711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5A023-9E73-4471-9291-AE6F84B75CF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098032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81B41-448D-4D2F-AB9D-ECB22C56809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1462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84412-D3F1-437C-88B0-12540D79746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4469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10025-73BD-4F8D-8537-980726DD0E4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126441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DE8F4-28B5-4F83-9052-420D9E428DD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7363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9C8C3-178C-497D-9A20-376B125A434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4377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7C799-1D73-456E-86C0-BA16F699454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66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91FDCA-D92D-479A-A0A3-0C52AA61953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7399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53DB8-D058-4DC9-A2A8-CAA609B2103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8927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BC20C-4212-4D6E-B725-6E50D0A8CE5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3309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E6E33-83BF-420D-88D0-90240055ADD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2755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4A82D-6F44-4A44-A64E-00C39F48D81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9652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94658-C982-4FC0-B426-8D61CB6DB9E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3498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he-I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he-I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B3E01D2-1FDE-4C69-BC06-E071948EC0CB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2pPr>
      <a:lvl3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3pPr>
      <a:lvl4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4pPr>
      <a:lvl5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he-IL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he-IL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EF1D9B1-3BED-407D-9677-B02E2F88444D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3728" y="1628800"/>
            <a:ext cx="5830515" cy="1470025"/>
          </a:xfrm>
        </p:spPr>
        <p:txBody>
          <a:bodyPr/>
          <a:lstStyle/>
          <a:p>
            <a:r>
              <a:rPr lang="he-IL" b="1" dirty="0" smtClean="0"/>
              <a:t>מקבול</a:t>
            </a:r>
            <a:r>
              <a:rPr lang="en-US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BWA-Aligner </a:t>
            </a: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he-IL" altLang="he-IL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אבי </a:t>
            </a:r>
            <a:r>
              <a:rPr lang="he-IL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טרנר</a:t>
            </a:r>
          </a:p>
          <a:p>
            <a:pPr algn="r"/>
            <a:r>
              <a:rPr lang="he-I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מנחה </a:t>
            </a:r>
            <a:r>
              <a:rPr lang="he-IL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אקדמי: ד"ר </a:t>
            </a:r>
            <a:r>
              <a:rPr lang="he-IL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יהודה חסין </a:t>
            </a:r>
            <a:endParaRPr lang="he-IL" alt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67744" y="404664"/>
                <a:ext cx="3672408" cy="854968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e-IL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he-IL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𝑒𝑟𝑟𝑜𝑟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|</m:t>
                          </m:r>
                        </m:sup>
                      </m:sSup>
                      <m:r>
                        <a:rPr lang="he-IL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e-IL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67744" y="404664"/>
                <a:ext cx="3672408" cy="854968"/>
              </a:xfrm>
              <a:blipFill rotWithShape="1">
                <a:blip r:embed="rId3"/>
                <a:stretch>
                  <a:fillRect t="-113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966052"/>
              </p:ext>
            </p:extLst>
          </p:nvPr>
        </p:nvGraphicFramePr>
        <p:xfrm>
          <a:off x="337952" y="1844824"/>
          <a:ext cx="6348164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88265"/>
                <a:gridCol w="451871"/>
                <a:gridCol w="451871"/>
                <a:gridCol w="451871"/>
                <a:gridCol w="451871"/>
                <a:gridCol w="451871"/>
                <a:gridCol w="451871"/>
                <a:gridCol w="451871"/>
                <a:gridCol w="451871"/>
                <a:gridCol w="451871"/>
                <a:gridCol w="451871"/>
                <a:gridCol w="451871"/>
                <a:gridCol w="451871"/>
                <a:gridCol w="437447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755576" y="1844824"/>
            <a:ext cx="2232248" cy="396044"/>
          </a:xfrm>
          <a:prstGeom prst="rect">
            <a:avLst/>
          </a:prstGeom>
          <a:solidFill>
            <a:srgbClr val="FFFF00">
              <a:alpha val="4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234603"/>
              </p:ext>
            </p:extLst>
          </p:nvPr>
        </p:nvGraphicFramePr>
        <p:xfrm>
          <a:off x="728469" y="2636912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486125"/>
              </p:ext>
            </p:extLst>
          </p:nvPr>
        </p:nvGraphicFramePr>
        <p:xfrm>
          <a:off x="3779912" y="270320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991420"/>
              </p:ext>
            </p:extLst>
          </p:nvPr>
        </p:nvGraphicFramePr>
        <p:xfrm>
          <a:off x="3797706" y="306324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68895"/>
              </p:ext>
            </p:extLst>
          </p:nvPr>
        </p:nvGraphicFramePr>
        <p:xfrm>
          <a:off x="3779912" y="342900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530427"/>
                <a:gridCol w="373315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043329"/>
              </p:ext>
            </p:extLst>
          </p:nvPr>
        </p:nvGraphicFramePr>
        <p:xfrm>
          <a:off x="3779912" y="378904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601350"/>
              </p:ext>
            </p:extLst>
          </p:nvPr>
        </p:nvGraphicFramePr>
        <p:xfrm>
          <a:off x="3779912" y="414908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131757"/>
              </p:ext>
            </p:extLst>
          </p:nvPr>
        </p:nvGraphicFramePr>
        <p:xfrm>
          <a:off x="3779912" y="451484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168383"/>
              </p:ext>
            </p:extLst>
          </p:nvPr>
        </p:nvGraphicFramePr>
        <p:xfrm>
          <a:off x="3779912" y="486916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2006"/>
                <a:gridCol w="451736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29001"/>
              </p:ext>
            </p:extLst>
          </p:nvPr>
        </p:nvGraphicFramePr>
        <p:xfrm>
          <a:off x="3779912" y="522920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589303"/>
              </p:ext>
            </p:extLst>
          </p:nvPr>
        </p:nvGraphicFramePr>
        <p:xfrm>
          <a:off x="3779912" y="5594960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885143"/>
              </p:ext>
            </p:extLst>
          </p:nvPr>
        </p:nvGraphicFramePr>
        <p:xfrm>
          <a:off x="6273085" y="2636912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7104939"/>
              </p:ext>
            </p:extLst>
          </p:nvPr>
        </p:nvGraphicFramePr>
        <p:xfrm>
          <a:off x="6273085" y="2996952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46003"/>
              </p:ext>
            </p:extLst>
          </p:nvPr>
        </p:nvGraphicFramePr>
        <p:xfrm>
          <a:off x="6273085" y="3362712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006806"/>
              </p:ext>
            </p:extLst>
          </p:nvPr>
        </p:nvGraphicFramePr>
        <p:xfrm>
          <a:off x="6300192" y="3717032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93987"/>
              </p:ext>
            </p:extLst>
          </p:nvPr>
        </p:nvGraphicFramePr>
        <p:xfrm>
          <a:off x="6300192" y="4077072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9675086"/>
              </p:ext>
            </p:extLst>
          </p:nvPr>
        </p:nvGraphicFramePr>
        <p:xfrm>
          <a:off x="6300192" y="4442832"/>
          <a:ext cx="2259355" cy="365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51871"/>
                <a:gridCol w="451871"/>
                <a:gridCol w="451871"/>
                <a:gridCol w="451871"/>
                <a:gridCol w="451871"/>
              </a:tblGrid>
              <a:tr h="172616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he-I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13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42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altLang="he-IL" sz="3200" dirty="0" smtClean="0"/>
                  <a:t>אלגוריתם </a:t>
                </a:r>
                <a:r>
                  <a:rPr lang="en-US" altLang="he-IL" sz="3200" dirty="0" smtClean="0"/>
                  <a:t>BWA-Align</a:t>
                </a:r>
                <a:endParaRPr lang="he-IL" altLang="he-IL" sz="3200" dirty="0" smtClean="0"/>
              </a:p>
              <a:p>
                <a:pPr marL="0" lvl="0" indent="0">
                  <a:buNone/>
                </a:pPr>
                <a:endParaRPr lang="he-IL" sz="20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r>
                  <a:rPr lang="he-IL" sz="2800" dirty="0" smtClean="0">
                    <a:solidFill>
                      <a:schemeClr val="tx1"/>
                    </a:solidFill>
                  </a:rPr>
                  <a:t>זהו אלגוריתם </a:t>
                </a:r>
                <a:r>
                  <a:rPr lang="he-IL" sz="2800" dirty="0">
                    <a:solidFill>
                      <a:schemeClr val="tx1"/>
                    </a:solidFill>
                  </a:rPr>
                  <a:t>יעיל לחיפוש מהסוג שלנו </a:t>
                </a:r>
                <a:r>
                  <a:rPr lang="he-IL" sz="28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0" lvl="0" indent="0">
                  <a:buNone/>
                </a:pPr>
                <a:r>
                  <a:rPr lang="he-IL" sz="2800" dirty="0" smtClean="0"/>
                  <a:t>מציאת מיקום של מחרוזות קטנות על פני מחרוזת ארוכה וידועה מראש.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he-IL" sz="2800" dirty="0" smtClean="0">
                    <a:solidFill>
                      <a:schemeClr val="tx1"/>
                    </a:solidFill>
                  </a:rPr>
                  <a:t>יעילות: </a:t>
                </a:r>
                <a14:m>
                  <m:oMath xmlns:m="http://schemas.openxmlformats.org/officeDocument/2006/math">
                    <m:r>
                      <a:rPr lang="he-IL" sz="2800" i="1">
                        <a:solidFill>
                          <a:schemeClr val="tx1"/>
                        </a:solidFill>
                        <a:latin typeface="Cambria Math"/>
                      </a:rPr>
                      <m:t>𝜃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80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/>
                      </a:rPr>
                      <m:t>w</m:t>
                    </m:r>
                    <m:r>
                      <a:rPr lang="en-US" sz="280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he-IL" sz="2800" dirty="0">
                    <a:solidFill>
                      <a:schemeClr val="tx1"/>
                    </a:solidFill>
                  </a:rPr>
                  <a:t> (לא תלוי באורך באורך הגנום!). </a:t>
                </a:r>
                <a:endParaRPr lang="he-IL" sz="2800" dirty="0" smtClean="0">
                  <a:solidFill>
                    <a:schemeClr val="tx1"/>
                  </a:solidFill>
                </a:endParaRP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764704"/>
                <a:ext cx="8664446" cy="5400600"/>
              </a:xfrm>
              <a:blipFill rotWithShape="1">
                <a:blip r:embed="rId3"/>
                <a:stretch>
                  <a:fillRect t="-1467" r="-17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19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834" y="192390"/>
            <a:ext cx="6316662" cy="428298"/>
          </a:xfrm>
        </p:spPr>
        <p:txBody>
          <a:bodyPr/>
          <a:lstStyle/>
          <a:p>
            <a:pPr lvl="0" algn="r"/>
            <a:r>
              <a:rPr lang="he-IL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איך האלגוריתם עובד</a:t>
            </a:r>
            <a:endParaRPr lang="he-IL" altLang="he-IL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214" y="764704"/>
            <a:ext cx="8664446" cy="5400600"/>
          </a:xfrm>
        </p:spPr>
        <p:txBody>
          <a:bodyPr/>
          <a:lstStyle/>
          <a:p>
            <a:pPr lvl="1"/>
            <a:r>
              <a:rPr lang="he-IL" altLang="he-IL" dirty="0" smtClean="0"/>
              <a:t>הגנום מאונדקס פעם אחת – צורת האינדקס שקולה לעץ רישות.</a:t>
            </a:r>
          </a:p>
          <a:p>
            <a:pPr lvl="1"/>
            <a:r>
              <a:rPr lang="he-IL" altLang="he-IL" dirty="0" smtClean="0"/>
              <a:t>האלגוריתם "מטייל" על העץ כשהחידוש הגדול הוא ש:</a:t>
            </a:r>
          </a:p>
          <a:p>
            <a:pPr lvl="2"/>
            <a:r>
              <a:rPr lang="he-IL" altLang="he-IL" dirty="0" smtClean="0"/>
              <a:t>כל תתי המחרוזת בעלי רישות משותפות מיוצגות ע"י ענף אחד.</a:t>
            </a:r>
          </a:p>
          <a:p>
            <a:pPr lvl="2"/>
            <a:r>
              <a:rPr lang="he-IL" altLang="he-IL" dirty="0" smtClean="0"/>
              <a:t>האלגוריתם לא מגיע לכל הנקודות בעץ אלא רק לאלו שיש סיכוי שיניבו תוצאות.</a:t>
            </a:r>
          </a:p>
          <a:p>
            <a:pPr lvl="2"/>
            <a:endParaRPr lang="he-IL" altLang="he-IL" dirty="0"/>
          </a:p>
          <a:p>
            <a:pPr lvl="2"/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11761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theme1.xml><?xml version="1.0" encoding="utf-8"?>
<a:theme xmlns:a="http://schemas.openxmlformats.org/drawingml/2006/main" name="med_0056_slide">
  <a:themeElements>
    <a:clrScheme name="Default Design 2">
      <a:dk1>
        <a:srgbClr val="000000"/>
      </a:dk1>
      <a:lt1>
        <a:srgbClr val="66CCFF"/>
      </a:lt1>
      <a:dk2>
        <a:srgbClr val="000000"/>
      </a:dk2>
      <a:lt2>
        <a:srgbClr val="CCCCCC"/>
      </a:lt2>
      <a:accent1>
        <a:srgbClr val="2B6A3D"/>
      </a:accent1>
      <a:accent2>
        <a:srgbClr val="384F8C"/>
      </a:accent2>
      <a:accent3>
        <a:srgbClr val="B8E2FF"/>
      </a:accent3>
      <a:accent4>
        <a:srgbClr val="000000"/>
      </a:accent4>
      <a:accent5>
        <a:srgbClr val="ACB9AF"/>
      </a:accent5>
      <a:accent6>
        <a:srgbClr val="32477E"/>
      </a:accent6>
      <a:hlink>
        <a:srgbClr val="6B612B"/>
      </a:hlink>
      <a:folHlink>
        <a:srgbClr val="32647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B8E2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B8E2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B8E2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B8E2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FFFF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FFFF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FFFF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FFFF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66CCFF"/>
      </a:lt1>
      <a:dk2>
        <a:srgbClr val="000000"/>
      </a:dk2>
      <a:lt2>
        <a:srgbClr val="CCCCCC"/>
      </a:lt2>
      <a:accent1>
        <a:srgbClr val="2B6A3D"/>
      </a:accent1>
      <a:accent2>
        <a:srgbClr val="384F8C"/>
      </a:accent2>
      <a:accent3>
        <a:srgbClr val="B8E2FF"/>
      </a:accent3>
      <a:accent4>
        <a:srgbClr val="000000"/>
      </a:accent4>
      <a:accent5>
        <a:srgbClr val="ACB9AF"/>
      </a:accent5>
      <a:accent6>
        <a:srgbClr val="32477E"/>
      </a:accent6>
      <a:hlink>
        <a:srgbClr val="6B612B"/>
      </a:hlink>
      <a:folHlink>
        <a:srgbClr val="32647D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B8E2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B8E2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B8E2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B8E2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FFFF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FFFF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FFFF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FFFF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med_0056_slide</Template>
  <TotalTime>1233</TotalTime>
  <Words>368</Words>
  <Application>Microsoft Office PowerPoint</Application>
  <PresentationFormat>On-screen Show (4:3)</PresentationFormat>
  <Paragraphs>125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med_0056_slide</vt:lpstr>
      <vt:lpstr>1_Default Design</vt:lpstr>
      <vt:lpstr>מקבולBWA-Aligner  </vt:lpstr>
      <vt:lpstr>(■8(3@1))^(|error|)∙(■8(|w|@1))</vt:lpstr>
      <vt:lpstr>PowerPoint Presentation</vt:lpstr>
      <vt:lpstr>איך האלגוריתם עובד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</dc:creator>
  <cp:lastModifiedBy>Avi</cp:lastModifiedBy>
  <cp:revision>136</cp:revision>
  <dcterms:created xsi:type="dcterms:W3CDTF">2015-01-23T08:15:10Z</dcterms:created>
  <dcterms:modified xsi:type="dcterms:W3CDTF">2015-07-05T20:10:34Z</dcterms:modified>
</cp:coreProperties>
</file>