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sldIdLst>
    <p:sldId id="256" r:id="rId3"/>
    <p:sldId id="257" r:id="rId4"/>
    <p:sldId id="261" r:id="rId5"/>
    <p:sldId id="268" r:id="rId6"/>
    <p:sldId id="269" r:id="rId7"/>
    <p:sldId id="280" r:id="rId8"/>
    <p:sldId id="265" r:id="rId9"/>
    <p:sldId id="266" r:id="rId10"/>
    <p:sldId id="270" r:id="rId11"/>
    <p:sldId id="272" r:id="rId12"/>
    <p:sldId id="275" r:id="rId13"/>
    <p:sldId id="273" r:id="rId14"/>
    <p:sldId id="286" r:id="rId15"/>
    <p:sldId id="281" r:id="rId16"/>
    <p:sldId id="285" r:id="rId17"/>
    <p:sldId id="284" r:id="rId18"/>
    <p:sldId id="283" r:id="rId19"/>
    <p:sldId id="274" r:id="rId20"/>
    <p:sldId id="288" r:id="rId21"/>
    <p:sldId id="289" r:id="rId22"/>
    <p:sldId id="278" r:id="rId23"/>
    <p:sldId id="29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80"/>
          </p14:sldIdLst>
        </p14:section>
        <p14:section name="Solution Description" id="{0EDCF0C1-9D52-4975-A69B-4CFCF626D6D7}">
          <p14:sldIdLst>
            <p14:sldId id="265"/>
            <p14:sldId id="266"/>
            <p14:sldId id="270"/>
            <p14:sldId id="272"/>
            <p14:sldId id="275"/>
          </p14:sldIdLst>
        </p14:section>
        <p14:section name="Untitled Section" id="{92DB5A56-C36D-482F-86BB-590B32959FA7}">
          <p14:sldIdLst>
            <p14:sldId id="273"/>
            <p14:sldId id="286"/>
            <p14:sldId id="281"/>
            <p14:sldId id="285"/>
            <p14:sldId id="284"/>
            <p14:sldId id="283"/>
          </p14:sldIdLst>
        </p14:section>
        <p14:section name="Results" id="{DB5D7A3E-E192-4DB3-8C06-24C94D713D7B}">
          <p14:sldIdLst>
            <p14:sldId id="274"/>
            <p14:sldId id="288"/>
            <p14:sldId id="289"/>
            <p14:sldId id="278"/>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00"/>
    <p:restoredTop sz="70410" autoAdjust="0"/>
  </p:normalViewPr>
  <p:slideViewPr>
    <p:cSldViewPr>
      <p:cViewPr>
        <p:scale>
          <a:sx n="50" d="100"/>
          <a:sy n="50" d="100"/>
        </p:scale>
        <p:origin x="-1738" y="3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לפני שנתחיל. ב2</a:t>
            </a:r>
            <a:r>
              <a:rPr lang="he-IL" baseline="0" dirty="0" smtClean="0"/>
              <a:t> מילים חיפוש מחרוזות במחרוזת ארוכה וידועה מראש – בצורה יעילה.</a:t>
            </a:r>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t>אלגוריתם זה ודומיו הם המובילים בעולם ביו אינפורמטיקה בתחום התאמת קריאות על פני הגנום, וכבר נמצא בשימוש ע"י בתי החולים ששוכרים חוות שרתים לביצוע חישוב זה, ועדיין התהליך לוקח כיום שלם.</a:t>
                </a:r>
              </a:p>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dirty="0" smtClean="0"/>
                  <a:t>המשמעות של הזמן כיום</a:t>
                </a:r>
                <a:r>
                  <a:rPr lang="he-IL" baseline="0" dirty="0" smtClean="0"/>
                  <a:t> בשימוש: זמן = כסף. המחקר והחולים מתעכבים.</a:t>
                </a:r>
              </a:p>
              <a:p>
                <a:pPr marL="0" marR="0" indent="0" algn="r" defTabSz="914400" rtl="1" eaLnBrk="1" fontAlgn="base" latinLnBrk="0" hangingPunct="1">
                  <a:lnSpc>
                    <a:spcPct val="100000"/>
                  </a:lnSpc>
                  <a:spcBef>
                    <a:spcPct val="30000"/>
                  </a:spcBef>
                  <a:spcAft>
                    <a:spcPct val="0"/>
                  </a:spcAft>
                  <a:buClrTx/>
                  <a:buSzTx/>
                  <a:buFontTx/>
                  <a:buNone/>
                  <a:tabLst/>
                  <a:defRPr/>
                </a:pPr>
                <a:endParaRPr lang="en-US" sz="1200" dirty="0" smtClean="0"/>
              </a:p>
              <a:p>
                <a:pPr algn="r" rtl="1"/>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אחד החלקים העיקריים בתוכנה מבצע </a:t>
                </a:r>
                <a:r>
                  <a:rPr lang="he-IL" sz="2000" dirty="0" smtClean="0"/>
                  <a:t>הצגת השוואת זמני של השוואות </a:t>
                </a:r>
                <a:r>
                  <a:rPr lang="en-US" sz="2000" dirty="0" smtClean="0"/>
                  <a:t>BWA</a:t>
                </a:r>
                <a:r>
                  <a:rPr lang="he-IL" sz="2000" dirty="0" smtClean="0"/>
                  <a:t>.</a:t>
                </a:r>
                <a:endParaRPr lang="en-US" sz="20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 פעמיים, פעם בתהליכון אחד, ופעם עם ריבוי תהליכונים.</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latin typeface="Arial" pitchFamily="34" charset="0"/>
              </a:rPr>
              <a:t>מולקולת ענק -כל המידע התורשתי לבניית החלבונים </a:t>
            </a:r>
          </a:p>
          <a:p>
            <a:pPr algn="r" rtl="1"/>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ניתן לייצג אותו כמחרוזת </a:t>
            </a:r>
          </a:p>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סדר הגודל של מחרוזת של </a:t>
            </a:r>
            <a:r>
              <a:rPr lang="en-US" sz="1200" dirty="0" smtClean="0">
                <a:solidFill>
                  <a:schemeClr val="tx1"/>
                </a:solidFill>
              </a:rPr>
              <a:t>DNA</a:t>
            </a:r>
            <a:r>
              <a:rPr lang="he-IL" sz="1200" dirty="0" smtClean="0">
                <a:solidFill>
                  <a:schemeClr val="tx1"/>
                </a:solidFill>
              </a:rPr>
              <a:t> שלם –1.6 </a:t>
            </a:r>
            <a:r>
              <a:rPr lang="en-US" sz="1200" dirty="0" smtClean="0">
                <a:solidFill>
                  <a:schemeClr val="tx1"/>
                </a:solidFill>
              </a:rPr>
              <a:t>GB</a:t>
            </a:r>
            <a:r>
              <a:rPr lang="he-IL" sz="1200" dirty="0" smtClean="0">
                <a:solidFill>
                  <a:schemeClr val="tx1"/>
                </a:solidFill>
              </a:rPr>
              <a:t> - כ2 דיסקים </a:t>
            </a: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משותף</a:t>
            </a: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a:t>
            </a: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 רוב המוטציות אינן מזיקות,</a:t>
            </a:r>
            <a:r>
              <a:rPr lang="he-IL" sz="1200" kern="1200" baseline="0" dirty="0" smtClean="0">
                <a:solidFill>
                  <a:schemeClr val="tx1"/>
                </a:solidFill>
                <a:latin typeface="Arial" pitchFamily="34" charset="0"/>
                <a:ea typeface="+mn-ea"/>
                <a:cs typeface="+mn-cs"/>
              </a:rPr>
              <a:t> במקום לא נכון - סרטן</a:t>
            </a:r>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dirty="0" smtClean="0"/>
                  <a:t>מקבול כזה:</a:t>
                </a:r>
                <a:endParaRPr lang="en-US" dirty="0" smtClean="0"/>
              </a:p>
              <a:p>
                <a:pPr lvl="1" algn="r" rtl="1"/>
                <a:r>
                  <a:rPr lang="he-IL" dirty="0" smtClean="0"/>
                  <a:t>עדיף לתת לכל תהליכון מספיק עבודה כך שמערכת ההפעלה תשקיע את המשאבים בעבודה עצמה ולא בניהול תהליכונים.</a:t>
                </a:r>
                <a:endParaRPr lang="en-US" dirty="0" smtClean="0"/>
              </a:p>
              <a:p>
                <a:pPr lvl="1" algn="r" rtl="1"/>
                <a:r>
                  <a:rPr lang="he-IL" dirty="0" smtClean="0"/>
                  <a:t>מקבול שכזה מונע בעייתיות של תהליכונים שסיימו את עבודתם וממתינים לתהליכונים אחרים. במקבול התהליך – אין שום תלות בין התהליכונים.</a:t>
                </a:r>
                <a:endParaRPr lang="en-US" dirty="0" smtClean="0"/>
              </a:p>
              <a:p>
                <a:pPr lvl="1" algn="r" rtl="1"/>
                <a:r>
                  <a:rPr lang="he-IL" dirty="0" smtClean="0"/>
                  <a:t>הרצת כל קריאה על פני תהליכון יחיד עוזרת מבחינת העומס על הזכרון. סטטיסטית – ישנן פחות רקורסיות "עמוקות" באותו הזמן.</a:t>
                </a:r>
              </a:p>
              <a:p>
                <a:pPr lvl="1" algn="r" rtl="1"/>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מאידך, נראה שמיון הדגימות, לא עוזר לשפר את זמן הריצה באופן ניכר.</a:t>
                </a:r>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להמשך: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כרטיס </a:t>
                </a:r>
                <a:r>
                  <a:rPr lang="he-IL" dirty="0" smtClean="0"/>
                  <a:t>מסך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smtClean="0"/>
                  <a:t>המיון אמור לעזור בעיקר בשביל כרטיס במסך בגלל הסתעפויות של תהליכונים</a:t>
                </a:r>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הרקורסיה של האלגוריתם מעמיסה על הזכרון ובעייתית בהעברת המימוש לכרטיס מסך.</a:t>
                </a:r>
                <a:endParaRPr lang="en-US"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lvl="1" algn="r" rtl="1"/>
                <a:endParaRPr lang="en-US" dirty="0" smtClean="0"/>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r" defTabSz="914400" rtl="0" eaLnBrk="1" fontAlgn="base" latinLnBrk="0" hangingPunct="1">
                  <a:lnSpc>
                    <a:spcPct val="100000"/>
                  </a:lnSpc>
                  <a:spcBef>
                    <a:spcPct val="30000"/>
                  </a:spcBef>
                  <a:spcAft>
                    <a:spcPct val="0"/>
                  </a:spcAft>
                  <a:buClrTx/>
                  <a:buSzTx/>
                  <a:buFontTx/>
                  <a:buNone/>
                  <a:tabLst/>
                  <a:defRPr/>
                </a:pPr>
                <a:r>
                  <a:rPr lang="he-IL" dirty="0" smtClean="0"/>
                  <a:t>בסופו של דבר – המערכת מחפשת מחרוזות</a:t>
                </a:r>
                <a:r>
                  <a:rPr lang="he-IL" baseline="0" dirty="0" smtClean="0"/>
                  <a:t> קצרות על פני הגנום האנושי.</a:t>
                </a:r>
                <a:endParaRPr lang="en-US" baseline="0" dirty="0" smtClean="0"/>
              </a:p>
              <a:p>
                <a:pPr algn="r"/>
                <a:endParaRPr lang="en-US" dirty="0" smtClean="0"/>
              </a:p>
              <a:p>
                <a:pPr algn="r"/>
                <a:r>
                  <a:rPr lang="he-IL" dirty="0" smtClean="0"/>
                  <a:t>לעבור </a:t>
                </a:r>
                <a:r>
                  <a:rPr lang="he-IL" dirty="0" smtClean="0"/>
                  <a:t>על </a:t>
                </a:r>
                <a:r>
                  <a:rPr lang="he-IL" dirty="0" smtClean="0"/>
                  <a:t>הנקודות</a:t>
                </a:r>
                <a:endParaRPr lang="en-US" dirty="0" smtClean="0"/>
              </a:p>
              <a:p>
                <a:pPr algn="r"/>
                <a:endParaRPr lang="en-US" dirty="0" smtClean="0"/>
              </a:p>
              <a:p>
                <a:pPr algn="r"/>
                <a:endParaRPr lang="en-US" baseline="0" dirty="0" smtClean="0"/>
              </a:p>
              <a:p>
                <a:pPr marL="0" marR="0" indent="0" algn="r" defTabSz="914400" rtl="0" eaLnBrk="1" fontAlgn="base" latinLnBrk="0" hangingPunct="1">
                  <a:lnSpc>
                    <a:spcPct val="100000"/>
                  </a:lnSpc>
                  <a:spcBef>
                    <a:spcPct val="30000"/>
                  </a:spcBef>
                  <a:spcAft>
                    <a:spcPct val="0"/>
                  </a:spcAft>
                  <a:buClrTx/>
                  <a:buSzTx/>
                  <a:buFontTx/>
                  <a:buNone/>
                  <a:tabLst/>
                  <a:defRPr/>
                </a:pPr>
                <a:r>
                  <a:rPr lang="he-IL" dirty="0" smtClean="0"/>
                  <a:t>הבעיה</a:t>
                </a:r>
                <a:r>
                  <a:rPr lang="he-IL" baseline="0" dirty="0" smtClean="0"/>
                  <a:t> שמנסים לפתור: מיקום המון דגימות על הגנום</a:t>
                </a:r>
                <a:endParaRPr lang="he-IL" dirty="0" smtClean="0"/>
              </a:p>
              <a:p>
                <a:pPr algn="r"/>
                <a:endParaRPr lang="he-IL" baseline="0" dirty="0" smtClean="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sz="1200" kern="1200" dirty="0" smtClean="0">
                    <a:solidFill>
                      <a:schemeClr val="tx1"/>
                    </a:solidFill>
                    <a:effectLst/>
                    <a:latin typeface="Arial" pitchFamily="34" charset="0"/>
                    <a:ea typeface="+mn-ea"/>
                    <a:cs typeface="+mn-cs"/>
                  </a:rPr>
                  <a:t>אלגוריתם </a:t>
                </a:r>
                <a:r>
                  <a:rPr lang="en-US" sz="1200" kern="1200" dirty="0" smtClean="0">
                    <a:solidFill>
                      <a:schemeClr val="tx1"/>
                    </a:solidFill>
                    <a:effectLst/>
                    <a:latin typeface="Arial" pitchFamily="34" charset="0"/>
                    <a:ea typeface="+mn-ea"/>
                    <a:cs typeface="+mn-cs"/>
                  </a:rPr>
                  <a:t>BWA</a:t>
                </a:r>
                <a:r>
                  <a:rPr lang="he-IL" sz="1200" kern="1200" baseline="0" dirty="0" smtClean="0">
                    <a:solidFill>
                      <a:schemeClr val="tx1"/>
                    </a:solidFill>
                    <a:effectLst/>
                    <a:latin typeface="Arial" pitchFamily="34" charset="0"/>
                    <a:ea typeface="+mn-ea"/>
                    <a:cs typeface="+mn-cs"/>
                  </a:rPr>
                  <a:t> מוצא מחרוזת ביעילות של </a:t>
                </a:r>
                <a:r>
                  <a:rPr lang="en-US" sz="1200" kern="1200" baseline="0" dirty="0" smtClean="0">
                    <a:solidFill>
                      <a:schemeClr val="tx1"/>
                    </a:solidFill>
                    <a:effectLst/>
                    <a:latin typeface="Arial" pitchFamily="34" charset="0"/>
                    <a:ea typeface="+mn-ea"/>
                    <a:cs typeface="+mn-cs"/>
                  </a:rPr>
                  <a:t>O(|w|)</a:t>
                </a:r>
                <a:r>
                  <a:rPr lang="he-IL" sz="1200" kern="1200" baseline="0" dirty="0" smtClean="0">
                    <a:solidFill>
                      <a:schemeClr val="tx1"/>
                    </a:solidFill>
                    <a:effectLst/>
                    <a:latin typeface="Arial" pitchFamily="34" charset="0"/>
                    <a:ea typeface="+mn-ea"/>
                    <a:cs typeface="+mn-cs"/>
                  </a:rPr>
                  <a:t>!</a:t>
                </a:r>
              </a:p>
              <a:p>
                <a:pPr lvl="0" algn="r" rtl="1"/>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המדהים בו - לא </a:t>
                </a:r>
                <a:r>
                  <a:rPr lang="he-IL" sz="1200" kern="1200" dirty="0">
                    <a:solidFill>
                      <a:schemeClr val="tx1"/>
                    </a:solidFill>
                    <a:effectLst/>
                    <a:latin typeface="Arial" pitchFamily="34" charset="0"/>
                    <a:ea typeface="+mn-ea"/>
                    <a:cs typeface="+mn-cs"/>
                  </a:rPr>
                  <a:t>תלוי באורך באורך הגנום</a:t>
                </a:r>
                <a:r>
                  <a:rPr lang="he-IL" sz="1200" kern="1200" dirty="0" smtClean="0">
                    <a:solidFill>
                      <a:schemeClr val="tx1"/>
                    </a:solidFill>
                    <a:effectLst/>
                    <a:latin typeface="Arial" pitchFamily="34" charset="0"/>
                    <a:ea typeface="+mn-ea"/>
                    <a:cs typeface="+mn-cs"/>
                  </a:rPr>
                  <a:t>! </a:t>
                </a:r>
              </a:p>
              <a:p>
                <a:pPr lvl="0" algn="r" rtl="1"/>
                <a:r>
                  <a:rPr lang="he-IL" sz="1200" kern="1200" dirty="0" smtClean="0">
                    <a:solidFill>
                      <a:schemeClr val="tx1"/>
                    </a:solidFill>
                    <a:effectLst/>
                    <a:latin typeface="Arial" pitchFamily="34" charset="0"/>
                    <a:ea typeface="+mn-ea"/>
                    <a:cs typeface="+mn-cs"/>
                  </a:rPr>
                  <a:t>יודע להתגבר על שגיאות במחרוזות הקצרות</a:t>
                </a:r>
              </a:p>
              <a:p>
                <a:pPr lvl="0" algn="r" rtl="1"/>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להמחשה</a:t>
                </a:r>
                <a:r>
                  <a:rPr lang="he-IL" sz="1200" kern="1200" baseline="0" dirty="0" smtClean="0">
                    <a:solidFill>
                      <a:schemeClr val="tx1"/>
                    </a:solidFill>
                    <a:effectLst/>
                    <a:latin typeface="Arial" pitchFamily="34" charset="0"/>
                    <a:ea typeface="+mn-ea"/>
                    <a:cs typeface="+mn-cs"/>
                  </a:rPr>
                  <a:t> – כאילו מחפשים את המשפט "להיות או לא להיות" בכל כתבי שייקספיר – אז מספר האותיות שתהיה צריך לחפש בהם יהיה ב"סדר גודל" של 17 אותיות.</a:t>
                </a:r>
                <a:endParaRPr lang="en-US" sz="1200" kern="1200" dirty="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בפועל</a:t>
                </a:r>
                <a:r>
                  <a:rPr lang="he-IL" sz="1200" kern="1200" dirty="0">
                    <a:solidFill>
                      <a:schemeClr val="tx1"/>
                    </a:solidFill>
                    <a:effectLst/>
                    <a:latin typeface="Arial" pitchFamily="34" charset="0"/>
                    <a:ea typeface="+mn-ea"/>
                    <a:cs typeface="+mn-cs"/>
                  </a:rPr>
                  <a:t>,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את </a:t>
                </a:r>
                <a:r>
                  <a:rPr lang="he-IL" sz="1200" kern="1200" dirty="0">
                    <a:solidFill>
                      <a:schemeClr val="tx1"/>
                    </a:solidFill>
                    <a:effectLst/>
                    <a:latin typeface="Arial" pitchFamily="34" charset="0"/>
                    <a:ea typeface="+mn-ea"/>
                    <a:cs typeface="+mn-cs"/>
                  </a:rPr>
                  <a:t>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smtClean="0">
                    <a:solidFill>
                      <a:schemeClr val="tx1"/>
                    </a:solidFill>
                    <a:effectLst/>
                    <a:latin typeface="Arial" pitchFamily="34" charset="0"/>
                    <a:ea typeface="+mn-ea"/>
                    <a:cs typeface="+mn-cs"/>
                  </a:rPr>
                  <a:t>.</a:t>
                </a:r>
              </a:p>
              <a:p>
                <a:pPr lvl="0" algn="r" rtl="1"/>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smtClean="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he-IL"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אבל מכיוון</a:t>
                </a:r>
                <a:r>
                  <a:rPr lang="he-IL" sz="1200" kern="1200" baseline="0" dirty="0" smtClean="0">
                    <a:solidFill>
                      <a:schemeClr val="tx1"/>
                    </a:solidFill>
                    <a:effectLst/>
                    <a:latin typeface="Arial" pitchFamily="34" charset="0"/>
                    <a:ea typeface="+mn-ea"/>
                    <a:cs typeface="+mn-cs"/>
                  </a:rPr>
                  <a:t> שהגנום האנושי זהה ב99.9% אצל כל בני האדם – זהו תהליך שמבצעים אותו פעם אחת בלבד ולכן אפשר להזניח אותו מהחישובים.</a:t>
                </a:r>
              </a:p>
              <a:p>
                <a:pPr algn="r" rtl="1"/>
                <a:endParaRPr lang="he-IL" sz="1200" kern="1200" baseline="0" dirty="0" smtClean="0">
                  <a:solidFill>
                    <a:schemeClr val="tx1"/>
                  </a:solidFill>
                  <a:effectLst/>
                  <a:latin typeface="Arial" pitchFamily="34" charset="0"/>
                  <a:ea typeface="+mn-ea"/>
                  <a:cs typeface="+mn-cs"/>
                </a:endParaRPr>
              </a:p>
              <a:p>
                <a:pPr algn="r" rtl="1"/>
                <a:r>
                  <a:rPr lang="he-IL" sz="1200" kern="1200" baseline="0" dirty="0" smtClean="0">
                    <a:solidFill>
                      <a:schemeClr val="tx1"/>
                    </a:solidFill>
                    <a:effectLst/>
                    <a:latin typeface="Arial" pitchFamily="34" charset="0"/>
                    <a:ea typeface="+mn-ea"/>
                    <a:cs typeface="+mn-cs"/>
                  </a:rPr>
                  <a:t>לי לקח שעתיים להריץ את האינדוקס.</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p>
          <a:p>
            <a:pPr lvl="0" algn="r" rtl="1"/>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אדיר</a:t>
            </a:r>
            <a:r>
              <a:rPr lang="he-IL" sz="1200" kern="1200" baseline="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בזמן 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github.com/turner11/BWA-Final_Project/tree/master/Co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1691680" y="764704"/>
                <a:ext cx="7440310"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1691680" y="764704"/>
                <a:ext cx="7440310" cy="4857403"/>
              </a:xfrm>
              <a:blipFill rotWithShape="1">
                <a:blip r:embed="rId3"/>
                <a:stretch>
                  <a:fillRect r="-820"/>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 </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2483768" y="1340768"/>
                <a:ext cx="6432444" cy="4857403"/>
              </a:xfrm>
            </p:spPr>
            <p:txBody>
              <a:bodyPr/>
              <a:lstStyle/>
              <a:p>
                <a:r>
                  <a:rPr lang="he-IL" sz="2000" dirty="0"/>
                  <a:t>יעילות: :</a:t>
                </a:r>
                <a14:m>
                  <m:oMath xmlns:m="http://schemas.openxmlformats.org/officeDocument/2006/math">
                    <m:r>
                      <a:rPr lang="he-IL" sz="2000" i="1">
                        <a:latin typeface="Cambria Math"/>
                      </a:rPr>
                      <m:t>𝜃</m:t>
                    </m:r>
                    <m:r>
                      <a:rPr lang="en-US" sz="2000" i="1">
                        <a:latin typeface="Cambria Math"/>
                      </a:rPr>
                      <m:t>(</m:t>
                    </m:r>
                    <m:f>
                      <m:fPr>
                        <m:ctrlPr>
                          <a:rPr lang="en-US" sz="2000" i="1">
                            <a:latin typeface="Cambria Math"/>
                          </a:rPr>
                        </m:ctrlPr>
                      </m:fPr>
                      <m:num>
                        <m:r>
                          <a:rPr lang="en-US" sz="2000" i="1">
                            <a:latin typeface="Cambria Math"/>
                          </a:rPr>
                          <m:t>𝑚</m:t>
                        </m:r>
                      </m:num>
                      <m:den>
                        <m:r>
                          <a:rPr lang="en-US" sz="2000" i="1">
                            <a:latin typeface="Cambria Math"/>
                          </a:rPr>
                          <m:t>𝑝</m:t>
                        </m:r>
                      </m:den>
                    </m:f>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a:latin typeface="Cambria Math"/>
                      </a:rPr>
                      <m:t>)</m:t>
                    </m:r>
                  </m:oMath>
                </a14:m>
                <a:r>
                  <a:rPr lang="he-IL" sz="2000" dirty="0"/>
                  <a:t> – (כאשר </a:t>
                </a:r>
                <a:r>
                  <a:rPr lang="en-US" sz="2000" dirty="0"/>
                  <a:t>p</a:t>
                </a:r>
                <a:r>
                  <a:rPr lang="he-IL" sz="2000" dirty="0"/>
                  <a:t> הוא פקטור המקבול</a:t>
                </a:r>
                <a:r>
                  <a:rPr lang="he-IL" sz="2000" dirty="0" smtClean="0"/>
                  <a:t>)  </a:t>
                </a:r>
              </a:p>
              <a:p>
                <a:r>
                  <a:rPr lang="he-IL" sz="2000" dirty="0" smtClean="0"/>
                  <a:t>אם </a:t>
                </a:r>
                <a:r>
                  <a:rPr lang="he-IL" sz="2000" dirty="0"/>
                  <a:t>היה ברשותנו כלי למקבול בקנה מידה אינסופי (או לפחות גדול מ-</a:t>
                </a:r>
                <a14:m>
                  <m:oMath xmlns:m="http://schemas.openxmlformats.org/officeDocument/2006/math">
                    <m:r>
                      <a:rPr lang="he-IL" sz="2000" i="1">
                        <a:latin typeface="Cambria Math"/>
                      </a:rPr>
                      <m:t> </m:t>
                    </m:r>
                    <m:r>
                      <a:rPr lang="en-US" sz="2000" i="1">
                        <a:latin typeface="Cambria Math"/>
                      </a:rPr>
                      <m:t>𝑚</m:t>
                    </m:r>
                  </m:oMath>
                </a14:m>
                <a:r>
                  <a:rPr lang="he-IL" sz="2000" dirty="0" smtClean="0"/>
                  <a:t>) אזי</a:t>
                </a:r>
                <a:r>
                  <a:rPr lang="he-IL" sz="2000" dirty="0"/>
                  <a:t>, עבור כל בדיקת </a:t>
                </a:r>
                <a:r>
                  <a:rPr lang="en-US" sz="2000" dirty="0"/>
                  <a:t>DNA</a:t>
                </a:r>
                <a:r>
                  <a:rPr lang="he-IL" sz="2000" dirty="0"/>
                  <a:t> הזמן שידרש לריצת האלגוריתם היה </a:t>
                </a:r>
                <a14:m>
                  <m:oMath xmlns:m="http://schemas.openxmlformats.org/officeDocument/2006/math">
                    <m:r>
                      <a:rPr lang="he-IL" sz="2000" i="1">
                        <a:latin typeface="Cambria Math"/>
                      </a:rPr>
                      <m:t>𝜃</m:t>
                    </m:r>
                    <m:r>
                      <a:rPr lang="en-US" sz="2000" i="1">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smtClean="0"/>
                  <a:t>.</a:t>
                </a:r>
                <a:endParaRPr lang="en-US" sz="2000"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2483768" y="1340768"/>
                <a:ext cx="6432444" cy="4857403"/>
              </a:xfrm>
              <a:blipFill rotWithShape="1">
                <a:blip r:embed="rId3"/>
                <a:stretch>
                  <a:fillRect r="-947"/>
                </a:stretch>
              </a:blipFill>
            </p:spPr>
            <p:txBody>
              <a:bodyPr/>
              <a:lstStyle/>
              <a:p>
                <a:r>
                  <a:rPr lang="he-IL">
                    <a:noFill/>
                  </a:rPr>
                  <a:t> </a:t>
                </a:r>
              </a:p>
            </p:txBody>
          </p:sp>
        </mc:Fallback>
      </mc:AlternateContent>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pic>
        <p:nvPicPr>
          <p:cNvPr id="4098" name="Picture 2" descr="C:\Users\Avi\Documents\GitHub\BWA-Final_Project\Documents\הגשת פרויקט\Images\Class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18" y="631594"/>
            <a:ext cx="8283728" cy="584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1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sp>
        <p:nvSpPr>
          <p:cNvPr id="2" name="Rectangle 1"/>
          <p:cNvSpPr/>
          <p:nvPr/>
        </p:nvSpPr>
        <p:spPr>
          <a:xfrm>
            <a:off x="827584" y="908720"/>
            <a:ext cx="8116862" cy="2723823"/>
          </a:xfrm>
          <a:prstGeom prst="rect">
            <a:avLst/>
          </a:prstGeom>
        </p:spPr>
        <p:txBody>
          <a:bodyPr wrap="square">
            <a:spAutoFit/>
          </a:bodyPr>
          <a:lstStyle/>
          <a:p>
            <a:pPr algn="r" rtl="1">
              <a:lnSpc>
                <a:spcPct val="150000"/>
              </a:lnSpc>
            </a:pPr>
            <a:r>
              <a:rPr lang="he-IL" sz="2400" dirty="0" smtClean="0"/>
              <a:t>יכולות:</a:t>
            </a:r>
            <a:endParaRPr lang="he-IL" sz="2400" dirty="0"/>
          </a:p>
          <a:p>
            <a:pPr marL="857250" lvl="1" indent="-457200" algn="r" rtl="1">
              <a:lnSpc>
                <a:spcPct val="150000"/>
              </a:lnSpc>
              <a:buFont typeface="Arial" panose="020B0604020202020204" pitchFamily="34" charset="0"/>
              <a:buChar char="•"/>
            </a:pPr>
            <a:r>
              <a:rPr lang="he-IL" dirty="0"/>
              <a:t>טרנספורם </a:t>
            </a:r>
            <a:r>
              <a:rPr lang="en-US" dirty="0"/>
              <a:t>BWT</a:t>
            </a:r>
            <a:r>
              <a:rPr lang="he-IL" dirty="0"/>
              <a:t> (אינדוקס).</a:t>
            </a:r>
          </a:p>
          <a:p>
            <a:pPr marL="857250" lvl="1" indent="-457200" algn="r" rtl="1">
              <a:lnSpc>
                <a:spcPct val="150000"/>
              </a:lnSpc>
              <a:buFont typeface="Arial" panose="020B0604020202020204" pitchFamily="34" charset="0"/>
              <a:buChar char="•"/>
            </a:pPr>
            <a:r>
              <a:rPr lang="he-IL" dirty="0"/>
              <a:t>אלגוריתם </a:t>
            </a:r>
            <a:r>
              <a:rPr lang="en-US" dirty="0"/>
              <a:t>BWA-Align</a:t>
            </a:r>
            <a:endParaRPr lang="he-IL" dirty="0"/>
          </a:p>
          <a:p>
            <a:pPr marL="857250" lvl="1" indent="-457200" algn="r" rtl="1">
              <a:lnSpc>
                <a:spcPct val="150000"/>
              </a:lnSpc>
              <a:buFont typeface="Arial" panose="020B0604020202020204" pitchFamily="34" charset="0"/>
              <a:buChar char="•"/>
            </a:pPr>
            <a:r>
              <a:rPr lang="he-IL" dirty="0"/>
              <a:t>אלגוריתם </a:t>
            </a:r>
            <a:r>
              <a:rPr lang="en-US" dirty="0"/>
              <a:t>BWA-Align</a:t>
            </a:r>
            <a:r>
              <a:rPr lang="he-IL" dirty="0"/>
              <a:t> ממוקבל.</a:t>
            </a:r>
          </a:p>
          <a:p>
            <a:pPr marL="857250" lvl="1" indent="-457200" algn="r" rtl="1">
              <a:lnSpc>
                <a:spcPct val="150000"/>
              </a:lnSpc>
              <a:buFont typeface="Arial" panose="020B0604020202020204" pitchFamily="34" charset="0"/>
              <a:buChar char="•"/>
            </a:pPr>
            <a:r>
              <a:rPr lang="he-IL" dirty="0"/>
              <a:t>השוואת זמני ריצה בין האלגוריתם </a:t>
            </a:r>
            <a:r>
              <a:rPr lang="he-IL" dirty="0" smtClean="0"/>
              <a:t>הממוקבל </a:t>
            </a:r>
            <a:r>
              <a:rPr lang="he-IL" dirty="0"/>
              <a:t>והסדרתי</a:t>
            </a:r>
            <a:r>
              <a:rPr lang="he-IL" dirty="0" smtClean="0"/>
              <a:t>.</a:t>
            </a:r>
          </a:p>
          <a:p>
            <a:pPr marL="857250" lvl="1" indent="-457200" algn="r" rtl="1">
              <a:lnSpc>
                <a:spcPct val="150000"/>
              </a:lnSpc>
              <a:buFont typeface="Arial" panose="020B0604020202020204" pitchFamily="34" charset="0"/>
              <a:buChar char="•"/>
            </a:pPr>
            <a:r>
              <a:rPr lang="he-IL" dirty="0" smtClean="0"/>
              <a:t>ביצוע מבחני זמני ריצה ושרטוט תוצאות.</a:t>
            </a:r>
            <a:endParaRPr lang="he-IL" dirty="0"/>
          </a:p>
        </p:txBody>
      </p:sp>
    </p:spTree>
    <p:extLst>
      <p:ext uri="{BB962C8B-B14F-4D97-AF65-F5344CB8AC3E}">
        <p14:creationId xmlns:p14="http://schemas.microsoft.com/office/powerpoint/2010/main" val="341443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he-IL" dirty="0"/>
              <a:t>ממשק משתמש:</a:t>
            </a:r>
          </a:p>
          <a:p>
            <a:pPr lvl="1"/>
            <a:r>
              <a:rPr lang="he-IL" sz="2000" dirty="0" smtClean="0"/>
              <a:t>הזנת פרמטרים מהמשתמש לכלל המודולים.</a:t>
            </a:r>
          </a:p>
          <a:p>
            <a:pPr lvl="1"/>
            <a:r>
              <a:rPr lang="he-IL" sz="2000" kern="0" dirty="0"/>
              <a:t> קבלת פרמטרים מהמשתמש לכלל המודולים</a:t>
            </a:r>
            <a:r>
              <a:rPr lang="he-IL" sz="2000" kern="0" dirty="0" smtClean="0"/>
              <a:t>.</a:t>
            </a:r>
            <a:r>
              <a:rPr lang="he-IL" sz="2000" dirty="0" smtClean="0"/>
              <a:t> </a:t>
            </a:r>
          </a:p>
          <a:p>
            <a:pPr lvl="1"/>
            <a:r>
              <a:rPr lang="he-IL" sz="2000" dirty="0" smtClean="0"/>
              <a:t>הצגת </a:t>
            </a:r>
            <a:r>
              <a:rPr lang="he-IL" sz="2000" dirty="0"/>
              <a:t>השוואת זמני ריצה ופלט טקסטואלי של השוואות </a:t>
            </a:r>
            <a:r>
              <a:rPr lang="en-US" sz="2000" dirty="0"/>
              <a:t>BWA</a:t>
            </a:r>
            <a:r>
              <a:rPr lang="he-IL" sz="2000" dirty="0" smtClean="0"/>
              <a:t>.</a:t>
            </a:r>
            <a:endParaRPr lang="en-US" sz="2000" dirty="0"/>
          </a:p>
        </p:txBody>
      </p:sp>
      <p:pic>
        <p:nvPicPr>
          <p:cNvPr id="3078" name="Picture 6" descr="C:\Users\Avi\Documents\GitHub\BWA-Final_Project\Documents\הגשת פרויקט\Images\G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4077072"/>
            <a:ext cx="6216479" cy="202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48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6" name="Picture 4" descr="C:\Users\Avi\Documents\GitHub\BWA-Final_Project\Documents\הגשת פרויקט\Images\Bwt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149" y="4077072"/>
            <a:ext cx="5976151"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611560" y="1340769"/>
            <a:ext cx="8304652"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BWT</a:t>
            </a:r>
            <a:r>
              <a:rPr lang="en-US" dirty="0"/>
              <a:t> </a:t>
            </a:r>
            <a:r>
              <a:rPr lang="en-US" dirty="0" smtClean="0"/>
              <a:t>Logics</a:t>
            </a:r>
            <a:r>
              <a:rPr lang="he-IL" dirty="0" smtClean="0"/>
              <a:t>:</a:t>
            </a:r>
          </a:p>
          <a:p>
            <a:pPr lvl="1"/>
            <a:r>
              <a:rPr lang="he-IL" dirty="0" smtClean="0"/>
              <a:t>יצירת אינדקס.</a:t>
            </a:r>
            <a:endParaRPr lang="he-IL" dirty="0"/>
          </a:p>
        </p:txBody>
      </p:sp>
    </p:spTree>
    <p:extLst>
      <p:ext uri="{BB962C8B-B14F-4D97-AF65-F5344CB8AC3E}">
        <p14:creationId xmlns:p14="http://schemas.microsoft.com/office/powerpoint/2010/main" val="1831990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5" name="Picture 3" descr="C:\Users\Avi\Documents\GitHub\BWA-Final_Project\Documents\הגשת פרויקט\Images\seq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77072"/>
            <a:ext cx="4549312" cy="24231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858939" y="836712"/>
            <a:ext cx="808862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Sequence Logics</a:t>
            </a:r>
            <a:r>
              <a:rPr lang="he-IL" dirty="0" smtClean="0"/>
              <a:t>:</a:t>
            </a:r>
            <a:endParaRPr lang="he-IL" dirty="0"/>
          </a:p>
          <a:p>
            <a:pPr lvl="1"/>
            <a:r>
              <a:rPr lang="he-IL" sz="2000" dirty="0" smtClean="0"/>
              <a:t>מודול </a:t>
            </a:r>
            <a:r>
              <a:rPr lang="he-IL" sz="2000" dirty="0"/>
              <a:t>לטיפול בענייני </a:t>
            </a:r>
            <a:r>
              <a:rPr lang="he-IL" sz="2000" dirty="0" smtClean="0"/>
              <a:t>דגימות</a:t>
            </a:r>
          </a:p>
          <a:p>
            <a:pPr lvl="1"/>
            <a:r>
              <a:rPr lang="he-IL" sz="2000" dirty="0"/>
              <a:t>מציאת התאמה של קריאה  / מספר קריאות על פני הגנום (כולל חיפוש על דגימות שמחושבות בזמן ריצה</a:t>
            </a:r>
            <a:r>
              <a:rPr lang="he-IL" sz="2000" dirty="0" smtClean="0"/>
              <a:t>)</a:t>
            </a:r>
            <a:r>
              <a:rPr lang="he-IL" sz="2000" kern="0" dirty="0" smtClean="0"/>
              <a:t>.</a:t>
            </a:r>
            <a:r>
              <a:rPr lang="he-IL" sz="2000" dirty="0" smtClean="0"/>
              <a:t> </a:t>
            </a:r>
          </a:p>
          <a:p>
            <a:pPr lvl="1"/>
            <a:r>
              <a:rPr lang="he-IL" sz="2000" dirty="0"/>
              <a:t>יצירת מדגם דגימות המדמות דגימות </a:t>
            </a:r>
            <a:r>
              <a:rPr lang="he-IL" sz="2000" dirty="0" smtClean="0"/>
              <a:t>מחולה.</a:t>
            </a:r>
            <a:endParaRPr lang="en-US" sz="2000" dirty="0"/>
          </a:p>
        </p:txBody>
      </p:sp>
    </p:spTree>
    <p:extLst>
      <p:ext uri="{BB962C8B-B14F-4D97-AF65-F5344CB8AC3E}">
        <p14:creationId xmlns:p14="http://schemas.microsoft.com/office/powerpoint/2010/main" val="453833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4" name="Picture 2" descr="C:\Users\Avi\Documents\GitHub\BWA-Final_Project\Documents\הגשת פרויקט\Images\i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121" y="3573016"/>
            <a:ext cx="3850302" cy="2861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Inexact </a:t>
            </a:r>
            <a:r>
              <a:rPr lang="en-US" dirty="0"/>
              <a:t>Search </a:t>
            </a:r>
            <a:r>
              <a:rPr lang="he-IL" dirty="0" smtClean="0"/>
              <a:t>:</a:t>
            </a:r>
            <a:endParaRPr lang="he-IL" dirty="0"/>
          </a:p>
          <a:p>
            <a:pPr lvl="1"/>
            <a:r>
              <a:rPr lang="he-IL" sz="2000" dirty="0"/>
              <a:t>חיפוש של מחרוזת בודדת באינדקס</a:t>
            </a:r>
            <a:r>
              <a:rPr lang="he-IL" sz="2000" dirty="0" smtClean="0"/>
              <a:t>.</a:t>
            </a:r>
            <a:endParaRPr lang="en-US" sz="2000" dirty="0"/>
          </a:p>
        </p:txBody>
      </p:sp>
    </p:spTree>
    <p:extLst>
      <p:ext uri="{BB962C8B-B14F-4D97-AF65-F5344CB8AC3E}">
        <p14:creationId xmlns:p14="http://schemas.microsoft.com/office/powerpoint/2010/main" val="343400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a:t>
            </a:r>
            <a:endParaRPr lang="he-IL" altLang="he-IL" kern="0" dirty="0"/>
          </a:p>
        </p:txBody>
      </p:sp>
      <p:pic>
        <p:nvPicPr>
          <p:cNvPr id="5128" name="Picture 8" descr="C:\Users\Avi\Documents\GitHub\BWA-Final_Project\Documents\הגשת פרויקט\Images\clea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5" y="1333560"/>
            <a:ext cx="7200800" cy="36329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99993" y="922678"/>
            <a:ext cx="7524328" cy="410882"/>
          </a:xfrm>
          <a:prstGeom prst="rect">
            <a:avLst/>
          </a:prstGeom>
        </p:spPr>
        <p:txBody>
          <a:bodyPr wrap="square">
            <a:spAutoFit/>
          </a:bodyPr>
          <a:lstStyle/>
          <a:p>
            <a:pPr algn="r" rtl="1">
              <a:lnSpc>
                <a:spcPct val="115000"/>
              </a:lnSpc>
              <a:spcBef>
                <a:spcPts val="1000"/>
              </a:spcBef>
              <a:spcAft>
                <a:spcPts val="0"/>
              </a:spcAft>
            </a:pPr>
            <a:r>
              <a:rPr lang="he-IL" b="1" dirty="0"/>
              <a:t>בדיקה: האם אורך הדגימות משפיע על פקטור המיקבול?</a:t>
            </a:r>
            <a:endParaRPr lang="en-US" b="1" dirty="0"/>
          </a:p>
        </p:txBody>
      </p:sp>
      <p:sp>
        <p:nvSpPr>
          <p:cNvPr id="11" name="Rectangle 10"/>
          <p:cNvSpPr/>
          <p:nvPr/>
        </p:nvSpPr>
        <p:spPr>
          <a:xfrm>
            <a:off x="295783" y="4827820"/>
            <a:ext cx="8622530" cy="2215991"/>
          </a:xfrm>
          <a:prstGeom prst="rect">
            <a:avLst/>
          </a:prstGeom>
        </p:spPr>
        <p:txBody>
          <a:bodyPr wrap="square">
            <a:spAutoFit/>
          </a:bodyPr>
          <a:lstStyle/>
          <a:p>
            <a:pPr marL="448310" algn="r" rtl="1">
              <a:lnSpc>
                <a:spcPct val="115000"/>
              </a:lnSpc>
              <a:spcAft>
                <a:spcPts val="0"/>
              </a:spcAft>
            </a:pPr>
            <a:r>
              <a:rPr lang="he-IL" u="sng" dirty="0" smtClean="0"/>
              <a:t>מסקנה</a:t>
            </a:r>
            <a:r>
              <a:rPr lang="he-IL" dirty="0" smtClean="0"/>
              <a:t>:</a:t>
            </a:r>
            <a:endParaRPr lang="en-US" sz="2000" dirty="0" smtClean="0"/>
          </a:p>
          <a:p>
            <a:pPr marL="448310" algn="r" rtl="1">
              <a:lnSpc>
                <a:spcPct val="115000"/>
              </a:lnSpc>
              <a:spcAft>
                <a:spcPts val="0"/>
              </a:spcAft>
            </a:pPr>
            <a:r>
              <a:rPr lang="he-IL" b="1" dirty="0" smtClean="0"/>
              <a:t> המיקבול נותר יעיל פי 4-5 ללא תלות באורך הדגימה. </a:t>
            </a:r>
            <a:endParaRPr lang="en-US" sz="2000" b="1" dirty="0" smtClean="0"/>
          </a:p>
          <a:p>
            <a:pPr marL="340360" algn="r" rtl="1">
              <a:lnSpc>
                <a:spcPct val="115000"/>
              </a:lnSpc>
              <a:spcAft>
                <a:spcPts val="0"/>
              </a:spcAft>
            </a:pPr>
            <a:r>
              <a:rPr lang="he-IL" dirty="0" smtClean="0"/>
              <a:t>ציר </a:t>
            </a:r>
            <a:r>
              <a:rPr lang="en-US" dirty="0"/>
              <a:t>X</a:t>
            </a:r>
            <a:r>
              <a:rPr lang="he-IL" dirty="0"/>
              <a:t>: אורך הדגימה</a:t>
            </a:r>
            <a:endParaRPr lang="en-US" sz="2000" dirty="0"/>
          </a:p>
          <a:p>
            <a:pPr marL="340360" algn="r" rtl="1">
              <a:lnSpc>
                <a:spcPct val="115000"/>
              </a:lnSpc>
              <a:spcAft>
                <a:spcPts val="0"/>
              </a:spcAft>
            </a:pPr>
            <a:r>
              <a:rPr lang="he-IL" dirty="0"/>
              <a:t>ציר </a:t>
            </a:r>
            <a:r>
              <a:rPr lang="en-US" dirty="0"/>
              <a:t>Y</a:t>
            </a:r>
            <a:r>
              <a:rPr lang="he-IL" dirty="0"/>
              <a:t>: סה"כ שניות שנדרשו להשוואת 100 דגימות (ממוקבל / לא ממוקבל)</a:t>
            </a:r>
            <a:endParaRPr lang="en-US" sz="2000" dirty="0"/>
          </a:p>
          <a:p>
            <a:pPr marL="457200" algn="r" rtl="1">
              <a:lnSpc>
                <a:spcPct val="115000"/>
              </a:lnSpc>
              <a:spcAft>
                <a:spcPts val="0"/>
              </a:spcAft>
            </a:pPr>
            <a:r>
              <a:rPr lang="he-IL" dirty="0"/>
              <a:t> </a:t>
            </a:r>
            <a:endParaRPr lang="en-US" sz="2000" dirty="0"/>
          </a:p>
          <a:p>
            <a:pPr>
              <a:lnSpc>
                <a:spcPct val="115000"/>
              </a:lnSpc>
              <a:spcAft>
                <a:spcPts val="0"/>
              </a:spcAft>
            </a:pPr>
            <a:r>
              <a:rPr lang="en-US" dirty="0"/>
              <a:t> </a:t>
            </a:r>
            <a:endParaRPr lang="en-US" sz="2000" dirty="0">
              <a:latin typeface="Calibri"/>
              <a:ea typeface="Times New Roman"/>
              <a:cs typeface="Arial"/>
            </a:endParaRPr>
          </a:p>
        </p:txBody>
      </p:sp>
    </p:spTree>
    <p:extLst>
      <p:ext uri="{BB962C8B-B14F-4D97-AF65-F5344CB8AC3E}">
        <p14:creationId xmlns:p14="http://schemas.microsoft.com/office/powerpoint/2010/main" val="45558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a:t>
            </a:r>
            <a:endParaRPr lang="he-IL" altLang="he-IL" kern="0" dirty="0"/>
          </a:p>
        </p:txBody>
      </p:sp>
      <p:sp>
        <p:nvSpPr>
          <p:cNvPr id="8" name="Rectangle 7"/>
          <p:cNvSpPr/>
          <p:nvPr/>
        </p:nvSpPr>
        <p:spPr>
          <a:xfrm>
            <a:off x="1299993" y="922678"/>
            <a:ext cx="7524328" cy="383823"/>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מספר הדגימות משפיע על פקטור המיקבול?</a:t>
            </a:r>
            <a:endParaRPr lang="en-US" b="1" dirty="0"/>
          </a:p>
        </p:txBody>
      </p:sp>
      <p:sp>
        <p:nvSpPr>
          <p:cNvPr id="11" name="Rectangle 10"/>
          <p:cNvSpPr/>
          <p:nvPr/>
        </p:nvSpPr>
        <p:spPr>
          <a:xfrm>
            <a:off x="295783" y="4827820"/>
            <a:ext cx="8622530" cy="1831271"/>
          </a:xfrm>
          <a:prstGeom prst="rect">
            <a:avLst/>
          </a:prstGeom>
        </p:spPr>
        <p:txBody>
          <a:bodyPr wrap="square">
            <a:spAutoFit/>
          </a:bodyPr>
          <a:lstStyle/>
          <a:p>
            <a:pPr algn="r" rtl="1"/>
            <a:r>
              <a:rPr lang="he-IL" u="sng" dirty="0"/>
              <a:t>מסקנה</a:t>
            </a:r>
            <a:r>
              <a:rPr lang="he-IL" dirty="0"/>
              <a:t>: </a:t>
            </a:r>
            <a:endParaRPr lang="he-IL" dirty="0" smtClean="0"/>
          </a:p>
          <a:p>
            <a:pPr algn="r" rtl="1"/>
            <a:r>
              <a:rPr lang="he-IL" b="1" dirty="0" smtClean="0"/>
              <a:t>המיקבול </a:t>
            </a:r>
            <a:r>
              <a:rPr lang="he-IL" b="1" dirty="0"/>
              <a:t>נותר יעיל פי 4-5 ללא תלות במספר הדגימות.</a:t>
            </a:r>
            <a:endParaRPr lang="en-US" b="1" dirty="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(ממוקבל / לא ממוקבל)</a:t>
            </a:r>
            <a:endParaRPr lang="en-US" dirty="0"/>
          </a:p>
          <a:p>
            <a:pPr marL="457200" algn="r" rtl="1">
              <a:lnSpc>
                <a:spcPct val="115000"/>
              </a:lnSpc>
              <a:spcAft>
                <a:spcPts val="0"/>
              </a:spcAft>
            </a:pPr>
            <a:r>
              <a:rPr lang="he-IL" dirty="0"/>
              <a:t> </a:t>
            </a:r>
            <a:r>
              <a:rPr lang="en-US" dirty="0"/>
              <a:t> </a:t>
            </a:r>
            <a:endParaRPr lang="en-US" sz="2000" dirty="0">
              <a:latin typeface="Calibri"/>
              <a:ea typeface="Times New Roman"/>
              <a:cs typeface="Arial"/>
            </a:endParaRPr>
          </a:p>
        </p:txBody>
      </p:sp>
      <p:pic>
        <p:nvPicPr>
          <p:cNvPr id="7" name="Picture 6"/>
          <p:cNvPicPr/>
          <p:nvPr/>
        </p:nvPicPr>
        <p:blipFill>
          <a:blip r:embed="rId3"/>
          <a:stretch>
            <a:fillRect/>
          </a:stretch>
        </p:blipFill>
        <p:spPr>
          <a:xfrm>
            <a:off x="251520" y="1412955"/>
            <a:ext cx="7216452" cy="3528213"/>
          </a:xfrm>
          <a:prstGeom prst="rect">
            <a:avLst/>
          </a:prstGeom>
        </p:spPr>
      </p:pic>
    </p:spTree>
    <p:extLst>
      <p:ext uri="{BB962C8B-B14F-4D97-AF65-F5344CB8AC3E}">
        <p14:creationId xmlns:p14="http://schemas.microsoft.com/office/powerpoint/2010/main" val="292038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fade">
                                      <p:cBhvr>
                                        <p:cTn id="15" dur="500"/>
                                        <p:tgtEl>
                                          <p:spTgt spid="54275">
                                            <p:txEl>
                                              <p:pRg st="2" end="2"/>
                                            </p:txEl>
                                          </p:spTgt>
                                        </p:tgtEl>
                                      </p:cBhvr>
                                    </p:animEffec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fade">
                                      <p:cBhvr>
                                        <p:cTn id="20" dur="500"/>
                                        <p:tgtEl>
                                          <p:spTgt spid="54275">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fade">
                                      <p:cBhvr>
                                        <p:cTn id="25" dur="500"/>
                                        <p:tgtEl>
                                          <p:spTgt spid="542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fade">
                                      <p:cBhvr>
                                        <p:cTn id="28"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III</a:t>
            </a:r>
            <a:endParaRPr lang="he-IL" altLang="he-IL" kern="0" dirty="0"/>
          </a:p>
        </p:txBody>
      </p:sp>
      <p:sp>
        <p:nvSpPr>
          <p:cNvPr id="8" name="Rectangle 7"/>
          <p:cNvSpPr/>
          <p:nvPr/>
        </p:nvSpPr>
        <p:spPr>
          <a:xfrm>
            <a:off x="395536" y="922678"/>
            <a:ext cx="8428785" cy="857671"/>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מיון הדגימות לפני ההתאמה משפיע על ביצוע ההתאמה באופן ממוקבל?</a:t>
            </a:r>
            <a:endParaRPr lang="en-US" b="1" dirty="0"/>
          </a:p>
          <a:p>
            <a:pPr algn="r" rtl="1">
              <a:lnSpc>
                <a:spcPct val="115000"/>
              </a:lnSpc>
              <a:spcBef>
                <a:spcPts val="1000"/>
              </a:spcBef>
              <a:spcAft>
                <a:spcPts val="0"/>
              </a:spcAft>
            </a:pPr>
            <a:endParaRPr lang="en-US" b="1" dirty="0"/>
          </a:p>
        </p:txBody>
      </p:sp>
      <p:sp>
        <p:nvSpPr>
          <p:cNvPr id="11" name="Rectangle 10"/>
          <p:cNvSpPr/>
          <p:nvPr/>
        </p:nvSpPr>
        <p:spPr>
          <a:xfrm>
            <a:off x="-180528" y="4827820"/>
            <a:ext cx="9098841" cy="2185214"/>
          </a:xfrm>
          <a:prstGeom prst="rect">
            <a:avLst/>
          </a:prstGeom>
        </p:spPr>
        <p:txBody>
          <a:bodyPr wrap="square">
            <a:spAutoFit/>
          </a:bodyPr>
          <a:lstStyle/>
          <a:p>
            <a:pPr algn="r" rtl="1"/>
            <a:r>
              <a:rPr lang="he-IL" u="sng" dirty="0" smtClean="0"/>
              <a:t>מסקנה</a:t>
            </a:r>
            <a:r>
              <a:rPr lang="he-IL" dirty="0" smtClean="0"/>
              <a:t>:</a:t>
            </a:r>
          </a:p>
          <a:p>
            <a:pPr algn="r" rtl="1"/>
            <a:r>
              <a:rPr lang="he-IL" b="1" dirty="0" smtClean="0"/>
              <a:t> המיון מסייע באופן עקבי לזמן הריצה, אך רק בפקטור של כ 1%-1.5%</a:t>
            </a:r>
            <a:endParaRPr lang="en-US" b="1" dirty="0" smtClean="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בתהליך ממוקבל (ממויין / לא ממויין)</a:t>
            </a:r>
            <a:endParaRPr lang="en-US" dirty="0"/>
          </a:p>
          <a:p>
            <a:pPr marL="457200" algn="r" rtl="1">
              <a:lnSpc>
                <a:spcPct val="115000"/>
              </a:lnSpc>
              <a:spcAft>
                <a:spcPts val="0"/>
              </a:spcAft>
            </a:pPr>
            <a:r>
              <a:rPr lang="he-IL" dirty="0" smtClean="0"/>
              <a:t> </a:t>
            </a:r>
            <a:endParaRPr lang="en-US" sz="2000" dirty="0" smtClean="0"/>
          </a:p>
          <a:p>
            <a:pPr algn="r" rtl="1">
              <a:lnSpc>
                <a:spcPct val="115000"/>
              </a:lnSpc>
              <a:spcAft>
                <a:spcPts val="0"/>
              </a:spcAft>
            </a:pPr>
            <a:r>
              <a:rPr lang="en-US" dirty="0"/>
              <a:t> </a:t>
            </a:r>
            <a:endParaRPr lang="en-US" sz="2000" dirty="0">
              <a:latin typeface="Calibri"/>
              <a:ea typeface="Times New Roman"/>
              <a:cs typeface="Arial"/>
            </a:endParaRPr>
          </a:p>
        </p:txBody>
      </p:sp>
      <p:pic>
        <p:nvPicPr>
          <p:cNvPr id="9" name="Picture 8"/>
          <p:cNvPicPr/>
          <p:nvPr/>
        </p:nvPicPr>
        <p:blipFill>
          <a:blip r:embed="rId3"/>
          <a:stretch>
            <a:fillRect/>
          </a:stretch>
        </p:blipFill>
        <p:spPr>
          <a:xfrm>
            <a:off x="251520" y="1392853"/>
            <a:ext cx="7125165" cy="3434967"/>
          </a:xfrm>
          <a:prstGeom prst="rect">
            <a:avLst/>
          </a:prstGeom>
        </p:spPr>
      </p:pic>
    </p:spTree>
    <p:extLst>
      <p:ext uri="{BB962C8B-B14F-4D97-AF65-F5344CB8AC3E}">
        <p14:creationId xmlns:p14="http://schemas.microsoft.com/office/powerpoint/2010/main" val="162604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6789" y="1196752"/>
            <a:ext cx="8820472" cy="5262979"/>
          </a:xfrm>
          <a:prstGeom prst="rect">
            <a:avLst/>
          </a:prstGeom>
        </p:spPr>
        <p:txBody>
          <a:bodyPr wrap="square">
            <a:spAutoFit/>
          </a:bodyPr>
          <a:lstStyle/>
          <a:p>
            <a:pPr algn="r" rtl="1"/>
            <a:endParaRPr lang="en-US" sz="2400" b="1" dirty="0"/>
          </a:p>
          <a:p>
            <a:pPr marL="342900" lvl="0" indent="-342900" algn="r" rtl="1">
              <a:buFont typeface="+mj-lt"/>
              <a:buAutoNum type="arabicPeriod"/>
            </a:pPr>
            <a:r>
              <a:rPr lang="he-IL" sz="2400" dirty="0"/>
              <a:t>אורך הדגימות אינו משפיע על זמן הריצה של האלגוריתם הממוקבל ביחס לאלגוריתם הסדרתי</a:t>
            </a:r>
            <a:r>
              <a:rPr lang="he-IL" sz="2400" dirty="0" smtClean="0"/>
              <a:t>. </a:t>
            </a:r>
          </a:p>
          <a:p>
            <a:pPr marL="342900" indent="-342900" algn="r" rtl="1">
              <a:buFont typeface="+mj-lt"/>
              <a:buAutoNum type="arabicPeriod"/>
            </a:pPr>
            <a:r>
              <a:rPr lang="he-IL" sz="2400" dirty="0" smtClean="0"/>
              <a:t>מספר הדגימות </a:t>
            </a:r>
            <a:r>
              <a:rPr lang="he-IL" sz="2400" dirty="0"/>
              <a:t>אינו משפיע על זמן הריצה של האלגוריתם הממוקבל ביחס לאלגוריתם הסדרתי. </a:t>
            </a:r>
            <a:endParaRPr lang="he-IL" sz="2400" dirty="0" smtClean="0"/>
          </a:p>
          <a:p>
            <a:pPr marL="342900" lvl="0" indent="-342900" algn="r" rtl="1">
              <a:buFont typeface="+mj-lt"/>
              <a:buAutoNum type="arabicPeriod"/>
            </a:pPr>
            <a:r>
              <a:rPr lang="he-IL" sz="2400" dirty="0" smtClean="0"/>
              <a:t>מיון </a:t>
            </a:r>
            <a:r>
              <a:rPr lang="he-IL" sz="2400" dirty="0"/>
              <a:t>/ אי מיון הדגימות אינו משפיע באופן ניכר על זמן הריצה של האלגוריתם הממוקבל ביחס לאלגוריתם הסדרתי.</a:t>
            </a:r>
            <a:endParaRPr lang="en-US" sz="2400" dirty="0"/>
          </a:p>
          <a:p>
            <a:pPr lvl="0" algn="r" rtl="1"/>
            <a:endParaRPr lang="he-IL" sz="2400" dirty="0" smtClean="0"/>
          </a:p>
          <a:p>
            <a:pPr lvl="0" algn="r" rtl="1"/>
            <a:r>
              <a:rPr lang="he-IL" sz="2400" dirty="0" smtClean="0"/>
              <a:t>התוצאות </a:t>
            </a:r>
            <a:r>
              <a:rPr lang="he-IL" sz="2400" dirty="0"/>
              <a:t>הטובות ביותר מתקבלות ע"י מקבול התהליך, באופן שבו כל דגימת </a:t>
            </a:r>
            <a:r>
              <a:rPr lang="en-US" sz="2400" dirty="0"/>
              <a:t>DNA</a:t>
            </a:r>
            <a:r>
              <a:rPr lang="he-IL" sz="2400" dirty="0"/>
              <a:t> מקבלת תהליכון. </a:t>
            </a:r>
            <a:endParaRPr lang="he-IL" sz="2400" dirty="0" smtClean="0"/>
          </a:p>
          <a:p>
            <a:pPr lvl="0" algn="r" rtl="1"/>
            <a:r>
              <a:rPr lang="he-IL" sz="2400" dirty="0"/>
              <a:t> </a:t>
            </a:r>
            <a:endParaRPr lang="en-US" sz="2400" dirty="0"/>
          </a:p>
          <a:p>
            <a:pPr algn="r" rtl="1"/>
            <a:r>
              <a:rPr lang="he-IL" sz="2400" dirty="0" smtClean="0"/>
              <a:t>נראה </a:t>
            </a:r>
            <a:r>
              <a:rPr lang="he-IL" sz="2400" dirty="0"/>
              <a:t>שהאלגוריתם הממוקבל נשאר יציב, מבחינת סדרי הגודל של היעול, גם כאשר מעמיסים עליו </a:t>
            </a:r>
            <a:r>
              <a:rPr lang="he-IL" sz="2400" dirty="0" smtClean="0"/>
              <a:t>הרבה דגימות וללא תלות באורכן.</a:t>
            </a:r>
            <a:endParaRPr lang="en-US" sz="2400" dirty="0"/>
          </a:p>
          <a:p>
            <a:pPr algn="r" rtl="1"/>
            <a:endParaRPr lang="he-IL" sz="2400" dirty="0"/>
          </a:p>
        </p:txBody>
      </p:sp>
      <p:sp>
        <p:nvSpPr>
          <p:cNvPr id="4" name="Rectangle 3"/>
          <p:cNvSpPr/>
          <p:nvPr/>
        </p:nvSpPr>
        <p:spPr>
          <a:xfrm>
            <a:off x="6084168" y="280050"/>
            <a:ext cx="2448272" cy="769441"/>
          </a:xfrm>
          <a:prstGeom prst="rect">
            <a:avLst/>
          </a:prstGeom>
        </p:spPr>
        <p:txBody>
          <a:bodyPr wrap="square">
            <a:spAutoFit/>
          </a:bodyPr>
          <a:lstStyle/>
          <a:p>
            <a:pPr algn="r" rtl="1"/>
            <a:r>
              <a:rPr lang="he-IL" sz="4400" b="1" dirty="0"/>
              <a:t>מסקנות</a:t>
            </a:r>
            <a:endParaRPr lang="he-IL" sz="2400" dirty="0"/>
          </a:p>
        </p:txBody>
      </p:sp>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64496" y="5877272"/>
            <a:ext cx="4572000" cy="830997"/>
          </a:xfrm>
          <a:prstGeom prst="rect">
            <a:avLst/>
          </a:prstGeom>
        </p:spPr>
        <p:txBody>
          <a:bodyPr>
            <a:spAutoFit/>
          </a:bodyPr>
          <a:lstStyle/>
          <a:p>
            <a:pPr algn="r" rtl="1">
              <a:lnSpc>
                <a:spcPct val="150000"/>
              </a:lnSpc>
            </a:pPr>
            <a:r>
              <a:rPr lang="he-IL" sz="2000" kern="0" dirty="0" smtClean="0"/>
              <a:t> הקוד זמין ב: </a:t>
            </a:r>
            <a:r>
              <a:rPr lang="en-US" sz="2000" kern="0" dirty="0">
                <a:hlinkClick r:id="rId4"/>
              </a:rPr>
              <a:t>Inexact-Search</a:t>
            </a:r>
            <a:endParaRPr lang="en-US" dirty="0"/>
          </a:p>
          <a:p>
            <a:pPr lvl="1" algn="r" rtl="1"/>
            <a:endParaRPr lang="he-IL" altLang="he-IL" kern="0" dirty="0"/>
          </a:p>
        </p:txBody>
      </p:sp>
    </p:spTree>
    <p:extLst>
      <p:ext uri="{BB962C8B-B14F-4D97-AF65-F5344CB8AC3E}">
        <p14:creationId xmlns:p14="http://schemas.microsoft.com/office/powerpoint/2010/main" val="42896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1907704" y="836712"/>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he-IL" sz="2000">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 –  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a:t>
                </a:r>
                <a:r>
                  <a:rPr lang="he-IL" sz="2000" dirty="0" smtClean="0">
                    <a:latin typeface="Arial" pitchFamily="34" charset="0"/>
                  </a:rPr>
                  <a:t>אחת </a:t>
                </a:r>
                <a:r>
                  <a:rPr lang="he-IL" sz="2000" dirty="0">
                    <a:latin typeface="Arial" pitchFamily="34" charset="0"/>
                  </a:rPr>
                  <a:t>– ישנם 400 מחרוזות להשוואה - </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1</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ישנם </a:t>
                </a:r>
                <a:r>
                  <a:rPr lang="en-US" sz="2000" dirty="0">
                    <a:latin typeface="Arial" pitchFamily="34" charset="0"/>
                  </a:rPr>
                  <a:t> 79,200</a:t>
                </a:r>
                <a:r>
                  <a:rPr lang="he-IL" sz="2000" dirty="0">
                    <a:latin typeface="Arial" pitchFamily="34" charset="0"/>
                  </a:rPr>
                  <a:t>מחרוזות להשוואה</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2</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p>
              <a:p>
                <a:pPr marL="0" indent="0">
                  <a:buNone/>
                </a:pPr>
                <a:r>
                  <a:rPr lang="he-IL" sz="2000" dirty="0" smtClean="0">
                    <a:latin typeface="Arial" pitchFamily="34" charset="0"/>
                  </a:rPr>
                  <a:t>זמן 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397" name="Picture 2" descr="C:\Users\Avi\Documents\s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797152"/>
            <a:ext cx="2462546" cy="62683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2339752" y="4365104"/>
            <a:ext cx="6359406" cy="2039303"/>
            <a:chOff x="2339752" y="4365104"/>
            <a:chExt cx="6359406" cy="2039303"/>
          </a:xfrm>
        </p:grpSpPr>
        <p:grpSp>
          <p:nvGrpSpPr>
            <p:cNvPr id="4" name="Group 3"/>
            <p:cNvGrpSpPr/>
            <p:nvPr/>
          </p:nvGrpSpPr>
          <p:grpSpPr>
            <a:xfrm>
              <a:off x="2339752" y="4374520"/>
              <a:ext cx="1894910" cy="2006808"/>
              <a:chOff x="2339752" y="4289310"/>
              <a:chExt cx="1894910" cy="2006808"/>
            </a:xfrm>
          </p:grpSpPr>
          <p:pic>
            <p:nvPicPr>
              <p:cNvPr id="205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3" name="Group 402"/>
            <p:cNvGrpSpPr/>
            <p:nvPr/>
          </p:nvGrpSpPr>
          <p:grpSpPr>
            <a:xfrm>
              <a:off x="3779912" y="4365104"/>
              <a:ext cx="1894910" cy="2006808"/>
              <a:chOff x="2339752" y="4289310"/>
              <a:chExt cx="1894910" cy="2006808"/>
            </a:xfrm>
          </p:grpSpPr>
          <p:pic>
            <p:nvPicPr>
              <p:cNvPr id="40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6" name="Group 405"/>
            <p:cNvGrpSpPr/>
            <p:nvPr/>
          </p:nvGrpSpPr>
          <p:grpSpPr>
            <a:xfrm>
              <a:off x="5292080" y="4397599"/>
              <a:ext cx="1894910" cy="2006808"/>
              <a:chOff x="2339752" y="4289310"/>
              <a:chExt cx="1894910" cy="2006808"/>
            </a:xfrm>
          </p:grpSpPr>
          <p:pic>
            <p:nvPicPr>
              <p:cNvPr id="40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9" name="Group 408"/>
            <p:cNvGrpSpPr/>
            <p:nvPr/>
          </p:nvGrpSpPr>
          <p:grpSpPr>
            <a:xfrm>
              <a:off x="6804248" y="4392248"/>
              <a:ext cx="1894910" cy="2006808"/>
              <a:chOff x="2339752" y="4289310"/>
              <a:chExt cx="1894910" cy="2006808"/>
            </a:xfrm>
          </p:grpSpPr>
          <p:pic>
            <p:nvPicPr>
              <p:cNvPr id="4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 name="Group 40"/>
          <p:cNvGrpSpPr/>
          <p:nvPr/>
        </p:nvGrpSpPr>
        <p:grpSpPr>
          <a:xfrm>
            <a:off x="-162798" y="4009718"/>
            <a:ext cx="8703024" cy="2980115"/>
            <a:chOff x="609746" y="620688"/>
            <a:chExt cx="8703024" cy="2980115"/>
          </a:xfrm>
        </p:grpSpPr>
        <p:grpSp>
          <p:nvGrpSpPr>
            <p:cNvPr id="21" name="Group 20"/>
            <p:cNvGrpSpPr/>
            <p:nvPr/>
          </p:nvGrpSpPr>
          <p:grpSpPr>
            <a:xfrm>
              <a:off x="835714" y="620688"/>
              <a:ext cx="8477056" cy="2306723"/>
              <a:chOff x="835714" y="620688"/>
              <a:chExt cx="8477056" cy="2306723"/>
            </a:xfrm>
          </p:grpSpPr>
          <p:grpSp>
            <p:nvGrpSpPr>
              <p:cNvPr id="412" name="Group 411"/>
              <p:cNvGrpSpPr/>
              <p:nvPr/>
            </p:nvGrpSpPr>
            <p:grpSpPr>
              <a:xfrm>
                <a:off x="835714" y="620688"/>
                <a:ext cx="6359406" cy="2039303"/>
                <a:chOff x="2339752" y="4365104"/>
                <a:chExt cx="6359406" cy="2039303"/>
              </a:xfrm>
            </p:grpSpPr>
            <p:grpSp>
              <p:nvGrpSpPr>
                <p:cNvPr id="413" name="Group 412"/>
                <p:cNvGrpSpPr/>
                <p:nvPr/>
              </p:nvGrpSpPr>
              <p:grpSpPr>
                <a:xfrm>
                  <a:off x="2339752" y="4374520"/>
                  <a:ext cx="1894910" cy="2006808"/>
                  <a:chOff x="2339752" y="4289310"/>
                  <a:chExt cx="1894910" cy="2006808"/>
                </a:xfrm>
              </p:grpSpPr>
              <p:pic>
                <p:nvPicPr>
                  <p:cNvPr id="4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4" name="Group 413"/>
                <p:cNvGrpSpPr/>
                <p:nvPr/>
              </p:nvGrpSpPr>
              <p:grpSpPr>
                <a:xfrm>
                  <a:off x="3779912" y="4365104"/>
                  <a:ext cx="1894910" cy="2006808"/>
                  <a:chOff x="2339752" y="4289310"/>
                  <a:chExt cx="1894910" cy="2006808"/>
                </a:xfrm>
              </p:grpSpPr>
              <p:pic>
                <p:nvPicPr>
                  <p:cNvPr id="42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5" name="Group 414"/>
                <p:cNvGrpSpPr/>
                <p:nvPr/>
              </p:nvGrpSpPr>
              <p:grpSpPr>
                <a:xfrm>
                  <a:off x="5292080" y="4397599"/>
                  <a:ext cx="1894910" cy="2006808"/>
                  <a:chOff x="2339752" y="4289310"/>
                  <a:chExt cx="1894910" cy="2006808"/>
                </a:xfrm>
              </p:grpSpPr>
              <p:pic>
                <p:nvPicPr>
                  <p:cNvPr id="41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6" name="Group 415"/>
                <p:cNvGrpSpPr/>
                <p:nvPr/>
              </p:nvGrpSpPr>
              <p:grpSpPr>
                <a:xfrm>
                  <a:off x="6804248" y="4392248"/>
                  <a:ext cx="1894910" cy="2006808"/>
                  <a:chOff x="2339752" y="4289310"/>
                  <a:chExt cx="1894910" cy="2006808"/>
                </a:xfrm>
              </p:grpSpPr>
              <p:pic>
                <p:nvPicPr>
                  <p:cNvPr id="4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64" name="Group 463"/>
              <p:cNvGrpSpPr/>
              <p:nvPr/>
            </p:nvGrpSpPr>
            <p:grpSpPr>
              <a:xfrm>
                <a:off x="2953364" y="888108"/>
                <a:ext cx="6359406" cy="2039303"/>
                <a:chOff x="2339752" y="4365104"/>
                <a:chExt cx="6359406" cy="2039303"/>
              </a:xfrm>
            </p:grpSpPr>
            <p:grpSp>
              <p:nvGrpSpPr>
                <p:cNvPr id="465" name="Group 464"/>
                <p:cNvGrpSpPr/>
                <p:nvPr/>
              </p:nvGrpSpPr>
              <p:grpSpPr>
                <a:xfrm>
                  <a:off x="2339752" y="4374520"/>
                  <a:ext cx="1894910" cy="2006808"/>
                  <a:chOff x="2339752" y="4289310"/>
                  <a:chExt cx="1894910" cy="2006808"/>
                </a:xfrm>
              </p:grpSpPr>
              <p:pic>
                <p:nvPicPr>
                  <p:cNvPr id="47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6" name="Group 465"/>
                <p:cNvGrpSpPr/>
                <p:nvPr/>
              </p:nvGrpSpPr>
              <p:grpSpPr>
                <a:xfrm>
                  <a:off x="3779912" y="4365104"/>
                  <a:ext cx="1894910" cy="2006808"/>
                  <a:chOff x="2339752" y="4289310"/>
                  <a:chExt cx="1894910" cy="2006808"/>
                </a:xfrm>
              </p:grpSpPr>
              <p:pic>
                <p:nvPicPr>
                  <p:cNvPr id="47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7" name="Group 466"/>
                <p:cNvGrpSpPr/>
                <p:nvPr/>
              </p:nvGrpSpPr>
              <p:grpSpPr>
                <a:xfrm>
                  <a:off x="5292080" y="4397599"/>
                  <a:ext cx="1894910" cy="2006808"/>
                  <a:chOff x="2339752" y="4289310"/>
                  <a:chExt cx="1894910" cy="2006808"/>
                </a:xfrm>
              </p:grpSpPr>
              <p:pic>
                <p:nvPicPr>
                  <p:cNvPr id="47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8" name="Group 467"/>
                <p:cNvGrpSpPr/>
                <p:nvPr/>
              </p:nvGrpSpPr>
              <p:grpSpPr>
                <a:xfrm>
                  <a:off x="6804248" y="4392248"/>
                  <a:ext cx="1894910" cy="2006808"/>
                  <a:chOff x="2339752" y="4289310"/>
                  <a:chExt cx="1894910" cy="2006808"/>
                </a:xfrm>
              </p:grpSpPr>
              <p:pic>
                <p:nvPicPr>
                  <p:cNvPr id="46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503" name="Group 502"/>
            <p:cNvGrpSpPr/>
            <p:nvPr/>
          </p:nvGrpSpPr>
          <p:grpSpPr>
            <a:xfrm>
              <a:off x="609746" y="1294080"/>
              <a:ext cx="8477056" cy="2306723"/>
              <a:chOff x="835714" y="620688"/>
              <a:chExt cx="8477056" cy="2306723"/>
            </a:xfrm>
          </p:grpSpPr>
          <p:grpSp>
            <p:nvGrpSpPr>
              <p:cNvPr id="504" name="Group 503"/>
              <p:cNvGrpSpPr/>
              <p:nvPr/>
            </p:nvGrpSpPr>
            <p:grpSpPr>
              <a:xfrm>
                <a:off x="835714" y="620688"/>
                <a:ext cx="6359406" cy="2039303"/>
                <a:chOff x="2339752" y="4365104"/>
                <a:chExt cx="6359406" cy="2039303"/>
              </a:xfrm>
            </p:grpSpPr>
            <p:grpSp>
              <p:nvGrpSpPr>
                <p:cNvPr id="518" name="Group 517"/>
                <p:cNvGrpSpPr/>
                <p:nvPr/>
              </p:nvGrpSpPr>
              <p:grpSpPr>
                <a:xfrm>
                  <a:off x="2339752" y="4374520"/>
                  <a:ext cx="1894910" cy="2006808"/>
                  <a:chOff x="2339752" y="4289310"/>
                  <a:chExt cx="1894910" cy="2006808"/>
                </a:xfrm>
              </p:grpSpPr>
              <p:pic>
                <p:nvPicPr>
                  <p:cNvPr id="52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9" name="Group 518"/>
                <p:cNvGrpSpPr/>
                <p:nvPr/>
              </p:nvGrpSpPr>
              <p:grpSpPr>
                <a:xfrm>
                  <a:off x="3779912" y="4365104"/>
                  <a:ext cx="1894910" cy="2006808"/>
                  <a:chOff x="2339752" y="4289310"/>
                  <a:chExt cx="1894910" cy="2006808"/>
                </a:xfrm>
              </p:grpSpPr>
              <p:pic>
                <p:nvPicPr>
                  <p:cNvPr id="52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0" name="Group 519"/>
                <p:cNvGrpSpPr/>
                <p:nvPr/>
              </p:nvGrpSpPr>
              <p:grpSpPr>
                <a:xfrm>
                  <a:off x="5292080" y="4397599"/>
                  <a:ext cx="1894910" cy="2006808"/>
                  <a:chOff x="2339752" y="4289310"/>
                  <a:chExt cx="1894910" cy="2006808"/>
                </a:xfrm>
              </p:grpSpPr>
              <p:pic>
                <p:nvPicPr>
                  <p:cNvPr id="5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1" name="Group 520"/>
                <p:cNvGrpSpPr/>
                <p:nvPr/>
              </p:nvGrpSpPr>
              <p:grpSpPr>
                <a:xfrm>
                  <a:off x="6804248" y="4392248"/>
                  <a:ext cx="1894910" cy="2006808"/>
                  <a:chOff x="2339752" y="4289310"/>
                  <a:chExt cx="1894910" cy="2006808"/>
                </a:xfrm>
              </p:grpSpPr>
              <p:pic>
                <p:nvPicPr>
                  <p:cNvPr id="5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5" name="Group 504"/>
              <p:cNvGrpSpPr/>
              <p:nvPr/>
            </p:nvGrpSpPr>
            <p:grpSpPr>
              <a:xfrm>
                <a:off x="2953364" y="888108"/>
                <a:ext cx="6359406" cy="2039303"/>
                <a:chOff x="2339752" y="4365104"/>
                <a:chExt cx="6359406" cy="2039303"/>
              </a:xfrm>
            </p:grpSpPr>
            <p:grpSp>
              <p:nvGrpSpPr>
                <p:cNvPr id="506" name="Group 505"/>
                <p:cNvGrpSpPr/>
                <p:nvPr/>
              </p:nvGrpSpPr>
              <p:grpSpPr>
                <a:xfrm>
                  <a:off x="2339752" y="4374520"/>
                  <a:ext cx="1894910" cy="2006808"/>
                  <a:chOff x="2339752" y="4289310"/>
                  <a:chExt cx="1894910" cy="2006808"/>
                </a:xfrm>
              </p:grpSpPr>
              <p:pic>
                <p:nvPicPr>
                  <p:cNvPr id="51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7" name="Group 506"/>
                <p:cNvGrpSpPr/>
                <p:nvPr/>
              </p:nvGrpSpPr>
              <p:grpSpPr>
                <a:xfrm>
                  <a:off x="3779912" y="4365104"/>
                  <a:ext cx="1894910" cy="2006808"/>
                  <a:chOff x="2339752" y="4289310"/>
                  <a:chExt cx="1894910" cy="2006808"/>
                </a:xfrm>
              </p:grpSpPr>
              <p:pic>
                <p:nvPicPr>
                  <p:cNvPr id="51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8" name="Group 507"/>
                <p:cNvGrpSpPr/>
                <p:nvPr/>
              </p:nvGrpSpPr>
              <p:grpSpPr>
                <a:xfrm>
                  <a:off x="5292080" y="4397599"/>
                  <a:ext cx="1894910" cy="2006808"/>
                  <a:chOff x="2339752" y="4289310"/>
                  <a:chExt cx="1894910" cy="2006808"/>
                </a:xfrm>
              </p:grpSpPr>
              <p:pic>
                <p:nvPicPr>
                  <p:cNvPr id="51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9" name="Group 508"/>
                <p:cNvGrpSpPr/>
                <p:nvPr/>
              </p:nvGrpSpPr>
              <p:grpSpPr>
                <a:xfrm>
                  <a:off x="6804248" y="4392248"/>
                  <a:ext cx="1894910" cy="2006808"/>
                  <a:chOff x="2339752" y="4289310"/>
                  <a:chExt cx="1894910" cy="2006808"/>
                </a:xfrm>
              </p:grpSpPr>
              <p:pic>
                <p:nvPicPr>
                  <p:cNvPr id="5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spTree>
    <p:extLst>
      <p:ext uri="{BB962C8B-B14F-4D97-AF65-F5344CB8AC3E}">
        <p14:creationId xmlns:p14="http://schemas.microsoft.com/office/powerpoint/2010/main" val="107392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3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קצרות על 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יודע להתגבר על טעויות שנפלו במחרוזות הקצרות.</a:t>
                </a:r>
              </a:p>
              <a:p>
                <a:r>
                  <a:rPr lang="he-IL" sz="2000" dirty="0" smtClean="0">
                    <a:solidFill>
                      <a:schemeClr val="tx1"/>
                    </a:solidFill>
                    <a:latin typeface="+mn-lt"/>
                    <a:ea typeface="+mn-ea"/>
                    <a:cs typeface="+mn-cs"/>
                  </a:rPr>
                  <a:t>יעילות: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212976"/>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348880"/>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708919"/>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2999692"/>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204839"/>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204838"/>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298923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70891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243987"/>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245332"/>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57976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068934"/>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04378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709786"/>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836872"/>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3268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2900978"/>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047514"/>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342089"/>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579763"/>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323667"/>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396731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043782"/>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068933"/>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409546"/>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708709"/>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653137"/>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75707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393305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3968124"/>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21400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4792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2869920"/>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701841"/>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194449"/>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240734"/>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3891638"/>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781961"/>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2956880"/>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789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57301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397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781741"/>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39703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377269"/>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149080"/>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212976"/>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1010</TotalTime>
  <Words>1512</Words>
  <Application>Microsoft Office PowerPoint</Application>
  <PresentationFormat>On-screen Show (4:3)</PresentationFormat>
  <Paragraphs>272</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med_0056_slide</vt:lpstr>
      <vt:lpstr>1_Default Design</vt:lpstr>
      <vt:lpstr>מקבולBWA-Align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177</cp:revision>
  <dcterms:created xsi:type="dcterms:W3CDTF">2015-01-23T08:15:10Z</dcterms:created>
  <dcterms:modified xsi:type="dcterms:W3CDTF">2015-07-13T05:09:20Z</dcterms:modified>
</cp:coreProperties>
</file>