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sldIdLst>
    <p:sldId id="256" r:id="rId3"/>
    <p:sldId id="257" r:id="rId4"/>
  </p:sldIdLst>
  <p:sldSz cx="18002250" cy="2520315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2344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468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703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9377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6172200" algn="r" defTabSz="246888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7406640" algn="r" defTabSz="246888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8641080" algn="r" defTabSz="246888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9875520" algn="r" defTabSz="246888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98AAE54-ADA7-428E-B45F-1CF249048A68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7" autoAdjust="0"/>
    <p:restoredTop sz="89833" autoAdjust="0"/>
  </p:normalViewPr>
  <p:slideViewPr>
    <p:cSldViewPr>
      <p:cViewPr>
        <p:scale>
          <a:sx n="25" d="100"/>
          <a:sy n="25" d="100"/>
        </p:scale>
        <p:origin x="-1834" y="86"/>
      </p:cViewPr>
      <p:guideLst>
        <p:guide orient="horz" pos="7938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234440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468880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703320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937760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6172200" algn="r" defTabSz="2468880" rtl="1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r" defTabSz="2468880" rtl="1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r" defTabSz="2468880" rtl="1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r" defTabSz="2468880" rtl="1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מולקולת ענק שמכילה</a:t>
            </a:r>
            <a:r>
              <a:rPr lang="he-IL" sz="1200" kern="1200" baseline="0" dirty="0" smtClean="0">
                <a:solidFill>
                  <a:schemeClr val="tx1"/>
                </a:solidFill>
                <a:latin typeface="Arial" pitchFamily="34" charset="0"/>
              </a:rPr>
              <a:t> את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 כל המידע התורשתי לבניית החלבונים בתא אצל כל האורגניזמים הידועים, מחיידקים ועד לבני אדם.</a:t>
            </a:r>
          </a:p>
          <a:p>
            <a:pPr algn="r" rtl="1"/>
            <a:endParaRPr lang="he-IL" sz="1200" dirty="0" smtClean="0">
              <a:solidFill>
                <a:schemeClr val="tx1"/>
              </a:solidFill>
            </a:endParaRPr>
          </a:p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ניתן לייצג אותו כמחרוזת של הבסיסים המרכיבים אותו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he-IL" sz="1200" dirty="0" smtClean="0">
                <a:solidFill>
                  <a:schemeClr val="tx1"/>
                </a:solidFill>
              </a:rPr>
              <a:t>. </a:t>
            </a:r>
          </a:p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סדר הגודל של מחרוזת של </a:t>
            </a:r>
            <a:r>
              <a:rPr lang="en-US" sz="1200" dirty="0" smtClean="0">
                <a:solidFill>
                  <a:schemeClr val="tx1"/>
                </a:solidFill>
              </a:rPr>
              <a:t>DNA</a:t>
            </a:r>
            <a:r>
              <a:rPr lang="he-IL" sz="1200" dirty="0" smtClean="0">
                <a:solidFill>
                  <a:schemeClr val="tx1"/>
                </a:solidFill>
              </a:rPr>
              <a:t> שלם –1.6 </a:t>
            </a:r>
            <a:r>
              <a:rPr lang="en-US" sz="1200" dirty="0" smtClean="0">
                <a:solidFill>
                  <a:schemeClr val="tx1"/>
                </a:solidFill>
              </a:rPr>
              <a:t>GB</a:t>
            </a:r>
            <a:r>
              <a:rPr lang="he-IL" sz="1200" dirty="0" smtClean="0">
                <a:solidFill>
                  <a:schemeClr val="tx1"/>
                </a:solidFill>
              </a:rPr>
              <a:t> - כ2 דיסקים </a:t>
            </a: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ה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יכול לעבור מוטציה, שינוי – אנחנו מסתמכים על זה.</a:t>
            </a:r>
          </a:p>
          <a:p>
            <a:pPr algn="r" rtl="1"/>
            <a:endParaRPr lang="he-IL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רוב המוטציות אינן מזיקות אך אם הן מופיעות במקומות מסוימים על גבי רצף ה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הן יכולות לגרום לבעיות גנטיות וביניהן  לנטיה למחלות גנטיות ובפרט לסרטן. </a:t>
            </a:r>
            <a:endParaRPr lang="he-IL" altLang="he-IL" dirty="0" smtClean="0"/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היא מולקולת ענק שמצויה בכל אחד ואחד מתאי הגוף שלנו ובה מצוי כל המידע התורשתי לבניית החלבונים בתא אצל כל האורגניזמים הידועים, מחיידקים ועד לבני אדם.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המבנה של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בנוי כמעיין "סולם" שמסתלסל סביב עצמו, כאשר ה"שלבים בסולם" מורכבים, כל אחד, מזוג בסיסים המתחברים זה לזה ומסומנים באותיות הלטיניות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בכל "שלב" מתחברים הבסיסים עם בן זוג קבוע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C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כך שאם ידוע לנו רק צד אחד של ה"סולם" אנו יכולים לשחזר ממנו במדויק גם את הצד השני.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המדהים הוא שכ99.9%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והפשוטות– וזוהי תכונה קרדינלית לפרויקט זה.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319415" y="7829314"/>
            <a:ext cx="9451181" cy="5402342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19415" y="14281786"/>
            <a:ext cx="8101013" cy="6440805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45581" y="1009297"/>
            <a:ext cx="3112889" cy="21504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3790" y="1009297"/>
            <a:ext cx="9041754" cy="21504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68784" y="501733"/>
            <a:ext cx="17455308" cy="241880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46888" tIns="123444" rIns="246888" bIns="123444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896988" y="7829314"/>
            <a:ext cx="14398674" cy="54023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96988" y="14281786"/>
            <a:ext cx="14398674" cy="6440805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4" y="16195360"/>
            <a:ext cx="15301913" cy="5005626"/>
          </a:xfrm>
        </p:spPr>
        <p:txBody>
          <a:bodyPr anchor="t"/>
          <a:lstStyle>
            <a:lvl1pPr algn="r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4" y="10682173"/>
            <a:ext cx="15301913" cy="5513187"/>
          </a:xfrm>
        </p:spPr>
        <p:txBody>
          <a:bodyPr anchor="b"/>
          <a:lstStyle>
            <a:lvl1pPr marL="0" indent="0">
              <a:buNone/>
              <a:defRPr sz="5400"/>
            </a:lvl1pPr>
            <a:lvl2pPr marL="1234440" indent="0">
              <a:buNone/>
              <a:defRPr sz="4900"/>
            </a:lvl2pPr>
            <a:lvl3pPr marL="2468880" indent="0">
              <a:buNone/>
              <a:defRPr sz="4300"/>
            </a:lvl3pPr>
            <a:lvl4pPr marL="3703320" indent="0">
              <a:buNone/>
              <a:defRPr sz="3800"/>
            </a:lvl4pPr>
            <a:lvl5pPr marL="4937760" indent="0">
              <a:buNone/>
              <a:defRPr sz="3800"/>
            </a:lvl5pPr>
            <a:lvl6pPr marL="6172200" indent="0">
              <a:buNone/>
              <a:defRPr sz="3800"/>
            </a:lvl6pPr>
            <a:lvl7pPr marL="7406640" indent="0">
              <a:buNone/>
              <a:defRPr sz="3800"/>
            </a:lvl7pPr>
            <a:lvl8pPr marL="8641080" indent="0">
              <a:buNone/>
              <a:defRPr sz="3800"/>
            </a:lvl8pPr>
            <a:lvl9pPr marL="9875520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988" y="5880737"/>
            <a:ext cx="7947867" cy="16632914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895" y="5880737"/>
            <a:ext cx="7947869" cy="16632914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09296"/>
            <a:ext cx="16202025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5641542"/>
            <a:ext cx="7954120" cy="235112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7992667"/>
            <a:ext cx="7954120" cy="14520983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5641542"/>
            <a:ext cx="7957244" cy="235112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7992667"/>
            <a:ext cx="7957244" cy="14520983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1003459"/>
            <a:ext cx="5922616" cy="4270533"/>
          </a:xfrm>
        </p:spPr>
        <p:txBody>
          <a:bodyPr/>
          <a:lstStyle>
            <a:lvl1pPr algn="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1003460"/>
            <a:ext cx="10063758" cy="2151019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5273995"/>
            <a:ext cx="5922616" cy="17239656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7642206"/>
            <a:ext cx="10801350" cy="2082762"/>
          </a:xfrm>
        </p:spPr>
        <p:txBody>
          <a:bodyPr/>
          <a:lstStyle>
            <a:lvl1pPr algn="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2251948"/>
            <a:ext cx="10801350" cy="1512189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9724968"/>
            <a:ext cx="10801350" cy="2957868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45382" y="1009297"/>
            <a:ext cx="4047382" cy="21504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988" y="1009297"/>
            <a:ext cx="11848355" cy="21504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4" y="16195360"/>
            <a:ext cx="15301913" cy="5005626"/>
          </a:xfrm>
        </p:spPr>
        <p:txBody>
          <a:bodyPr anchor="t"/>
          <a:lstStyle>
            <a:lvl1pPr algn="r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4" y="10682173"/>
            <a:ext cx="15301913" cy="5513187"/>
          </a:xfrm>
        </p:spPr>
        <p:txBody>
          <a:bodyPr anchor="b"/>
          <a:lstStyle>
            <a:lvl1pPr marL="0" indent="0">
              <a:buNone/>
              <a:defRPr sz="5400"/>
            </a:lvl1pPr>
            <a:lvl2pPr marL="1234440" indent="0">
              <a:buNone/>
              <a:defRPr sz="4900"/>
            </a:lvl2pPr>
            <a:lvl3pPr marL="2468880" indent="0">
              <a:buNone/>
              <a:defRPr sz="4300"/>
            </a:lvl3pPr>
            <a:lvl4pPr marL="3703320" indent="0">
              <a:buNone/>
              <a:defRPr sz="3800"/>
            </a:lvl4pPr>
            <a:lvl5pPr marL="4937760" indent="0">
              <a:buNone/>
              <a:defRPr sz="3800"/>
            </a:lvl5pPr>
            <a:lvl6pPr marL="6172200" indent="0">
              <a:buNone/>
              <a:defRPr sz="3800"/>
            </a:lvl6pPr>
            <a:lvl7pPr marL="7406640" indent="0">
              <a:buNone/>
              <a:defRPr sz="3800"/>
            </a:lvl7pPr>
            <a:lvl8pPr marL="8641080" indent="0">
              <a:buNone/>
              <a:defRPr sz="3800"/>
            </a:lvl8pPr>
            <a:lvl9pPr marL="9875520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789" y="5880737"/>
            <a:ext cx="6075759" cy="16632914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79587" y="5880737"/>
            <a:ext cx="6078884" cy="16632914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09296"/>
            <a:ext cx="16202025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5641542"/>
            <a:ext cx="7954120" cy="235112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7992667"/>
            <a:ext cx="7954120" cy="14520983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5641542"/>
            <a:ext cx="7957244" cy="235112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7992667"/>
            <a:ext cx="7957244" cy="14520983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1003459"/>
            <a:ext cx="5922616" cy="4270533"/>
          </a:xfrm>
        </p:spPr>
        <p:txBody>
          <a:bodyPr/>
          <a:lstStyle>
            <a:lvl1pPr algn="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1003460"/>
            <a:ext cx="10063758" cy="2151019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5273995"/>
            <a:ext cx="5922616" cy="17239656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7642206"/>
            <a:ext cx="10801350" cy="2082762"/>
          </a:xfrm>
        </p:spPr>
        <p:txBody>
          <a:bodyPr/>
          <a:lstStyle>
            <a:lvl1pPr algn="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2251948"/>
            <a:ext cx="10801350" cy="1512189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9724968"/>
            <a:ext cx="10801350" cy="2957868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5322541" y="1009296"/>
            <a:ext cx="12435929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5303790" y="5880737"/>
            <a:ext cx="12454681" cy="166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22951203"/>
            <a:ext cx="4200525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>
              <a:defRPr sz="38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0769" y="22951203"/>
            <a:ext cx="5700713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 algn="ctr">
              <a:defRPr sz="38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901613" y="22951203"/>
            <a:ext cx="4200525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 algn="r">
              <a:defRPr sz="38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5pPr>
      <a:lvl6pPr marL="123444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6pPr>
      <a:lvl7pPr marL="246888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7pPr>
      <a:lvl8pPr marL="370332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8pPr>
      <a:lvl9pPr marL="493776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9pPr>
    </p:titleStyle>
    <p:bodyStyle>
      <a:lvl1pPr marL="925830" indent="-92583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2pPr>
      <a:lvl3pPr marL="308610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3pPr>
      <a:lvl4pPr marL="432054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4pPr>
      <a:lvl5pPr marL="555498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5pPr>
      <a:lvl6pPr marL="678942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6pPr>
      <a:lvl7pPr marL="802386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7pPr>
      <a:lvl8pPr marL="925830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8pPr>
      <a:lvl9pPr marL="1049274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68784" y="501733"/>
            <a:ext cx="17455308" cy="241880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46888" tIns="123444" rIns="246888" bIns="123444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96989" y="1009296"/>
            <a:ext cx="16195774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896989" y="5880737"/>
            <a:ext cx="16195774" cy="166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22951203"/>
            <a:ext cx="4200525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>
              <a:defRPr sz="38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0769" y="22951203"/>
            <a:ext cx="5700713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 algn="ctr">
              <a:defRPr sz="38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901613" y="22951203"/>
            <a:ext cx="4200525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 algn="r">
              <a:defRPr sz="38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5pPr>
      <a:lvl6pPr marL="1234440"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6pPr>
      <a:lvl7pPr marL="2468880"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7pPr>
      <a:lvl8pPr marL="3703320"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8pPr>
      <a:lvl9pPr marL="4937760"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9pPr>
    </p:titleStyle>
    <p:bodyStyle>
      <a:lvl1pPr marL="925830" indent="-92583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2pPr>
      <a:lvl3pPr marL="308610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3pPr>
      <a:lvl4pPr marL="432054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4pPr>
      <a:lvl5pPr marL="555498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5pPr>
      <a:lvl6pPr marL="678942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6pPr>
      <a:lvl7pPr marL="802386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7pPr>
      <a:lvl8pPr marL="925830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8pPr>
      <a:lvl9pPr marL="1049274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s://github.com/turner11/BWA-Final_Project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05" y="5793739"/>
            <a:ext cx="17153656" cy="1911292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e-IL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מציאת מיקום דגימות </a:t>
            </a:r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he-IL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על פני הגנום האנושי לצורך אבחון סרטן במסגרת זמן סביר.</a:t>
            </a:r>
            <a:endParaRPr lang="he-IL" altLang="he-I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2927" y="8036512"/>
            <a:ext cx="17153656" cy="766140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altLang="he-IL" sz="65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8237" y="7561015"/>
            <a:ext cx="15251269" cy="5184576"/>
            <a:chOff x="1094672" y="5439820"/>
            <a:chExt cx="13737575" cy="54106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280709" flipH="1">
              <a:off x="1094672" y="5439820"/>
              <a:ext cx="6347127" cy="54106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19291">
              <a:off x="8485120" y="5439821"/>
              <a:ext cx="6347127" cy="541063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25" y="541542"/>
            <a:ext cx="6862036" cy="1330841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264821" y="1008287"/>
            <a:ext cx="4032448" cy="74174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sp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200" b="1" i="1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המחלקה להנדסת תכנה</a:t>
            </a:r>
            <a:endParaRPr lang="he-IL" altLang="he-IL" sz="3200" i="1" kern="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16149" y="1428659"/>
            <a:ext cx="9698027" cy="101874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sp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200" i="1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מאת: אבי טרנר	 | 	מנחה: ד</a:t>
            </a:r>
            <a:r>
              <a:rPr lang="he-IL" sz="3200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"</a:t>
            </a:r>
            <a:r>
              <a:rPr lang="he-IL" sz="3200" i="1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ר יהודה חסין</a:t>
            </a:r>
          </a:p>
          <a:p>
            <a:pPr algn="r"/>
            <a:r>
              <a:rPr lang="en-US" sz="1800" i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avi.turner111@gmail.com</a:t>
            </a:r>
            <a:endParaRPr lang="he-IL" altLang="he-IL" sz="1800" i="1" kern="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72405" y="2880495"/>
            <a:ext cx="17153656" cy="12649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sp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66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מקבול </a:t>
            </a:r>
            <a:r>
              <a:rPr lang="en-US" sz="66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BWA-Align</a:t>
            </a:r>
            <a:r>
              <a:rPr lang="he-IL" sz="66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he-IL" sz="66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he-IL" sz="66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he-IL" sz="66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sz="48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Paralleling BWA-Align        </a:t>
            </a:r>
            <a:endParaRPr lang="he-IL" altLang="he-IL" sz="4800" b="1" i="1" kern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648197" y="4145457"/>
            <a:ext cx="16583116" cy="126496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sp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0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אב תשע"ה</a:t>
            </a:r>
            <a:r>
              <a:rPr lang="he-IL" sz="66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			</a:t>
            </a:r>
            <a:r>
              <a:rPr lang="en-US" sz="2000" b="1" i="1" kern="0" dirty="0">
                <a:solidFill>
                  <a:schemeClr val="tx1"/>
                </a:solidFill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000" b="1" i="1" kern="0" dirty="0" smtClean="0">
                <a:solidFill>
                  <a:schemeClr val="tx1"/>
                </a:solidFill>
                <a:cs typeface="Times New Roman" panose="02020603050405020304" pitchFamily="18" charset="0"/>
                <a:hlinkClick r:id="rId5"/>
              </a:rPr>
              <a:t>github.com/turner11/BWA-Final_Project</a:t>
            </a:r>
            <a:r>
              <a:rPr lang="he-IL" sz="20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he-IL" sz="66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	</a:t>
            </a:r>
            <a:r>
              <a:rPr lang="he-IL" sz="30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יו</a:t>
            </a:r>
            <a:r>
              <a:rPr lang="he-IL" sz="30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לי 201</a:t>
            </a:r>
            <a:r>
              <a:rPr lang="he-IL" sz="30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endParaRPr lang="he-IL" altLang="he-IL" sz="3000" b="1" i="1" kern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87" y="13153336"/>
            <a:ext cx="1853952" cy="140282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3148" y="8561343"/>
            <a:ext cx="1853952" cy="14028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998">
            <a:off x="11444403" y="8498449"/>
            <a:ext cx="1853952" cy="14028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85">
            <a:off x="8459537" y="11445621"/>
            <a:ext cx="1536826" cy="948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6354">
            <a:off x="7216327" y="11809556"/>
            <a:ext cx="1188094" cy="898991"/>
          </a:xfrm>
          <a:prstGeom prst="rect">
            <a:avLst/>
          </a:prstGeom>
        </p:spPr>
      </p:pic>
      <p:sp>
        <p:nvSpPr>
          <p:cNvPr id="34" name="Down Arrow 33"/>
          <p:cNvSpPr/>
          <p:nvPr/>
        </p:nvSpPr>
        <p:spPr bwMode="auto">
          <a:xfrm rot="11772698">
            <a:off x="4246556" y="10969299"/>
            <a:ext cx="1224136" cy="3770622"/>
          </a:xfrm>
          <a:prstGeom prst="downArrow">
            <a:avLst>
              <a:gd name="adj1" fmla="val 10161"/>
              <a:gd name="adj2" fmla="val 50000"/>
            </a:avLst>
          </a:prstGeom>
          <a:solidFill>
            <a:srgbClr val="FF0000"/>
          </a:solidFill>
          <a:ln w="9525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scene3d>
            <a:camera prst="isometricOffAxis2Top"/>
            <a:lightRig rig="threePt" dir="t"/>
          </a:scene3d>
          <a:sp3d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18982554">
            <a:off x="12219542" y="9658164"/>
            <a:ext cx="641821" cy="1278309"/>
          </a:xfrm>
          <a:prstGeom prst="downArrow">
            <a:avLst>
              <a:gd name="adj1" fmla="val 10161"/>
              <a:gd name="adj2" fmla="val 50000"/>
            </a:avLst>
          </a:prstGeom>
          <a:solidFill>
            <a:srgbClr val="FF0000"/>
          </a:solidFill>
          <a:ln w="9525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Down Arrow 38"/>
          <p:cNvSpPr/>
          <p:nvPr/>
        </p:nvSpPr>
        <p:spPr bwMode="auto">
          <a:xfrm rot="11772698">
            <a:off x="8498693" y="10628660"/>
            <a:ext cx="1300609" cy="1008149"/>
          </a:xfrm>
          <a:prstGeom prst="downArrow">
            <a:avLst>
              <a:gd name="adj1" fmla="val 10161"/>
              <a:gd name="adj2" fmla="val 50000"/>
            </a:avLst>
          </a:prstGeom>
          <a:solidFill>
            <a:srgbClr val="FF0000"/>
          </a:solidFill>
          <a:ln w="9525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1772698">
            <a:off x="7151617" y="10405802"/>
            <a:ext cx="1116826" cy="2385042"/>
          </a:xfrm>
          <a:prstGeom prst="downArrow">
            <a:avLst>
              <a:gd name="adj1" fmla="val 10161"/>
              <a:gd name="adj2" fmla="val 50000"/>
            </a:avLst>
          </a:prstGeom>
          <a:solidFill>
            <a:srgbClr val="FF0000"/>
          </a:solidFill>
          <a:ln w="9525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scene3d>
            <a:camera prst="isometricOffAxis1Top"/>
            <a:lightRig rig="threePt" dir="t"/>
          </a:scene3d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09469">
            <a:off x="10172577" y="13368359"/>
            <a:ext cx="1853952" cy="140282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50" name="Down Arrow 49"/>
          <p:cNvSpPr/>
          <p:nvPr/>
        </p:nvSpPr>
        <p:spPr bwMode="auto">
          <a:xfrm rot="13231470">
            <a:off x="11105302" y="12215417"/>
            <a:ext cx="1330800" cy="1620028"/>
          </a:xfrm>
          <a:prstGeom prst="downArrow">
            <a:avLst>
              <a:gd name="adj1" fmla="val 10161"/>
              <a:gd name="adj2" fmla="val 50000"/>
            </a:avLst>
          </a:prstGeom>
          <a:solidFill>
            <a:srgbClr val="FF0000"/>
          </a:solidFill>
          <a:ln w="9525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scene3d>
            <a:camera prst="isometricOffAxis1Left"/>
            <a:lightRig rig="threePt" dir="t"/>
          </a:scene3d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18982554">
            <a:off x="5674289" y="9244782"/>
            <a:ext cx="641821" cy="1278309"/>
          </a:xfrm>
          <a:prstGeom prst="downArrow">
            <a:avLst>
              <a:gd name="adj1" fmla="val 10161"/>
              <a:gd name="adj2" fmla="val 50000"/>
            </a:avLst>
          </a:prstGeom>
          <a:solidFill>
            <a:srgbClr val="FF0000"/>
          </a:solidFill>
          <a:ln w="9525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152003" y="17210087"/>
            <a:ext cx="12673408" cy="6995259"/>
            <a:chOff x="-1152003" y="16286337"/>
            <a:chExt cx="17065896" cy="816474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52003" y="16286337"/>
              <a:ext cx="9890675" cy="5316238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937" y="17570127"/>
              <a:ext cx="9718428" cy="5223655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661" y="18533144"/>
              <a:ext cx="9729619" cy="5229671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6021" y="17498119"/>
              <a:ext cx="6467872" cy="6952962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11" y="17931172"/>
            <a:ext cx="52006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22541" y="1009295"/>
            <a:ext cx="12435929" cy="3124139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6386" y="2810287"/>
            <a:ext cx="13372219" cy="21170352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8600" dirty="0"/>
              <a:t>קצת רקע על </a:t>
            </a:r>
            <a:r>
              <a:rPr lang="en-US" altLang="he-IL" sz="8600" dirty="0"/>
              <a:t>DNA</a:t>
            </a:r>
            <a:r>
              <a:rPr lang="he-IL" altLang="he-IL" sz="8600" dirty="0"/>
              <a:t>:</a:t>
            </a:r>
          </a:p>
          <a:p>
            <a:pPr>
              <a:lnSpc>
                <a:spcPct val="150000"/>
              </a:lnSpc>
            </a:pPr>
            <a:r>
              <a:rPr lang="he-IL" sz="5400" kern="1200" dirty="0">
                <a:latin typeface="Arial" pitchFamily="34" charset="0"/>
              </a:rPr>
              <a:t>ב </a:t>
            </a:r>
            <a:r>
              <a:rPr lang="en-US" sz="5400" kern="1200" dirty="0">
                <a:latin typeface="Arial" pitchFamily="34" charset="0"/>
              </a:rPr>
              <a:t>DNA</a:t>
            </a:r>
            <a:r>
              <a:rPr lang="he-IL" sz="5400" kern="1200" dirty="0">
                <a:latin typeface="Arial" pitchFamily="34" charset="0"/>
              </a:rPr>
              <a:t> מצוי </a:t>
            </a:r>
            <a:r>
              <a:rPr lang="he-IL" sz="5400" kern="1200" dirty="0">
                <a:latin typeface="Arial" pitchFamily="34" charset="0"/>
              </a:rPr>
              <a:t>כל המידע התורשתי לבניית החלבונים בתא אצל כל האורגניזמים הידועים, מחיידקים ועד לבני אדם</a:t>
            </a:r>
            <a:r>
              <a:rPr lang="he-IL" sz="5400" kern="1200" dirty="0">
                <a:latin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5400" dirty="0"/>
              <a:t>המבנה של ה</a:t>
            </a:r>
            <a:r>
              <a:rPr lang="en-US" sz="5400" dirty="0"/>
              <a:t>DNA </a:t>
            </a:r>
            <a:r>
              <a:rPr lang="he-IL" sz="5400" dirty="0"/>
              <a:t> בנוי כמעיין "סולם" שמסתלסל סביב </a:t>
            </a:r>
            <a:r>
              <a:rPr lang="he-IL" sz="5400" dirty="0"/>
              <a:t>עצמו.</a:t>
            </a:r>
          </a:p>
          <a:p>
            <a:pPr>
              <a:lnSpc>
                <a:spcPct val="150000"/>
              </a:lnSpc>
            </a:pPr>
            <a:r>
              <a:rPr lang="he-IL" sz="5400" dirty="0"/>
              <a:t>ה"שלבים בסולם</a:t>
            </a:r>
            <a:r>
              <a:rPr lang="he-IL" sz="5400" dirty="0"/>
              <a:t>" </a:t>
            </a:r>
            <a:r>
              <a:rPr lang="he-IL" sz="5400" dirty="0"/>
              <a:t>מורכבים, כל אחד, מזוג בסיסים המתחברים זה לזה ומסומנים באותיות הלטיניות </a:t>
            </a:r>
            <a:r>
              <a:rPr lang="en-US" sz="5400" dirty="0"/>
              <a:t>A</a:t>
            </a:r>
            <a:r>
              <a:rPr lang="he-IL" sz="5400" dirty="0"/>
              <a:t>, </a:t>
            </a:r>
            <a:r>
              <a:rPr lang="en-US" sz="5400" dirty="0"/>
              <a:t>G</a:t>
            </a:r>
            <a:r>
              <a:rPr lang="he-IL" sz="5400" dirty="0"/>
              <a:t>, </a:t>
            </a:r>
            <a:r>
              <a:rPr lang="en-US" sz="5400" dirty="0"/>
              <a:t>T</a:t>
            </a:r>
            <a:r>
              <a:rPr lang="he-IL" sz="5400" dirty="0"/>
              <a:t>, </a:t>
            </a:r>
            <a:r>
              <a:rPr lang="en-US" sz="5400" dirty="0"/>
              <a:t>C</a:t>
            </a:r>
            <a:r>
              <a:rPr lang="he-IL" sz="5400" dirty="0"/>
              <a:t>.</a:t>
            </a:r>
          </a:p>
          <a:p>
            <a:pPr>
              <a:lnSpc>
                <a:spcPct val="150000"/>
              </a:lnSpc>
            </a:pPr>
            <a:r>
              <a:rPr lang="he-IL" sz="5400" kern="1200" dirty="0">
                <a:latin typeface="Arial" pitchFamily="34" charset="0"/>
              </a:rPr>
              <a:t>כ99.9% מה</a:t>
            </a:r>
            <a:r>
              <a:rPr lang="en-US" sz="5400" kern="1200" dirty="0">
                <a:latin typeface="Arial" pitchFamily="34" charset="0"/>
              </a:rPr>
              <a:t>DNA</a:t>
            </a:r>
            <a:r>
              <a:rPr lang="he-IL" sz="5400" kern="1200" dirty="0">
                <a:latin typeface="Arial" pitchFamily="34" charset="0"/>
              </a:rPr>
              <a:t> של כל בני האדם משותף למרות אבני הבניין המועטות והפשוטות שממנו הוא מורכב.</a:t>
            </a:r>
          </a:p>
          <a:p>
            <a:pPr>
              <a:lnSpc>
                <a:spcPct val="150000"/>
              </a:lnSpc>
            </a:pPr>
            <a:r>
              <a:rPr lang="he-IL" sz="5400" dirty="0"/>
              <a:t>ה </a:t>
            </a:r>
            <a:r>
              <a:rPr lang="en-US" sz="5400" dirty="0"/>
              <a:t>DNA</a:t>
            </a:r>
            <a:r>
              <a:rPr lang="he-IL" sz="5400" dirty="0"/>
              <a:t> יכול לעבור </a:t>
            </a:r>
            <a:r>
              <a:rPr lang="he-IL" sz="5400" dirty="0"/>
              <a:t>מוטציה - </a:t>
            </a:r>
            <a:r>
              <a:rPr lang="he-IL" sz="5400" dirty="0"/>
              <a:t>שינוי</a:t>
            </a:r>
            <a:r>
              <a:rPr lang="he-IL" sz="5400" dirty="0"/>
              <a:t>.</a:t>
            </a:r>
            <a:endParaRPr lang="he-IL" altLang="he-IL" dirty="0"/>
          </a:p>
        </p:txBody>
      </p:sp>
      <p:pic>
        <p:nvPicPr>
          <p:cNvPr id="6" name="Picture 5" descr="http://upload.wikimedia.org/wikipedia/commons/8/81/ADN_animation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3" y="3604175"/>
            <a:ext cx="2254031" cy="728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ferraribiblog.files.wordpress.com/2012/10/dna_structure.jpg?w=300&amp;h=2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78431"/>
            <a:ext cx="4369296" cy="632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1068</TotalTime>
  <Words>359</Words>
  <Application>Microsoft Office PowerPoint</Application>
  <PresentationFormat>Custom</PresentationFormat>
  <Paragraphs>32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med_0056_slide</vt:lpstr>
      <vt:lpstr>1_Default Design</vt:lpstr>
      <vt:lpstr>מציאת מיקום דגימות DNA על פני הגנום האנושי לצורך אבחון סרטן במסגרת זמן סביר.</vt:lpstr>
      <vt:lpstr>תיאור מסגרת הפרויקט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180</cp:revision>
  <dcterms:created xsi:type="dcterms:W3CDTF">2015-01-23T08:15:10Z</dcterms:created>
  <dcterms:modified xsi:type="dcterms:W3CDTF">2015-07-19T19:46:09Z</dcterms:modified>
</cp:coreProperties>
</file>