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64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4" r:id="rId9"/>
    <p:sldId id="265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67342" autoAdjust="0"/>
  </p:normalViewPr>
  <p:slideViewPr>
    <p:cSldViewPr>
      <p:cViewPr varScale="1">
        <p:scale>
          <a:sx n="56" d="100"/>
          <a:sy n="56" d="100"/>
        </p:scale>
        <p:origin x="-54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77B2244-0FF1-4BF8-B5D3-A1F7B0F4BE63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BD1B47E-58A3-4EC4-AF68-FC18C469FD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314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wiki/Getting-Started-C#-Syntax-Analysi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oshvarty.wordpress.com/2014/10/30/learn-roslyn-now-part-7-introducing-the-semantic-model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הפרויקט</a:t>
            </a:r>
            <a:r>
              <a:rPr lang="he-IL" baseline="0" dirty="0" smtClean="0"/>
              <a:t> שלי התחיל בתור נסיון ליצור </a:t>
            </a:r>
            <a:r>
              <a:rPr lang="en-US" baseline="0" dirty="0" smtClean="0"/>
              <a:t>DSM</a:t>
            </a:r>
            <a:r>
              <a:rPr lang="he-IL" baseline="0" dirty="0" smtClean="0"/>
              <a:t> מתוך ניתוח של </a:t>
            </a:r>
            <a:r>
              <a:rPr lang="en-US" baseline="0" dirty="0" smtClean="0"/>
              <a:t>MAKEFILE</a:t>
            </a:r>
          </a:p>
          <a:p>
            <a:r>
              <a:rPr lang="he-IL" baseline="0" dirty="0" smtClean="0"/>
              <a:t>נתקעתי</a:t>
            </a:r>
          </a:p>
          <a:p>
            <a:r>
              <a:rPr lang="he-IL" baseline="0" dirty="0" smtClean="0"/>
              <a:t>עברתי לניתוח של קוד </a:t>
            </a:r>
            <a:r>
              <a:rPr lang="en-US" baseline="0" dirty="0" smtClean="0"/>
              <a:t>DOTNET</a:t>
            </a:r>
            <a:r>
              <a:rPr lang="he-IL" baseline="0" dirty="0" smtClean="0"/>
              <a:t> באמצעות </a:t>
            </a:r>
            <a:r>
              <a:rPr lang="en-US" baseline="0" dirty="0" smtClean="0"/>
              <a:t>ROSLYN</a:t>
            </a:r>
          </a:p>
          <a:p>
            <a:r>
              <a:rPr lang="he-IL" baseline="0" dirty="0" smtClean="0"/>
              <a:t>זה איפשר לי לקבל את גישה ל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SyntaxTree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he-I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https://github.com/dotnet/roslyn/wiki/Getting-Started-C%23-Syntax-Analysis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semantic model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he-I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https://joshvarty.wordpress.com/2014/10/30/learn-roslyn-now-part-7-introducing-the-semantic-model/</a:t>
            </a:r>
            <a:endParaRPr lang="he-IL" baseline="0" dirty="0" smtClean="0"/>
          </a:p>
          <a:p>
            <a:endParaRPr lang="he-IL" baseline="0" dirty="0" smtClean="0"/>
          </a:p>
          <a:p>
            <a:r>
              <a:rPr lang="he-IL" baseline="0" dirty="0" smtClean="0"/>
              <a:t>אחרי תוצאות ראשוניות והתיעצות עם פרופסור יעקב – באמצעות התשתית שבניתי עברתי לבניית </a:t>
            </a:r>
            <a:r>
              <a:rPr lang="en-US" baseline="0" dirty="0" smtClean="0"/>
              <a:t>Modularity Matrix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1B47E-58A3-4EC4-AF68-FC18C469FDE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482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התוצאות</a:t>
            </a:r>
            <a:r>
              <a:rPr lang="he-IL" baseline="0" dirty="0" smtClean="0"/>
              <a:t> הראשוניות – לפני שינוי הנושא:</a:t>
            </a:r>
          </a:p>
          <a:p>
            <a:r>
              <a:rPr lang="en-US" baseline="0" dirty="0" smtClean="0"/>
              <a:t>DSM</a:t>
            </a:r>
            <a:r>
              <a:rPr lang="he-IL" baseline="0" dirty="0" smtClean="0"/>
              <a:t>  פשוט.</a:t>
            </a:r>
          </a:p>
          <a:p>
            <a:r>
              <a:rPr lang="he-IL" baseline="0" dirty="0" smtClean="0"/>
              <a:t>תלויות בין מחלקות.</a:t>
            </a:r>
          </a:p>
          <a:p>
            <a:endParaRPr lang="he-IL" baseline="0" dirty="0" smtClean="0"/>
          </a:p>
          <a:p>
            <a:r>
              <a:rPr lang="he-IL" baseline="0" dirty="0" smtClean="0"/>
              <a:t>ללא חלוקה לאלגורית, </a:t>
            </a:r>
            <a:r>
              <a:rPr lang="en-US" baseline="0" dirty="0" smtClean="0"/>
              <a:t>Data</a:t>
            </a:r>
            <a:r>
              <a:rPr lang="he-IL" baseline="0" dirty="0" smtClean="0"/>
              <a:t> וכו...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1B47E-58A3-4EC4-AF68-FC18C469FDE4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18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 מודלים שאפשר לראות מיד</a:t>
            </a:r>
          </a:p>
          <a:p>
            <a:endParaRPr lang="he-IL" dirty="0" smtClean="0"/>
          </a:p>
          <a:p>
            <a:r>
              <a:rPr lang="he-IL" dirty="0" smtClean="0"/>
              <a:t>(אם ישאלו פה – אז בסיכום מופיע</a:t>
            </a:r>
            <a:r>
              <a:rPr lang="he-IL" baseline="0" dirty="0" smtClean="0"/>
              <a:t> למה לא הורדתי את השורות והעמודות הכפולות</a:t>
            </a:r>
            <a:r>
              <a:rPr lang="he-IL" dirty="0" smtClean="0"/>
              <a:t>)</a:t>
            </a:r>
          </a:p>
          <a:p>
            <a:endParaRPr lang="he-IL" dirty="0" smtClean="0"/>
          </a:p>
          <a:p>
            <a:r>
              <a:rPr lang="he-IL" dirty="0" smtClean="0"/>
              <a:t>מוצא גם </a:t>
            </a:r>
            <a:r>
              <a:rPr lang="en-US" dirty="0" smtClean="0"/>
              <a:t>Modularity</a:t>
            </a:r>
            <a:r>
              <a:rPr lang="en-US" baseline="0" dirty="0" smtClean="0"/>
              <a:t> Matrix</a:t>
            </a:r>
            <a:endParaRPr lang="he-IL" baseline="0" dirty="0" smtClean="0"/>
          </a:p>
          <a:p>
            <a:endParaRPr lang="he-IL" baseline="0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1B47E-58A3-4EC4-AF68-FC18C469FDE4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8554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התכנה גם יודעת</a:t>
            </a:r>
            <a:r>
              <a:rPr lang="he-IL" baseline="0" dirty="0" smtClean="0"/>
              <a:t> להצביע על תלויות לינאריות של שורות (</a:t>
            </a:r>
            <a:r>
              <a:rPr lang="en-US" baseline="0" dirty="0" err="1" smtClean="0"/>
              <a:t>Functionals</a:t>
            </a:r>
            <a:r>
              <a:rPr lang="he-IL" baseline="0" dirty="0" smtClean="0"/>
              <a:t>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1B47E-58A3-4EC4-AF68-FC18C469FDE4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679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ושל עמודות (</a:t>
            </a:r>
            <a:r>
              <a:rPr lang="en-US" dirty="0" err="1" smtClean="0"/>
              <a:t>Structors</a:t>
            </a:r>
            <a:r>
              <a:rPr lang="he-IL" dirty="0" smtClean="0"/>
              <a:t>)</a:t>
            </a:r>
          </a:p>
          <a:p>
            <a:endParaRPr lang="he-IL" dirty="0" smtClean="0"/>
          </a:p>
          <a:p>
            <a:r>
              <a:rPr lang="he-IL" dirty="0" smtClean="0"/>
              <a:t>כאשר בסופו של דבר נשאר למתכנת לקבל החלטה על פי התלויות הלינאריות וע"פ</a:t>
            </a:r>
            <a:r>
              <a:rPr lang="he-IL" baseline="0" dirty="0" smtClean="0"/>
              <a:t> תצוגה ויזואלית של המודולים בתכנה</a:t>
            </a:r>
          </a:p>
          <a:p>
            <a:r>
              <a:rPr lang="he-IL" baseline="0" dirty="0" smtClean="0"/>
              <a:t>אילו שינויים יטיבו עם תיכון התכנה.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1B47E-58A3-4EC4-AF68-FC18C469FDE4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2581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קשיים וכלים:</a:t>
            </a:r>
          </a:p>
          <a:p>
            <a:r>
              <a:rPr lang="he-IL" dirty="0" smtClean="0"/>
              <a:t>שווה</a:t>
            </a:r>
            <a:r>
              <a:rPr lang="he-IL" baseline="0" dirty="0" smtClean="0"/>
              <a:t> להזכיר את </a:t>
            </a:r>
            <a:r>
              <a:rPr lang="en-US" baseline="0" dirty="0" smtClean="0"/>
              <a:t>ROSLYN</a:t>
            </a:r>
            <a:endParaRPr lang="he-IL" baseline="0" dirty="0" smtClean="0"/>
          </a:p>
          <a:p>
            <a:r>
              <a:rPr lang="he-IL" baseline="0" dirty="0" smtClean="0"/>
              <a:t>מסתבר שלא טריוויאלי לבדוק תלות לינארית בלי להעמיס על זכרון ביצועים (לפחות עם הגישה הנאיבית של </a:t>
            </a:r>
            <a:r>
              <a:rPr lang="en-US" baseline="0" dirty="0" smtClean="0"/>
              <a:t>POWER SET</a:t>
            </a:r>
            <a:r>
              <a:rPr lang="he-IL" baseline="0" dirty="0" smtClean="0"/>
              <a:t>)</a:t>
            </a:r>
          </a:p>
          <a:p>
            <a:r>
              <a:rPr lang="en-US" baseline="0" dirty="0" smtClean="0"/>
              <a:t>GUI</a:t>
            </a:r>
            <a:r>
              <a:rPr lang="he-IL" baseline="0" dirty="0" smtClean="0"/>
              <a:t> – לוקח הרבה זמן...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1B47E-58A3-4EC4-AF68-FC18C469FDE4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842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9A94-841B-4851-A39A-B3F8B53E02DF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6AFD-C748-4BE7-BD8E-BA5214C1222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9A94-841B-4851-A39A-B3F8B53E02DF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6AFD-C748-4BE7-BD8E-BA5214C1222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9A94-841B-4851-A39A-B3F8B53E02DF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6AFD-C748-4BE7-BD8E-BA5214C1222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9A94-841B-4851-A39A-B3F8B53E02DF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6AFD-C748-4BE7-BD8E-BA5214C1222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9A94-841B-4851-A39A-B3F8B53E02DF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6AFD-C748-4BE7-BD8E-BA5214C1222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9A94-841B-4851-A39A-B3F8B53E02DF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6AFD-C748-4BE7-BD8E-BA5214C1222F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9A94-841B-4851-A39A-B3F8B53E02DF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6AFD-C748-4BE7-BD8E-BA5214C1222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9A94-841B-4851-A39A-B3F8B53E02DF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6AFD-C748-4BE7-BD8E-BA5214C1222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9A94-841B-4851-A39A-B3F8B53E02DF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6AFD-C748-4BE7-BD8E-BA5214C1222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9A94-841B-4851-A39A-B3F8B53E02DF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5A6AFD-C748-4BE7-BD8E-BA5214C1222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9A94-841B-4851-A39A-B3F8B53E02DF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6AFD-C748-4BE7-BD8E-BA5214C1222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8A79A94-841B-4851-A39A-B3F8B53E02DF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F5A6AFD-C748-4BE7-BD8E-BA5214C1222F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rner11/MakeDsm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DSM &amp; Modularity .NET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Linear-Software-Models using Roslyn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68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5328592" cy="384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2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השוואה של מודל מהמאמר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2960" y="4052758"/>
            <a:ext cx="508680" cy="627719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63936"/>
            <a:ext cx="3899353" cy="357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37270"/>
            <a:ext cx="53244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4937238" y="3645024"/>
            <a:ext cx="3894155" cy="432048"/>
            <a:chOff x="4937238" y="3645024"/>
            <a:chExt cx="3894155" cy="432048"/>
          </a:xfrm>
        </p:grpSpPr>
        <p:sp>
          <p:nvSpPr>
            <p:cNvPr id="14" name="Rectangle 13"/>
            <p:cNvSpPr/>
            <p:nvPr/>
          </p:nvSpPr>
          <p:spPr>
            <a:xfrm>
              <a:off x="7668344" y="3653682"/>
              <a:ext cx="1163049" cy="370327"/>
            </a:xfrm>
            <a:prstGeom prst="rect">
              <a:avLst/>
            </a:prstGeom>
            <a:solidFill>
              <a:schemeClr val="accent2">
                <a:alpha val="38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937238" y="3645024"/>
              <a:ext cx="2731106" cy="432048"/>
            </a:xfrm>
            <a:prstGeom prst="roundRect">
              <a:avLst/>
            </a:prstGeom>
            <a:solidFill>
              <a:srgbClr val="FFFF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7560"/>
            <a:ext cx="5184577" cy="342739"/>
            <a:chOff x="179512" y="2317560"/>
            <a:chExt cx="5184577" cy="342739"/>
          </a:xfrm>
        </p:grpSpPr>
        <p:sp>
          <p:nvSpPr>
            <p:cNvPr id="13" name="Rectangle 12"/>
            <p:cNvSpPr/>
            <p:nvPr/>
          </p:nvSpPr>
          <p:spPr>
            <a:xfrm>
              <a:off x="2339753" y="2317560"/>
              <a:ext cx="3024336" cy="342739"/>
            </a:xfrm>
            <a:prstGeom prst="rect">
              <a:avLst/>
            </a:prstGeom>
            <a:solidFill>
              <a:schemeClr val="accent2">
                <a:alpha val="38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9512" y="2317560"/>
              <a:ext cx="1795002" cy="342739"/>
            </a:xfrm>
            <a:prstGeom prst="roundRect">
              <a:avLst/>
            </a:prstGeom>
            <a:solidFill>
              <a:srgbClr val="FFFF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13836" y="4077072"/>
            <a:ext cx="3894155" cy="432048"/>
            <a:chOff x="4913836" y="4043828"/>
            <a:chExt cx="3894155" cy="432048"/>
          </a:xfrm>
        </p:grpSpPr>
        <p:sp>
          <p:nvSpPr>
            <p:cNvPr id="19" name="Rectangle 18"/>
            <p:cNvSpPr/>
            <p:nvPr/>
          </p:nvSpPr>
          <p:spPr>
            <a:xfrm>
              <a:off x="7644942" y="4052486"/>
              <a:ext cx="1163049" cy="370327"/>
            </a:xfrm>
            <a:prstGeom prst="rect">
              <a:avLst/>
            </a:prstGeom>
            <a:solidFill>
              <a:schemeClr val="accent2">
                <a:alpha val="38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913836" y="4043828"/>
              <a:ext cx="2731106" cy="432048"/>
            </a:xfrm>
            <a:prstGeom prst="roundRect">
              <a:avLst/>
            </a:prstGeom>
            <a:solidFill>
              <a:srgbClr val="FFFF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556792"/>
            <a:ext cx="5184577" cy="288032"/>
            <a:chOff x="179512" y="1556792"/>
            <a:chExt cx="5184577" cy="288032"/>
          </a:xfrm>
        </p:grpSpPr>
        <p:sp>
          <p:nvSpPr>
            <p:cNvPr id="21" name="Rectangle 20"/>
            <p:cNvSpPr/>
            <p:nvPr/>
          </p:nvSpPr>
          <p:spPr>
            <a:xfrm>
              <a:off x="2339753" y="1556824"/>
              <a:ext cx="3024336" cy="288000"/>
            </a:xfrm>
            <a:prstGeom prst="rect">
              <a:avLst/>
            </a:prstGeom>
            <a:solidFill>
              <a:schemeClr val="accent2">
                <a:alpha val="38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79512" y="1556792"/>
              <a:ext cx="1795002" cy="288000"/>
            </a:xfrm>
            <a:prstGeom prst="roundRect">
              <a:avLst/>
            </a:prstGeom>
            <a:solidFill>
              <a:srgbClr val="FFFF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9512" y="1772816"/>
            <a:ext cx="5184577" cy="288032"/>
            <a:chOff x="179512" y="1772816"/>
            <a:chExt cx="5184577" cy="288032"/>
          </a:xfrm>
        </p:grpSpPr>
        <p:sp>
          <p:nvSpPr>
            <p:cNvPr id="23" name="Rectangle 22"/>
            <p:cNvSpPr/>
            <p:nvPr/>
          </p:nvSpPr>
          <p:spPr>
            <a:xfrm>
              <a:off x="2339753" y="1772848"/>
              <a:ext cx="3024336" cy="288000"/>
            </a:xfrm>
            <a:prstGeom prst="rect">
              <a:avLst/>
            </a:prstGeom>
            <a:solidFill>
              <a:schemeClr val="accent2">
                <a:alpha val="38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79512" y="1772816"/>
              <a:ext cx="1795002" cy="288000"/>
            </a:xfrm>
            <a:prstGeom prst="roundRect">
              <a:avLst/>
            </a:prstGeom>
            <a:solidFill>
              <a:srgbClr val="FFFF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1519" y="2060848"/>
            <a:ext cx="5112569" cy="288032"/>
            <a:chOff x="251519" y="2060848"/>
            <a:chExt cx="5112569" cy="288032"/>
          </a:xfrm>
        </p:grpSpPr>
        <p:sp>
          <p:nvSpPr>
            <p:cNvPr id="25" name="Rectangle 24"/>
            <p:cNvSpPr/>
            <p:nvPr/>
          </p:nvSpPr>
          <p:spPr>
            <a:xfrm>
              <a:off x="2339752" y="2060880"/>
              <a:ext cx="3024336" cy="288000"/>
            </a:xfrm>
            <a:prstGeom prst="rect">
              <a:avLst/>
            </a:prstGeom>
            <a:solidFill>
              <a:schemeClr val="accent2">
                <a:alpha val="38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1519" y="2060848"/>
              <a:ext cx="1795002" cy="288000"/>
            </a:xfrm>
            <a:prstGeom prst="roundRect">
              <a:avLst/>
            </a:prstGeom>
            <a:solidFill>
              <a:srgbClr val="FFFF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926317" y="3284984"/>
            <a:ext cx="3894155" cy="432048"/>
            <a:chOff x="4926317" y="3284984"/>
            <a:chExt cx="3894155" cy="432048"/>
          </a:xfrm>
        </p:grpSpPr>
        <p:sp>
          <p:nvSpPr>
            <p:cNvPr id="27" name="Rectangle 26"/>
            <p:cNvSpPr/>
            <p:nvPr/>
          </p:nvSpPr>
          <p:spPr>
            <a:xfrm>
              <a:off x="7657423" y="3293642"/>
              <a:ext cx="1163049" cy="370327"/>
            </a:xfrm>
            <a:prstGeom prst="rect">
              <a:avLst/>
            </a:prstGeom>
            <a:solidFill>
              <a:schemeClr val="accent2">
                <a:alpha val="38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926317" y="3284984"/>
              <a:ext cx="2731106" cy="432048"/>
            </a:xfrm>
            <a:prstGeom prst="roundRect">
              <a:avLst/>
            </a:prstGeom>
            <a:solidFill>
              <a:srgbClr val="FFFF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13836" y="4475876"/>
            <a:ext cx="3883109" cy="432048"/>
            <a:chOff x="4913836" y="4449197"/>
            <a:chExt cx="3883109" cy="432048"/>
          </a:xfrm>
        </p:grpSpPr>
        <p:sp>
          <p:nvSpPr>
            <p:cNvPr id="38" name="Rectangle 37"/>
            <p:cNvSpPr/>
            <p:nvPr/>
          </p:nvSpPr>
          <p:spPr>
            <a:xfrm>
              <a:off x="7633896" y="4457855"/>
              <a:ext cx="1163049" cy="370327"/>
            </a:xfrm>
            <a:prstGeom prst="rect">
              <a:avLst/>
            </a:prstGeom>
            <a:solidFill>
              <a:schemeClr val="accent2">
                <a:alpha val="38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913836" y="4449197"/>
              <a:ext cx="2731106" cy="432048"/>
            </a:xfrm>
            <a:prstGeom prst="roundRect">
              <a:avLst/>
            </a:prstGeom>
            <a:solidFill>
              <a:srgbClr val="FFFF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4723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24744"/>
            <a:ext cx="3672408" cy="3925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השוואה של מודל </a:t>
            </a:r>
            <a:r>
              <a:rPr lang="he-IL" dirty="0" smtClean="0"/>
              <a:t>מהמאמר – אחרי הצעת שיפור</a:t>
            </a:r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7427614" y="3284984"/>
            <a:ext cx="1536874" cy="1800200"/>
            <a:chOff x="7427614" y="3284984"/>
            <a:chExt cx="1536874" cy="1800200"/>
          </a:xfrm>
        </p:grpSpPr>
        <p:sp>
          <p:nvSpPr>
            <p:cNvPr id="4" name="Rectangle 3"/>
            <p:cNvSpPr/>
            <p:nvPr/>
          </p:nvSpPr>
          <p:spPr>
            <a:xfrm>
              <a:off x="7956376" y="3933056"/>
              <a:ext cx="1008112" cy="1152128"/>
            </a:xfrm>
            <a:prstGeom prst="rect">
              <a:avLst/>
            </a:prstGeom>
            <a:solidFill>
              <a:schemeClr val="accent2">
                <a:alpha val="38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427614" y="3284984"/>
              <a:ext cx="528762" cy="648072"/>
            </a:xfrm>
            <a:prstGeom prst="rect">
              <a:avLst/>
            </a:prstGeom>
            <a:solidFill>
              <a:srgbClr val="0070C0">
                <a:alpha val="29000"/>
              </a:srgbClr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7504" y="908720"/>
            <a:ext cx="5787531" cy="1872208"/>
            <a:chOff x="107504" y="908720"/>
            <a:chExt cx="5787531" cy="187220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908720"/>
              <a:ext cx="5787531" cy="187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1835696" y="1556792"/>
              <a:ext cx="4059339" cy="1125125"/>
              <a:chOff x="1835696" y="1556792"/>
              <a:chExt cx="4059339" cy="112512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35696" y="1556792"/>
                <a:ext cx="2376264" cy="720080"/>
              </a:xfrm>
              <a:prstGeom prst="rect">
                <a:avLst/>
              </a:prstGeom>
              <a:solidFill>
                <a:schemeClr val="accent2">
                  <a:alpha val="38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63153" y="2276872"/>
                <a:ext cx="1731882" cy="405045"/>
              </a:xfrm>
              <a:prstGeom prst="rect">
                <a:avLst/>
              </a:prstGeom>
              <a:solidFill>
                <a:srgbClr val="0070C0">
                  <a:alpha val="29000"/>
                </a:srgbClr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12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התכנה מנתחת את הקוד של עצמה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55238"/>
            <a:ext cx="4248952" cy="379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919821" y="1925318"/>
            <a:ext cx="360040" cy="504056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Arrow Connector 5"/>
          <p:cNvCxnSpPr>
            <a:stCxn id="4" idx="3"/>
            <a:endCxn id="9" idx="1"/>
          </p:cNvCxnSpPr>
          <p:nvPr/>
        </p:nvCxnSpPr>
        <p:spPr>
          <a:xfrm flipV="1">
            <a:off x="5279861" y="1808820"/>
            <a:ext cx="1674617" cy="36852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54478" y="1624154"/>
            <a:ext cx="18332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מודל איסוף נתונים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5687842" y="3795887"/>
            <a:ext cx="361594" cy="76537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/>
          <p:cNvCxnSpPr>
            <a:stCxn id="11" idx="3"/>
            <a:endCxn id="13" idx="3"/>
          </p:cNvCxnSpPr>
          <p:nvPr/>
        </p:nvCxnSpPr>
        <p:spPr>
          <a:xfrm flipH="1" flipV="1">
            <a:off x="1580695" y="4126431"/>
            <a:ext cx="4468741" cy="521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52536" y="3803265"/>
            <a:ext cx="183323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מודל </a:t>
            </a:r>
            <a:r>
              <a:rPr lang="en-US" dirty="0" smtClean="0"/>
              <a:t>UI</a:t>
            </a:r>
            <a:r>
              <a:rPr lang="he-IL" dirty="0" smtClean="0"/>
              <a:t> – הצגת תלויות לינאריות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3623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5139334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3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238321"/>
            <a:ext cx="7521575" cy="330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3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מסקנות תהיות ותובנות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80728"/>
            <a:ext cx="7520940" cy="357984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בעולם </a:t>
            </a:r>
            <a:r>
              <a:rPr lang="en-US" dirty="0"/>
              <a:t> OOP, </a:t>
            </a:r>
            <a:r>
              <a:rPr lang="he-IL" dirty="0"/>
              <a:t>ועם שפות עיליות (מאוד), האם יש צורך בהבחנות נוספות לדוגמא:</a:t>
            </a:r>
          </a:p>
          <a:p>
            <a:pPr marL="802386" lvl="4" indent="-285750">
              <a:buFont typeface="Arial" panose="020B0604020202020204" pitchFamily="34" charset="0"/>
              <a:buChar char="•"/>
            </a:pPr>
            <a:r>
              <a:rPr lang="he-IL" b="1" dirty="0"/>
              <a:t>האם כל הפונקציות? אולי רק כאלו שמספקות </a:t>
            </a:r>
            <a:r>
              <a:rPr lang="he-IL" b="1" dirty="0"/>
              <a:t>מידע </a:t>
            </a:r>
            <a:r>
              <a:rPr lang="he-IL" b="1" dirty="0"/>
              <a:t>(יש ערך החזר / שינוי </a:t>
            </a:r>
            <a:r>
              <a:rPr lang="en-US" b="1" dirty="0"/>
              <a:t>State</a:t>
            </a:r>
            <a:r>
              <a:rPr lang="he-IL" b="1" dirty="0"/>
              <a:t>)</a:t>
            </a:r>
          </a:p>
          <a:p>
            <a:pPr marL="802386" lvl="4" indent="-285750">
              <a:buFont typeface="Arial" panose="020B0604020202020204" pitchFamily="34" charset="0"/>
              <a:buChar char="•"/>
            </a:pPr>
            <a:r>
              <a:rPr lang="he-IL" b="1" dirty="0"/>
              <a:t>מה עם </a:t>
            </a:r>
            <a:r>
              <a:rPr lang="en-US" b="1" dirty="0"/>
              <a:t>Properties</a:t>
            </a:r>
            <a:r>
              <a:rPr lang="he-IL" b="1" dirty="0"/>
              <a:t>? להתיחס כפונקציות? כמשתנים</a:t>
            </a:r>
            <a:r>
              <a:rPr lang="he-IL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אולי כדאי להשתמש ב</a:t>
            </a:r>
            <a:r>
              <a:rPr lang="en-US" dirty="0"/>
              <a:t>Tokenizing</a:t>
            </a:r>
            <a:r>
              <a:rPr lang="he-IL" dirty="0"/>
              <a:t> לשמות של הפונקציות כדי לקבץ פונקציות דומות אך עם שם אחר (</a:t>
            </a:r>
            <a:r>
              <a:rPr lang="en-US" dirty="0" err="1"/>
              <a:t>ToString</a:t>
            </a:r>
            <a:r>
              <a:rPr lang="en-US" dirty="0"/>
              <a:t> VS </a:t>
            </a:r>
            <a:r>
              <a:rPr lang="en-US" dirty="0" err="1"/>
              <a:t>AsString</a:t>
            </a:r>
            <a:r>
              <a:rPr lang="he-I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בתכנה – בניגוד למאמר – לא הפרדתי שורות לפי ה"</a:t>
            </a:r>
            <a:r>
              <a:rPr lang="en-US" dirty="0"/>
              <a:t>Owner </a:t>
            </a:r>
            <a:r>
              <a:rPr lang="en-US" dirty="0" err="1"/>
              <a:t>structor</a:t>
            </a:r>
            <a:r>
              <a:rPr lang="he-IL" dirty="0"/>
              <a:t>"</a:t>
            </a:r>
            <a:r>
              <a:rPr lang="en-US" dirty="0"/>
              <a:t> </a:t>
            </a:r>
            <a:r>
              <a:rPr lang="he-IL" dirty="0"/>
              <a:t>– כלומר </a:t>
            </a:r>
            <a:r>
              <a:rPr lang="en-US" dirty="0"/>
              <a:t>Calculate </a:t>
            </a:r>
            <a:r>
              <a:rPr lang="he-IL" dirty="0"/>
              <a:t>מהדוגמא היה מופיע בתור שורה יחידה. זה נראה לי יותר נכון (זו מימוש של אותה פונקציה אבסטרקטית). כהשלמה של זה אולי צריך להשמיט פונקציות אבסטרקטיות ב</a:t>
            </a:r>
            <a:r>
              <a:rPr lang="en-US" dirty="0" err="1"/>
              <a:t>Structors</a:t>
            </a:r>
            <a:r>
              <a:rPr lang="he-IL" dirty="0"/>
              <a:t> ללא מימוש</a:t>
            </a:r>
            <a:r>
              <a:rPr lang="he-I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כאשר יש מחלקות שממשות </a:t>
            </a:r>
            <a:r>
              <a:rPr lang="en-US" dirty="0" smtClean="0"/>
              <a:t>Interface</a:t>
            </a:r>
            <a:r>
              <a:rPr lang="he-IL" dirty="0" smtClean="0"/>
              <a:t> – יהיה נפוץ למצוא "גושים" של 1. אני לא בטוח שנכון להשמיט את העמודות הכפולות. האם זה רק לשם המודל הלינארי?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למה דווקא תלות לינראית? </a:t>
            </a:r>
            <a:r>
              <a:rPr lang="he-IL" dirty="0"/>
              <a:t>האם לא מספיק </a:t>
            </a:r>
            <a:r>
              <a:rPr lang="he-IL" dirty="0"/>
              <a:t>אם אפשר להרכיב </a:t>
            </a:r>
            <a:r>
              <a:rPr lang="en-US" dirty="0" err="1"/>
              <a:t>structor</a:t>
            </a:r>
            <a:r>
              <a:rPr lang="he-IL" dirty="0"/>
              <a:t> ממחלקות </a:t>
            </a:r>
            <a:r>
              <a:rPr lang="he-IL" dirty="0"/>
              <a:t>אחרות ושתהיה הפונקציונליות של </a:t>
            </a:r>
            <a:r>
              <a:rPr lang="he-IL" dirty="0"/>
              <a:t>ה</a:t>
            </a:r>
            <a:r>
              <a:rPr lang="en-US" dirty="0"/>
              <a:t> </a:t>
            </a:r>
            <a:r>
              <a:rPr lang="en-US" dirty="0" err="1"/>
              <a:t>structor</a:t>
            </a:r>
            <a:r>
              <a:rPr lang="en-US" dirty="0"/>
              <a:t> </a:t>
            </a:r>
            <a:r>
              <a:rPr lang="he-IL" dirty="0"/>
              <a:t> ע"מ להבין שיש בעיית תיכון?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116586" lvl="1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116586" lvl="1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116586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16586" lvl="1" indent="-285750">
              <a:buFont typeface="Arial" panose="020B0604020202020204" pitchFamily="34" charset="0"/>
              <a:buChar char="•"/>
            </a:pPr>
            <a:endParaRPr lang="he-IL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792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vi\AppData\Local\Microsoft\Windows\INetCache\IE\7HHG5HA7\question_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19152"/>
            <a:ext cx="3979093" cy="397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rmAutofit/>
          </a:bodyPr>
          <a:lstStyle/>
          <a:p>
            <a:pPr algn="l"/>
            <a:endParaRPr lang="he-IL" dirty="0" smtClean="0"/>
          </a:p>
          <a:p>
            <a:pPr algn="l"/>
            <a:endParaRPr lang="he-IL" dirty="0"/>
          </a:p>
          <a:p>
            <a:pPr algn="l"/>
            <a:endParaRPr lang="he-IL" dirty="0" smtClean="0"/>
          </a:p>
          <a:p>
            <a:pPr algn="l"/>
            <a:endParaRPr lang="he-IL" dirty="0"/>
          </a:p>
          <a:p>
            <a:pPr algn="l"/>
            <a:endParaRPr lang="he-IL" dirty="0" smtClean="0"/>
          </a:p>
          <a:p>
            <a:pPr algn="l"/>
            <a:endParaRPr lang="he-IL" dirty="0"/>
          </a:p>
          <a:p>
            <a:pPr algn="l"/>
            <a:endParaRPr lang="he-IL" dirty="0" smtClean="0"/>
          </a:p>
          <a:p>
            <a:pPr algn="l"/>
            <a:endParaRPr lang="he-IL" dirty="0"/>
          </a:p>
          <a:p>
            <a:pPr algn="l"/>
            <a:endParaRPr lang="he-IL" dirty="0" smtClean="0"/>
          </a:p>
          <a:p>
            <a:pPr algn="l"/>
            <a:r>
              <a:rPr lang="en-US" dirty="0" smtClean="0"/>
              <a:t>Project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algn="l"/>
            <a:r>
              <a:rPr lang="en-US" dirty="0">
                <a:solidFill>
                  <a:srgbClr val="0000FF"/>
                </a:solidFill>
                <a:hlinkClick r:id="rId3"/>
              </a:rPr>
              <a:t>https://github.com/turner11/MakeDsm</a:t>
            </a:r>
            <a:endParaRPr lang="he-IL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793</TotalTime>
  <Words>366</Words>
  <Application>Microsoft Office PowerPoint</Application>
  <PresentationFormat>On-screen Show (4:3)</PresentationFormat>
  <Paragraphs>63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DSM &amp; Modularity .NET</vt:lpstr>
      <vt:lpstr>PowerPoint Presentation</vt:lpstr>
      <vt:lpstr>השוואה של מודל מהמאמר</vt:lpstr>
      <vt:lpstr>השוואה של מודל מהמאמר – אחרי הצעת שיפור</vt:lpstr>
      <vt:lpstr>התכנה מנתחת את הקוד של עצמה</vt:lpstr>
      <vt:lpstr>PowerPoint Presentation</vt:lpstr>
      <vt:lpstr>PowerPoint Presentation</vt:lpstr>
      <vt:lpstr>מסקנות תהיות ותובנות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Avi</cp:lastModifiedBy>
  <cp:revision>20</cp:revision>
  <dcterms:created xsi:type="dcterms:W3CDTF">2017-01-24T06:20:32Z</dcterms:created>
  <dcterms:modified xsi:type="dcterms:W3CDTF">2017-01-24T19:34:08Z</dcterms:modified>
</cp:coreProperties>
</file>