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8" r:id="rId5"/>
    <p:sldId id="264" r:id="rId6"/>
    <p:sldId id="265" r:id="rId7"/>
    <p:sldId id="259" r:id="rId8"/>
    <p:sldId id="260" r:id="rId9"/>
    <p:sldId id="261" r:id="rId10"/>
    <p:sldId id="262"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p:restoredTop sz="94697"/>
  </p:normalViewPr>
  <p:slideViewPr>
    <p:cSldViewPr snapToGrid="0" snapToObjects="1">
      <p:cViewPr>
        <p:scale>
          <a:sx n="100" d="100"/>
          <a:sy n="100" d="100"/>
        </p:scale>
        <p:origin x="752"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38B5-654F-4A43-A190-5780501E4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E659E7-F363-3A40-8720-2199DB9B7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E383D-250F-B84B-9A90-043C31A65775}"/>
              </a:ext>
            </a:extLst>
          </p:cNvPr>
          <p:cNvSpPr>
            <a:spLocks noGrp="1"/>
          </p:cNvSpPr>
          <p:nvPr>
            <p:ph type="dt" sz="half" idx="10"/>
          </p:nvPr>
        </p:nvSpPr>
        <p:spPr/>
        <p:txBody>
          <a:bodyPr/>
          <a:lstStyle/>
          <a:p>
            <a:fld id="{24C90907-9325-D046-92A6-C171394CEAF8}" type="datetimeFigureOut">
              <a:rPr lang="en-US" smtClean="0"/>
              <a:t>4/14/20</a:t>
            </a:fld>
            <a:endParaRPr lang="en-US"/>
          </a:p>
        </p:txBody>
      </p:sp>
      <p:sp>
        <p:nvSpPr>
          <p:cNvPr id="5" name="Footer Placeholder 4">
            <a:extLst>
              <a:ext uri="{FF2B5EF4-FFF2-40B4-BE49-F238E27FC236}">
                <a16:creationId xmlns:a16="http://schemas.microsoft.com/office/drawing/2014/main" id="{B1D315FF-FD93-C94A-8E03-ED1B90CCA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D41BE-9A6D-1749-8C1E-62480418207A}"/>
              </a:ext>
            </a:extLst>
          </p:cNvPr>
          <p:cNvSpPr>
            <a:spLocks noGrp="1"/>
          </p:cNvSpPr>
          <p:nvPr>
            <p:ph type="sldNum" sz="quarter" idx="12"/>
          </p:nvPr>
        </p:nvSpPr>
        <p:spPr/>
        <p:txBody>
          <a:bodyPr/>
          <a:lstStyle/>
          <a:p>
            <a:fld id="{92D76A34-1A73-EF45-8BF7-31826586CEA5}" type="slidenum">
              <a:rPr lang="en-US" smtClean="0"/>
              <a:t>‹#›</a:t>
            </a:fld>
            <a:endParaRPr lang="en-US"/>
          </a:p>
        </p:txBody>
      </p:sp>
    </p:spTree>
    <p:extLst>
      <p:ext uri="{BB962C8B-B14F-4D97-AF65-F5344CB8AC3E}">
        <p14:creationId xmlns:p14="http://schemas.microsoft.com/office/powerpoint/2010/main" val="372061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E294-585A-844C-A0E6-35A6F67E0B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5DF76D-F11F-E44F-A5B6-6D0A738739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64254-4B6F-B644-B33B-22352EB74D84}"/>
              </a:ext>
            </a:extLst>
          </p:cNvPr>
          <p:cNvSpPr>
            <a:spLocks noGrp="1"/>
          </p:cNvSpPr>
          <p:nvPr>
            <p:ph type="dt" sz="half" idx="10"/>
          </p:nvPr>
        </p:nvSpPr>
        <p:spPr/>
        <p:txBody>
          <a:bodyPr/>
          <a:lstStyle/>
          <a:p>
            <a:fld id="{24C90907-9325-D046-92A6-C171394CEAF8}" type="datetimeFigureOut">
              <a:rPr lang="en-US" smtClean="0"/>
              <a:t>4/14/20</a:t>
            </a:fld>
            <a:endParaRPr lang="en-US"/>
          </a:p>
        </p:txBody>
      </p:sp>
      <p:sp>
        <p:nvSpPr>
          <p:cNvPr id="5" name="Footer Placeholder 4">
            <a:extLst>
              <a:ext uri="{FF2B5EF4-FFF2-40B4-BE49-F238E27FC236}">
                <a16:creationId xmlns:a16="http://schemas.microsoft.com/office/drawing/2014/main" id="{7A60BC69-70D4-634F-B2FB-55464CED6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0DBCC-B1DC-234F-9368-063292AA4F33}"/>
              </a:ext>
            </a:extLst>
          </p:cNvPr>
          <p:cNvSpPr>
            <a:spLocks noGrp="1"/>
          </p:cNvSpPr>
          <p:nvPr>
            <p:ph type="sldNum" sz="quarter" idx="12"/>
          </p:nvPr>
        </p:nvSpPr>
        <p:spPr/>
        <p:txBody>
          <a:bodyPr/>
          <a:lstStyle/>
          <a:p>
            <a:fld id="{92D76A34-1A73-EF45-8BF7-31826586CEA5}" type="slidenum">
              <a:rPr lang="en-US" smtClean="0"/>
              <a:t>‹#›</a:t>
            </a:fld>
            <a:endParaRPr lang="en-US"/>
          </a:p>
        </p:txBody>
      </p:sp>
    </p:spTree>
    <p:extLst>
      <p:ext uri="{BB962C8B-B14F-4D97-AF65-F5344CB8AC3E}">
        <p14:creationId xmlns:p14="http://schemas.microsoft.com/office/powerpoint/2010/main" val="26010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0B48A-1482-BB43-B233-AE7F00BDBE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AB6B27-D6A7-5B45-A4C8-827CF5389D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EE075-793A-A540-A1BE-628A33FF3158}"/>
              </a:ext>
            </a:extLst>
          </p:cNvPr>
          <p:cNvSpPr>
            <a:spLocks noGrp="1"/>
          </p:cNvSpPr>
          <p:nvPr>
            <p:ph type="dt" sz="half" idx="10"/>
          </p:nvPr>
        </p:nvSpPr>
        <p:spPr/>
        <p:txBody>
          <a:bodyPr/>
          <a:lstStyle/>
          <a:p>
            <a:fld id="{24C90907-9325-D046-92A6-C171394CEAF8}" type="datetimeFigureOut">
              <a:rPr lang="en-US" smtClean="0"/>
              <a:t>4/14/20</a:t>
            </a:fld>
            <a:endParaRPr lang="en-US"/>
          </a:p>
        </p:txBody>
      </p:sp>
      <p:sp>
        <p:nvSpPr>
          <p:cNvPr id="5" name="Footer Placeholder 4">
            <a:extLst>
              <a:ext uri="{FF2B5EF4-FFF2-40B4-BE49-F238E27FC236}">
                <a16:creationId xmlns:a16="http://schemas.microsoft.com/office/drawing/2014/main" id="{3824DE06-C861-1143-A7E5-3D5664A6B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26370-B238-0147-BDBC-6FD6E1BEB561}"/>
              </a:ext>
            </a:extLst>
          </p:cNvPr>
          <p:cNvSpPr>
            <a:spLocks noGrp="1"/>
          </p:cNvSpPr>
          <p:nvPr>
            <p:ph type="sldNum" sz="quarter" idx="12"/>
          </p:nvPr>
        </p:nvSpPr>
        <p:spPr/>
        <p:txBody>
          <a:bodyPr/>
          <a:lstStyle/>
          <a:p>
            <a:fld id="{92D76A34-1A73-EF45-8BF7-31826586CEA5}" type="slidenum">
              <a:rPr lang="en-US" smtClean="0"/>
              <a:t>‹#›</a:t>
            </a:fld>
            <a:endParaRPr lang="en-US"/>
          </a:p>
        </p:txBody>
      </p:sp>
    </p:spTree>
    <p:extLst>
      <p:ext uri="{BB962C8B-B14F-4D97-AF65-F5344CB8AC3E}">
        <p14:creationId xmlns:p14="http://schemas.microsoft.com/office/powerpoint/2010/main" val="67502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7A28-D388-B146-92D7-B97BA11CE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8838D4-B87F-984F-8041-4BF99B3B28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4732-4891-324B-BFAE-B061874E8ABF}"/>
              </a:ext>
            </a:extLst>
          </p:cNvPr>
          <p:cNvSpPr>
            <a:spLocks noGrp="1"/>
          </p:cNvSpPr>
          <p:nvPr>
            <p:ph type="dt" sz="half" idx="10"/>
          </p:nvPr>
        </p:nvSpPr>
        <p:spPr/>
        <p:txBody>
          <a:bodyPr/>
          <a:lstStyle/>
          <a:p>
            <a:fld id="{24C90907-9325-D046-92A6-C171394CEAF8}" type="datetimeFigureOut">
              <a:rPr lang="en-US" smtClean="0"/>
              <a:t>4/14/20</a:t>
            </a:fld>
            <a:endParaRPr lang="en-US"/>
          </a:p>
        </p:txBody>
      </p:sp>
      <p:sp>
        <p:nvSpPr>
          <p:cNvPr id="5" name="Footer Placeholder 4">
            <a:extLst>
              <a:ext uri="{FF2B5EF4-FFF2-40B4-BE49-F238E27FC236}">
                <a16:creationId xmlns:a16="http://schemas.microsoft.com/office/drawing/2014/main" id="{A9AD6DA9-683E-874D-B82B-AB60E63AB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B39C2-ED2F-B846-B2CC-8FF38AD19C86}"/>
              </a:ext>
            </a:extLst>
          </p:cNvPr>
          <p:cNvSpPr>
            <a:spLocks noGrp="1"/>
          </p:cNvSpPr>
          <p:nvPr>
            <p:ph type="sldNum" sz="quarter" idx="12"/>
          </p:nvPr>
        </p:nvSpPr>
        <p:spPr/>
        <p:txBody>
          <a:bodyPr/>
          <a:lstStyle/>
          <a:p>
            <a:fld id="{92D76A34-1A73-EF45-8BF7-31826586CEA5}" type="slidenum">
              <a:rPr lang="en-US" smtClean="0"/>
              <a:t>‹#›</a:t>
            </a:fld>
            <a:endParaRPr lang="en-US"/>
          </a:p>
        </p:txBody>
      </p:sp>
    </p:spTree>
    <p:extLst>
      <p:ext uri="{BB962C8B-B14F-4D97-AF65-F5344CB8AC3E}">
        <p14:creationId xmlns:p14="http://schemas.microsoft.com/office/powerpoint/2010/main" val="70667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6C36-F7B3-7346-8665-F9E096B6F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FBC065-904E-C649-AFBD-4E34F7DA1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7EAF9C-5320-484B-B3E8-5C1D718F734D}"/>
              </a:ext>
            </a:extLst>
          </p:cNvPr>
          <p:cNvSpPr>
            <a:spLocks noGrp="1"/>
          </p:cNvSpPr>
          <p:nvPr>
            <p:ph type="dt" sz="half" idx="10"/>
          </p:nvPr>
        </p:nvSpPr>
        <p:spPr/>
        <p:txBody>
          <a:bodyPr/>
          <a:lstStyle/>
          <a:p>
            <a:fld id="{24C90907-9325-D046-92A6-C171394CEAF8}" type="datetimeFigureOut">
              <a:rPr lang="en-US" smtClean="0"/>
              <a:t>4/14/20</a:t>
            </a:fld>
            <a:endParaRPr lang="en-US"/>
          </a:p>
        </p:txBody>
      </p:sp>
      <p:sp>
        <p:nvSpPr>
          <p:cNvPr id="5" name="Footer Placeholder 4">
            <a:extLst>
              <a:ext uri="{FF2B5EF4-FFF2-40B4-BE49-F238E27FC236}">
                <a16:creationId xmlns:a16="http://schemas.microsoft.com/office/drawing/2014/main" id="{62A71B04-69A3-8146-B037-8EB96711C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E0889-1A38-3648-9A79-C091F45E4265}"/>
              </a:ext>
            </a:extLst>
          </p:cNvPr>
          <p:cNvSpPr>
            <a:spLocks noGrp="1"/>
          </p:cNvSpPr>
          <p:nvPr>
            <p:ph type="sldNum" sz="quarter" idx="12"/>
          </p:nvPr>
        </p:nvSpPr>
        <p:spPr/>
        <p:txBody>
          <a:bodyPr/>
          <a:lstStyle/>
          <a:p>
            <a:fld id="{92D76A34-1A73-EF45-8BF7-31826586CEA5}" type="slidenum">
              <a:rPr lang="en-US" smtClean="0"/>
              <a:t>‹#›</a:t>
            </a:fld>
            <a:endParaRPr lang="en-US"/>
          </a:p>
        </p:txBody>
      </p:sp>
    </p:spTree>
    <p:extLst>
      <p:ext uri="{BB962C8B-B14F-4D97-AF65-F5344CB8AC3E}">
        <p14:creationId xmlns:p14="http://schemas.microsoft.com/office/powerpoint/2010/main" val="144187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0447-BFE8-064E-98C5-4FBFF69F1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789496-96F1-5A47-ADB6-B028E0F901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D2C843-FC39-5449-8C69-2E5B2002CC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33767A-88CA-574F-87E3-D3E95DD1A2EC}"/>
              </a:ext>
            </a:extLst>
          </p:cNvPr>
          <p:cNvSpPr>
            <a:spLocks noGrp="1"/>
          </p:cNvSpPr>
          <p:nvPr>
            <p:ph type="dt" sz="half" idx="10"/>
          </p:nvPr>
        </p:nvSpPr>
        <p:spPr/>
        <p:txBody>
          <a:bodyPr/>
          <a:lstStyle/>
          <a:p>
            <a:fld id="{24C90907-9325-D046-92A6-C171394CEAF8}" type="datetimeFigureOut">
              <a:rPr lang="en-US" smtClean="0"/>
              <a:t>4/14/20</a:t>
            </a:fld>
            <a:endParaRPr lang="en-US"/>
          </a:p>
        </p:txBody>
      </p:sp>
      <p:sp>
        <p:nvSpPr>
          <p:cNvPr id="6" name="Footer Placeholder 5">
            <a:extLst>
              <a:ext uri="{FF2B5EF4-FFF2-40B4-BE49-F238E27FC236}">
                <a16:creationId xmlns:a16="http://schemas.microsoft.com/office/drawing/2014/main" id="{F096011C-34F2-9047-9B18-DD9351FBF6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B28FC-1431-2C43-B990-6EEB20EF601C}"/>
              </a:ext>
            </a:extLst>
          </p:cNvPr>
          <p:cNvSpPr>
            <a:spLocks noGrp="1"/>
          </p:cNvSpPr>
          <p:nvPr>
            <p:ph type="sldNum" sz="quarter" idx="12"/>
          </p:nvPr>
        </p:nvSpPr>
        <p:spPr/>
        <p:txBody>
          <a:bodyPr/>
          <a:lstStyle/>
          <a:p>
            <a:fld id="{92D76A34-1A73-EF45-8BF7-31826586CEA5}" type="slidenum">
              <a:rPr lang="en-US" smtClean="0"/>
              <a:t>‹#›</a:t>
            </a:fld>
            <a:endParaRPr lang="en-US"/>
          </a:p>
        </p:txBody>
      </p:sp>
    </p:spTree>
    <p:extLst>
      <p:ext uri="{BB962C8B-B14F-4D97-AF65-F5344CB8AC3E}">
        <p14:creationId xmlns:p14="http://schemas.microsoft.com/office/powerpoint/2010/main" val="386354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1E48-50C3-FB4F-843E-93B31AF0EC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D49A32-2C56-FA44-B388-63F7E5BBD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AD4E84-3AA7-C947-BB35-D512B246D5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E0965C-0DD2-1647-A21F-461A89A37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17B6B61-A276-974D-8F52-6FB3C9A2A5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166C1-5AF1-C046-8875-8C3A96C0AAE3}"/>
              </a:ext>
            </a:extLst>
          </p:cNvPr>
          <p:cNvSpPr>
            <a:spLocks noGrp="1"/>
          </p:cNvSpPr>
          <p:nvPr>
            <p:ph type="dt" sz="half" idx="10"/>
          </p:nvPr>
        </p:nvSpPr>
        <p:spPr/>
        <p:txBody>
          <a:bodyPr/>
          <a:lstStyle/>
          <a:p>
            <a:fld id="{24C90907-9325-D046-92A6-C171394CEAF8}" type="datetimeFigureOut">
              <a:rPr lang="en-US" smtClean="0"/>
              <a:t>4/14/20</a:t>
            </a:fld>
            <a:endParaRPr lang="en-US"/>
          </a:p>
        </p:txBody>
      </p:sp>
      <p:sp>
        <p:nvSpPr>
          <p:cNvPr id="8" name="Footer Placeholder 7">
            <a:extLst>
              <a:ext uri="{FF2B5EF4-FFF2-40B4-BE49-F238E27FC236}">
                <a16:creationId xmlns:a16="http://schemas.microsoft.com/office/drawing/2014/main" id="{886473C7-BF1D-8A45-A542-42446E466A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F3DDA0-6136-0142-91D1-9187A0F4FCB1}"/>
              </a:ext>
            </a:extLst>
          </p:cNvPr>
          <p:cNvSpPr>
            <a:spLocks noGrp="1"/>
          </p:cNvSpPr>
          <p:nvPr>
            <p:ph type="sldNum" sz="quarter" idx="12"/>
          </p:nvPr>
        </p:nvSpPr>
        <p:spPr/>
        <p:txBody>
          <a:bodyPr/>
          <a:lstStyle/>
          <a:p>
            <a:fld id="{92D76A34-1A73-EF45-8BF7-31826586CEA5}" type="slidenum">
              <a:rPr lang="en-US" smtClean="0"/>
              <a:t>‹#›</a:t>
            </a:fld>
            <a:endParaRPr lang="en-US"/>
          </a:p>
        </p:txBody>
      </p:sp>
    </p:spTree>
    <p:extLst>
      <p:ext uri="{BB962C8B-B14F-4D97-AF65-F5344CB8AC3E}">
        <p14:creationId xmlns:p14="http://schemas.microsoft.com/office/powerpoint/2010/main" val="79113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FF4AE-77B7-F24C-89F0-6174FFA00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6054F-A0D2-2D44-A38D-B01A7F17E837}"/>
              </a:ext>
            </a:extLst>
          </p:cNvPr>
          <p:cNvSpPr>
            <a:spLocks noGrp="1"/>
          </p:cNvSpPr>
          <p:nvPr>
            <p:ph type="dt" sz="half" idx="10"/>
          </p:nvPr>
        </p:nvSpPr>
        <p:spPr/>
        <p:txBody>
          <a:bodyPr/>
          <a:lstStyle/>
          <a:p>
            <a:fld id="{24C90907-9325-D046-92A6-C171394CEAF8}" type="datetimeFigureOut">
              <a:rPr lang="en-US" smtClean="0"/>
              <a:t>4/14/20</a:t>
            </a:fld>
            <a:endParaRPr lang="en-US"/>
          </a:p>
        </p:txBody>
      </p:sp>
      <p:sp>
        <p:nvSpPr>
          <p:cNvPr id="4" name="Footer Placeholder 3">
            <a:extLst>
              <a:ext uri="{FF2B5EF4-FFF2-40B4-BE49-F238E27FC236}">
                <a16:creationId xmlns:a16="http://schemas.microsoft.com/office/drawing/2014/main" id="{CE8F1023-2680-614B-B4B3-4259AA28E1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2FFEDC-A695-1E47-A45D-2475F2DA4CB7}"/>
              </a:ext>
            </a:extLst>
          </p:cNvPr>
          <p:cNvSpPr>
            <a:spLocks noGrp="1"/>
          </p:cNvSpPr>
          <p:nvPr>
            <p:ph type="sldNum" sz="quarter" idx="12"/>
          </p:nvPr>
        </p:nvSpPr>
        <p:spPr/>
        <p:txBody>
          <a:bodyPr/>
          <a:lstStyle/>
          <a:p>
            <a:fld id="{92D76A34-1A73-EF45-8BF7-31826586CEA5}" type="slidenum">
              <a:rPr lang="en-US" smtClean="0"/>
              <a:t>‹#›</a:t>
            </a:fld>
            <a:endParaRPr lang="en-US"/>
          </a:p>
        </p:txBody>
      </p:sp>
    </p:spTree>
    <p:extLst>
      <p:ext uri="{BB962C8B-B14F-4D97-AF65-F5344CB8AC3E}">
        <p14:creationId xmlns:p14="http://schemas.microsoft.com/office/powerpoint/2010/main" val="189047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3D66A0-DF63-914B-854C-4703C0DE2422}"/>
              </a:ext>
            </a:extLst>
          </p:cNvPr>
          <p:cNvSpPr>
            <a:spLocks noGrp="1"/>
          </p:cNvSpPr>
          <p:nvPr>
            <p:ph type="dt" sz="half" idx="10"/>
          </p:nvPr>
        </p:nvSpPr>
        <p:spPr/>
        <p:txBody>
          <a:bodyPr/>
          <a:lstStyle/>
          <a:p>
            <a:fld id="{24C90907-9325-D046-92A6-C171394CEAF8}" type="datetimeFigureOut">
              <a:rPr lang="en-US" smtClean="0"/>
              <a:t>4/14/20</a:t>
            </a:fld>
            <a:endParaRPr lang="en-US"/>
          </a:p>
        </p:txBody>
      </p:sp>
      <p:sp>
        <p:nvSpPr>
          <p:cNvPr id="3" name="Footer Placeholder 2">
            <a:extLst>
              <a:ext uri="{FF2B5EF4-FFF2-40B4-BE49-F238E27FC236}">
                <a16:creationId xmlns:a16="http://schemas.microsoft.com/office/drawing/2014/main" id="{9A1FEACB-3D7B-634A-A2C6-E5CA6E7BE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75965-5673-0849-911A-42109FEC64A4}"/>
              </a:ext>
            </a:extLst>
          </p:cNvPr>
          <p:cNvSpPr>
            <a:spLocks noGrp="1"/>
          </p:cNvSpPr>
          <p:nvPr>
            <p:ph type="sldNum" sz="quarter" idx="12"/>
          </p:nvPr>
        </p:nvSpPr>
        <p:spPr/>
        <p:txBody>
          <a:bodyPr/>
          <a:lstStyle/>
          <a:p>
            <a:fld id="{92D76A34-1A73-EF45-8BF7-31826586CEA5}" type="slidenum">
              <a:rPr lang="en-US" smtClean="0"/>
              <a:t>‹#›</a:t>
            </a:fld>
            <a:endParaRPr lang="en-US"/>
          </a:p>
        </p:txBody>
      </p:sp>
    </p:spTree>
    <p:extLst>
      <p:ext uri="{BB962C8B-B14F-4D97-AF65-F5344CB8AC3E}">
        <p14:creationId xmlns:p14="http://schemas.microsoft.com/office/powerpoint/2010/main" val="41640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1EBC-F84E-1242-BD72-9B02C8C2B2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5922D1-B8BC-054F-9E91-41A356D9E4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E386C7-C4C5-314F-9580-7C1434F05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96FF5-339D-3141-AC71-BDF265667D48}"/>
              </a:ext>
            </a:extLst>
          </p:cNvPr>
          <p:cNvSpPr>
            <a:spLocks noGrp="1"/>
          </p:cNvSpPr>
          <p:nvPr>
            <p:ph type="dt" sz="half" idx="10"/>
          </p:nvPr>
        </p:nvSpPr>
        <p:spPr/>
        <p:txBody>
          <a:bodyPr/>
          <a:lstStyle/>
          <a:p>
            <a:fld id="{24C90907-9325-D046-92A6-C171394CEAF8}" type="datetimeFigureOut">
              <a:rPr lang="en-US" smtClean="0"/>
              <a:t>4/14/20</a:t>
            </a:fld>
            <a:endParaRPr lang="en-US"/>
          </a:p>
        </p:txBody>
      </p:sp>
      <p:sp>
        <p:nvSpPr>
          <p:cNvPr id="6" name="Footer Placeholder 5">
            <a:extLst>
              <a:ext uri="{FF2B5EF4-FFF2-40B4-BE49-F238E27FC236}">
                <a16:creationId xmlns:a16="http://schemas.microsoft.com/office/drawing/2014/main" id="{6600A7C2-3825-A843-AEA6-72E9B2DB6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97AC8-F1F6-0641-9AB4-4CDB6928931C}"/>
              </a:ext>
            </a:extLst>
          </p:cNvPr>
          <p:cNvSpPr>
            <a:spLocks noGrp="1"/>
          </p:cNvSpPr>
          <p:nvPr>
            <p:ph type="sldNum" sz="quarter" idx="12"/>
          </p:nvPr>
        </p:nvSpPr>
        <p:spPr/>
        <p:txBody>
          <a:bodyPr/>
          <a:lstStyle/>
          <a:p>
            <a:fld id="{92D76A34-1A73-EF45-8BF7-31826586CEA5}" type="slidenum">
              <a:rPr lang="en-US" smtClean="0"/>
              <a:t>‹#›</a:t>
            </a:fld>
            <a:endParaRPr lang="en-US"/>
          </a:p>
        </p:txBody>
      </p:sp>
    </p:spTree>
    <p:extLst>
      <p:ext uri="{BB962C8B-B14F-4D97-AF65-F5344CB8AC3E}">
        <p14:creationId xmlns:p14="http://schemas.microsoft.com/office/powerpoint/2010/main" val="298556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0992-1735-9042-8C13-03F750FE6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437F03-BEB4-1541-B508-6BEDE3B533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9E3828-A4A4-2A4D-B42E-DC26C45A7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3B61E8-362A-5141-B6CA-834E0A211E40}"/>
              </a:ext>
            </a:extLst>
          </p:cNvPr>
          <p:cNvSpPr>
            <a:spLocks noGrp="1"/>
          </p:cNvSpPr>
          <p:nvPr>
            <p:ph type="dt" sz="half" idx="10"/>
          </p:nvPr>
        </p:nvSpPr>
        <p:spPr/>
        <p:txBody>
          <a:bodyPr/>
          <a:lstStyle/>
          <a:p>
            <a:fld id="{24C90907-9325-D046-92A6-C171394CEAF8}" type="datetimeFigureOut">
              <a:rPr lang="en-US" smtClean="0"/>
              <a:t>4/14/20</a:t>
            </a:fld>
            <a:endParaRPr lang="en-US"/>
          </a:p>
        </p:txBody>
      </p:sp>
      <p:sp>
        <p:nvSpPr>
          <p:cNvPr id="6" name="Footer Placeholder 5">
            <a:extLst>
              <a:ext uri="{FF2B5EF4-FFF2-40B4-BE49-F238E27FC236}">
                <a16:creationId xmlns:a16="http://schemas.microsoft.com/office/drawing/2014/main" id="{36A51B19-0E17-C146-AB41-608F207CA6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3E93A-E0C5-1F42-B2C2-36D9D200D261}"/>
              </a:ext>
            </a:extLst>
          </p:cNvPr>
          <p:cNvSpPr>
            <a:spLocks noGrp="1"/>
          </p:cNvSpPr>
          <p:nvPr>
            <p:ph type="sldNum" sz="quarter" idx="12"/>
          </p:nvPr>
        </p:nvSpPr>
        <p:spPr/>
        <p:txBody>
          <a:bodyPr/>
          <a:lstStyle/>
          <a:p>
            <a:fld id="{92D76A34-1A73-EF45-8BF7-31826586CEA5}" type="slidenum">
              <a:rPr lang="en-US" smtClean="0"/>
              <a:t>‹#›</a:t>
            </a:fld>
            <a:endParaRPr lang="en-US"/>
          </a:p>
        </p:txBody>
      </p:sp>
    </p:spTree>
    <p:extLst>
      <p:ext uri="{BB962C8B-B14F-4D97-AF65-F5344CB8AC3E}">
        <p14:creationId xmlns:p14="http://schemas.microsoft.com/office/powerpoint/2010/main" val="427310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CB023-8BC5-7841-A803-EA2352D7A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1DB4FF-C839-AC48-A171-948D1B5051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240E5-EFBF-D943-B5C9-A518E5B0AD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90907-9325-D046-92A6-C171394CEAF8}" type="datetimeFigureOut">
              <a:rPr lang="en-US" smtClean="0"/>
              <a:t>4/14/20</a:t>
            </a:fld>
            <a:endParaRPr lang="en-US"/>
          </a:p>
        </p:txBody>
      </p:sp>
      <p:sp>
        <p:nvSpPr>
          <p:cNvPr id="5" name="Footer Placeholder 4">
            <a:extLst>
              <a:ext uri="{FF2B5EF4-FFF2-40B4-BE49-F238E27FC236}">
                <a16:creationId xmlns:a16="http://schemas.microsoft.com/office/drawing/2014/main" id="{3D78D622-4FB3-EA41-B5D2-6A398795B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AD36BE-54D0-2F42-AD11-D288B0D24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76A34-1A73-EF45-8BF7-31826586CEA5}" type="slidenum">
              <a:rPr lang="en-US" smtClean="0"/>
              <a:t>‹#›</a:t>
            </a:fld>
            <a:endParaRPr lang="en-US"/>
          </a:p>
        </p:txBody>
      </p:sp>
    </p:spTree>
    <p:extLst>
      <p:ext uri="{BB962C8B-B14F-4D97-AF65-F5344CB8AC3E}">
        <p14:creationId xmlns:p14="http://schemas.microsoft.com/office/powerpoint/2010/main" val="410059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A2E0-46EA-7B41-9A50-1716A4567723}"/>
              </a:ext>
            </a:extLst>
          </p:cNvPr>
          <p:cNvSpPr>
            <a:spLocks noGrp="1"/>
          </p:cNvSpPr>
          <p:nvPr>
            <p:ph type="ctrTitle"/>
          </p:nvPr>
        </p:nvSpPr>
        <p:spPr/>
        <p:txBody>
          <a:bodyPr/>
          <a:lstStyle/>
          <a:p>
            <a:r>
              <a:rPr lang="en-US" dirty="0"/>
              <a:t>Traveling Sales Man </a:t>
            </a:r>
          </a:p>
        </p:txBody>
      </p:sp>
      <p:sp>
        <p:nvSpPr>
          <p:cNvPr id="3" name="Subtitle 2">
            <a:extLst>
              <a:ext uri="{FF2B5EF4-FFF2-40B4-BE49-F238E27FC236}">
                <a16:creationId xmlns:a16="http://schemas.microsoft.com/office/drawing/2014/main" id="{D5343C2C-9D66-B349-AFA4-210ADF69B28D}"/>
              </a:ext>
            </a:extLst>
          </p:cNvPr>
          <p:cNvSpPr>
            <a:spLocks noGrp="1"/>
          </p:cNvSpPr>
          <p:nvPr>
            <p:ph type="subTitle" idx="1"/>
          </p:nvPr>
        </p:nvSpPr>
        <p:spPr/>
        <p:txBody>
          <a:bodyPr/>
          <a:lstStyle/>
          <a:p>
            <a:r>
              <a:rPr lang="en-US" dirty="0"/>
              <a:t>George Turner </a:t>
            </a:r>
          </a:p>
          <a:p>
            <a:r>
              <a:rPr lang="en-US" dirty="0"/>
              <a:t>7055920</a:t>
            </a:r>
          </a:p>
        </p:txBody>
      </p:sp>
    </p:spTree>
    <p:extLst>
      <p:ext uri="{BB962C8B-B14F-4D97-AF65-F5344CB8AC3E}">
        <p14:creationId xmlns:p14="http://schemas.microsoft.com/office/powerpoint/2010/main" val="287993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E2A7-5CCB-7142-8D14-C7B216563DB3}"/>
              </a:ext>
            </a:extLst>
          </p:cNvPr>
          <p:cNvSpPr>
            <a:spLocks noGrp="1"/>
          </p:cNvSpPr>
          <p:nvPr>
            <p:ph type="title"/>
          </p:nvPr>
        </p:nvSpPr>
        <p:spPr/>
        <p:txBody>
          <a:bodyPr>
            <a:normAutofit fontScale="90000"/>
          </a:bodyPr>
          <a:lstStyle/>
          <a:p>
            <a:r>
              <a:rPr lang="en-US" dirty="0"/>
              <a:t>Greedy Pseudocode</a:t>
            </a:r>
            <a:br>
              <a:rPr lang="en-US" dirty="0"/>
            </a:br>
            <a:r>
              <a:rPr lang="en-US" sz="3600" dirty="0"/>
              <a:t>Input: </a:t>
            </a:r>
            <a:r>
              <a:rPr lang="en-US" sz="3100" dirty="0"/>
              <a:t>Weighted graph </a:t>
            </a:r>
            <a:br>
              <a:rPr lang="en-US" sz="3600" dirty="0"/>
            </a:br>
            <a:r>
              <a:rPr lang="en-US" sz="3600" dirty="0"/>
              <a:t>Output: </a:t>
            </a:r>
            <a:r>
              <a:rPr lang="en-US" sz="3100" dirty="0"/>
              <a:t>the shortest length</a:t>
            </a:r>
            <a:endParaRPr lang="en-US" dirty="0"/>
          </a:p>
        </p:txBody>
      </p:sp>
      <p:sp>
        <p:nvSpPr>
          <p:cNvPr id="3" name="Content Placeholder 2">
            <a:extLst>
              <a:ext uri="{FF2B5EF4-FFF2-40B4-BE49-F238E27FC236}">
                <a16:creationId xmlns:a16="http://schemas.microsoft.com/office/drawing/2014/main" id="{02B1CD03-243D-9143-8BC4-99619B481719}"/>
              </a:ext>
            </a:extLst>
          </p:cNvPr>
          <p:cNvSpPr>
            <a:spLocks noGrp="1"/>
          </p:cNvSpPr>
          <p:nvPr>
            <p:ph idx="1"/>
          </p:nvPr>
        </p:nvSpPr>
        <p:spPr/>
        <p:txBody>
          <a:bodyPr>
            <a:normAutofit lnSpcReduction="10000"/>
          </a:bodyPr>
          <a:lstStyle/>
          <a:p>
            <a:pPr marL="0" indent="0">
              <a:buNone/>
            </a:pPr>
            <a:endParaRPr lang="en-GB" dirty="0"/>
          </a:p>
          <a:p>
            <a:pPr marL="0" indent="0">
              <a:buNone/>
            </a:pPr>
            <a:r>
              <a:rPr lang="en-GB" dirty="0"/>
              <a:t>n = number of cities </a:t>
            </a:r>
          </a:p>
          <a:p>
            <a:pPr marL="0" indent="0">
              <a:buNone/>
            </a:pPr>
            <a:r>
              <a:rPr lang="en-GB" dirty="0"/>
              <a:t>m = n x n matrix of distances between cities </a:t>
            </a:r>
          </a:p>
          <a:p>
            <a:pPr marL="0" indent="0">
              <a:buNone/>
            </a:pPr>
            <a:r>
              <a:rPr lang="en-GB" dirty="0"/>
              <a:t>min = (infinity) </a:t>
            </a:r>
          </a:p>
          <a:p>
            <a:pPr marL="0" indent="0">
              <a:buNone/>
            </a:pPr>
            <a:r>
              <a:rPr lang="en-GB" dirty="0"/>
              <a:t>for all possible tours do: </a:t>
            </a:r>
          </a:p>
          <a:p>
            <a:pPr marL="0" indent="0">
              <a:buNone/>
            </a:pPr>
            <a:r>
              <a:rPr lang="en-GB" dirty="0"/>
              <a:t>	find the length of the tour </a:t>
            </a:r>
          </a:p>
          <a:p>
            <a:pPr marL="0" indent="0">
              <a:buNone/>
            </a:pPr>
            <a:r>
              <a:rPr lang="en-GB" dirty="0"/>
              <a:t>	if length &lt; min: </a:t>
            </a:r>
          </a:p>
          <a:p>
            <a:pPr marL="0" indent="0">
              <a:buNone/>
            </a:pPr>
            <a:r>
              <a:rPr lang="en-GB" dirty="0"/>
              <a:t>		min = length </a:t>
            </a:r>
          </a:p>
          <a:p>
            <a:pPr marL="0" indent="0">
              <a:buNone/>
            </a:pPr>
            <a:r>
              <a:rPr lang="en-GB" dirty="0"/>
              <a:t>		store tour</a:t>
            </a:r>
            <a:endParaRPr lang="en-US" dirty="0"/>
          </a:p>
        </p:txBody>
      </p:sp>
    </p:spTree>
    <p:extLst>
      <p:ext uri="{BB962C8B-B14F-4D97-AF65-F5344CB8AC3E}">
        <p14:creationId xmlns:p14="http://schemas.microsoft.com/office/powerpoint/2010/main" val="206769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0035-F0FF-8840-BF03-FA49A57D4564}"/>
              </a:ext>
            </a:extLst>
          </p:cNvPr>
          <p:cNvSpPr>
            <a:spLocks noGrp="1"/>
          </p:cNvSpPr>
          <p:nvPr>
            <p:ph type="title"/>
          </p:nvPr>
        </p:nvSpPr>
        <p:spPr/>
        <p:txBody>
          <a:bodyPr/>
          <a:lstStyle/>
          <a:p>
            <a:r>
              <a:rPr lang="en-US" dirty="0"/>
              <a:t>Pros and cons of the Greedy algorithm </a:t>
            </a:r>
          </a:p>
        </p:txBody>
      </p:sp>
      <p:sp>
        <p:nvSpPr>
          <p:cNvPr id="3" name="Content Placeholder 2">
            <a:extLst>
              <a:ext uri="{FF2B5EF4-FFF2-40B4-BE49-F238E27FC236}">
                <a16:creationId xmlns:a16="http://schemas.microsoft.com/office/drawing/2014/main" id="{1C3B6055-4D96-E54D-993C-8563A2C1E020}"/>
              </a:ext>
            </a:extLst>
          </p:cNvPr>
          <p:cNvSpPr>
            <a:spLocks noGrp="1"/>
          </p:cNvSpPr>
          <p:nvPr>
            <p:ph idx="1"/>
          </p:nvPr>
        </p:nvSpPr>
        <p:spPr/>
        <p:txBody>
          <a:bodyPr/>
          <a:lstStyle/>
          <a:p>
            <a:r>
              <a:rPr lang="en-US" dirty="0"/>
              <a:t>It is easy to come up with a greedy algorithm</a:t>
            </a:r>
          </a:p>
          <a:p>
            <a:r>
              <a:rPr lang="en-US" dirty="0"/>
              <a:t>Analyzing the run time is generally much easier </a:t>
            </a:r>
          </a:p>
          <a:p>
            <a:pPr lvl="1"/>
            <a:r>
              <a:rPr lang="en-US" dirty="0"/>
              <a:t>Other techniques can be harder for example Divide and Conquer technique.</a:t>
            </a:r>
          </a:p>
          <a:p>
            <a:pPr lvl="2"/>
            <a:r>
              <a:rPr lang="en-GB" dirty="0"/>
              <a:t>it is not clear whether the technique is fast or slow. This is because at each level of recursion the size of gets smaller and the number of sub-problems increases.</a:t>
            </a:r>
          </a:p>
          <a:p>
            <a:pPr lvl="2"/>
            <a:endParaRPr lang="en-GB" dirty="0"/>
          </a:p>
          <a:p>
            <a:r>
              <a:rPr lang="en-GB" dirty="0"/>
              <a:t>The Cons of the greedy search is that you have to work harder to understand correctness issues. </a:t>
            </a:r>
          </a:p>
          <a:p>
            <a:pPr lvl="1"/>
            <a:r>
              <a:rPr lang="en-GB" dirty="0"/>
              <a:t>Even with the correct algorithm, it is hard to prove why it is correct. Proving that a greedy algorithm is correct is more of an art than a science. It involves a lot of creativity.</a:t>
            </a:r>
            <a:endParaRPr lang="en-US" dirty="0"/>
          </a:p>
        </p:txBody>
      </p:sp>
    </p:spTree>
    <p:extLst>
      <p:ext uri="{BB962C8B-B14F-4D97-AF65-F5344CB8AC3E}">
        <p14:creationId xmlns:p14="http://schemas.microsoft.com/office/powerpoint/2010/main" val="83574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895C-FB13-394C-B21C-CDC1427CFE8B}"/>
              </a:ext>
            </a:extLst>
          </p:cNvPr>
          <p:cNvSpPr>
            <a:spLocks noGrp="1"/>
          </p:cNvSpPr>
          <p:nvPr>
            <p:ph type="title"/>
          </p:nvPr>
        </p:nvSpPr>
        <p:spPr/>
        <p:txBody>
          <a:bodyPr/>
          <a:lstStyle/>
          <a:p>
            <a:r>
              <a:rPr lang="en-US" dirty="0"/>
              <a:t>How to create a greedy algorithm </a:t>
            </a:r>
          </a:p>
        </p:txBody>
      </p:sp>
      <p:sp>
        <p:nvSpPr>
          <p:cNvPr id="3" name="Content Placeholder 2">
            <a:extLst>
              <a:ext uri="{FF2B5EF4-FFF2-40B4-BE49-F238E27FC236}">
                <a16:creationId xmlns:a16="http://schemas.microsoft.com/office/drawing/2014/main" id="{150CE663-A59E-F14E-8092-35179A6F6FAD}"/>
              </a:ext>
            </a:extLst>
          </p:cNvPr>
          <p:cNvSpPr>
            <a:spLocks noGrp="1"/>
          </p:cNvSpPr>
          <p:nvPr>
            <p:ph idx="1"/>
          </p:nvPr>
        </p:nvSpPr>
        <p:spPr/>
        <p:txBody>
          <a:bodyPr>
            <a:normAutofit fontScale="92500"/>
          </a:bodyPr>
          <a:lstStyle/>
          <a:p>
            <a:r>
              <a:rPr lang="en-US" dirty="0"/>
              <a:t>You are given a array of integers A = { 5, 3, 4, 2, 1} this states the distance between each city.</a:t>
            </a:r>
          </a:p>
          <a:p>
            <a:r>
              <a:rPr lang="en-US" dirty="0"/>
              <a:t>We are wanting to calculate the minimum time to complete all steps. </a:t>
            </a:r>
          </a:p>
          <a:p>
            <a:r>
              <a:rPr lang="en-US" dirty="0"/>
              <a:t>In each iteration you have to greedily select which is the shortest route. Whilst remembering which places you have been {</a:t>
            </a:r>
            <a:r>
              <a:rPr lang="en-US" dirty="0" err="1"/>
              <a:t>currentPos</a:t>
            </a:r>
            <a:r>
              <a:rPr lang="en-US" dirty="0"/>
              <a:t>, </a:t>
            </a:r>
            <a:r>
              <a:rPr lang="en-US" dirty="0" err="1"/>
              <a:t>NextPos</a:t>
            </a:r>
            <a:r>
              <a:rPr lang="en-US" dirty="0"/>
              <a:t>}</a:t>
            </a:r>
          </a:p>
          <a:p>
            <a:r>
              <a:rPr lang="en-US" dirty="0"/>
              <a:t>To do this you need to take the </a:t>
            </a:r>
            <a:r>
              <a:rPr lang="en-US" dirty="0" err="1"/>
              <a:t>currentPos</a:t>
            </a:r>
            <a:r>
              <a:rPr lang="en-US" dirty="0"/>
              <a:t> and see what distances are going to each </a:t>
            </a:r>
            <a:r>
              <a:rPr lang="en-US" dirty="0" err="1"/>
              <a:t>nextPos</a:t>
            </a:r>
            <a:r>
              <a:rPr lang="en-US" dirty="0"/>
              <a:t>. </a:t>
            </a:r>
          </a:p>
          <a:p>
            <a:r>
              <a:rPr lang="en-US" dirty="0"/>
              <a:t>In this case it is 5 and 2. in this you choose the lower number to limit cost hence the word greedy. Repeat this until you have reached the starting point or application fails. This will be done in iterations. </a:t>
            </a:r>
          </a:p>
        </p:txBody>
      </p:sp>
    </p:spTree>
    <p:extLst>
      <p:ext uri="{BB962C8B-B14F-4D97-AF65-F5344CB8AC3E}">
        <p14:creationId xmlns:p14="http://schemas.microsoft.com/office/powerpoint/2010/main" val="310702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12C7-71D4-7146-8973-7C740E329689}"/>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8CE514D1-C927-A04A-8374-FF075A791360}"/>
              </a:ext>
            </a:extLst>
          </p:cNvPr>
          <p:cNvSpPr>
            <a:spLocks noGrp="1"/>
          </p:cNvSpPr>
          <p:nvPr>
            <p:ph idx="1"/>
          </p:nvPr>
        </p:nvSpPr>
        <p:spPr/>
        <p:txBody>
          <a:bodyPr/>
          <a:lstStyle/>
          <a:p>
            <a:r>
              <a:rPr lang="en-US" dirty="0"/>
              <a:t>Random Instances</a:t>
            </a:r>
          </a:p>
          <a:p>
            <a:pPr lvl="1"/>
            <a:r>
              <a:rPr lang="en-US" dirty="0"/>
              <a:t>This is how the map is created. Using random instances can change the structure of the problem each time. </a:t>
            </a:r>
          </a:p>
          <a:p>
            <a:pPr lvl="1"/>
            <a:r>
              <a:rPr lang="en-US" dirty="0"/>
              <a:t>Allowing a change in scenario allows for all testing to take place.</a:t>
            </a:r>
          </a:p>
          <a:p>
            <a:pPr lvl="1"/>
            <a:r>
              <a:rPr lang="en-US" dirty="0"/>
              <a:t>Looking into each instance of the problem.</a:t>
            </a:r>
          </a:p>
          <a:p>
            <a:pPr lvl="1"/>
            <a:endParaRPr lang="en-US" dirty="0"/>
          </a:p>
          <a:p>
            <a:pPr lvl="1"/>
            <a:r>
              <a:rPr lang="en-US" dirty="0"/>
              <a:t>For instance adding more nodes to the map will increase the </a:t>
            </a:r>
            <a:r>
              <a:rPr lang="en-US" dirty="0" err="1"/>
              <a:t>jouney</a:t>
            </a:r>
            <a:r>
              <a:rPr lang="en-US" dirty="0"/>
              <a:t> time allowing change in the findings.</a:t>
            </a:r>
          </a:p>
          <a:p>
            <a:pPr lvl="1"/>
            <a:r>
              <a:rPr lang="en-US" dirty="0"/>
              <a:t>also adding different values for cost will increase the findings and affect the result for each testing type. </a:t>
            </a:r>
          </a:p>
        </p:txBody>
      </p:sp>
    </p:spTree>
    <p:extLst>
      <p:ext uri="{BB962C8B-B14F-4D97-AF65-F5344CB8AC3E}">
        <p14:creationId xmlns:p14="http://schemas.microsoft.com/office/powerpoint/2010/main" val="362308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12C7-71D4-7146-8973-7C740E329689}"/>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8CE514D1-C927-A04A-8374-FF075A791360}"/>
              </a:ext>
            </a:extLst>
          </p:cNvPr>
          <p:cNvSpPr>
            <a:spLocks noGrp="1"/>
          </p:cNvSpPr>
          <p:nvPr>
            <p:ph idx="1"/>
          </p:nvPr>
        </p:nvSpPr>
        <p:spPr/>
        <p:txBody>
          <a:bodyPr/>
          <a:lstStyle/>
          <a:p>
            <a:r>
              <a:rPr lang="en-US" dirty="0"/>
              <a:t>Random Instances (generated)</a:t>
            </a:r>
          </a:p>
          <a:p>
            <a:pPr lvl="1"/>
            <a:r>
              <a:rPr lang="en-US" dirty="0"/>
              <a:t>How we generate these is pretty simple choosing the correct amount of numbers between each node.</a:t>
            </a:r>
          </a:p>
          <a:p>
            <a:pPr lvl="1"/>
            <a:r>
              <a:rPr lang="en-US" dirty="0"/>
              <a:t>Simply using a random number generator to decide this can give us a different result.</a:t>
            </a:r>
          </a:p>
          <a:p>
            <a:pPr lvl="1"/>
            <a:r>
              <a:rPr lang="en-US" dirty="0"/>
              <a:t>what you need to be careful of is using the same array of numbers in a different order as this will duplicate results and hinder your findings adding no new findings. </a:t>
            </a:r>
          </a:p>
          <a:p>
            <a:pPr lvl="1"/>
            <a:r>
              <a:rPr lang="en-US" dirty="0"/>
              <a:t>By sorting the array and using an accept can limit this. Using a descending or ascending feature just and only to check the array for similarities in previous experiments </a:t>
            </a:r>
          </a:p>
        </p:txBody>
      </p:sp>
    </p:spTree>
    <p:extLst>
      <p:ext uri="{BB962C8B-B14F-4D97-AF65-F5344CB8AC3E}">
        <p14:creationId xmlns:p14="http://schemas.microsoft.com/office/powerpoint/2010/main" val="164103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12C7-71D4-7146-8973-7C740E329689}"/>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8CE514D1-C927-A04A-8374-FF075A791360}"/>
              </a:ext>
            </a:extLst>
          </p:cNvPr>
          <p:cNvSpPr>
            <a:spLocks noGrp="1"/>
          </p:cNvSpPr>
          <p:nvPr>
            <p:ph idx="1"/>
          </p:nvPr>
        </p:nvSpPr>
        <p:spPr/>
        <p:txBody>
          <a:bodyPr>
            <a:normAutofit fontScale="77500" lnSpcReduction="20000"/>
          </a:bodyPr>
          <a:lstStyle/>
          <a:p>
            <a:r>
              <a:rPr lang="en-US" dirty="0"/>
              <a:t>What is measured? </a:t>
            </a:r>
          </a:p>
          <a:p>
            <a:pPr lvl="1"/>
            <a:r>
              <a:rPr lang="en-US" dirty="0"/>
              <a:t>We measure a series of items when conducting the experiment. </a:t>
            </a:r>
          </a:p>
          <a:p>
            <a:pPr lvl="1"/>
            <a:r>
              <a:rPr lang="en-US" dirty="0"/>
              <a:t>First of all we check the inputs arrays, these include the number of arrays and the cost travel between each.</a:t>
            </a:r>
          </a:p>
          <a:p>
            <a:pPr lvl="2"/>
            <a:r>
              <a:rPr lang="en-US" dirty="0"/>
              <a:t>Limiting the duplication of data as spoke about before. </a:t>
            </a:r>
          </a:p>
          <a:p>
            <a:pPr lvl="1"/>
            <a:r>
              <a:rPr lang="en-US" dirty="0"/>
              <a:t>But really the main item we are looking for is the shortest route. </a:t>
            </a:r>
          </a:p>
          <a:p>
            <a:pPr lvl="1"/>
            <a:r>
              <a:rPr lang="en-US" dirty="0"/>
              <a:t>Finding this route in real life situations can help business conquer a lot more space in a shorter space of time whether that be physical or used in technical situations. </a:t>
            </a:r>
          </a:p>
          <a:p>
            <a:pPr lvl="1"/>
            <a:r>
              <a:rPr lang="en-US" dirty="0"/>
              <a:t>We are measuring what happens at each node and what decisions are made and which is the best to do so. </a:t>
            </a:r>
          </a:p>
          <a:p>
            <a:pPr lvl="1"/>
            <a:r>
              <a:rPr lang="en-US" dirty="0"/>
              <a:t>For example;</a:t>
            </a:r>
          </a:p>
          <a:p>
            <a:pPr lvl="2"/>
            <a:r>
              <a:rPr lang="en-US" dirty="0"/>
              <a:t>We arrive at node A we can either go to node B or node E. </a:t>
            </a:r>
          </a:p>
          <a:p>
            <a:pPr lvl="2"/>
            <a:r>
              <a:rPr lang="en-US" dirty="0"/>
              <a:t>If we follow to node B it will cost us the value of 5</a:t>
            </a:r>
          </a:p>
          <a:p>
            <a:pPr lvl="2"/>
            <a:r>
              <a:rPr lang="en-US" dirty="0"/>
              <a:t>If we follow to node E it will cost us the value of 1 </a:t>
            </a:r>
          </a:p>
          <a:p>
            <a:pPr lvl="2"/>
            <a:r>
              <a:rPr lang="en-US" dirty="0"/>
              <a:t>Now using a greedy search optimally at that current time will be to go to node E as it has the shortest cost time</a:t>
            </a:r>
          </a:p>
          <a:p>
            <a:pPr lvl="2"/>
            <a:r>
              <a:rPr lang="en-US" dirty="0"/>
              <a:t>This then pushes node E to an array </a:t>
            </a:r>
            <a:r>
              <a:rPr lang="en-US" dirty="0" err="1"/>
              <a:t>usedNode</a:t>
            </a:r>
            <a:r>
              <a:rPr lang="en-US" dirty="0"/>
              <a:t>. This means it has been used and can no longer be accessed. </a:t>
            </a:r>
          </a:p>
        </p:txBody>
      </p:sp>
    </p:spTree>
    <p:extLst>
      <p:ext uri="{BB962C8B-B14F-4D97-AF65-F5344CB8AC3E}">
        <p14:creationId xmlns:p14="http://schemas.microsoft.com/office/powerpoint/2010/main" val="114115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12C7-71D4-7146-8973-7C740E329689}"/>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8CE514D1-C927-A04A-8374-FF075A791360}"/>
              </a:ext>
            </a:extLst>
          </p:cNvPr>
          <p:cNvSpPr>
            <a:spLocks noGrp="1"/>
          </p:cNvSpPr>
          <p:nvPr>
            <p:ph idx="1"/>
          </p:nvPr>
        </p:nvSpPr>
        <p:spPr/>
        <p:txBody>
          <a:bodyPr>
            <a:normAutofit fontScale="85000" lnSpcReduction="20000"/>
          </a:bodyPr>
          <a:lstStyle/>
          <a:p>
            <a:r>
              <a:rPr lang="en-US" dirty="0"/>
              <a:t>Averages and Fairness</a:t>
            </a:r>
          </a:p>
          <a:p>
            <a:r>
              <a:rPr lang="en-US" dirty="0"/>
              <a:t>To make this a fair experiment we will do this multiple times with the same situation and take an average. This will give us the minimum cost of each situations.</a:t>
            </a:r>
          </a:p>
          <a:p>
            <a:r>
              <a:rPr lang="en-US" dirty="0"/>
              <a:t>Example;</a:t>
            </a:r>
          </a:p>
          <a:p>
            <a:pPr lvl="1"/>
            <a:r>
              <a:rPr lang="en-US" dirty="0"/>
              <a:t>We find the cost of scenario 1 </a:t>
            </a:r>
          </a:p>
          <a:p>
            <a:pPr lvl="2"/>
            <a:r>
              <a:rPr lang="en-US" dirty="0"/>
              <a:t>Test one 20</a:t>
            </a:r>
          </a:p>
          <a:p>
            <a:pPr lvl="2"/>
            <a:r>
              <a:rPr lang="en-US" dirty="0"/>
              <a:t>Test two 22</a:t>
            </a:r>
          </a:p>
          <a:p>
            <a:pPr lvl="2"/>
            <a:r>
              <a:rPr lang="en-US" dirty="0"/>
              <a:t>Test three 19. </a:t>
            </a:r>
          </a:p>
          <a:p>
            <a:pPr lvl="1"/>
            <a:r>
              <a:rPr lang="en-US" dirty="0"/>
              <a:t>We take an average of our findings to give us a average cost 20+22+19 / 3 = 20.333….</a:t>
            </a:r>
          </a:p>
          <a:p>
            <a:r>
              <a:rPr lang="en-US" dirty="0"/>
              <a:t>This gives us the average amount of cost for scenario one deeming this test fair.   </a:t>
            </a:r>
          </a:p>
          <a:p>
            <a:r>
              <a:rPr lang="en-US" dirty="0"/>
              <a:t>This test will be done with different 3 scenarios to make sure all output is showing </a:t>
            </a:r>
          </a:p>
        </p:txBody>
      </p:sp>
    </p:spTree>
    <p:extLst>
      <p:ext uri="{BB962C8B-B14F-4D97-AF65-F5344CB8AC3E}">
        <p14:creationId xmlns:p14="http://schemas.microsoft.com/office/powerpoint/2010/main" val="387800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47F1-0086-C343-A8DA-7A6BD15B5B16}"/>
              </a:ext>
            </a:extLst>
          </p:cNvPr>
          <p:cNvSpPr>
            <a:spLocks noGrp="1"/>
          </p:cNvSpPr>
          <p:nvPr>
            <p:ph type="title"/>
          </p:nvPr>
        </p:nvSpPr>
        <p:spPr/>
        <p:txBody>
          <a:bodyPr/>
          <a:lstStyle/>
          <a:p>
            <a:r>
              <a:rPr lang="en-US" dirty="0"/>
              <a:t>BIG 0 Notation </a:t>
            </a:r>
          </a:p>
        </p:txBody>
      </p:sp>
      <p:sp>
        <p:nvSpPr>
          <p:cNvPr id="3" name="Content Placeholder 2">
            <a:extLst>
              <a:ext uri="{FF2B5EF4-FFF2-40B4-BE49-F238E27FC236}">
                <a16:creationId xmlns:a16="http://schemas.microsoft.com/office/drawing/2014/main" id="{C290B22F-1771-F14F-BC19-B426927F821A}"/>
              </a:ext>
            </a:extLst>
          </p:cNvPr>
          <p:cNvSpPr>
            <a:spLocks noGrp="1"/>
          </p:cNvSpPr>
          <p:nvPr>
            <p:ph idx="1"/>
          </p:nvPr>
        </p:nvSpPr>
        <p:spPr/>
        <p:txBody>
          <a:bodyPr/>
          <a:lstStyle/>
          <a:p>
            <a:r>
              <a:rPr lang="en-US" dirty="0"/>
              <a:t>The big 0 is used to show the complexity of an algorithm </a:t>
            </a:r>
          </a:p>
          <a:p>
            <a:r>
              <a:rPr lang="en-US" dirty="0"/>
              <a:t>This usually describes the worst case scenario </a:t>
            </a:r>
          </a:p>
          <a:p>
            <a:r>
              <a:rPr lang="en-US" dirty="0"/>
              <a:t>It can also be used to describe the execution time required </a:t>
            </a:r>
          </a:p>
          <a:p>
            <a:r>
              <a:rPr lang="en-US" dirty="0"/>
              <a:t>The big o notation for the travelling salesman's is  </a:t>
            </a:r>
            <a:r>
              <a:rPr lang="en-GB" dirty="0"/>
              <a:t>O(N2) </a:t>
            </a:r>
          </a:p>
          <a:p>
            <a:r>
              <a:rPr lang="en-GB" dirty="0"/>
              <a:t>I worked this out by looking through the pseudocode for the greedy search to see how many loops the system will go through. </a:t>
            </a:r>
          </a:p>
          <a:p>
            <a:r>
              <a:rPr lang="en-GB" dirty="0"/>
              <a:t>It will have to try each weight of distance between the cities and calculate the shortest path.</a:t>
            </a:r>
            <a:endParaRPr lang="en-US" dirty="0"/>
          </a:p>
        </p:txBody>
      </p:sp>
    </p:spTree>
    <p:extLst>
      <p:ext uri="{BB962C8B-B14F-4D97-AF65-F5344CB8AC3E}">
        <p14:creationId xmlns:p14="http://schemas.microsoft.com/office/powerpoint/2010/main" val="425180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47F1-0086-C343-A8DA-7A6BD15B5B16}"/>
              </a:ext>
            </a:extLst>
          </p:cNvPr>
          <p:cNvSpPr>
            <a:spLocks noGrp="1"/>
          </p:cNvSpPr>
          <p:nvPr>
            <p:ph type="title"/>
          </p:nvPr>
        </p:nvSpPr>
        <p:spPr/>
        <p:txBody>
          <a:bodyPr/>
          <a:lstStyle/>
          <a:p>
            <a:r>
              <a:rPr lang="en-US" dirty="0"/>
              <a:t>BIG 0 Notation </a:t>
            </a:r>
          </a:p>
        </p:txBody>
      </p:sp>
      <p:sp>
        <p:nvSpPr>
          <p:cNvPr id="3" name="Content Placeholder 2">
            <a:extLst>
              <a:ext uri="{FF2B5EF4-FFF2-40B4-BE49-F238E27FC236}">
                <a16:creationId xmlns:a16="http://schemas.microsoft.com/office/drawing/2014/main" id="{C290B22F-1771-F14F-BC19-B426927F821A}"/>
              </a:ext>
            </a:extLst>
          </p:cNvPr>
          <p:cNvSpPr>
            <a:spLocks noGrp="1"/>
          </p:cNvSpPr>
          <p:nvPr>
            <p:ph idx="1"/>
          </p:nvPr>
        </p:nvSpPr>
        <p:spPr/>
        <p:txBody>
          <a:bodyPr/>
          <a:lstStyle/>
          <a:p>
            <a:r>
              <a:rPr lang="en-US" dirty="0"/>
              <a:t>The big 0 looks in to complexity mostly time, ‘complexity how long does it take to complete?’ is the question it is asking. </a:t>
            </a:r>
          </a:p>
          <a:p>
            <a:r>
              <a:rPr lang="en-US" dirty="0"/>
              <a:t>It is important to see the difference between performance and complexity </a:t>
            </a:r>
          </a:p>
          <a:p>
            <a:r>
              <a:rPr lang="en-US" dirty="0"/>
              <a:t>Complexity affect performance but not the other way round </a:t>
            </a:r>
          </a:p>
          <a:p>
            <a:r>
              <a:rPr lang="en-US" dirty="0"/>
              <a:t>The big o explains how quickly it can be done for example finding a number in a paper phone book with no contents. This will be hard and very time consuming this would be complex. However you implement a search system in, this will bring the complexity down. </a:t>
            </a:r>
          </a:p>
          <a:p>
            <a:endParaRPr lang="en-US" dirty="0"/>
          </a:p>
        </p:txBody>
      </p:sp>
    </p:spTree>
    <p:extLst>
      <p:ext uri="{BB962C8B-B14F-4D97-AF65-F5344CB8AC3E}">
        <p14:creationId xmlns:p14="http://schemas.microsoft.com/office/powerpoint/2010/main" val="540382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01C7-CCE1-7E49-BC2F-2446DA881F09}"/>
              </a:ext>
            </a:extLst>
          </p:cNvPr>
          <p:cNvSpPr>
            <a:spLocks noGrp="1"/>
          </p:cNvSpPr>
          <p:nvPr>
            <p:ph type="title"/>
          </p:nvPr>
        </p:nvSpPr>
        <p:spPr/>
        <p:txBody>
          <a:bodyPr/>
          <a:lstStyle/>
          <a:p>
            <a:r>
              <a:rPr lang="en-US" dirty="0"/>
              <a:t>Big 0 </a:t>
            </a:r>
          </a:p>
        </p:txBody>
      </p:sp>
      <p:sp>
        <p:nvSpPr>
          <p:cNvPr id="3" name="Content Placeholder 2">
            <a:extLst>
              <a:ext uri="{FF2B5EF4-FFF2-40B4-BE49-F238E27FC236}">
                <a16:creationId xmlns:a16="http://schemas.microsoft.com/office/drawing/2014/main" id="{A0765331-160E-EC46-ACB6-D44CEB0C293D}"/>
              </a:ext>
            </a:extLst>
          </p:cNvPr>
          <p:cNvSpPr>
            <a:spLocks noGrp="1"/>
          </p:cNvSpPr>
          <p:nvPr>
            <p:ph idx="1"/>
          </p:nvPr>
        </p:nvSpPr>
        <p:spPr/>
        <p:txBody>
          <a:bodyPr/>
          <a:lstStyle/>
          <a:p>
            <a:r>
              <a:rPr lang="en-US" dirty="0"/>
              <a:t>To calculate the big o you look into all the instances that take place.</a:t>
            </a:r>
          </a:p>
          <a:p>
            <a:endParaRPr lang="en-US" dirty="0"/>
          </a:p>
          <a:p>
            <a:r>
              <a:rPr lang="en-US" dirty="0"/>
              <a:t>You look into how the many if statements take place with in the </a:t>
            </a:r>
            <a:r>
              <a:rPr lang="en-US" dirty="0" err="1"/>
              <a:t>scencaio</a:t>
            </a:r>
            <a:r>
              <a:rPr lang="en-US" dirty="0"/>
              <a:t> and also take into account the distance for travel meaning n-1</a:t>
            </a:r>
          </a:p>
          <a:p>
            <a:pPr marL="0" indent="0">
              <a:buNone/>
            </a:pPr>
            <a:endParaRPr lang="en-US" dirty="0"/>
          </a:p>
        </p:txBody>
      </p:sp>
    </p:spTree>
    <p:extLst>
      <p:ext uri="{BB962C8B-B14F-4D97-AF65-F5344CB8AC3E}">
        <p14:creationId xmlns:p14="http://schemas.microsoft.com/office/powerpoint/2010/main" val="343345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6203-2096-A34A-9C4E-CC350213FCBA}"/>
              </a:ext>
            </a:extLst>
          </p:cNvPr>
          <p:cNvSpPr>
            <a:spLocks noGrp="1"/>
          </p:cNvSpPr>
          <p:nvPr>
            <p:ph type="title"/>
          </p:nvPr>
        </p:nvSpPr>
        <p:spPr/>
        <p:txBody>
          <a:bodyPr>
            <a:normAutofit/>
          </a:bodyPr>
          <a:lstStyle/>
          <a:p>
            <a:r>
              <a:rPr lang="en-US" dirty="0"/>
              <a:t>What is it?</a:t>
            </a:r>
          </a:p>
        </p:txBody>
      </p:sp>
      <p:sp>
        <p:nvSpPr>
          <p:cNvPr id="3" name="Content Placeholder 2">
            <a:extLst>
              <a:ext uri="{FF2B5EF4-FFF2-40B4-BE49-F238E27FC236}">
                <a16:creationId xmlns:a16="http://schemas.microsoft.com/office/drawing/2014/main" id="{BA97CF14-9557-0342-AEB3-480BF1576192}"/>
              </a:ext>
            </a:extLst>
          </p:cNvPr>
          <p:cNvSpPr>
            <a:spLocks noGrp="1"/>
          </p:cNvSpPr>
          <p:nvPr>
            <p:ph idx="1"/>
          </p:nvPr>
        </p:nvSpPr>
        <p:spPr/>
        <p:txBody>
          <a:bodyPr>
            <a:normAutofit fontScale="85000" lnSpcReduction="20000"/>
          </a:bodyPr>
          <a:lstStyle/>
          <a:p>
            <a:r>
              <a:rPr lang="en-US" dirty="0"/>
              <a:t>TSP is a classic algorithmic problem, its focus is to optimize its context</a:t>
            </a:r>
          </a:p>
          <a:p>
            <a:r>
              <a:rPr lang="en-US" dirty="0"/>
              <a:t>It has received great attention, as it is very easy to explain but very hard to solve.</a:t>
            </a:r>
          </a:p>
          <a:p>
            <a:r>
              <a:rPr lang="en-US" dirty="0"/>
              <a:t>The problem is formulated by saying that the salesman must visit every city in his territory exact once and return to his starting point. </a:t>
            </a:r>
          </a:p>
          <a:p>
            <a:r>
              <a:rPr lang="en-US" dirty="0"/>
              <a:t>Given the cost of travel between each place. All you need to do is calculate and plan the minimal total cost of the entire tour.</a:t>
            </a:r>
          </a:p>
          <a:p>
            <a:r>
              <a:rPr lang="en-US" dirty="0"/>
              <a:t>On a small scale the TSP is easy to work out, however place it on a large scale this is when it starts to become difficult. </a:t>
            </a:r>
          </a:p>
          <a:p>
            <a:r>
              <a:rPr lang="en-US" dirty="0"/>
              <a:t>The evaluation function is simple as it only involves adding the cost of profit associated to each travel to obtain the total cost of the for that problem.</a:t>
            </a:r>
          </a:p>
          <a:p>
            <a:r>
              <a:rPr lang="en-US" dirty="0"/>
              <a:t>This problem dates back to 1759 being documented under different names. But as we know it now was first implemented in 1948 by the RAND corporation and made it a well known problem due to there reputation. </a:t>
            </a:r>
          </a:p>
        </p:txBody>
      </p:sp>
    </p:spTree>
    <p:extLst>
      <p:ext uri="{BB962C8B-B14F-4D97-AF65-F5344CB8AC3E}">
        <p14:creationId xmlns:p14="http://schemas.microsoft.com/office/powerpoint/2010/main" val="130397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4A93-1127-7E4F-BF01-B422B01A71E8}"/>
              </a:ext>
            </a:extLst>
          </p:cNvPr>
          <p:cNvSpPr>
            <a:spLocks noGrp="1"/>
          </p:cNvSpPr>
          <p:nvPr>
            <p:ph type="title"/>
          </p:nvPr>
        </p:nvSpPr>
        <p:spPr/>
        <p:txBody>
          <a:bodyPr/>
          <a:lstStyle/>
          <a:p>
            <a:r>
              <a:rPr lang="en-US" dirty="0"/>
              <a:t>Representing the problem</a:t>
            </a:r>
          </a:p>
        </p:txBody>
      </p:sp>
      <p:pic>
        <p:nvPicPr>
          <p:cNvPr id="4" name="Content Placeholder 3">
            <a:extLst>
              <a:ext uri="{FF2B5EF4-FFF2-40B4-BE49-F238E27FC236}">
                <a16:creationId xmlns:a16="http://schemas.microsoft.com/office/drawing/2014/main" id="{73EB9260-836E-9741-82F6-489860620019}"/>
              </a:ext>
            </a:extLst>
          </p:cNvPr>
          <p:cNvPicPr>
            <a:picLocks noChangeAspect="1"/>
          </p:cNvPicPr>
          <p:nvPr/>
        </p:nvPicPr>
        <p:blipFill>
          <a:blip r:embed="rId2"/>
          <a:stretch>
            <a:fillRect/>
          </a:stretch>
        </p:blipFill>
        <p:spPr>
          <a:xfrm>
            <a:off x="7597631" y="365125"/>
            <a:ext cx="3756169" cy="2641701"/>
          </a:xfrm>
          <a:prstGeom prst="rect">
            <a:avLst/>
          </a:prstGeom>
        </p:spPr>
      </p:pic>
      <p:graphicFrame>
        <p:nvGraphicFramePr>
          <p:cNvPr id="5" name="Table 4">
            <a:extLst>
              <a:ext uri="{FF2B5EF4-FFF2-40B4-BE49-F238E27FC236}">
                <a16:creationId xmlns:a16="http://schemas.microsoft.com/office/drawing/2014/main" id="{E4667270-D16E-1C4B-B17B-42526E7CC709}"/>
              </a:ext>
            </a:extLst>
          </p:cNvPr>
          <p:cNvGraphicFramePr>
            <a:graphicFrameLocks noGrp="1"/>
          </p:cNvGraphicFramePr>
          <p:nvPr>
            <p:extLst>
              <p:ext uri="{D42A27DB-BD31-4B8C-83A1-F6EECF244321}">
                <p14:modId xmlns:p14="http://schemas.microsoft.com/office/powerpoint/2010/main" val="3445910825"/>
              </p:ext>
            </p:extLst>
          </p:nvPr>
        </p:nvGraphicFramePr>
        <p:xfrm>
          <a:off x="297411" y="1996975"/>
          <a:ext cx="8128000" cy="1854200"/>
        </p:xfrm>
        <a:graphic>
          <a:graphicData uri="http://schemas.openxmlformats.org/drawingml/2006/table">
            <a:tbl>
              <a:tblPr firstRow="1" bandRow="1">
                <a:tableStyleId>{5C22544A-7EE6-4342-B048-85BDC9FD1C3A}</a:tableStyleId>
              </a:tblPr>
              <a:tblGrid>
                <a:gridCol w="1858356">
                  <a:extLst>
                    <a:ext uri="{9D8B030D-6E8A-4147-A177-3AD203B41FA5}">
                      <a16:colId xmlns:a16="http://schemas.microsoft.com/office/drawing/2014/main" val="1969381474"/>
                    </a:ext>
                  </a:extLst>
                </a:gridCol>
                <a:gridCol w="6269644">
                  <a:extLst>
                    <a:ext uri="{9D8B030D-6E8A-4147-A177-3AD203B41FA5}">
                      <a16:colId xmlns:a16="http://schemas.microsoft.com/office/drawing/2014/main" val="846027001"/>
                    </a:ext>
                  </a:extLst>
                </a:gridCol>
              </a:tblGrid>
              <a:tr h="370840">
                <a:tc>
                  <a:txBody>
                    <a:bodyPr/>
                    <a:lstStyle/>
                    <a:p>
                      <a:r>
                        <a:rPr lang="en-US" dirty="0"/>
                        <a:t>New int [] []</a:t>
                      </a:r>
                    </a:p>
                  </a:txBody>
                  <a:tcPr/>
                </a:tc>
                <a:tc>
                  <a:txBody>
                    <a:bodyPr/>
                    <a:lstStyle/>
                    <a:p>
                      <a:r>
                        <a:rPr lang="en-US" dirty="0"/>
                        <a:t> {{0, 1, 3, 4, 5},</a:t>
                      </a:r>
                    </a:p>
                  </a:txBody>
                  <a:tcPr/>
                </a:tc>
                <a:extLst>
                  <a:ext uri="{0D108BD9-81ED-4DB2-BD59-A6C34878D82A}">
                    <a16:rowId xmlns:a16="http://schemas.microsoft.com/office/drawing/2014/main" val="1654923364"/>
                  </a:ext>
                </a:extLst>
              </a:tr>
              <a:tr h="370840">
                <a:tc>
                  <a:txBody>
                    <a:bodyPr/>
                    <a:lstStyle/>
                    <a:p>
                      <a:endParaRPr lang="en-US"/>
                    </a:p>
                  </a:txBody>
                  <a:tcPr/>
                </a:tc>
                <a:tc>
                  <a:txBody>
                    <a:bodyPr/>
                    <a:lstStyle/>
                    <a:p>
                      <a:r>
                        <a:rPr lang="en-US" dirty="0"/>
                        <a:t>{1, 0, 1, 4, 8},</a:t>
                      </a:r>
                    </a:p>
                  </a:txBody>
                  <a:tcPr/>
                </a:tc>
                <a:extLst>
                  <a:ext uri="{0D108BD9-81ED-4DB2-BD59-A6C34878D82A}">
                    <a16:rowId xmlns:a16="http://schemas.microsoft.com/office/drawing/2014/main" val="2226080849"/>
                  </a:ext>
                </a:extLst>
              </a:tr>
              <a:tr h="370840">
                <a:tc>
                  <a:txBody>
                    <a:bodyPr/>
                    <a:lstStyle/>
                    <a:p>
                      <a:endParaRPr lang="en-US"/>
                    </a:p>
                  </a:txBody>
                  <a:tcPr/>
                </a:tc>
                <a:tc>
                  <a:txBody>
                    <a:bodyPr/>
                    <a:lstStyle/>
                    <a:p>
                      <a:r>
                        <a:rPr lang="en-US" dirty="0"/>
                        <a:t>{3, 1, 0, 5, 1},</a:t>
                      </a:r>
                    </a:p>
                  </a:txBody>
                  <a:tcPr/>
                </a:tc>
                <a:extLst>
                  <a:ext uri="{0D108BD9-81ED-4DB2-BD59-A6C34878D82A}">
                    <a16:rowId xmlns:a16="http://schemas.microsoft.com/office/drawing/2014/main" val="1250924391"/>
                  </a:ext>
                </a:extLst>
              </a:tr>
              <a:tr h="370840">
                <a:tc>
                  <a:txBody>
                    <a:bodyPr/>
                    <a:lstStyle/>
                    <a:p>
                      <a:endParaRPr lang="en-US"/>
                    </a:p>
                  </a:txBody>
                  <a:tcPr/>
                </a:tc>
                <a:tc>
                  <a:txBody>
                    <a:bodyPr/>
                    <a:lstStyle/>
                    <a:p>
                      <a:r>
                        <a:rPr lang="en-US" dirty="0"/>
                        <a:t>{4, 4, 5, 0, 2},</a:t>
                      </a:r>
                    </a:p>
                  </a:txBody>
                  <a:tcPr/>
                </a:tc>
                <a:extLst>
                  <a:ext uri="{0D108BD9-81ED-4DB2-BD59-A6C34878D82A}">
                    <a16:rowId xmlns:a16="http://schemas.microsoft.com/office/drawing/2014/main" val="3692022420"/>
                  </a:ext>
                </a:extLst>
              </a:tr>
              <a:tr h="370840">
                <a:tc>
                  <a:txBody>
                    <a:bodyPr/>
                    <a:lstStyle/>
                    <a:p>
                      <a:endParaRPr lang="en-US"/>
                    </a:p>
                  </a:txBody>
                  <a:tcPr/>
                </a:tc>
                <a:tc>
                  <a:txBody>
                    <a:bodyPr/>
                    <a:lstStyle/>
                    <a:p>
                      <a:r>
                        <a:rPr lang="en-US" dirty="0"/>
                        <a:t>{5, 8, 1, 2, 0};</a:t>
                      </a:r>
                    </a:p>
                  </a:txBody>
                  <a:tcPr/>
                </a:tc>
                <a:extLst>
                  <a:ext uri="{0D108BD9-81ED-4DB2-BD59-A6C34878D82A}">
                    <a16:rowId xmlns:a16="http://schemas.microsoft.com/office/drawing/2014/main" val="1316989433"/>
                  </a:ext>
                </a:extLst>
              </a:tr>
            </a:tbl>
          </a:graphicData>
        </a:graphic>
      </p:graphicFrame>
      <p:sp>
        <p:nvSpPr>
          <p:cNvPr id="6" name="TextBox 5">
            <a:extLst>
              <a:ext uri="{FF2B5EF4-FFF2-40B4-BE49-F238E27FC236}">
                <a16:creationId xmlns:a16="http://schemas.microsoft.com/office/drawing/2014/main" id="{D6CFD19E-395A-A34C-8F23-EFCAFF017359}"/>
              </a:ext>
            </a:extLst>
          </p:cNvPr>
          <p:cNvSpPr txBox="1"/>
          <p:nvPr/>
        </p:nvSpPr>
        <p:spPr>
          <a:xfrm>
            <a:off x="8636000" y="2924075"/>
            <a:ext cx="31369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We can represent a graphic similar to the one here </a:t>
            </a:r>
          </a:p>
          <a:p>
            <a:pPr marL="285750" indent="-285750">
              <a:buFont typeface="Arial" panose="020B0604020202020204" pitchFamily="34" charset="0"/>
              <a:buChar char="•"/>
            </a:pPr>
            <a:r>
              <a:rPr lang="en-US" dirty="0"/>
              <a:t>Using a 5x5 matrix where element [0,1] contain the edge costs between the cities 0 and 1</a:t>
            </a:r>
          </a:p>
          <a:p>
            <a:pPr marL="285750" indent="-285750">
              <a:buFont typeface="Arial" panose="020B0604020202020204" pitchFamily="34" charset="0"/>
              <a:buChar char="•"/>
            </a:pPr>
            <a:r>
              <a:rPr lang="en-US" dirty="0"/>
              <a:t>This is a simple situation where we are given 5 node including the start and end point. </a:t>
            </a:r>
          </a:p>
          <a:p>
            <a:pPr marL="285750" indent="-285750">
              <a:buFont typeface="Arial" panose="020B0604020202020204" pitchFamily="34" charset="0"/>
              <a:buChar char="•"/>
            </a:pPr>
            <a:r>
              <a:rPr lang="en-US" dirty="0"/>
              <a:t>Each line consists of the cost between each point </a:t>
            </a:r>
          </a:p>
          <a:p>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81AF19E0-6552-AB4D-9653-E15AB345717F}"/>
              </a:ext>
            </a:extLst>
          </p:cNvPr>
          <p:cNvSpPr txBox="1"/>
          <p:nvPr/>
        </p:nvSpPr>
        <p:spPr>
          <a:xfrm>
            <a:off x="297411" y="4247418"/>
            <a:ext cx="8128000" cy="1754326"/>
          </a:xfrm>
          <a:prstGeom prst="rect">
            <a:avLst/>
          </a:prstGeom>
          <a:noFill/>
        </p:spPr>
        <p:txBody>
          <a:bodyPr wrap="square" rtlCol="0">
            <a:spAutoFit/>
          </a:bodyPr>
          <a:lstStyle/>
          <a:p>
            <a:r>
              <a:rPr lang="en-US" dirty="0"/>
              <a:t>This shows all the routes for the graph from each city with the graph being non directional. So you can travel each way for the same cost from city 0 to city 1 or city 1 to city 0. there is multiple out comes to this show each route giving the same cost. </a:t>
            </a:r>
          </a:p>
          <a:p>
            <a:endParaRPr lang="en-US" dirty="0"/>
          </a:p>
          <a:p>
            <a:r>
              <a:rPr lang="en-US" dirty="0"/>
              <a:t>There are multiple connections between the nodes giving more options; in a real scenario this would be used to find the best situation. </a:t>
            </a:r>
          </a:p>
        </p:txBody>
      </p:sp>
    </p:spTree>
    <p:extLst>
      <p:ext uri="{BB962C8B-B14F-4D97-AF65-F5344CB8AC3E}">
        <p14:creationId xmlns:p14="http://schemas.microsoft.com/office/powerpoint/2010/main" val="95270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C104-5251-A84E-90B5-36EB32FC9A28}"/>
              </a:ext>
            </a:extLst>
          </p:cNvPr>
          <p:cNvSpPr>
            <a:spLocks noGrp="1"/>
          </p:cNvSpPr>
          <p:nvPr>
            <p:ph type="title"/>
          </p:nvPr>
        </p:nvSpPr>
        <p:spPr/>
        <p:txBody>
          <a:bodyPr/>
          <a:lstStyle/>
          <a:p>
            <a:r>
              <a:rPr lang="en-US" dirty="0"/>
              <a:t>Findings </a:t>
            </a:r>
          </a:p>
        </p:txBody>
      </p:sp>
      <p:sp>
        <p:nvSpPr>
          <p:cNvPr id="3" name="Content Placeholder 2">
            <a:extLst>
              <a:ext uri="{FF2B5EF4-FFF2-40B4-BE49-F238E27FC236}">
                <a16:creationId xmlns:a16="http://schemas.microsoft.com/office/drawing/2014/main" id="{8E5195DE-2EE3-9B43-AB11-F4994F4F4DCE}"/>
              </a:ext>
            </a:extLst>
          </p:cNvPr>
          <p:cNvSpPr>
            <a:spLocks noGrp="1"/>
          </p:cNvSpPr>
          <p:nvPr>
            <p:ph idx="1"/>
          </p:nvPr>
        </p:nvSpPr>
        <p:spPr/>
        <p:txBody>
          <a:bodyPr>
            <a:normAutofit lnSpcReduction="10000"/>
          </a:bodyPr>
          <a:lstStyle/>
          <a:p>
            <a:r>
              <a:rPr lang="en-US" dirty="0"/>
              <a:t>After the solution Is run we can find the following information. </a:t>
            </a:r>
          </a:p>
          <a:p>
            <a:endParaRPr lang="en-US" dirty="0"/>
          </a:p>
          <a:p>
            <a:pPr marL="0" indent="0">
              <a:buNone/>
            </a:pPr>
            <a:r>
              <a:rPr lang="en-US" dirty="0"/>
              <a:t>The best solution cost found is 9 and the best solution for the route is </a:t>
            </a:r>
          </a:p>
          <a:p>
            <a:pPr marL="0" indent="0">
              <a:buNone/>
            </a:pPr>
            <a:r>
              <a:rPr lang="en-US" dirty="0"/>
              <a:t>0, 1, 2, 4, 3, 0</a:t>
            </a:r>
          </a:p>
          <a:p>
            <a:pPr marL="0" indent="0">
              <a:buNone/>
            </a:pPr>
            <a:endParaRPr lang="en-US" dirty="0"/>
          </a:p>
          <a:p>
            <a:pPr marL="0" indent="0">
              <a:buNone/>
            </a:pPr>
            <a:r>
              <a:rPr lang="en-US" dirty="0"/>
              <a:t>This was calculated within using a greedy search looking at the best scenario this uses the shortest route which adds up till 9. This is given by calculating the total route cost. This was done more than once and an average taken but found that there are multiple routes that can be taken. </a:t>
            </a:r>
          </a:p>
        </p:txBody>
      </p:sp>
    </p:spTree>
    <p:extLst>
      <p:ext uri="{BB962C8B-B14F-4D97-AF65-F5344CB8AC3E}">
        <p14:creationId xmlns:p14="http://schemas.microsoft.com/office/powerpoint/2010/main" val="260430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3452-E49B-1249-86BF-6D22038A09AE}"/>
              </a:ext>
            </a:extLst>
          </p:cNvPr>
          <p:cNvSpPr>
            <a:spLocks noGrp="1"/>
          </p:cNvSpPr>
          <p:nvPr>
            <p:ph type="title"/>
          </p:nvPr>
        </p:nvSpPr>
        <p:spPr/>
        <p:txBody>
          <a:bodyPr/>
          <a:lstStyle/>
          <a:p>
            <a:r>
              <a:rPr lang="en-US" dirty="0"/>
              <a:t>Refection</a:t>
            </a:r>
          </a:p>
        </p:txBody>
      </p:sp>
      <p:sp>
        <p:nvSpPr>
          <p:cNvPr id="3" name="Content Placeholder 2">
            <a:extLst>
              <a:ext uri="{FF2B5EF4-FFF2-40B4-BE49-F238E27FC236}">
                <a16:creationId xmlns:a16="http://schemas.microsoft.com/office/drawing/2014/main" id="{3C8259FD-2607-E44A-9E64-E2B290A535B6}"/>
              </a:ext>
            </a:extLst>
          </p:cNvPr>
          <p:cNvSpPr>
            <a:spLocks noGrp="1"/>
          </p:cNvSpPr>
          <p:nvPr>
            <p:ph idx="1"/>
          </p:nvPr>
        </p:nvSpPr>
        <p:spPr/>
        <p:txBody>
          <a:bodyPr>
            <a:normAutofit lnSpcReduction="10000"/>
          </a:bodyPr>
          <a:lstStyle/>
          <a:p>
            <a:r>
              <a:rPr lang="en-US" dirty="0"/>
              <a:t>What I have found from these findings is there is an optimal route to all scenarios and this changes depending on the situation you are in. </a:t>
            </a:r>
          </a:p>
          <a:p>
            <a:r>
              <a:rPr lang="en-US" dirty="0"/>
              <a:t>The search system I used was greedy as this was the best way to work out np hard issues like the TSP with the problem in hand. </a:t>
            </a:r>
          </a:p>
          <a:p>
            <a:r>
              <a:rPr lang="en-US" dirty="0"/>
              <a:t>The way it works is that it uses each node as a decision marker to move on. Picking the best scenario that can be used. </a:t>
            </a:r>
          </a:p>
          <a:p>
            <a:r>
              <a:rPr lang="en-US" dirty="0"/>
              <a:t>In the future if I had more resources and time I would start to test algorithms against each other to find the best scenario all together. </a:t>
            </a:r>
          </a:p>
          <a:p>
            <a:r>
              <a:rPr lang="en-US" dirty="0"/>
              <a:t>This will help limited even more time and give a more </a:t>
            </a:r>
            <a:r>
              <a:rPr lang="en-US"/>
              <a:t>optimal approach. </a:t>
            </a:r>
            <a:endParaRPr lang="en-US" dirty="0"/>
          </a:p>
        </p:txBody>
      </p:sp>
    </p:spTree>
    <p:extLst>
      <p:ext uri="{BB962C8B-B14F-4D97-AF65-F5344CB8AC3E}">
        <p14:creationId xmlns:p14="http://schemas.microsoft.com/office/powerpoint/2010/main" val="52388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6203-2096-A34A-9C4E-CC350213FCBA}"/>
              </a:ext>
            </a:extLst>
          </p:cNvPr>
          <p:cNvSpPr>
            <a:spLocks noGrp="1"/>
          </p:cNvSpPr>
          <p:nvPr>
            <p:ph type="title"/>
          </p:nvPr>
        </p:nvSpPr>
        <p:spPr/>
        <p:txBody>
          <a:bodyPr>
            <a:normAutofit/>
          </a:bodyPr>
          <a:lstStyle/>
          <a:p>
            <a:r>
              <a:rPr lang="en-US" dirty="0"/>
              <a:t>What is it?</a:t>
            </a:r>
          </a:p>
        </p:txBody>
      </p:sp>
      <p:sp>
        <p:nvSpPr>
          <p:cNvPr id="3" name="Content Placeholder 2">
            <a:extLst>
              <a:ext uri="{FF2B5EF4-FFF2-40B4-BE49-F238E27FC236}">
                <a16:creationId xmlns:a16="http://schemas.microsoft.com/office/drawing/2014/main" id="{BA97CF14-9557-0342-AEB3-480BF1576192}"/>
              </a:ext>
            </a:extLst>
          </p:cNvPr>
          <p:cNvSpPr>
            <a:spLocks noGrp="1"/>
          </p:cNvSpPr>
          <p:nvPr>
            <p:ph idx="1"/>
          </p:nvPr>
        </p:nvSpPr>
        <p:spPr/>
        <p:txBody>
          <a:bodyPr>
            <a:normAutofit fontScale="92500" lnSpcReduction="10000"/>
          </a:bodyPr>
          <a:lstStyle/>
          <a:p>
            <a:r>
              <a:rPr lang="en-GB" dirty="0"/>
              <a:t>C is the completed weighted graph with v as the vertices</a:t>
            </a:r>
          </a:p>
          <a:p>
            <a:r>
              <a:rPr lang="en-GB" dirty="0"/>
              <a:t>Given C above we look at the versions of TSP</a:t>
            </a:r>
          </a:p>
          <a:p>
            <a:r>
              <a:rPr lang="en-GB" dirty="0"/>
              <a:t>Decisional TSP (D-TSP): </a:t>
            </a:r>
            <a:r>
              <a:rPr lang="en-GB" i="1" dirty="0"/>
              <a:t>given a total cost of T you have to decide C is have a circle of Lengh  &lt;  T</a:t>
            </a:r>
          </a:p>
          <a:p>
            <a:r>
              <a:rPr lang="en-GB" dirty="0"/>
              <a:t>NP-complete, because D-TSP ∈ NP and</a:t>
            </a:r>
          </a:p>
          <a:p>
            <a:pPr lvl="1"/>
            <a:r>
              <a:rPr lang="en-GB" dirty="0"/>
              <a:t>D-TSP ∈ NP once a cycle is given  we can quickly evaluate the cost in 0(n) to verify its equal to T</a:t>
            </a:r>
          </a:p>
          <a:p>
            <a:r>
              <a:rPr lang="en-US" dirty="0"/>
              <a:t>This problem has been implemented into the real life situations such as;</a:t>
            </a:r>
          </a:p>
          <a:p>
            <a:pPr lvl="1"/>
            <a:r>
              <a:rPr lang="en-US" dirty="0" err="1"/>
              <a:t>Colouring</a:t>
            </a:r>
            <a:r>
              <a:rPr lang="en-US" dirty="0"/>
              <a:t> schemes in textiles </a:t>
            </a:r>
          </a:p>
          <a:p>
            <a:pPr lvl="1"/>
            <a:r>
              <a:rPr lang="en-US" dirty="0"/>
              <a:t>Designing of insulating industry </a:t>
            </a:r>
          </a:p>
          <a:p>
            <a:pPr lvl="1"/>
            <a:r>
              <a:rPr lang="en-GB" dirty="0"/>
              <a:t>Trajectories in robotics. </a:t>
            </a:r>
          </a:p>
        </p:txBody>
      </p:sp>
    </p:spTree>
    <p:extLst>
      <p:ext uri="{BB962C8B-B14F-4D97-AF65-F5344CB8AC3E}">
        <p14:creationId xmlns:p14="http://schemas.microsoft.com/office/powerpoint/2010/main" val="222444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E771-2B30-1E45-AB26-BC44DF10FA57}"/>
              </a:ext>
            </a:extLst>
          </p:cNvPr>
          <p:cNvSpPr>
            <a:spLocks noGrp="1"/>
          </p:cNvSpPr>
          <p:nvPr>
            <p:ph type="title"/>
          </p:nvPr>
        </p:nvSpPr>
        <p:spPr/>
        <p:txBody>
          <a:bodyPr/>
          <a:lstStyle/>
          <a:p>
            <a:r>
              <a:rPr lang="en-US" dirty="0"/>
              <a:t>Complexity </a:t>
            </a:r>
          </a:p>
        </p:txBody>
      </p:sp>
      <p:sp>
        <p:nvSpPr>
          <p:cNvPr id="3" name="Content Placeholder 2">
            <a:extLst>
              <a:ext uri="{FF2B5EF4-FFF2-40B4-BE49-F238E27FC236}">
                <a16:creationId xmlns:a16="http://schemas.microsoft.com/office/drawing/2014/main" id="{58DA0AF8-25EE-8642-9D2E-47876D5C586A}"/>
              </a:ext>
            </a:extLst>
          </p:cNvPr>
          <p:cNvSpPr>
            <a:spLocks noGrp="1"/>
          </p:cNvSpPr>
          <p:nvPr>
            <p:ph idx="1"/>
          </p:nvPr>
        </p:nvSpPr>
        <p:spPr/>
        <p:txBody>
          <a:bodyPr/>
          <a:lstStyle/>
          <a:p>
            <a:r>
              <a:rPr lang="en-US" dirty="0"/>
              <a:t>Completing is what is sounds. How complex is this issue we have. </a:t>
            </a:r>
          </a:p>
          <a:p>
            <a:r>
              <a:rPr lang="en-US" dirty="0"/>
              <a:t>This involves the difficulty of solving said problem </a:t>
            </a:r>
          </a:p>
          <a:p>
            <a:r>
              <a:rPr lang="en-US" dirty="0"/>
              <a:t>They are classified by the time it takes to complete the algorithm</a:t>
            </a:r>
          </a:p>
          <a:p>
            <a:r>
              <a:rPr lang="en-US" dirty="0"/>
              <a:t>In 1979, it was probed that the TSP is NP-hard  </a:t>
            </a:r>
          </a:p>
          <a:p>
            <a:r>
              <a:rPr lang="en-GB" dirty="0"/>
              <a:t>NP-Hard is the class this algorithm is contained in because </a:t>
            </a:r>
            <a:endParaRPr lang="en-US" dirty="0"/>
          </a:p>
          <a:p>
            <a:pPr lvl="1"/>
            <a:r>
              <a:rPr lang="en-US" dirty="0"/>
              <a:t>Optimization version of decision  NP-Complete problems are automatically  NP-Hard</a:t>
            </a:r>
          </a:p>
          <a:p>
            <a:r>
              <a:rPr lang="en-US" dirty="0"/>
              <a:t>The problem to hand is that it can be symmetric and asymmetric </a:t>
            </a:r>
            <a:endParaRPr lang="en-GB" dirty="0"/>
          </a:p>
          <a:p>
            <a:endParaRPr lang="en-US" dirty="0"/>
          </a:p>
        </p:txBody>
      </p:sp>
    </p:spTree>
    <p:extLst>
      <p:ext uri="{BB962C8B-B14F-4D97-AF65-F5344CB8AC3E}">
        <p14:creationId xmlns:p14="http://schemas.microsoft.com/office/powerpoint/2010/main" val="348405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7451-C2ED-6749-BC22-155F3ED764A0}"/>
              </a:ext>
            </a:extLst>
          </p:cNvPr>
          <p:cNvSpPr>
            <a:spLocks noGrp="1"/>
          </p:cNvSpPr>
          <p:nvPr>
            <p:ph type="title"/>
          </p:nvPr>
        </p:nvSpPr>
        <p:spPr/>
        <p:txBody>
          <a:bodyPr/>
          <a:lstStyle/>
          <a:p>
            <a:r>
              <a:rPr lang="en-US" dirty="0"/>
              <a:t>Complexity - Symmetric and asymmetric</a:t>
            </a:r>
          </a:p>
        </p:txBody>
      </p:sp>
      <p:sp>
        <p:nvSpPr>
          <p:cNvPr id="3" name="Content Placeholder 2">
            <a:extLst>
              <a:ext uri="{FF2B5EF4-FFF2-40B4-BE49-F238E27FC236}">
                <a16:creationId xmlns:a16="http://schemas.microsoft.com/office/drawing/2014/main" id="{07AEB29E-5EDD-A449-8604-BC77DDE97060}"/>
              </a:ext>
            </a:extLst>
          </p:cNvPr>
          <p:cNvSpPr>
            <a:spLocks noGrp="1"/>
          </p:cNvSpPr>
          <p:nvPr>
            <p:ph idx="1"/>
          </p:nvPr>
        </p:nvSpPr>
        <p:spPr/>
        <p:txBody>
          <a:bodyPr/>
          <a:lstStyle/>
          <a:p>
            <a:r>
              <a:rPr lang="en-US" dirty="0"/>
              <a:t>Symmetric</a:t>
            </a:r>
          </a:p>
          <a:p>
            <a:pPr lvl="1"/>
            <a:r>
              <a:rPr lang="en-US" dirty="0"/>
              <a:t>In a symmetric solution the start and return costs are the same. This can be represented with a undirected graph. </a:t>
            </a:r>
          </a:p>
          <a:p>
            <a:r>
              <a:rPr lang="en-US" dirty="0"/>
              <a:t>Asymmetric </a:t>
            </a:r>
          </a:p>
          <a:p>
            <a:pPr lvl="1"/>
            <a:r>
              <a:rPr lang="en-US" dirty="0"/>
              <a:t>In a asymmetric case the departure and return costs an be different this can be represented only on a directed graph. </a:t>
            </a:r>
          </a:p>
        </p:txBody>
      </p:sp>
    </p:spTree>
    <p:extLst>
      <p:ext uri="{BB962C8B-B14F-4D97-AF65-F5344CB8AC3E}">
        <p14:creationId xmlns:p14="http://schemas.microsoft.com/office/powerpoint/2010/main" val="134854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54F9-B934-1745-90CB-DE61C96457AB}"/>
              </a:ext>
            </a:extLst>
          </p:cNvPr>
          <p:cNvSpPr>
            <a:spLocks noGrp="1"/>
          </p:cNvSpPr>
          <p:nvPr>
            <p:ph type="title"/>
          </p:nvPr>
        </p:nvSpPr>
        <p:spPr/>
        <p:txBody>
          <a:bodyPr/>
          <a:lstStyle/>
          <a:p>
            <a:r>
              <a:rPr lang="en-US" dirty="0"/>
              <a:t>Complexity</a:t>
            </a:r>
          </a:p>
        </p:txBody>
      </p:sp>
      <p:sp>
        <p:nvSpPr>
          <p:cNvPr id="3" name="Content Placeholder 2">
            <a:extLst>
              <a:ext uri="{FF2B5EF4-FFF2-40B4-BE49-F238E27FC236}">
                <a16:creationId xmlns:a16="http://schemas.microsoft.com/office/drawing/2014/main" id="{7EFB1151-396B-D44E-92EB-A2F9AEC9163A}"/>
              </a:ext>
            </a:extLst>
          </p:cNvPr>
          <p:cNvSpPr>
            <a:spLocks noGrp="1"/>
          </p:cNvSpPr>
          <p:nvPr>
            <p:ph idx="1"/>
          </p:nvPr>
        </p:nvSpPr>
        <p:spPr/>
        <p:txBody>
          <a:bodyPr/>
          <a:lstStyle/>
          <a:p>
            <a:r>
              <a:rPr lang="en-US" dirty="0"/>
              <a:t>Dynamic program can solve the the problem in time </a:t>
            </a:r>
            <a:r>
              <a:rPr lang="en-GB" dirty="0"/>
              <a:t>O(n^2*2^n) where n is the number of nodes (cities)</a:t>
            </a:r>
          </a:p>
          <a:p>
            <a:r>
              <a:rPr lang="en-GB" dirty="0"/>
              <a:t>In a general case finding the shortest tour is NP-hard</a:t>
            </a:r>
          </a:p>
          <a:p>
            <a:r>
              <a:rPr lang="en-GB" dirty="0"/>
              <a:t>This stays the same even if all distances are in the plane are equal distance. </a:t>
            </a:r>
          </a:p>
          <a:p>
            <a:endParaRPr lang="en-US" dirty="0"/>
          </a:p>
        </p:txBody>
      </p:sp>
    </p:spTree>
    <p:extLst>
      <p:ext uri="{BB962C8B-B14F-4D97-AF65-F5344CB8AC3E}">
        <p14:creationId xmlns:p14="http://schemas.microsoft.com/office/powerpoint/2010/main" val="357732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89AC-CE09-5E49-954F-48D25EEFE173}"/>
              </a:ext>
            </a:extLst>
          </p:cNvPr>
          <p:cNvSpPr>
            <a:spLocks noGrp="1"/>
          </p:cNvSpPr>
          <p:nvPr>
            <p:ph type="title"/>
          </p:nvPr>
        </p:nvSpPr>
        <p:spPr/>
        <p:txBody>
          <a:bodyPr/>
          <a:lstStyle/>
          <a:p>
            <a:r>
              <a:rPr lang="en-US" dirty="0"/>
              <a:t>Testing </a:t>
            </a:r>
          </a:p>
        </p:txBody>
      </p:sp>
      <p:sp>
        <p:nvSpPr>
          <p:cNvPr id="3" name="Content Placeholder 2">
            <a:extLst>
              <a:ext uri="{FF2B5EF4-FFF2-40B4-BE49-F238E27FC236}">
                <a16:creationId xmlns:a16="http://schemas.microsoft.com/office/drawing/2014/main" id="{88901350-3A96-444A-B27D-201D5B370735}"/>
              </a:ext>
            </a:extLst>
          </p:cNvPr>
          <p:cNvSpPr>
            <a:spLocks noGrp="1"/>
          </p:cNvSpPr>
          <p:nvPr>
            <p:ph idx="1"/>
          </p:nvPr>
        </p:nvSpPr>
        <p:spPr/>
        <p:txBody>
          <a:bodyPr>
            <a:normAutofit lnSpcReduction="10000"/>
          </a:bodyPr>
          <a:lstStyle/>
          <a:p>
            <a:r>
              <a:rPr lang="en-US" dirty="0"/>
              <a:t>How do we test this problem. </a:t>
            </a:r>
          </a:p>
          <a:p>
            <a:r>
              <a:rPr lang="en-US" dirty="0"/>
              <a:t>We can use algorithms to sort the issue and test the issue what we have. This gives us an idea on what the best solution is to the issue. </a:t>
            </a:r>
          </a:p>
          <a:p>
            <a:r>
              <a:rPr lang="en-US" dirty="0"/>
              <a:t>Greedy Search </a:t>
            </a:r>
          </a:p>
          <a:p>
            <a:pPr lvl="1"/>
            <a:r>
              <a:rPr lang="en-US" dirty="0"/>
              <a:t>Algorithmic paradigm  that follows the problem solving heuristic </a:t>
            </a:r>
          </a:p>
          <a:p>
            <a:pPr lvl="1"/>
            <a:r>
              <a:rPr lang="en-US" dirty="0"/>
              <a:t>This involves making a optimal choice at each stage</a:t>
            </a:r>
          </a:p>
          <a:p>
            <a:pPr lvl="1"/>
            <a:r>
              <a:rPr lang="en-US" dirty="0"/>
              <a:t>In many circumstances greedy doesn’t usually produce and optimal solution </a:t>
            </a:r>
          </a:p>
          <a:p>
            <a:r>
              <a:rPr lang="en-US" dirty="0"/>
              <a:t>Meta-Heuristic</a:t>
            </a:r>
          </a:p>
          <a:p>
            <a:pPr lvl="1"/>
            <a:r>
              <a:rPr lang="en-US" dirty="0"/>
              <a:t>A higher level procedure or heuristic designed to find, generate,  or select a heuristic </a:t>
            </a:r>
          </a:p>
          <a:p>
            <a:pPr lvl="1"/>
            <a:r>
              <a:rPr lang="en-GB" dirty="0"/>
              <a:t>This may provide a sufficiently good solution to an optimization problem.</a:t>
            </a:r>
            <a:endParaRPr lang="en-US" dirty="0"/>
          </a:p>
          <a:p>
            <a:pPr marL="0" indent="0">
              <a:buNone/>
            </a:pPr>
            <a:endParaRPr lang="en-US" dirty="0"/>
          </a:p>
        </p:txBody>
      </p:sp>
    </p:spTree>
    <p:extLst>
      <p:ext uri="{BB962C8B-B14F-4D97-AF65-F5344CB8AC3E}">
        <p14:creationId xmlns:p14="http://schemas.microsoft.com/office/powerpoint/2010/main" val="111002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B01E-FCF3-684A-8947-CEA62824D868}"/>
              </a:ext>
            </a:extLst>
          </p:cNvPr>
          <p:cNvSpPr>
            <a:spLocks noGrp="1"/>
          </p:cNvSpPr>
          <p:nvPr>
            <p:ph type="title"/>
          </p:nvPr>
        </p:nvSpPr>
        <p:spPr/>
        <p:txBody>
          <a:bodyPr/>
          <a:lstStyle/>
          <a:p>
            <a:r>
              <a:rPr lang="en-US" dirty="0"/>
              <a:t>Greedy Search What is it?</a:t>
            </a:r>
          </a:p>
        </p:txBody>
      </p:sp>
      <p:sp>
        <p:nvSpPr>
          <p:cNvPr id="3" name="Content Placeholder 2">
            <a:extLst>
              <a:ext uri="{FF2B5EF4-FFF2-40B4-BE49-F238E27FC236}">
                <a16:creationId xmlns:a16="http://schemas.microsoft.com/office/drawing/2014/main" id="{6A7F766A-899C-B44A-90C8-DD2882C1ABFA}"/>
              </a:ext>
            </a:extLst>
          </p:cNvPr>
          <p:cNvSpPr>
            <a:spLocks noGrp="1"/>
          </p:cNvSpPr>
          <p:nvPr>
            <p:ph idx="1"/>
          </p:nvPr>
        </p:nvSpPr>
        <p:spPr/>
        <p:txBody>
          <a:bodyPr>
            <a:normAutofit fontScale="92500" lnSpcReduction="10000"/>
          </a:bodyPr>
          <a:lstStyle/>
          <a:p>
            <a:r>
              <a:rPr lang="en-US" dirty="0"/>
              <a:t>An algorithm in which  follows the problem solving heuristic of making the locally optimal choice at each stage with the intent of finding global optimum. </a:t>
            </a:r>
          </a:p>
          <a:p>
            <a:r>
              <a:rPr lang="en-US" dirty="0"/>
              <a:t>This chooses the decision that is best in the movement. </a:t>
            </a:r>
          </a:p>
          <a:p>
            <a:r>
              <a:rPr lang="en-US" dirty="0"/>
              <a:t>At each stage of the map it will then decided the best place to go from there.</a:t>
            </a:r>
          </a:p>
          <a:p>
            <a:r>
              <a:rPr lang="en-US" dirty="0"/>
              <a:t>The greedy algorithm only has one shot at this. It never goes back and reverses a decision  </a:t>
            </a:r>
          </a:p>
          <a:p>
            <a:r>
              <a:rPr lang="en-US" dirty="0"/>
              <a:t>In many cases the greedy strategy doesn’t always produce an optimal solutions </a:t>
            </a:r>
          </a:p>
          <a:p>
            <a:r>
              <a:rPr lang="en-US" dirty="0"/>
              <a:t>Although it may deliver locally optimal solutions.</a:t>
            </a:r>
          </a:p>
          <a:p>
            <a:endParaRPr lang="en-US" dirty="0"/>
          </a:p>
        </p:txBody>
      </p:sp>
    </p:spTree>
    <p:extLst>
      <p:ext uri="{BB962C8B-B14F-4D97-AF65-F5344CB8AC3E}">
        <p14:creationId xmlns:p14="http://schemas.microsoft.com/office/powerpoint/2010/main" val="279036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111B-62B8-5A43-A8ED-167EC0A2E489}"/>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BAFAEBE4-3903-FB49-88F9-A0BF2C81B4ED}"/>
              </a:ext>
            </a:extLst>
          </p:cNvPr>
          <p:cNvSpPr>
            <a:spLocks noGrp="1"/>
          </p:cNvSpPr>
          <p:nvPr>
            <p:ph idx="1"/>
          </p:nvPr>
        </p:nvSpPr>
        <p:spPr/>
        <p:txBody>
          <a:bodyPr/>
          <a:lstStyle/>
          <a:p>
            <a:r>
              <a:rPr lang="en-US" dirty="0"/>
              <a:t>An example of this would be when it arrives at the first place. It will look at the nearest visited and unvisited cities to the current one. </a:t>
            </a:r>
          </a:p>
          <a:p>
            <a:r>
              <a:rPr lang="en-US" dirty="0"/>
              <a:t>After finding the best possible move it will go there and repeat the process until. It cannot complete algorithm or makes it back the starting point. </a:t>
            </a:r>
          </a:p>
          <a:p>
            <a:r>
              <a:rPr lang="en-US" dirty="0"/>
              <a:t>The heuristic need not find the best solution </a:t>
            </a:r>
          </a:p>
          <a:p>
            <a:r>
              <a:rPr lang="en-US" dirty="0"/>
              <a:t>But it terminates in a reasonable number of steps;</a:t>
            </a:r>
          </a:p>
          <a:p>
            <a:pPr lvl="1"/>
            <a:r>
              <a:rPr lang="en-US" dirty="0"/>
              <a:t>Finding an optimal solution usually this requires unreasonably many steps.</a:t>
            </a:r>
          </a:p>
          <a:p>
            <a:pPr marL="0" indent="0">
              <a:buNone/>
            </a:pPr>
            <a:endParaRPr lang="en-US" dirty="0"/>
          </a:p>
        </p:txBody>
      </p:sp>
    </p:spTree>
    <p:extLst>
      <p:ext uri="{BB962C8B-B14F-4D97-AF65-F5344CB8AC3E}">
        <p14:creationId xmlns:p14="http://schemas.microsoft.com/office/powerpoint/2010/main" val="3155110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2124</Words>
  <Application>Microsoft Macintosh PowerPoint</Application>
  <PresentationFormat>Widescreen</PresentationFormat>
  <Paragraphs>167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Traveling Sales Man </vt:lpstr>
      <vt:lpstr>What is it?</vt:lpstr>
      <vt:lpstr>What is it?</vt:lpstr>
      <vt:lpstr>Complexity </vt:lpstr>
      <vt:lpstr>Complexity - Symmetric and asymmetric</vt:lpstr>
      <vt:lpstr>Complexity</vt:lpstr>
      <vt:lpstr>Testing </vt:lpstr>
      <vt:lpstr>Greedy Search What is it?</vt:lpstr>
      <vt:lpstr>Example </vt:lpstr>
      <vt:lpstr>Greedy Pseudocode Input: Weighted graph  Output: the shortest length</vt:lpstr>
      <vt:lpstr>Pros and cons of the Greedy algorithm </vt:lpstr>
      <vt:lpstr>How to create a greedy algorithm </vt:lpstr>
      <vt:lpstr>Methodology </vt:lpstr>
      <vt:lpstr>Methodology </vt:lpstr>
      <vt:lpstr>Methodology </vt:lpstr>
      <vt:lpstr>Methodology </vt:lpstr>
      <vt:lpstr>BIG 0 Notation </vt:lpstr>
      <vt:lpstr>BIG 0 Notation </vt:lpstr>
      <vt:lpstr>Big 0 </vt:lpstr>
      <vt:lpstr>Representing the problem</vt:lpstr>
      <vt:lpstr>Findings </vt:lpstr>
      <vt:lpstr>Refection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Traveling Sales Man </dc:title>
  <dc:creator>George Turner</dc:creator>
  <cp:lastModifiedBy>George Turner</cp:lastModifiedBy>
  <cp:revision>14</cp:revision>
  <dcterms:created xsi:type="dcterms:W3CDTF">2020-04-14T11:14:00Z</dcterms:created>
  <dcterms:modified xsi:type="dcterms:W3CDTF">2020-04-14T15:03:30Z</dcterms:modified>
</cp:coreProperties>
</file>