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8" d="100"/>
          <a:sy n="88" d="100"/>
        </p:scale>
        <p:origin x="103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fa4682f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fa4682f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38a86a79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38a86a79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Management In Health Care</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By: Brittney Turner</a:t>
            </a:r>
            <a:endParaRPr sz="2400" b="1"/>
          </a:p>
        </p:txBody>
      </p:sp>
    </p:spTree>
  </p:cSld>
  <p:clrMapOvr>
    <a:masterClrMapping/>
  </p:clrMapOvr>
  <mc:AlternateContent xmlns:mc="http://schemas.openxmlformats.org/markup-compatibility/2006" xmlns:p14="http://schemas.microsoft.com/office/powerpoint/2010/main">
    <mc:Choice Requires="p14">
      <p:transition spd="slow" p14:dur="2000" advTm="8569"/>
    </mc:Choice>
    <mc:Fallback xmlns="">
      <p:transition spd="slow" advTm="85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269550" y="243600"/>
            <a:ext cx="636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1C4587"/>
                </a:solidFill>
              </a:rPr>
              <a:t>What is a content management system? </a:t>
            </a:r>
            <a:endParaRPr sz="2400">
              <a:solidFill>
                <a:srgbClr val="1C4587"/>
              </a:solidFill>
            </a:endParaRPr>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r>
              <a:rPr lang="en" sz="1700">
                <a:latin typeface="Lato"/>
                <a:ea typeface="Lato"/>
                <a:cs typeface="Lato"/>
                <a:sym typeface="Lato"/>
              </a:rPr>
              <a:t>A content management system (CMS) is software designed to streamline document management and facilitate secure data access. In the healthcare industry, CMSs are utilized to mitigate risks associated with data security. </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6408200" y="2229925"/>
            <a:ext cx="2621325" cy="2621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0457"/>
    </mc:Choice>
    <mc:Fallback xmlns="">
      <p:transition spd="slow" advTm="204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Objectives </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855550" y="149463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Relevant Trends </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Opportunities</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Threats</a:t>
            </a:r>
            <a:endParaRPr sz="1200">
              <a:solidFill>
                <a:schemeClr val="dk2"/>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Proposal</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0" algn="l" rtl="0">
              <a:spcBef>
                <a:spcPts val="1000"/>
              </a:spcBef>
              <a:spcAft>
                <a:spcPts val="1000"/>
              </a:spcAft>
              <a:buNone/>
            </a:pPr>
            <a:endParaRPr sz="1200">
              <a:latin typeface="Raleway"/>
              <a:ea typeface="Raleway"/>
              <a:cs typeface="Raleway"/>
              <a:sym typeface="Raleway"/>
            </a:endParaRPr>
          </a:p>
        </p:txBody>
      </p:sp>
      <p:pic>
        <p:nvPicPr>
          <p:cNvPr id="89" name="Google Shape;89;p15" title="File:Objective icon pie chart.png - Wikimedia Commons"/>
          <p:cNvPicPr preferRelativeResize="0"/>
          <p:nvPr/>
        </p:nvPicPr>
        <p:blipFill>
          <a:blip r:embed="rId4">
            <a:alphaModFix/>
          </a:blip>
          <a:stretch>
            <a:fillRect/>
          </a:stretch>
        </p:blipFill>
        <p:spPr>
          <a:xfrm>
            <a:off x="5057750" y="3369375"/>
            <a:ext cx="1230700" cy="126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7031"/>
    </mc:Choice>
    <mc:Fallback xmlns="">
      <p:transition spd="slow" advTm="170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Relevant Trends Associated With CMS </a:t>
            </a:r>
            <a:endParaRPr sz="2200"/>
          </a:p>
          <a:p>
            <a:pPr marL="0" lvl="0" indent="0" algn="l" rtl="0">
              <a:spcBef>
                <a:spcPts val="0"/>
              </a:spcBef>
              <a:spcAft>
                <a:spcPts val="0"/>
              </a:spcAft>
              <a:buNone/>
            </a:pPr>
            <a:endParaRPr sz="1800"/>
          </a:p>
          <a:p>
            <a:pPr marL="0" lvl="0" indent="0" algn="l" rtl="0">
              <a:spcBef>
                <a:spcPts val="0"/>
              </a:spcBef>
              <a:spcAft>
                <a:spcPts val="0"/>
              </a:spcAft>
              <a:buNone/>
            </a:pPr>
            <a:r>
              <a:rPr lang="en" sz="1500"/>
              <a:t>The most popular trend used by CMS is “AI/Machine learning” and “Data security”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b="0"/>
              <a:t>The healthcare industry gains significant advantages from AI and machine learning by enabling data-driven decision-making. These technologies help healthcare professionals make informed choices that are optimal for both hospitals and patients. Additionally, patients benefit from rapid access to their health records through mobile apps.</a:t>
            </a:r>
            <a:endParaRPr sz="1500" b="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500" b="0"/>
              <a:t>Data security is used to protect healthcare information by reducing threats and risk that may occur. </a:t>
            </a:r>
            <a:endParaRPr sz="1500" b="0"/>
          </a:p>
        </p:txBody>
      </p:sp>
      <p:pic>
        <p:nvPicPr>
          <p:cNvPr id="95" name="Google Shape;95;p16" title="a computer screen with the words artificial intelligence displayed (Provided by Tenor)"/>
          <p:cNvPicPr preferRelativeResize="0"/>
          <p:nvPr/>
        </p:nvPicPr>
        <p:blipFill>
          <a:blip r:embed="rId3">
            <a:alphaModFix/>
          </a:blip>
          <a:stretch>
            <a:fillRect/>
          </a:stretch>
        </p:blipFill>
        <p:spPr>
          <a:xfrm>
            <a:off x="283100" y="3849825"/>
            <a:ext cx="1150000" cy="1150000"/>
          </a:xfrm>
          <a:prstGeom prst="rect">
            <a:avLst/>
          </a:prstGeom>
          <a:noFill/>
          <a:ln>
            <a:noFill/>
          </a:ln>
        </p:spPr>
      </p:pic>
      <p:pic>
        <p:nvPicPr>
          <p:cNvPr id="96" name="Google Shape;96;p16" title="a laptop is on a blue background with the words data security solutions (Provided by Tenor)"/>
          <p:cNvPicPr preferRelativeResize="0"/>
          <p:nvPr/>
        </p:nvPicPr>
        <p:blipFill>
          <a:blip r:embed="rId4">
            <a:alphaModFix/>
          </a:blip>
          <a:stretch>
            <a:fillRect/>
          </a:stretch>
        </p:blipFill>
        <p:spPr>
          <a:xfrm>
            <a:off x="6675575" y="3795350"/>
            <a:ext cx="2239125" cy="1258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1057"/>
    </mc:Choice>
    <mc:Fallback xmlns="">
      <p:transition spd="slow" advTm="410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83099" y="403325"/>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Opportunities Related To CMS </a:t>
            </a:r>
            <a:endParaRPr sz="2200" dirty="0"/>
          </a:p>
          <a:p>
            <a:pPr marL="0" lvl="0" indent="0" algn="l" rtl="0">
              <a:spcBef>
                <a:spcPts val="1000"/>
              </a:spcBef>
              <a:spcAft>
                <a:spcPts val="0"/>
              </a:spcAft>
              <a:buNone/>
            </a:pPr>
            <a:endParaRPr sz="2400" b="0" dirty="0"/>
          </a:p>
          <a:p>
            <a:pPr marL="0" lvl="0" indent="0" algn="l" rtl="0">
              <a:spcBef>
                <a:spcPts val="1000"/>
              </a:spcBef>
              <a:spcAft>
                <a:spcPts val="1000"/>
              </a:spcAft>
              <a:buNone/>
            </a:pPr>
            <a:endParaRPr sz="2400" b="0" dirty="0"/>
          </a:p>
        </p:txBody>
      </p:sp>
      <p:grpSp>
        <p:nvGrpSpPr>
          <p:cNvPr id="102" name="Google Shape;102;p17"/>
          <p:cNvGrpSpPr/>
          <p:nvPr/>
        </p:nvGrpSpPr>
        <p:grpSpPr>
          <a:xfrm>
            <a:off x="750497" y="1084727"/>
            <a:ext cx="4429685" cy="3963882"/>
            <a:chOff x="6550365" y="141601"/>
            <a:chExt cx="2558946" cy="2897820"/>
          </a:xfrm>
        </p:grpSpPr>
        <p:pic>
          <p:nvPicPr>
            <p:cNvPr id="103" name="Google Shape;103;p17"/>
            <p:cNvPicPr preferRelativeResize="0"/>
            <p:nvPr/>
          </p:nvPicPr>
          <p:blipFill>
            <a:blip r:embed="rId3">
              <a:alphaModFix/>
            </a:blip>
            <a:stretch>
              <a:fillRect/>
            </a:stretch>
          </p:blipFill>
          <p:spPr>
            <a:xfrm>
              <a:off x="6550365" y="141601"/>
              <a:ext cx="2558946" cy="2897820"/>
            </a:xfrm>
            <a:prstGeom prst="rect">
              <a:avLst/>
            </a:prstGeom>
            <a:noFill/>
            <a:ln>
              <a:noFill/>
            </a:ln>
          </p:spPr>
        </p:pic>
        <p:sp>
          <p:nvSpPr>
            <p:cNvPr id="105" name="Google Shape;105;p17"/>
            <p:cNvSpPr txBox="1"/>
            <p:nvPr/>
          </p:nvSpPr>
          <p:spPr>
            <a:xfrm>
              <a:off x="6841621" y="529857"/>
              <a:ext cx="2032200" cy="21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500" b="1">
                  <a:solidFill>
                    <a:schemeClr val="dk1"/>
                  </a:solidFill>
                  <a:latin typeface="Raleway"/>
                  <a:ea typeface="Raleway"/>
                  <a:cs typeface="Raleway"/>
                  <a:sym typeface="Raleway"/>
                </a:rPr>
                <a:t>Advantages</a:t>
              </a:r>
              <a:r>
                <a:rPr lang="en" b="1">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marL="457200" lvl="0" indent="-304800" algn="l" rtl="0">
                <a:lnSpc>
                  <a:spcPct val="200000"/>
                </a:lnSpc>
                <a:spcBef>
                  <a:spcPts val="1200"/>
                </a:spcBef>
                <a:spcAft>
                  <a:spcPts val="0"/>
                </a:spcAft>
                <a:buClr>
                  <a:schemeClr val="dk2"/>
                </a:buClr>
                <a:buSzPts val="1200"/>
                <a:buFont typeface="Raleway"/>
                <a:buChar char="-"/>
              </a:pPr>
              <a:r>
                <a:rPr lang="en" sz="1200">
                  <a:solidFill>
                    <a:schemeClr val="dk2"/>
                  </a:solidFill>
                  <a:latin typeface="Times New Roman"/>
                  <a:ea typeface="Times New Roman"/>
                  <a:cs typeface="Times New Roman"/>
                  <a:sym typeface="Times New Roman"/>
                </a:rPr>
                <a:t>Simplified data management</a:t>
              </a:r>
              <a:endParaRPr sz="120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Improved patient care</a:t>
              </a:r>
              <a:endParaRPr sz="120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Effective workflows</a:t>
              </a:r>
              <a:endParaRPr sz="120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Compliance and security</a:t>
              </a:r>
              <a:endParaRPr sz="120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Flexibility and scalability</a:t>
              </a:r>
              <a:endParaRPr sz="120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Cost-effectiveness </a:t>
              </a:r>
              <a:endParaRPr sz="1200">
                <a:solidFill>
                  <a:schemeClr val="dk2"/>
                </a:solidFill>
                <a:latin typeface="Times New Roman"/>
                <a:ea typeface="Times New Roman"/>
                <a:cs typeface="Times New Roman"/>
                <a:sym typeface="Times New Roman"/>
              </a:endParaRPr>
            </a:p>
          </p:txBody>
        </p:sp>
      </p:grpSp>
      <p:pic>
        <p:nvPicPr>
          <p:cNvPr id="106" name="Google Shape;106;p17" title="File:Coordinate Patient Care - The Noun Project.svg - Wikimedia ..."/>
          <p:cNvPicPr preferRelativeResize="0"/>
          <p:nvPr/>
        </p:nvPicPr>
        <p:blipFill>
          <a:blip r:embed="rId4">
            <a:alphaModFix/>
          </a:blip>
          <a:stretch>
            <a:fillRect/>
          </a:stretch>
        </p:blipFill>
        <p:spPr>
          <a:xfrm>
            <a:off x="6124755" y="2372264"/>
            <a:ext cx="2622429" cy="27034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0326"/>
    </mc:Choice>
    <mc:Fallback xmlns="">
      <p:transition spd="slow" advTm="203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283099" y="403325"/>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Threats Related To CMS </a:t>
            </a:r>
            <a:endParaRPr sz="2200"/>
          </a:p>
          <a:p>
            <a:pPr marL="0" lvl="0" indent="0" algn="l" rtl="0">
              <a:spcBef>
                <a:spcPts val="1000"/>
              </a:spcBef>
              <a:spcAft>
                <a:spcPts val="0"/>
              </a:spcAft>
              <a:buNone/>
            </a:pPr>
            <a:endParaRPr sz="2400" b="0"/>
          </a:p>
          <a:p>
            <a:pPr marL="0" lvl="0" indent="0" algn="l" rtl="0">
              <a:spcBef>
                <a:spcPts val="1000"/>
              </a:spcBef>
              <a:spcAft>
                <a:spcPts val="1000"/>
              </a:spcAft>
              <a:buNone/>
            </a:pPr>
            <a:endParaRPr sz="2400" b="0"/>
          </a:p>
        </p:txBody>
      </p:sp>
      <p:grpSp>
        <p:nvGrpSpPr>
          <p:cNvPr id="112" name="Google Shape;112;p18"/>
          <p:cNvGrpSpPr/>
          <p:nvPr/>
        </p:nvGrpSpPr>
        <p:grpSpPr>
          <a:xfrm>
            <a:off x="4433977" y="771892"/>
            <a:ext cx="4566312" cy="4243293"/>
            <a:chOff x="8165253" y="160197"/>
            <a:chExt cx="2558946" cy="2897820"/>
          </a:xfrm>
        </p:grpSpPr>
        <p:pic>
          <p:nvPicPr>
            <p:cNvPr id="113" name="Google Shape;113;p18"/>
            <p:cNvPicPr preferRelativeResize="0"/>
            <p:nvPr/>
          </p:nvPicPr>
          <p:blipFill>
            <a:blip r:embed="rId3">
              <a:alphaModFix/>
            </a:blip>
            <a:stretch>
              <a:fillRect/>
            </a:stretch>
          </p:blipFill>
          <p:spPr>
            <a:xfrm>
              <a:off x="8165253" y="160197"/>
              <a:ext cx="2558946" cy="2897820"/>
            </a:xfrm>
            <a:prstGeom prst="rect">
              <a:avLst/>
            </a:prstGeom>
            <a:noFill/>
            <a:ln>
              <a:noFill/>
            </a:ln>
          </p:spPr>
        </p:pic>
        <p:sp>
          <p:nvSpPr>
            <p:cNvPr id="115" name="Google Shape;115;p18"/>
            <p:cNvSpPr txBox="1"/>
            <p:nvPr/>
          </p:nvSpPr>
          <p:spPr>
            <a:xfrm>
              <a:off x="8580895" y="671956"/>
              <a:ext cx="2032200" cy="21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500" b="1" dirty="0">
                  <a:solidFill>
                    <a:schemeClr val="dk1"/>
                  </a:solidFill>
                  <a:latin typeface="Raleway"/>
                  <a:ea typeface="Raleway"/>
                  <a:cs typeface="Raleway"/>
                  <a:sym typeface="Raleway"/>
                </a:rPr>
                <a:t>Disadvantages</a:t>
              </a:r>
              <a:r>
                <a:rPr lang="en" b="1" dirty="0">
                  <a:solidFill>
                    <a:schemeClr val="dk1"/>
                  </a:solidFill>
                  <a:latin typeface="Raleway"/>
                  <a:ea typeface="Raleway"/>
                  <a:cs typeface="Raleway"/>
                  <a:sym typeface="Raleway"/>
                </a:rPr>
                <a:t> </a:t>
              </a:r>
              <a:endParaRPr b="1" dirty="0">
                <a:solidFill>
                  <a:schemeClr val="dk1"/>
                </a:solidFill>
                <a:latin typeface="Raleway"/>
                <a:ea typeface="Raleway"/>
                <a:cs typeface="Raleway"/>
                <a:sym typeface="Raleway"/>
              </a:endParaRPr>
            </a:p>
            <a:p>
              <a:pPr marL="457200" lvl="0" indent="-304800" algn="l" rtl="0">
                <a:lnSpc>
                  <a:spcPct val="200000"/>
                </a:lnSpc>
                <a:spcBef>
                  <a:spcPts val="1200"/>
                </a:spcBef>
                <a:spcAft>
                  <a:spcPts val="0"/>
                </a:spcAft>
                <a:buClr>
                  <a:schemeClr val="dk2"/>
                </a:buClr>
                <a:buSzPts val="1200"/>
                <a:buFont typeface="Raleway"/>
                <a:buChar char="-"/>
              </a:pPr>
              <a:r>
                <a:rPr lang="en" sz="1200" dirty="0">
                  <a:solidFill>
                    <a:schemeClr val="dk2"/>
                  </a:solidFill>
                  <a:latin typeface="Times New Roman"/>
                  <a:ea typeface="Times New Roman"/>
                  <a:cs typeface="Times New Roman"/>
                  <a:sym typeface="Times New Roman"/>
                </a:rPr>
                <a:t>Higher risk of unauthorized access</a:t>
              </a:r>
              <a:endParaRPr sz="1200" dirty="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Identity theft</a:t>
              </a:r>
              <a:endParaRPr sz="1200" dirty="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Insurance fraud</a:t>
              </a:r>
              <a:endParaRPr sz="1200" dirty="0">
                <a:solidFill>
                  <a:schemeClr val="dk2"/>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Compromised patient care</a:t>
              </a:r>
              <a:endParaRPr sz="1200" dirty="0">
                <a:solidFill>
                  <a:schemeClr val="dk2"/>
                </a:solidFill>
                <a:latin typeface="Times New Roman"/>
                <a:ea typeface="Times New Roman"/>
                <a:cs typeface="Times New Roman"/>
                <a:sym typeface="Times New Roman"/>
              </a:endParaRPr>
            </a:p>
          </p:txBody>
        </p:sp>
      </p:grpSp>
      <p:pic>
        <p:nvPicPr>
          <p:cNvPr id="116" name="Google Shape;116;p18" title="Exclamation Point Icon Images | Free Photos, PNG Stickers ..."/>
          <p:cNvPicPr preferRelativeResize="0"/>
          <p:nvPr/>
        </p:nvPicPr>
        <p:blipFill>
          <a:blip r:embed="rId4">
            <a:alphaModFix/>
          </a:blip>
          <a:stretch>
            <a:fillRect/>
          </a:stretch>
        </p:blipFill>
        <p:spPr>
          <a:xfrm>
            <a:off x="891313" y="1655833"/>
            <a:ext cx="3063949" cy="296950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1645"/>
    </mc:Choice>
    <mc:Fallback xmlns="">
      <p:transition spd="slow" advTm="116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83100" y="712150"/>
            <a:ext cx="8696100" cy="11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Proposal - Backend Claims Database</a:t>
            </a:r>
            <a:endParaRPr sz="2400"/>
          </a:p>
          <a:p>
            <a:pPr marL="0" lvl="0" indent="0" algn="l" rtl="0">
              <a:spcBef>
                <a:spcPts val="0"/>
              </a:spcBef>
              <a:spcAft>
                <a:spcPts val="0"/>
              </a:spcAft>
              <a:buNone/>
            </a:pPr>
            <a:endParaRPr sz="1500" b="0"/>
          </a:p>
          <a:p>
            <a:pPr marL="0" lvl="0" indent="0" algn="l" rtl="0">
              <a:spcBef>
                <a:spcPts val="0"/>
              </a:spcBef>
              <a:spcAft>
                <a:spcPts val="0"/>
              </a:spcAft>
              <a:buNone/>
            </a:pPr>
            <a:r>
              <a:rPr lang="en" sz="1500" b="0"/>
              <a:t>The goal of this proposal is to leverage artificial superintelligence to automate backend claims processing, minimize errors, and enhance efficiency in the healthcare industry.</a:t>
            </a:r>
            <a:r>
              <a:rPr lang="en" sz="2400"/>
              <a:t> </a:t>
            </a:r>
            <a:endParaRPr sz="2400"/>
          </a:p>
        </p:txBody>
      </p:sp>
      <p:sp>
        <p:nvSpPr>
          <p:cNvPr id="122" name="Google Shape;122;p19"/>
          <p:cNvSpPr/>
          <p:nvPr/>
        </p:nvSpPr>
        <p:spPr>
          <a:xfrm>
            <a:off x="418588" y="2372275"/>
            <a:ext cx="2629500" cy="2244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3257245" y="2372275"/>
            <a:ext cx="2629500" cy="22449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095902" y="2372275"/>
            <a:ext cx="2629500" cy="22449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title"/>
          </p:nvPr>
        </p:nvSpPr>
        <p:spPr>
          <a:xfrm>
            <a:off x="6172088" y="2445275"/>
            <a:ext cx="2481600" cy="2005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000">
                <a:solidFill>
                  <a:schemeClr val="dk2"/>
                </a:solidFill>
                <a:latin typeface="Arial"/>
                <a:ea typeface="Arial"/>
                <a:cs typeface="Arial"/>
                <a:sym typeface="Arial"/>
              </a:rPr>
              <a:t>Monitoring:</a:t>
            </a:r>
            <a:r>
              <a:rPr lang="en" sz="1000" b="0">
                <a:solidFill>
                  <a:schemeClr val="dk2"/>
                </a:solidFill>
                <a:latin typeface="Arial"/>
                <a:ea typeface="Arial"/>
                <a:cs typeface="Arial"/>
                <a:sym typeface="Arial"/>
              </a:rPr>
              <a:t> Regularly assess the performance of AI models and make updates as necessary.</a:t>
            </a:r>
            <a:endParaRPr sz="1000" b="0">
              <a:solidFill>
                <a:schemeClr val="dk2"/>
              </a:solidFill>
              <a:latin typeface="Arial"/>
              <a:ea typeface="Arial"/>
              <a:cs typeface="Arial"/>
              <a:sym typeface="Arial"/>
            </a:endParaRPr>
          </a:p>
          <a:p>
            <a:pPr marL="0" lvl="0" indent="0" algn="l" rtl="0">
              <a:lnSpc>
                <a:spcPct val="115000"/>
              </a:lnSpc>
              <a:spcBef>
                <a:spcPts val="1200"/>
              </a:spcBef>
              <a:spcAft>
                <a:spcPts val="0"/>
              </a:spcAft>
              <a:buClr>
                <a:schemeClr val="dk2"/>
              </a:buClr>
              <a:buSzPts val="1100"/>
              <a:buFont typeface="Arial"/>
              <a:buNone/>
            </a:pPr>
            <a:r>
              <a:rPr lang="en" sz="1000">
                <a:solidFill>
                  <a:schemeClr val="dk2"/>
                </a:solidFill>
                <a:latin typeface="Arial"/>
                <a:ea typeface="Arial"/>
                <a:cs typeface="Arial"/>
                <a:sym typeface="Arial"/>
              </a:rPr>
              <a:t>User Interaction:</a:t>
            </a:r>
            <a:r>
              <a:rPr lang="en" sz="1000" b="0">
                <a:solidFill>
                  <a:schemeClr val="dk2"/>
                </a:solidFill>
                <a:latin typeface="Arial"/>
                <a:ea typeface="Arial"/>
                <a:cs typeface="Arial"/>
                <a:sym typeface="Arial"/>
              </a:rPr>
              <a:t> Offer dashboards and reports to end-users for visualizing and interacting with claim data and AI-generated insights.</a:t>
            </a:r>
            <a:endParaRPr sz="1000" b="0">
              <a:solidFill>
                <a:schemeClr val="dk2"/>
              </a:solidFill>
              <a:latin typeface="Arial"/>
              <a:ea typeface="Arial"/>
              <a:cs typeface="Arial"/>
              <a:sym typeface="Arial"/>
            </a:endParaRPr>
          </a:p>
          <a:p>
            <a:pPr marL="0" lvl="0" indent="0" algn="l" rtl="0">
              <a:lnSpc>
                <a:spcPct val="115000"/>
              </a:lnSpc>
              <a:spcBef>
                <a:spcPts val="1200"/>
              </a:spcBef>
              <a:spcAft>
                <a:spcPts val="0"/>
              </a:spcAft>
              <a:buNone/>
            </a:pPr>
            <a:endParaRPr sz="1100">
              <a:solidFill>
                <a:schemeClr val="dk2"/>
              </a:solidFill>
              <a:latin typeface="Arial"/>
              <a:ea typeface="Arial"/>
              <a:cs typeface="Arial"/>
              <a:sym typeface="Arial"/>
            </a:endParaRPr>
          </a:p>
          <a:p>
            <a:pPr marL="0" lvl="0" indent="0" algn="l" rtl="0">
              <a:spcBef>
                <a:spcPts val="1200"/>
              </a:spcBef>
              <a:spcAft>
                <a:spcPts val="1200"/>
              </a:spcAft>
              <a:buNone/>
            </a:pPr>
            <a:endParaRPr sz="2100"/>
          </a:p>
        </p:txBody>
      </p:sp>
      <p:sp>
        <p:nvSpPr>
          <p:cNvPr id="126" name="Google Shape;126;p19"/>
          <p:cNvSpPr txBox="1">
            <a:spLocks noGrp="1"/>
          </p:cNvSpPr>
          <p:nvPr>
            <p:ph type="title"/>
          </p:nvPr>
        </p:nvSpPr>
        <p:spPr>
          <a:xfrm>
            <a:off x="418601" y="2423825"/>
            <a:ext cx="2712600" cy="2048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00">
                <a:solidFill>
                  <a:schemeClr val="dk2"/>
                </a:solidFill>
                <a:latin typeface="Arial"/>
                <a:ea typeface="Arial"/>
                <a:cs typeface="Arial"/>
                <a:sym typeface="Arial"/>
              </a:rPr>
              <a:t>Data Collection:</a:t>
            </a:r>
            <a:r>
              <a:rPr lang="en" sz="1000" b="0">
                <a:solidFill>
                  <a:schemeClr val="dk2"/>
                </a:solidFill>
                <a:latin typeface="Arial"/>
                <a:ea typeface="Arial"/>
                <a:cs typeface="Arial"/>
                <a:sym typeface="Arial"/>
              </a:rPr>
              <a:t> Acquire claim data from multiple sources, such as text documents and images.</a:t>
            </a:r>
            <a:endParaRPr sz="1000" b="0">
              <a:solidFill>
                <a:schemeClr val="dk2"/>
              </a:solidFill>
              <a:latin typeface="Arial"/>
              <a:ea typeface="Arial"/>
              <a:cs typeface="Arial"/>
              <a:sym typeface="Arial"/>
            </a:endParaRPr>
          </a:p>
          <a:p>
            <a:pPr marL="0" lvl="0" indent="0" algn="l" rtl="0">
              <a:lnSpc>
                <a:spcPct val="115000"/>
              </a:lnSpc>
              <a:spcBef>
                <a:spcPts val="1200"/>
              </a:spcBef>
              <a:spcAft>
                <a:spcPts val="0"/>
              </a:spcAft>
              <a:buNone/>
            </a:pPr>
            <a:r>
              <a:rPr lang="en" sz="1000">
                <a:solidFill>
                  <a:schemeClr val="dk2"/>
                </a:solidFill>
                <a:latin typeface="Arial"/>
                <a:ea typeface="Arial"/>
                <a:cs typeface="Arial"/>
                <a:sym typeface="Arial"/>
              </a:rPr>
              <a:t>Preprocessing:</a:t>
            </a:r>
            <a:r>
              <a:rPr lang="en" sz="1000" b="0">
                <a:solidFill>
                  <a:schemeClr val="dk2"/>
                </a:solidFill>
                <a:latin typeface="Arial"/>
                <a:ea typeface="Arial"/>
                <a:cs typeface="Arial"/>
                <a:sym typeface="Arial"/>
              </a:rPr>
              <a:t> Clean and prepare the data using processes and preprocessing techniques.</a:t>
            </a:r>
            <a:endParaRPr sz="1000" b="0">
              <a:solidFill>
                <a:schemeClr val="dk2"/>
              </a:solidFill>
              <a:latin typeface="Arial"/>
              <a:ea typeface="Arial"/>
              <a:cs typeface="Arial"/>
              <a:sym typeface="Arial"/>
            </a:endParaRPr>
          </a:p>
          <a:p>
            <a:pPr marL="0" lvl="0" indent="0" algn="l" rtl="0">
              <a:spcBef>
                <a:spcPts val="1200"/>
              </a:spcBef>
              <a:spcAft>
                <a:spcPts val="0"/>
              </a:spcAft>
              <a:buNone/>
            </a:pPr>
            <a:endParaRPr sz="1100">
              <a:solidFill>
                <a:schemeClr val="dk2"/>
              </a:solidFill>
              <a:latin typeface="Arial"/>
              <a:ea typeface="Arial"/>
              <a:cs typeface="Arial"/>
              <a:sym typeface="Arial"/>
            </a:endParaRPr>
          </a:p>
          <a:p>
            <a:pPr marL="0" lvl="0" indent="0" algn="l" rtl="0">
              <a:spcBef>
                <a:spcPts val="1200"/>
              </a:spcBef>
              <a:spcAft>
                <a:spcPts val="1200"/>
              </a:spcAft>
              <a:buNone/>
            </a:pPr>
            <a:endParaRPr sz="2100"/>
          </a:p>
        </p:txBody>
      </p:sp>
      <p:sp>
        <p:nvSpPr>
          <p:cNvPr id="127" name="Google Shape;127;p19"/>
          <p:cNvSpPr txBox="1">
            <a:spLocks noGrp="1"/>
          </p:cNvSpPr>
          <p:nvPr>
            <p:ph type="title"/>
          </p:nvPr>
        </p:nvSpPr>
        <p:spPr>
          <a:xfrm>
            <a:off x="3372751" y="2273675"/>
            <a:ext cx="2481600" cy="2349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900">
                <a:solidFill>
                  <a:schemeClr val="dk2"/>
                </a:solidFill>
                <a:latin typeface="Arial"/>
                <a:ea typeface="Arial"/>
                <a:cs typeface="Arial"/>
                <a:sym typeface="Arial"/>
              </a:rPr>
              <a:t>AI Model Training:</a:t>
            </a:r>
            <a:r>
              <a:rPr lang="en" sz="900" b="0">
                <a:solidFill>
                  <a:schemeClr val="dk2"/>
                </a:solidFill>
                <a:latin typeface="Arial"/>
                <a:ea typeface="Arial"/>
                <a:cs typeface="Arial"/>
                <a:sym typeface="Arial"/>
              </a:rPr>
              <a:t> Develop and refine models by using historical claim data to forecast outcomes, evaluate risks, or identify fraudulent activity.</a:t>
            </a:r>
            <a:endParaRPr sz="900" b="0">
              <a:solidFill>
                <a:schemeClr val="dk2"/>
              </a:solidFill>
              <a:latin typeface="Arial"/>
              <a:ea typeface="Arial"/>
              <a:cs typeface="Arial"/>
              <a:sym typeface="Arial"/>
            </a:endParaRPr>
          </a:p>
          <a:p>
            <a:pPr marL="0" lvl="0" indent="0" algn="l" rtl="0">
              <a:lnSpc>
                <a:spcPct val="115000"/>
              </a:lnSpc>
              <a:spcBef>
                <a:spcPts val="1200"/>
              </a:spcBef>
              <a:spcAft>
                <a:spcPts val="0"/>
              </a:spcAft>
              <a:buClr>
                <a:schemeClr val="dk2"/>
              </a:buClr>
              <a:buSzPts val="1100"/>
              <a:buFont typeface="Arial"/>
              <a:buNone/>
            </a:pPr>
            <a:r>
              <a:rPr lang="en" sz="900">
                <a:solidFill>
                  <a:schemeClr val="dk2"/>
                </a:solidFill>
                <a:latin typeface="Arial"/>
                <a:ea typeface="Arial"/>
                <a:cs typeface="Arial"/>
                <a:sym typeface="Arial"/>
              </a:rPr>
              <a:t>Deployment:</a:t>
            </a:r>
            <a:r>
              <a:rPr lang="en" sz="900" b="0">
                <a:solidFill>
                  <a:schemeClr val="dk2"/>
                </a:solidFill>
                <a:latin typeface="Arial"/>
                <a:ea typeface="Arial"/>
                <a:cs typeface="Arial"/>
                <a:sym typeface="Arial"/>
              </a:rPr>
              <a:t> Implement the trained models through APIs to integrate seamlessly with existing claim management systems.</a:t>
            </a:r>
            <a:endParaRPr sz="900" b="0">
              <a:solidFill>
                <a:schemeClr val="dk2"/>
              </a:solidFill>
              <a:latin typeface="Arial"/>
              <a:ea typeface="Arial"/>
              <a:cs typeface="Arial"/>
              <a:sym typeface="Arial"/>
            </a:endParaRPr>
          </a:p>
          <a:p>
            <a:pPr marL="0" lvl="0" indent="0" algn="l" rtl="0">
              <a:lnSpc>
                <a:spcPct val="115000"/>
              </a:lnSpc>
              <a:spcBef>
                <a:spcPts val="1200"/>
              </a:spcBef>
              <a:spcAft>
                <a:spcPts val="0"/>
              </a:spcAft>
              <a:buClr>
                <a:schemeClr val="dk2"/>
              </a:buClr>
              <a:buSzPts val="1100"/>
              <a:buFont typeface="Arial"/>
              <a:buNone/>
            </a:pPr>
            <a:r>
              <a:rPr lang="en" sz="900">
                <a:solidFill>
                  <a:schemeClr val="dk2"/>
                </a:solidFill>
                <a:latin typeface="Arial"/>
                <a:ea typeface="Arial"/>
                <a:cs typeface="Arial"/>
                <a:sym typeface="Arial"/>
              </a:rPr>
              <a:t>Processing Claims:</a:t>
            </a:r>
            <a:r>
              <a:rPr lang="en" sz="900" b="0">
                <a:solidFill>
                  <a:schemeClr val="dk2"/>
                </a:solidFill>
                <a:latin typeface="Arial"/>
                <a:ea typeface="Arial"/>
                <a:cs typeface="Arial"/>
                <a:sym typeface="Arial"/>
              </a:rPr>
              <a:t> Utilize the models to automate tasks such as claim validation, adjudication, and fraud detection.</a:t>
            </a:r>
            <a:endParaRPr sz="900" b="0">
              <a:solidFill>
                <a:schemeClr val="dk2"/>
              </a:solidFill>
              <a:latin typeface="Arial"/>
              <a:ea typeface="Arial"/>
              <a:cs typeface="Arial"/>
              <a:sym typeface="Arial"/>
            </a:endParaRPr>
          </a:p>
          <a:p>
            <a:pPr marL="0" lvl="0" indent="0" algn="l" rtl="0">
              <a:spcBef>
                <a:spcPts val="1200"/>
              </a:spcBef>
              <a:spcAft>
                <a:spcPts val="1200"/>
              </a:spcAft>
              <a:buNone/>
            </a:pPr>
            <a:endParaRPr sz="110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43953"/>
    </mc:Choice>
    <mc:Fallback xmlns="">
      <p:transition spd="slow" advTm="439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1481975" y="2797175"/>
            <a:ext cx="6368400" cy="91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a:t>
            </a:r>
            <a:endParaRPr/>
          </a:p>
          <a:p>
            <a:pPr marL="0" lvl="0" indent="0" algn="ctr" rtl="0">
              <a:spcBef>
                <a:spcPts val="0"/>
              </a:spcBef>
              <a:spcAft>
                <a:spcPts val="0"/>
              </a:spcAft>
              <a:buNone/>
            </a:pPr>
            <a:r>
              <a:rPr lang="en" sz="1800"/>
              <a:t>Questions? </a:t>
            </a:r>
            <a:endParaRPr sz="1800"/>
          </a:p>
          <a:p>
            <a:pPr marL="0" lvl="0" indent="0" algn="ctr"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8644"/>
    </mc:Choice>
    <mc:Fallback xmlns="">
      <p:transition spd="slow" advTm="8644"/>
    </mc:Fallback>
  </mc:AlternateContent>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350</Words>
  <Application>Microsoft Office PowerPoint</Application>
  <PresentationFormat>On-screen Show (16:9)</PresentationFormat>
  <Paragraphs>45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Lato</vt:lpstr>
      <vt:lpstr>Raleway</vt:lpstr>
      <vt:lpstr>Times New Roman</vt:lpstr>
      <vt:lpstr>Swiss</vt:lpstr>
      <vt:lpstr>Content Management In Health Care</vt:lpstr>
      <vt:lpstr>What is a content management system? </vt:lpstr>
      <vt:lpstr>PowerPoint Presentation</vt:lpstr>
      <vt:lpstr>Relevant Trends Associated With CMS   The most popular trend used by CMS is “AI/Machine learning” and “Data security”  The healthcare industry gains significant advantages from AI and machine learning by enabling data-driven decision-making. These technologies help healthcare professionals make informed choices that are optimal for both hospitals and patients. Additionally, patients benefit from rapid access to their health records through mobile apps.   Data security is used to protect healthcare information by reducing threats and risk that may occur. </vt:lpstr>
      <vt:lpstr>Opportunities Related To CMS   </vt:lpstr>
      <vt:lpstr>Threats Related To CMS   </vt:lpstr>
      <vt:lpstr>Proposal - Backend Claims Database  The goal of this proposal is to leverage artificial superintelligence to automate backend claims processing, minimize errors, and enhance efficiency in the healthcare industry. </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Andre TUrner</cp:lastModifiedBy>
  <cp:revision>3</cp:revision>
  <dcterms:modified xsi:type="dcterms:W3CDTF">2024-08-16T19:53:43Z</dcterms:modified>
</cp:coreProperties>
</file>