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0" r:id="rId5"/>
    <p:sldId id="276" r:id="rId6"/>
    <p:sldId id="258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3" r:id="rId24"/>
    <p:sldId id="280" r:id="rId25"/>
    <p:sldId id="281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21:35:34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21:35:51.39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1539,'1'-20,"3"0,1 0,1 0,3 0,1 1,2 0,1 0,2 0,2 1,30-24,-10 7,31-23,-59 52,1 0,0 0,1 0,0 0,1 1,21-8,60-15,2 2,2 2,3 2,175-26,435-35,116 22,-196 17,-104 6,-397 33,1 1,144 7,-160 1,262 15,-201 0,32 3,49-9,83 7,-61 17,-69-8,-109-18,1-3,125 2,204-11,198-24,-462 14,186-13,-328 22,376-37,-82 2,-233 27,-18 3,48-5,182-33,-214 28,54-10,-47 14,203-36,-120 16,199-26,-86 14,-231 36,21 0,-61 8,1-1,-1 0,1 0,25-5,47-15,120-31,-47 0,-143 49,-1-1,2 1,36-6,19-4,-42 5,33-11,-43 12,1 1,0 1,33-7,149-24,-194 35,0-1,0 0,-1 0,11-5,33-8,-34 10,34-11,-3 1,-17 8,-28 7,0 0,0-1,0 1,-1-1,1 1,-1-1,7-3,15-7,-17 9,-1-2,0 1,9-5,-2 0,1 1,1 0,0 0,1 1,33-9,-9 2,-43 14,1 0,-1 0,1 0,-1 0,1 0,-1 0,1 0,-1-1,0 1,1 0,-1 0,1 0,-1 0,0-1,1 1,-1 0,0 0,1 0,-1-1,0 1,0 0,1 0,-1-1,0 1,0 0,0 0,0-1,0 1,0 0,0 0,0-1,0 1,0 0,0-1,-18-2,-33 3,26 3,-41 6,41-5,-41 3,-33 0,-156 2,-309-10,530 0,0 0,-62-8,-17-1,26 3,-35-1,-2 2,-27 0,79 6,62 1,16 1,18 2,111 8,-77-6,2-1,89 2,-103-7,0 1,48 4,-22 0,0-3,113-2,-67-2,407 2,-357-6,-16-1,-112 7,-23-1,-1 0,0 1,0 0,0 1,0 0,21 2,-35-2,0-1,1 1,-1 0,0-1,1 1,-1 0,0-1,0 1,0 0,0 0,-1 0,1 0,0 0,-1 0,1 0,-1 0,1 2,0-1,0 1,0-1,-1 1,0-1,0 1,-1 0,0-1,0 4,-1 4,-2-1,0 1,-9 14,12-23,-6 6,0 1,-1 0,0-1,-12 9,9-8,1 1,-14 17,-9 11,-2 4,21-17,-6 26,11-26,-20 31,22-43,-7 22,11-26,0 0,-1 0,-1 0,-1 0,-1 0,-9 10,-26 16,24-21,0 0,2 1,1 1,-14 21,24-30,-6 12,-2 0,-17 17,10-12,-6 7,22-27,1-1,-1 0,1 0,-1 0,0 0,-1 0,1 0,-1-1,-5 3,8-3,0-1,1 0,-1 0,0 1,1-1,-1 0,0 0,0 0,0 0,1 0,-1 1,0-1,0 0,0 0,1 0,-1 0,0 0,0 0,0 0,1 0,-1-1,0 1,0 0,0 0,1 0,-1 0,0 0,-1-1,1 0,-1 0,1 1,-1-1,1 0,0 0,0 0,0 0,0 0,0 0,-1-2,-1-2,0-1,1 0,-1-6,0-85,3 23,0 70,-1 1,1-1,-2 1,1 0,-1-1,0 1,0 0,-1 0,0 0,0 0,0 0,-1 0,0 0,-8-4,-2 0,0 1,-1 0,0 1,-18-5,13 4,-47-14,-133-28,19 5,27-5,-137-26,262 67,0 0,-33-13,41 13,-2 0,0 0,0 1,-35-6,34 7,12 1,12 4,0 0,0 0,0 0,0 0,0 0,-1 0,1 0,0 0,0 0,0 0,0 0,0-1,0 1,0 0,0 0,0 0,0 0,0 0,0 0,0 0,0 0,0 0,0 0,0 0,0 0,0-1,0 1,0 0,0 0,0 0,0 0,0 0,0 0,0 0,0 0,0 0,0 0,0 0,0 0,0-1,0 1,1 0,-1 0,0 0,0 0,0 0,0 0,0 0,1 0,1 0,1 0,0 0,0-1,0 1,0 1,-1-1,1 0,0 0,0 0,-1 1,4 0,6 0,3 1,0 0,0 0,-1 1,14 3,29 6,4-2,-1 1,-2 2,0 1,-2 1,85 30,-112-34,-1 0,0 2,-2-1,-1 1,-1 1,29 22,83 65,-104-81,40 18,16 10,-85-46,3 2,1 0,0 0,17 6,-23-9,0 0,1-1,-1 1,0-1,1 1,-1-1,1 0,-1 1,1-1,-1 0,1 1,0-1,-1 0,1 0,0 0,0 0,-1 0,1 0,0 0,-1 0,1 0,0 0,-1 0,1-1,0 1,-1 0,1-1,-1 1,1 0,-1-1,1 1,1-2,2-1,0 0,0 0,-1 0,0-1,0 1,-1 0,1-1,-2 0,1 1,-1-1,1-4,3-9,2-19,-8 35,3-162,-6 80,3 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thworks.com/help/matlab/ref/fprintf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ref/zeros.html#btovuwl-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luke@wisc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392"/>
            <a:ext cx="9144000" cy="2387600"/>
          </a:xfrm>
        </p:spPr>
        <p:txBody>
          <a:bodyPr/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D4CF-CC76-4699-8389-068BFC53D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390" y="2950030"/>
            <a:ext cx="9144000" cy="3156571"/>
          </a:xfrm>
        </p:spPr>
        <p:txBody>
          <a:bodyPr>
            <a:normAutofit/>
          </a:bodyPr>
          <a:lstStyle/>
          <a:p>
            <a:r>
              <a:rPr lang="en-US" dirty="0"/>
              <a:t>Open MATLAB and your Python IDE while waiting</a:t>
            </a:r>
          </a:p>
          <a:p>
            <a:endParaRPr lang="en-US" dirty="0"/>
          </a:p>
          <a:p>
            <a:r>
              <a:rPr lang="en-US" dirty="0"/>
              <a:t>If you have had installation problems we can try to debug before discussion starts (let me know)</a:t>
            </a:r>
          </a:p>
          <a:p>
            <a:endParaRPr lang="en-US" dirty="0"/>
          </a:p>
          <a:p>
            <a:r>
              <a:rPr lang="en-US" dirty="0"/>
              <a:t>I highly recommend downloading MATLAB instead of using the Citrix version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4C79-D5AB-43EF-A48E-7504AAA3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6111-7831-494B-969F-0135C882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15"/>
            <a:ext cx="10515600" cy="4562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Numeric types</a:t>
            </a:r>
          </a:p>
          <a:p>
            <a:pPr lvl="1"/>
            <a:r>
              <a:rPr lang="en-US" dirty="0"/>
              <a:t>Numbers</a:t>
            </a:r>
          </a:p>
          <a:p>
            <a:pPr lvl="2"/>
            <a:r>
              <a:rPr lang="en-US" dirty="0"/>
              <a:t>Floats</a:t>
            </a:r>
          </a:p>
          <a:p>
            <a:pPr lvl="2"/>
            <a:r>
              <a:rPr lang="en-US" dirty="0"/>
              <a:t>Integers</a:t>
            </a:r>
          </a:p>
          <a:p>
            <a:pPr lvl="1"/>
            <a:r>
              <a:rPr lang="en-US" dirty="0"/>
              <a:t>Complex numbers</a:t>
            </a:r>
          </a:p>
          <a:p>
            <a:pPr lvl="1"/>
            <a:r>
              <a:rPr lang="en-US" dirty="0"/>
              <a:t>Infinity</a:t>
            </a:r>
          </a:p>
          <a:p>
            <a:pPr lvl="1"/>
            <a:r>
              <a:rPr lang="en-US" dirty="0"/>
              <a:t>Nan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More (Not important now)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9266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1A7D-DF0A-426D-BFF9-69A15076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6827-1FB2-4429-BCD4-A4E78A54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/>
              <a:t>Floats and Integers – Don’t worry about it</a:t>
            </a:r>
          </a:p>
          <a:p>
            <a:pPr lvl="1"/>
            <a:r>
              <a:rPr lang="en-US" dirty="0"/>
              <a:t>For now: Just numbers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 + 3i</a:t>
            </a:r>
          </a:p>
          <a:p>
            <a:r>
              <a:rPr lang="en-US" dirty="0"/>
              <a:t>Infinity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Inf</a:t>
            </a:r>
          </a:p>
          <a:p>
            <a:r>
              <a:rPr lang="en-US" dirty="0"/>
              <a:t>Not a number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F467B-A266-47C7-84C7-EEEA4AB9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973" y="240426"/>
            <a:ext cx="2451518" cy="246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DA6F-E870-487B-9710-864F5A85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734" y="3846333"/>
            <a:ext cx="2348813" cy="24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1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1B81-8828-49D0-A61A-D1DF20E1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F891-8A04-4AF2-AFB3-2C563032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just lines of text</a:t>
            </a:r>
          </a:p>
          <a:p>
            <a:r>
              <a:rPr lang="en-US" dirty="0"/>
              <a:t>Strings must be surrounded by single or double quotes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“ABCDE”;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74B8-1206-4FC8-BEA3-CE3B711C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38" y="-44941"/>
            <a:ext cx="10515600" cy="1325563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7ED1-F06B-4C82-B4A5-9DB31F6F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29" y="1089328"/>
            <a:ext cx="10753618" cy="5104737"/>
          </a:xfrm>
        </p:spPr>
        <p:txBody>
          <a:bodyPr/>
          <a:lstStyle/>
          <a:p>
            <a:r>
              <a:rPr lang="en-US" dirty="0"/>
              <a:t>Square brackets encase the creation of matrices</a:t>
            </a:r>
          </a:p>
          <a:p>
            <a:r>
              <a:rPr lang="en-US" dirty="0"/>
              <a:t>Spaces or commas separate horizontal elements</a:t>
            </a:r>
          </a:p>
          <a:p>
            <a:r>
              <a:rPr lang="en-US" dirty="0"/>
              <a:t>Semicolons separate elements vertically</a:t>
            </a:r>
          </a:p>
          <a:p>
            <a:r>
              <a:rPr lang="en-US" dirty="0"/>
              <a:t>Matrices have indexes, in the order (row, column)</a:t>
            </a:r>
          </a:p>
          <a:p>
            <a:pPr lvl="1"/>
            <a:r>
              <a:rPr lang="en-US" dirty="0"/>
              <a:t>What is the index of value seven in this Matrix?</a:t>
            </a:r>
          </a:p>
          <a:p>
            <a:r>
              <a:rPr lang="en-US" dirty="0"/>
              <a:t>FYI!</a:t>
            </a:r>
          </a:p>
          <a:p>
            <a:pPr lvl="1"/>
            <a:r>
              <a:rPr lang="en-US" dirty="0"/>
              <a:t>Code readability is important!</a:t>
            </a:r>
          </a:p>
          <a:p>
            <a:pPr lvl="1"/>
            <a:r>
              <a:rPr lang="en-US" dirty="0"/>
              <a:t>You can use many lines and spaces to make nicer code</a:t>
            </a:r>
          </a:p>
          <a:p>
            <a:pPr lvl="1"/>
            <a:r>
              <a:rPr lang="en-US" dirty="0"/>
              <a:t>These two are the exact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A8A58-0A5B-4413-83B7-EBD70085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77" y="319186"/>
            <a:ext cx="2709510" cy="3451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CC11D-8F6E-44B0-B340-B433F073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202" y="5124450"/>
            <a:ext cx="33337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71BFC-7FF2-41A4-A7A0-8B5A65A1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298" y="5898790"/>
            <a:ext cx="4772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17E9-4A1C-4048-9B65-78506626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0D54-F178-4789-BABA-9131E411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659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is the element of matrix A at the row </a:t>
            </a:r>
            <a:r>
              <a:rPr lang="en-US" dirty="0" err="1"/>
              <a:t>i</a:t>
            </a:r>
            <a:r>
              <a:rPr lang="en-US" dirty="0"/>
              <a:t>, column j</a:t>
            </a:r>
          </a:p>
          <a:p>
            <a:r>
              <a:rPr lang="en-US" dirty="0"/>
              <a:t>The colon (:) “slices” a matrix</a:t>
            </a:r>
          </a:p>
          <a:p>
            <a:pPr lvl="1"/>
            <a:r>
              <a:rPr lang="en-US" dirty="0"/>
              <a:t>By itself, the colon means “all”</a:t>
            </a:r>
          </a:p>
          <a:p>
            <a:pPr lvl="1"/>
            <a:r>
              <a:rPr lang="en-US" dirty="0"/>
              <a:t>Between two indices the colon means “between”</a:t>
            </a:r>
          </a:p>
          <a:p>
            <a:r>
              <a:rPr lang="en-US" dirty="0"/>
              <a:t>Matrix elements can be reassigned with the single equals sign</a:t>
            </a:r>
          </a:p>
          <a:p>
            <a:pPr lvl="1"/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, j) = z; Sets element </a:t>
            </a:r>
            <a:r>
              <a:rPr lang="en-US" dirty="0" err="1"/>
              <a:t>i,j</a:t>
            </a:r>
            <a:r>
              <a:rPr lang="en-US" dirty="0"/>
              <a:t> to the value of z. z must be a number here (Shape needs to work)</a:t>
            </a:r>
          </a:p>
          <a:p>
            <a:pPr lvl="1"/>
            <a:r>
              <a:rPr lang="en-US" dirty="0"/>
              <a:t>A(1, 1:2) = [a, b]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6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EB8-BBF6-4295-BFDF-B16F6EC4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1F9D-2BD6-4DE7-8D6C-47451FC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print statements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/>
              <a:t> doesn’t tell us much</a:t>
            </a:r>
          </a:p>
          <a:p>
            <a:pPr lvl="1"/>
            <a:r>
              <a:rPr lang="en-US" dirty="0"/>
              <a:t>We want to be able to customize the printed output</a:t>
            </a:r>
          </a:p>
          <a:p>
            <a:r>
              <a:rPr lang="en-US" dirty="0"/>
              <a:t>Format data to text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(formatSpec,A1,…,An)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A1,…,An </a:t>
            </a:r>
            <a:r>
              <a:rPr lang="en-US" dirty="0"/>
              <a:t>: The arguments to be formatted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/>
              <a:t> string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/>
              <a:t> : A string containing “instructions” on what to 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15BA-DB56-4411-A1B0-DD3B22AE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682"/>
            <a:ext cx="10515600" cy="1325563"/>
          </a:xfrm>
        </p:spPr>
        <p:txBody>
          <a:bodyPr/>
          <a:lstStyle/>
          <a:p>
            <a:r>
              <a:rPr lang="en-US" dirty="0" err="1"/>
              <a:t>fprintf</a:t>
            </a:r>
            <a:r>
              <a:rPr lang="en-US" dirty="0"/>
              <a:t> formatting (Don’t memorize!)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7977-A614-4B15-AABC-C12C202A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7" y="966884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https://www.mathworks.com/help/matlab/ref/fprintf.html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A254F-1012-49F0-B55C-300E8EDA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09" y="1539778"/>
            <a:ext cx="9693036" cy="49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7BFC-5A03-4BD9-9BD1-AA323861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examples of </a:t>
            </a:r>
            <a:r>
              <a:rPr lang="en-US" dirty="0" err="1"/>
              <a:t>fprintf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1FB4-CCAE-4D6D-8DDD-7DA79C3A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two variables x and 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(“Variable x is : %f\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is : %f”, x, y)</a:t>
            </a:r>
          </a:p>
          <a:p>
            <a:endParaRPr lang="en-US" dirty="0"/>
          </a:p>
          <a:p>
            <a:r>
              <a:rPr lang="en-US" dirty="0"/>
              <a:t>“Hey MATLAB format the first argument here and make it a float (containing decimal).”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dirty="0"/>
              <a:t>is the enter character, recall </a:t>
            </a:r>
            <a:r>
              <a:rPr lang="en-US" dirty="0" err="1"/>
              <a:t>matlab</a:t>
            </a:r>
            <a:r>
              <a:rPr lang="en-US" dirty="0"/>
              <a:t> doesn’t recognize enters as anything other than formatting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6C52A-AA18-462A-B684-A4D76292ABA0}"/>
                  </a:ext>
                </a:extLst>
              </p14:cNvPr>
              <p14:cNvContentPartPr/>
              <p14:nvPr/>
            </p14:nvContentPartPr>
            <p14:xfrm>
              <a:off x="2553854" y="385955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6C52A-AA18-462A-B684-A4D76292A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4854" y="38509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927748-894A-4913-B6CC-4B7A0B8E7DA6}"/>
                  </a:ext>
                </a:extLst>
              </p14:cNvPr>
              <p14:cNvContentPartPr/>
              <p14:nvPr/>
            </p14:nvContentPartPr>
            <p14:xfrm>
              <a:off x="2022980" y="3447254"/>
              <a:ext cx="4656116" cy="55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927748-894A-4913-B6CC-4B7A0B8E7D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977" y="3384614"/>
                <a:ext cx="4781762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9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BC80-907B-4A48-9AA1-A53F791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34A3-889E-4978-9078-3A713566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 statement of your name, how many credits you’re taking (as an integer), and how many seconds old you are (in exponential notation with only 3 </a:t>
            </a:r>
            <a:r>
              <a:rPr lang="en-US" dirty="0" err="1"/>
              <a:t>sigfigs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 nicely, as if you’re printing the results of a script for someone else to read</a:t>
            </a:r>
          </a:p>
          <a:p>
            <a:pPr lvl="1"/>
            <a:r>
              <a:rPr lang="en-US" dirty="0"/>
              <a:t>We haven’t touched on string, integer, exponential formatting or </a:t>
            </a:r>
            <a:r>
              <a:rPr lang="en-US" dirty="0" err="1"/>
              <a:t>sigfigs</a:t>
            </a:r>
            <a:r>
              <a:rPr lang="en-US" dirty="0"/>
              <a:t>.  Finding coding information on google is 90% of the battle!</a:t>
            </a:r>
          </a:p>
          <a:p>
            <a:pPr lvl="1"/>
            <a:r>
              <a:rPr lang="en-US" dirty="0"/>
              <a:t>There are 3.154E7 seconds in a year (I don’t actually care how right your value is)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Spoilers on the next slide!</a:t>
            </a:r>
          </a:p>
        </p:txBody>
      </p:sp>
    </p:spTree>
    <p:extLst>
      <p:ext uri="{BB962C8B-B14F-4D97-AF65-F5344CB8AC3E}">
        <p14:creationId xmlns:p14="http://schemas.microsoft.com/office/powerpoint/2010/main" val="203852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AE89-C743-4513-A5C6-5456A76D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9CC5-A973-4CA7-82C2-1ACF2473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"Turner Luke"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cred = 9;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age = 22 * 3.154E7;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"Hey class, my name is %s.\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nThis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semester I'm only taking %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credits!\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nI'm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about %.2E seconds old."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name, cred, age);</a:t>
            </a:r>
          </a:p>
          <a:p>
            <a:endParaRPr lang="en-US" b="0" i="0" u="none" strike="noStrike" baseline="0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Hey class my name is Turner Luke.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semester I'm only taking 9 credits!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I'm about 6.94E+08 seconds old.</a:t>
            </a:r>
          </a:p>
        </p:txBody>
      </p:sp>
    </p:spTree>
    <p:extLst>
      <p:ext uri="{BB962C8B-B14F-4D97-AF65-F5344CB8AC3E}">
        <p14:creationId xmlns:p14="http://schemas.microsoft.com/office/powerpoint/2010/main" val="381109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“Hello World!” example</a:t>
            </a:r>
          </a:p>
          <a:p>
            <a:pPr lvl="1"/>
            <a:r>
              <a:rPr lang="en-US" dirty="0"/>
              <a:t>Print statements</a:t>
            </a:r>
          </a:p>
          <a:p>
            <a:pPr lvl="1"/>
            <a:r>
              <a:rPr lang="en-US" dirty="0"/>
              <a:t>Quick data type review</a:t>
            </a:r>
          </a:p>
          <a:p>
            <a:pPr lvl="1"/>
            <a:r>
              <a:rPr lang="en-US" dirty="0"/>
              <a:t>String formatting</a:t>
            </a:r>
          </a:p>
          <a:p>
            <a:r>
              <a:rPr lang="en-US" dirty="0"/>
              <a:t>Homework-adjacent information and problems</a:t>
            </a:r>
          </a:p>
          <a:p>
            <a:pPr lvl="1"/>
            <a:r>
              <a:rPr lang="en-US" dirty="0"/>
              <a:t>Matrix operations</a:t>
            </a:r>
          </a:p>
          <a:p>
            <a:pPr lvl="1"/>
            <a:r>
              <a:rPr lang="en-US" dirty="0"/>
              <a:t>Allowed variable names</a:t>
            </a:r>
          </a:p>
          <a:p>
            <a:pPr lvl="1"/>
            <a:r>
              <a:rPr lang="en-US" dirty="0"/>
              <a:t>MATLAB Logic</a:t>
            </a:r>
          </a:p>
          <a:p>
            <a:pPr lvl="1"/>
            <a:r>
              <a:rPr lang="en-US" dirty="0"/>
              <a:t>MATLAB order of operations</a:t>
            </a:r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18B2-9255-4BB9-9079-4F87005D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2CA0-DA93-4822-A6C6-9096E59B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is much nicer in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World!”)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takes one argument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dirty="0">
                <a:cs typeface="Courier New" panose="02070309020205020404" pitchFamily="49" charset="0"/>
              </a:rPr>
              <a:t>in MATLAB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Can format strings like </a:t>
            </a:r>
            <a:r>
              <a:rPr lang="en-US" dirty="0" err="1"/>
              <a:t>fprintf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print(“A:%f\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:%f\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:%f”% (A,B,C)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print("A:{}\nB:{}\nC:{}".format(A, B, C))</a:t>
            </a:r>
          </a:p>
          <a:p>
            <a:pPr lvl="2"/>
            <a:r>
              <a:rPr lang="en-US" dirty="0"/>
              <a:t>Don’t worry about this syntax right now (This is a good topic if we have time after)</a:t>
            </a:r>
          </a:p>
          <a:p>
            <a:r>
              <a:rPr lang="en-US" dirty="0"/>
              <a:t>We’re going to come back to Python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5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547C-A7D8-4812-9347-839F0161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(Array) Operations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0F2A-C0B2-4631-8600-FFAFEF71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1592" cy="4351338"/>
          </a:xfrm>
        </p:spPr>
        <p:txBody>
          <a:bodyPr/>
          <a:lstStyle/>
          <a:p>
            <a:r>
              <a:rPr lang="en-US" dirty="0"/>
              <a:t>MATLAB stands for Matrix Laboratory</a:t>
            </a:r>
          </a:p>
          <a:p>
            <a:r>
              <a:rPr lang="en-US" dirty="0"/>
              <a:t>MATLAB always reverts to matrix operations instead of element-wise</a:t>
            </a:r>
          </a:p>
          <a:p>
            <a:r>
              <a:rPr lang="en-US" dirty="0"/>
              <a:t>Modifying matrices has a nice easy syntax</a:t>
            </a:r>
          </a:p>
          <a:p>
            <a:r>
              <a:rPr lang="en-US" dirty="0"/>
              <a:t>You can create a new matrix using variables, as long as the dimensions works out</a:t>
            </a:r>
          </a:p>
          <a:p>
            <a:pPr lvl="1"/>
            <a:r>
              <a:rPr lang="en-US" dirty="0"/>
              <a:t>Uses the same syntax</a:t>
            </a:r>
          </a:p>
          <a:p>
            <a:pPr lvl="2"/>
            <a:r>
              <a:rPr lang="en-US" dirty="0"/>
              <a:t>Space or comma separates elements horizontally</a:t>
            </a:r>
          </a:p>
          <a:p>
            <a:pPr lvl="2"/>
            <a:r>
              <a:rPr lang="en-US" dirty="0"/>
              <a:t>Semicolon separates elements vertically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1DD0A-B196-4355-894C-C707FA8A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46" y="1303064"/>
            <a:ext cx="3379057" cy="51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37F-AC89-424C-AF0B-F313891E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BA43-3306-48CF-9EDB-54124523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32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Copy the following text: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 2  3];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[4; 8; 12];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[5; 9];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 = [6 7; 10 11];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 = [13 14 15 16];</a:t>
            </a:r>
            <a:endParaRPr lang="en-US" dirty="0"/>
          </a:p>
          <a:p>
            <a:r>
              <a:rPr lang="en-US" dirty="0"/>
              <a:t>Create this matrix using A,B,C,D,&amp;E</a:t>
            </a:r>
          </a:p>
          <a:p>
            <a:pPr marL="0" indent="0">
              <a:buNone/>
            </a:pPr>
            <a:r>
              <a:rPr lang="en-US" dirty="0"/>
              <a:t>     1     2     3     4</a:t>
            </a:r>
          </a:p>
          <a:p>
            <a:pPr marL="0" indent="0">
              <a:buNone/>
            </a:pPr>
            <a:r>
              <a:rPr lang="en-US" dirty="0"/>
              <a:t>     5     6     7     8</a:t>
            </a:r>
          </a:p>
          <a:p>
            <a:pPr marL="0" indent="0">
              <a:buNone/>
            </a:pPr>
            <a:r>
              <a:rPr lang="en-US" dirty="0"/>
              <a:t>     9    10    11    12</a:t>
            </a:r>
          </a:p>
          <a:p>
            <a:pPr marL="0" indent="0">
              <a:buNone/>
            </a:pPr>
            <a:r>
              <a:rPr lang="en-US" dirty="0"/>
              <a:t>    13    14    15    16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7DBD3-EE0D-4549-B03B-210AF386F8D9}"/>
              </a:ext>
            </a:extLst>
          </p:cNvPr>
          <p:cNvSpPr txBox="1"/>
          <p:nvPr/>
        </p:nvSpPr>
        <p:spPr>
          <a:xfrm>
            <a:off x="6512118" y="3180522"/>
            <a:ext cx="5041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First: Append matrices together with square brackets []</a:t>
            </a:r>
          </a:p>
          <a:p>
            <a:endParaRPr lang="en-US" dirty="0"/>
          </a:p>
          <a:p>
            <a:r>
              <a:rPr lang="en-US" dirty="0"/>
              <a:t>Second: Initialize a matrix of zeros and modify its elements with the starting matrices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6BEBEDB-9377-437F-BD47-212C358F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148" y="4958434"/>
            <a:ext cx="4548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X = zeros(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487"/>
                </a:solidFill>
                <a:effectLst/>
                <a:latin typeface="Menlo"/>
                <a:cs typeface="Arial" panose="020B0604020202020204" pitchFamily="34" charset="0"/>
                <a:hlinkClick r:id="rId2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returns 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-by-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matrix of zeros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6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E213-4B52-4F85-8F76-41D13DC2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6D54-7AEB-4827-969F-0C7E6EB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06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 2  3];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[4; 8; 12];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[5; 9];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 = [6 7; 10 11];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 = [13 14 15 16];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[[[A; [C D]] B]; E]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zeros(4);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z(1, 1:3) = A;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z(1:3, 4) = B;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z(2:3, 1) = C;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z(2:3, 2:3) = D;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z(4, :) =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9E55-3D45-472C-9A64-8825D070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A4C2-7D94-44AC-94C3-0C23F700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F432-58DE-4020-9E2B-0526D504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" y="1353678"/>
            <a:ext cx="5991511" cy="532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FB156-8DBA-4574-B876-C0503289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63" y="1287142"/>
            <a:ext cx="5878551" cy="5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0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4607-F2FC-46C4-A43D-5189401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9D09-14BF-435F-A0E2-7715722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Operations using Boolean True or False</a:t>
            </a:r>
          </a:p>
          <a:p>
            <a:pPr lvl="1"/>
            <a:r>
              <a:rPr lang="en-US" dirty="0"/>
              <a:t>In MATLAB True is 1 and False is 0</a:t>
            </a:r>
          </a:p>
          <a:p>
            <a:pPr lvl="1"/>
            <a:r>
              <a:rPr lang="en-US" dirty="0"/>
              <a:t>All nonzero numbers are interpreted as True</a:t>
            </a:r>
          </a:p>
          <a:p>
            <a:r>
              <a:rPr lang="en-US" dirty="0"/>
              <a:t>AND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 AND y</a:t>
            </a:r>
          </a:p>
          <a:p>
            <a:pPr lvl="2"/>
            <a:r>
              <a:rPr lang="en-US" dirty="0"/>
              <a:t>Returns true if both x and y are true</a:t>
            </a:r>
          </a:p>
          <a:p>
            <a:r>
              <a:rPr lang="en-US" dirty="0"/>
              <a:t>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 OR y</a:t>
            </a:r>
          </a:p>
          <a:p>
            <a:pPr lvl="2"/>
            <a:r>
              <a:rPr lang="en-US" dirty="0"/>
              <a:t>Returns true if either x or y are true (Can be both)</a:t>
            </a:r>
          </a:p>
          <a:p>
            <a:r>
              <a:rPr lang="en-US" dirty="0"/>
              <a:t>NOT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x</a:t>
            </a:r>
          </a:p>
          <a:p>
            <a:pPr lvl="2"/>
            <a:r>
              <a:rPr lang="en-US" dirty="0"/>
              <a:t>Returns the opposite of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98964-795D-45FC-984F-CECEF35B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12" y="462325"/>
            <a:ext cx="2331088" cy="2591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1AF90-5444-40F2-B932-F89F4692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12" y="3720236"/>
            <a:ext cx="2370945" cy="25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3929-F5C7-4CCC-9315-F190D7B5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07BF-DC96-44D7-AED8-FF5EDB2B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Operate on two arguments, and return a Boolean (Remember true and false are literally just 1 and 0 in MATLAB)</a:t>
            </a:r>
          </a:p>
          <a:p>
            <a:r>
              <a:rPr lang="en-US"/>
              <a:t>Equal to</a:t>
            </a:r>
          </a:p>
          <a:p>
            <a:pPr marL="457200" lvl="1" indent="0">
              <a:buNone/>
            </a:pPr>
            <a:r>
              <a:rPr lang="en-US"/>
              <a:t>==</a:t>
            </a:r>
          </a:p>
          <a:p>
            <a:r>
              <a:rPr lang="en-US"/>
              <a:t>Not equal to</a:t>
            </a:r>
          </a:p>
          <a:p>
            <a:pPr marL="457200" lvl="1" indent="0">
              <a:buNone/>
            </a:pPr>
            <a:r>
              <a:rPr lang="en-US"/>
              <a:t>~=</a:t>
            </a:r>
          </a:p>
          <a:p>
            <a:r>
              <a:rPr lang="en-US"/>
              <a:t>Greater than</a:t>
            </a:r>
          </a:p>
          <a:p>
            <a:pPr marL="457200" lvl="1" indent="0">
              <a:buNone/>
            </a:pPr>
            <a:r>
              <a:rPr lang="en-US"/>
              <a:t>&gt;</a:t>
            </a:r>
          </a:p>
          <a:p>
            <a:r>
              <a:rPr lang="en-US"/>
              <a:t>Greater than or equal to</a:t>
            </a:r>
          </a:p>
          <a:p>
            <a:pPr marL="457200" lvl="1" indent="0">
              <a:buNone/>
            </a:pPr>
            <a:r>
              <a:rPr lang="en-US"/>
              <a:t>&gt;=</a:t>
            </a:r>
          </a:p>
          <a:p>
            <a:r>
              <a:rPr lang="en-US"/>
              <a:t>Less than</a:t>
            </a:r>
          </a:p>
          <a:p>
            <a:pPr marL="457200" lvl="1" indent="0">
              <a:buNone/>
            </a:pPr>
            <a:r>
              <a:rPr lang="en-US"/>
              <a:t>&lt;</a:t>
            </a:r>
          </a:p>
          <a:p>
            <a:r>
              <a:rPr lang="en-US"/>
              <a:t>Less than or equal to</a:t>
            </a:r>
          </a:p>
          <a:p>
            <a:pPr marL="457200" lvl="1" indent="0">
              <a:buNone/>
            </a:pPr>
            <a:r>
              <a:rPr lang="en-US"/>
              <a:t>&lt;=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9C53-037A-4154-AA7C-22788016A332}"/>
              </a:ext>
            </a:extLst>
          </p:cNvPr>
          <p:cNvSpPr txBox="1"/>
          <p:nvPr/>
        </p:nvSpPr>
        <p:spPr>
          <a:xfrm>
            <a:off x="4969565" y="2275811"/>
            <a:ext cx="586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Logical and relational operation on matrices are always performed element-wise!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8B633-B438-4B8B-9CDA-6D59712E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46" y="2922141"/>
            <a:ext cx="2491160" cy="355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E709E-5429-4CB1-86C8-443143AB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453" y="4220164"/>
            <a:ext cx="2793129" cy="22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F798-CAAC-4D96-B69A-566AF657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Order of Operations (MATLAB)</a:t>
            </a:r>
            <a:br>
              <a:rPr lang="en-US" dirty="0"/>
            </a:br>
            <a:r>
              <a:rPr lang="en-US" sz="2200" dirty="0"/>
              <a:t>https://www.mathworks.com/help/matlab/matlab_prog/operator-precedence.html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C4943-8125-43DE-BD5A-058D06BB3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439" y="1728197"/>
            <a:ext cx="11959003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Parentheses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Transpose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(.')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power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complex conjugate transpose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(')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power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with unary minus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(.^-)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unary plus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(.^+)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logical negation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(.^~)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well as matrix power with unary minus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(^-)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unary plus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(^+)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logical negation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(^~)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Unary plus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(+)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unary minus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(-)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logical negation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(~)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(.*)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right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(./)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left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(.\)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multiplication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(*)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right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(/)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matrix left division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(\)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(+)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subtraction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(-)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Colon operator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(:)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than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(&lt;)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less than or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(&lt;=)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greater than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(&gt;)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greater than or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(&gt;=)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(==)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not equal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(~=)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Element-wise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(&amp;)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Element-wise 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(|)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Short-circuit AND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(&amp;&amp;)</a:t>
            </a:r>
            <a:endParaRPr kumimoji="0" lang="en-US" altLang="en-US" sz="1400" b="0" i="0" u="none" strike="sng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Short-circuit OR </a:t>
            </a:r>
            <a:r>
              <a:rPr kumimoji="0" lang="en-US" altLang="en-US" sz="1600" b="0" i="0" u="none" strike="sng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(||)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strike="sngStrike" dirty="0">
              <a:solidFill>
                <a:srgbClr val="404040"/>
              </a:solidFill>
              <a:latin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entire list is shown for completeness, but for now don’t worry about operators that are crossed out. (We could discuss in any extra time if desired)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2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ED0-0D1C-46BF-B0F7-37F8D2A4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18255"/>
            <a:ext cx="10515600" cy="1325563"/>
          </a:xfrm>
        </p:spPr>
        <p:txBody>
          <a:bodyPr/>
          <a:lstStyle/>
          <a:p>
            <a:r>
              <a:rPr lang="en-US" dirty="0"/>
              <a:t>Logic, Comparison, and Order of Operation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49CD-C806-4E3F-ACA7-C5B13C44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90" y="1390406"/>
            <a:ext cx="3707422" cy="4351338"/>
          </a:xfrm>
        </p:spPr>
        <p:txBody>
          <a:bodyPr>
            <a:normAutofit/>
          </a:bodyPr>
          <a:lstStyle/>
          <a:p>
            <a:r>
              <a:rPr lang="en-US" dirty="0"/>
              <a:t>Predict the output of the following (if you see something new google it!)</a:t>
            </a:r>
          </a:p>
          <a:p>
            <a:r>
              <a:rPr lang="en-US" dirty="0"/>
              <a:t>Do it on paper before checking in MATLAB</a:t>
            </a:r>
          </a:p>
          <a:p>
            <a:pPr lvl="1"/>
            <a:r>
              <a:rPr lang="en-US" dirty="0"/>
              <a:t>If you get any wrong, try breaking them down into smaller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1F0C3-971B-4EA8-A688-2E373B930A39}"/>
              </a:ext>
            </a:extLst>
          </p:cNvPr>
          <p:cNvSpPr txBox="1"/>
          <p:nvPr/>
        </p:nvSpPr>
        <p:spPr>
          <a:xfrm>
            <a:off x="4566872" y="1824404"/>
            <a:ext cx="7293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[1 2 0];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[3 4 5];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sum(a&gt;=1)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a&gt;=1 &amp; b&lt;4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sum(b &gt; 2 | a) + 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 - 2 .* b &amp; (b &lt; 2) + 8) .* 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 &amp; ~b | a + 4 * 32 &amp; ~a + true - (b | a)) * false</a:t>
            </a:r>
          </a:p>
        </p:txBody>
      </p:sp>
    </p:spTree>
    <p:extLst>
      <p:ext uri="{BB962C8B-B14F-4D97-AF65-F5344CB8AC3E}">
        <p14:creationId xmlns:p14="http://schemas.microsoft.com/office/powerpoint/2010/main" val="6133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8D33-F9D7-4E39-A99B-4E2C9C7C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C0FA-0C5F-405F-A49F-044D1CD0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Turner Luke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tluke@wisc.edu</a:t>
            </a:r>
            <a:r>
              <a:rPr lang="en-US" dirty="0"/>
              <a:t>, include CBE255 in the subject line</a:t>
            </a:r>
          </a:p>
          <a:p>
            <a:pPr lvl="1"/>
            <a:r>
              <a:rPr lang="en-US" dirty="0"/>
              <a:t>Try to keep material questions to Piazza</a:t>
            </a:r>
          </a:p>
          <a:p>
            <a:r>
              <a:rPr lang="en-US" dirty="0"/>
              <a:t>Office hours: 6-7PM Thursday (Or later, let me know)</a:t>
            </a:r>
          </a:p>
          <a:p>
            <a:pPr lvl="1"/>
            <a:r>
              <a:rPr lang="en-US" dirty="0"/>
              <a:t>“TA office hours” in </a:t>
            </a:r>
            <a:r>
              <a:rPr lang="en-US" dirty="0" err="1"/>
              <a:t>BBCollab</a:t>
            </a:r>
            <a:endParaRPr lang="en-US" dirty="0"/>
          </a:p>
          <a:p>
            <a:r>
              <a:rPr lang="en-US" dirty="0"/>
              <a:t>Discussion: Thursday 1:20 – 2:50 PM</a:t>
            </a:r>
          </a:p>
          <a:p>
            <a:pPr lvl="1"/>
            <a:r>
              <a:rPr lang="en-US" dirty="0"/>
              <a:t>Please remind me to record!</a:t>
            </a:r>
          </a:p>
          <a:p>
            <a:endParaRPr lang="en-US" dirty="0"/>
          </a:p>
          <a:p>
            <a:r>
              <a:rPr lang="en-US" dirty="0"/>
              <a:t>Never coded prior to CBE255</a:t>
            </a:r>
          </a:p>
          <a:p>
            <a:pPr lvl="1"/>
            <a:r>
              <a:rPr lang="en-US" dirty="0"/>
              <a:t>Independently learned Python, Julia and (just a little) C++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6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CF9D-5828-4178-9630-A8F64B33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E9E0-4695-4C2E-8B66-658342C8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Synchronous</a:t>
            </a:r>
          </a:p>
          <a:p>
            <a:r>
              <a:rPr lang="en-US" dirty="0"/>
              <a:t>No attendance, optional</a:t>
            </a:r>
          </a:p>
          <a:p>
            <a:r>
              <a:rPr lang="en-US" dirty="0"/>
              <a:t>Hosted on </a:t>
            </a:r>
            <a:r>
              <a:rPr lang="en-US" dirty="0" err="1"/>
              <a:t>BBCollaborate</a:t>
            </a:r>
            <a:endParaRPr lang="en-US" dirty="0"/>
          </a:p>
          <a:p>
            <a:r>
              <a:rPr lang="en-US" dirty="0"/>
              <a:t>4 Discussions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Wednesday: 3:30-5 PM - Becca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Thursday: 1:20-2:50 PM - Turner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Thursday: 3:30-5 PM - Bill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Friday: 1:20-2:50 PM – Suzy</a:t>
            </a:r>
          </a:p>
          <a:p>
            <a:r>
              <a:rPr lang="en-US" dirty="0"/>
              <a:t>About 50% material review &amp; 50% time for questions</a:t>
            </a:r>
          </a:p>
          <a:p>
            <a:r>
              <a:rPr lang="en-US" dirty="0"/>
              <a:t>Discussion section is entirely for your benefit, please give me feedback on what is most effective</a:t>
            </a:r>
          </a:p>
          <a:p>
            <a:r>
              <a:rPr lang="en-US" dirty="0"/>
              <a:t>I will send out the discussion presentation prior to copy and paste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196-0D87-499C-A91C-4F1B7538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61415"/>
            <a:ext cx="10515600" cy="1325563"/>
          </a:xfrm>
        </p:spPr>
        <p:txBody>
          <a:bodyPr/>
          <a:lstStyle/>
          <a:p>
            <a:r>
              <a:rPr lang="en-US" dirty="0"/>
              <a:t>Why CBE255?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22D7-2AD1-4719-BECD-84964249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3970"/>
            <a:ext cx="5157787" cy="823912"/>
          </a:xfrm>
        </p:spPr>
        <p:txBody>
          <a:bodyPr/>
          <a:lstStyle/>
          <a:p>
            <a:r>
              <a:rPr lang="en-US" dirty="0"/>
              <a:t>Why do chemical engineers need to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D343-F8C1-47CF-A0BE-026F364F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114198"/>
            <a:ext cx="5157787" cy="4199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need more powerful tools for data analysis</a:t>
            </a:r>
          </a:p>
          <a:p>
            <a:r>
              <a:rPr lang="en-US" dirty="0"/>
              <a:t>A workup in Python takes me minutes, while excel takes hours</a:t>
            </a:r>
          </a:p>
          <a:p>
            <a:r>
              <a:rPr lang="en-US" dirty="0"/>
              <a:t> Somebody has probably already done what you’re trying to 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03564-CD05-4F31-BB25-9916A62C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971821"/>
            <a:ext cx="5183188" cy="823912"/>
          </a:xfrm>
        </p:spPr>
        <p:txBody>
          <a:bodyPr/>
          <a:lstStyle/>
          <a:p>
            <a:r>
              <a:rPr lang="en-US" dirty="0"/>
              <a:t>How is CBE255 evolving?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B5DD1-C343-47E4-B6AA-F7352C3E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43357"/>
            <a:ext cx="5183188" cy="4199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Dahlke is adapting to a more modern computational approach</a:t>
            </a:r>
          </a:p>
          <a:p>
            <a:r>
              <a:rPr lang="en-US" dirty="0"/>
              <a:t>Industry employers will not have MATLAB</a:t>
            </a:r>
          </a:p>
          <a:p>
            <a:r>
              <a:rPr lang="en-US" dirty="0"/>
              <a:t>Nobody memorizes functions, packages, etc.</a:t>
            </a:r>
          </a:p>
          <a:p>
            <a:r>
              <a:rPr lang="en-US" dirty="0"/>
              <a:t>90% of coding is knowing how to google the right information</a:t>
            </a:r>
          </a:p>
          <a:p>
            <a:r>
              <a:rPr lang="en-US" dirty="0"/>
              <a:t>Projects are more effective than exams</a:t>
            </a:r>
          </a:p>
        </p:txBody>
      </p:sp>
    </p:spTree>
    <p:extLst>
      <p:ext uri="{BB962C8B-B14F-4D97-AF65-F5344CB8AC3E}">
        <p14:creationId xmlns:p14="http://schemas.microsoft.com/office/powerpoint/2010/main" val="426388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794D-8D08-4147-98B9-CD14730A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vs. MATLAB</a:t>
            </a:r>
            <a:br>
              <a:rPr lang="en-US" dirty="0"/>
            </a:br>
            <a:r>
              <a:rPr lang="en-US" sz="2700" dirty="0"/>
              <a:t>Python &gt; MATLAB</a:t>
            </a:r>
            <a:br>
              <a:rPr lang="en-US" sz="2700" dirty="0"/>
            </a:br>
            <a:r>
              <a:rPr lang="en-US" sz="2700" dirty="0"/>
              <a:t>&gt;&gt; True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B3A4-4A3C-4216-A69E-601866170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A8FA-B6C8-4B31-8CE7-50C1AF37C8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Open source</a:t>
            </a:r>
          </a:p>
          <a:p>
            <a:r>
              <a:rPr lang="en-US" dirty="0">
                <a:solidFill>
                  <a:schemeClr val="accent6"/>
                </a:solidFill>
              </a:rPr>
              <a:t>Huge community</a:t>
            </a:r>
          </a:p>
          <a:p>
            <a:r>
              <a:rPr lang="en-US" dirty="0">
                <a:solidFill>
                  <a:schemeClr val="accent6"/>
                </a:solidFill>
              </a:rPr>
              <a:t>Relatively easy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Weird native data structures</a:t>
            </a:r>
          </a:p>
          <a:p>
            <a:r>
              <a:rPr lang="en-US" dirty="0">
                <a:solidFill>
                  <a:schemeClr val="accent6"/>
                </a:solidFill>
              </a:rPr>
              <a:t>Many great and powerful IDEs</a:t>
            </a:r>
          </a:p>
          <a:p>
            <a:r>
              <a:rPr lang="en-US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98726-6E50-43D1-9F85-559AE8C07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F842E-E167-41CF-AED9-5E07418623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$860 Annually</a:t>
            </a:r>
          </a:p>
          <a:p>
            <a:r>
              <a:rPr lang="en-US" dirty="0">
                <a:solidFill>
                  <a:srgbClr val="FF0000"/>
                </a:solidFill>
              </a:rPr>
              <a:t>Rarely used</a:t>
            </a:r>
          </a:p>
          <a:p>
            <a:r>
              <a:rPr lang="en-US" dirty="0">
                <a:solidFill>
                  <a:schemeClr val="accent6"/>
                </a:solidFill>
              </a:rPr>
              <a:t>Easier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No packages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Easy native data structures</a:t>
            </a:r>
          </a:p>
          <a:p>
            <a:r>
              <a:rPr lang="en-US" dirty="0">
                <a:solidFill>
                  <a:srgbClr val="FF0000"/>
                </a:solidFill>
              </a:rPr>
              <a:t>Only one program</a:t>
            </a:r>
          </a:p>
          <a:p>
            <a:r>
              <a:rPr lang="en-US" dirty="0">
                <a:solidFill>
                  <a:srgbClr val="FF0000"/>
                </a:solidFill>
              </a:rPr>
              <a:t>Also slow</a:t>
            </a:r>
          </a:p>
        </p:txBody>
      </p:sp>
    </p:spTree>
    <p:extLst>
      <p:ext uri="{BB962C8B-B14F-4D97-AF65-F5344CB8AC3E}">
        <p14:creationId xmlns:p14="http://schemas.microsoft.com/office/powerpoint/2010/main" val="29526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8E7A-915E-4D97-9C95-B80DAAD2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2BD8-18F6-4481-8BBE-DA798F7C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Content?</a:t>
            </a:r>
          </a:p>
          <a:p>
            <a:r>
              <a:rPr lang="en-US" dirty="0"/>
              <a:t>Course objectives?</a:t>
            </a:r>
          </a:p>
          <a:p>
            <a:r>
              <a:rPr lang="en-US" dirty="0"/>
              <a:t>Anything?</a:t>
            </a:r>
          </a:p>
          <a:p>
            <a:endParaRPr lang="en-US" dirty="0"/>
          </a:p>
          <a:p>
            <a:r>
              <a:rPr lang="en-US" dirty="0"/>
              <a:t>Moving forward: feel free to interrupt discussion at any time to ask a question</a:t>
            </a:r>
          </a:p>
          <a:p>
            <a:endParaRPr lang="en-US" dirty="0"/>
          </a:p>
          <a:p>
            <a:r>
              <a:rPr lang="en-US" dirty="0"/>
              <a:t>Let's code!</a:t>
            </a:r>
          </a:p>
        </p:txBody>
      </p:sp>
    </p:spTree>
    <p:extLst>
      <p:ext uri="{BB962C8B-B14F-4D97-AF65-F5344CB8AC3E}">
        <p14:creationId xmlns:p14="http://schemas.microsoft.com/office/powerpoint/2010/main" val="424773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39F-6223-4983-9248-4A1CB151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World!”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C95F-2D93-4AFD-98DE-538B4852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669" cy="4470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get MATLAB to “talk” to us through the  Command Window using our code in the Editor</a:t>
            </a:r>
          </a:p>
          <a:p>
            <a:endParaRPr lang="en-US" dirty="0"/>
          </a:p>
          <a:p>
            <a:r>
              <a:rPr lang="en-US" dirty="0"/>
              <a:t>The display command: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/>
              <a:t>Takes one argument (x) and displays it in the command window</a:t>
            </a:r>
          </a:p>
          <a:p>
            <a:r>
              <a:rPr lang="en-US" dirty="0"/>
              <a:t>x can be any data type, but what exactly are data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7C4A9-7E96-48FE-ADFA-D19045775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94" y="773717"/>
            <a:ext cx="5178743" cy="33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2C6-3D4D-47AB-8C9D-1DE44978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148"/>
            <a:ext cx="10515600" cy="1325563"/>
          </a:xfrm>
        </p:spPr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8782-CC26-418D-AA17-64F84816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28"/>
            <a:ext cx="10515600" cy="5759920"/>
          </a:xfrm>
        </p:spPr>
        <p:txBody>
          <a:bodyPr>
            <a:normAutofit/>
          </a:bodyPr>
          <a:lstStyle/>
          <a:p>
            <a:r>
              <a:rPr lang="en-US" dirty="0"/>
              <a:t>Variables are assigned values using a single equals sign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r>
              <a:rPr lang="en-US" dirty="0"/>
              <a:t>This line sets the variable named a to a value of 2</a:t>
            </a:r>
          </a:p>
          <a:p>
            <a:r>
              <a:rPr lang="en-US" dirty="0"/>
              <a:t>Remember: MATLAB outputs the result of every line executed, suppress this with a semicolon (Homework with a mess of outputs will be hard to grade)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2;</a:t>
            </a:r>
          </a:p>
          <a:p>
            <a:r>
              <a:rPr lang="en-US" dirty="0"/>
              <a:t>Sets a to 2 without outputting result</a:t>
            </a:r>
          </a:p>
          <a:p>
            <a:r>
              <a:rPr lang="en-US" dirty="0"/>
              <a:t>Variables can be a combination of capital and lowercase letters, numbers and the underscore</a:t>
            </a:r>
          </a:p>
          <a:p>
            <a:pPr lvl="1"/>
            <a:r>
              <a:rPr lang="en-US" dirty="0"/>
              <a:t>Must start with a letter</a:t>
            </a:r>
          </a:p>
          <a:p>
            <a:pPr lvl="1"/>
            <a:r>
              <a:rPr lang="en-US" dirty="0"/>
              <a:t>Cannot conflict with MATLAB syntax (for, char, size, etc.)</a:t>
            </a:r>
          </a:p>
        </p:txBody>
      </p:sp>
    </p:spTree>
    <p:extLst>
      <p:ext uri="{BB962C8B-B14F-4D97-AF65-F5344CB8AC3E}">
        <p14:creationId xmlns:p14="http://schemas.microsoft.com/office/powerpoint/2010/main" val="208516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11421</TotalTime>
  <Words>1937</Words>
  <Application>Microsoft Office PowerPoint</Application>
  <PresentationFormat>Widescreen</PresentationFormat>
  <Paragraphs>288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Menlo</vt:lpstr>
      <vt:lpstr>Office Theme</vt:lpstr>
      <vt:lpstr>CBE255 Discussion 1</vt:lpstr>
      <vt:lpstr>Agenda</vt:lpstr>
      <vt:lpstr>About me</vt:lpstr>
      <vt:lpstr>Discussion format</vt:lpstr>
      <vt:lpstr>Why CBE255?</vt:lpstr>
      <vt:lpstr>Python vs. MATLAB Python &gt; MATLAB &gt;&gt; True</vt:lpstr>
      <vt:lpstr>Questions?</vt:lpstr>
      <vt:lpstr>“Hello World!”</vt:lpstr>
      <vt:lpstr>Variable assignment</vt:lpstr>
      <vt:lpstr>Data Types</vt:lpstr>
      <vt:lpstr>Numeric</vt:lpstr>
      <vt:lpstr>Strings</vt:lpstr>
      <vt:lpstr>Matrices</vt:lpstr>
      <vt:lpstr>Matrix Indexing and Slicing</vt:lpstr>
      <vt:lpstr>Back to printing</vt:lpstr>
      <vt:lpstr>fprintf formatting (Don’t memorize!)</vt:lpstr>
      <vt:lpstr>Practical examples of fprintf</vt:lpstr>
      <vt:lpstr>Try it yourself</vt:lpstr>
      <vt:lpstr>My results</vt:lpstr>
      <vt:lpstr>“Hello world” in Python</vt:lpstr>
      <vt:lpstr>Matrix (Array) Operations in MATLAB</vt:lpstr>
      <vt:lpstr>Matrix Manipulation Example</vt:lpstr>
      <vt:lpstr>Answer</vt:lpstr>
      <vt:lpstr>Back to Operations</vt:lpstr>
      <vt:lpstr>Boolean Logic</vt:lpstr>
      <vt:lpstr>Relations</vt:lpstr>
      <vt:lpstr>Order of Operations (MATLAB) https://www.mathworks.com/help/matlab/matlab_prog/operator-precedence.html</vt:lpstr>
      <vt:lpstr>Logic, Comparison, and Order of Operation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MICHAEL LUKE</cp:lastModifiedBy>
  <cp:revision>54</cp:revision>
  <dcterms:created xsi:type="dcterms:W3CDTF">2021-01-19T19:19:36Z</dcterms:created>
  <dcterms:modified xsi:type="dcterms:W3CDTF">2021-01-28T16:08:39Z</dcterms:modified>
</cp:coreProperties>
</file>