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7" r:id="rId4"/>
    <p:sldId id="334" r:id="rId5"/>
    <p:sldId id="336" r:id="rId6"/>
    <p:sldId id="337" r:id="rId7"/>
    <p:sldId id="329" r:id="rId8"/>
    <p:sldId id="330" r:id="rId9"/>
    <p:sldId id="331" r:id="rId10"/>
    <p:sldId id="332" r:id="rId11"/>
    <p:sldId id="342" r:id="rId12"/>
    <p:sldId id="343" r:id="rId13"/>
    <p:sldId id="344" r:id="rId14"/>
    <p:sldId id="335" r:id="rId15"/>
    <p:sldId id="340" r:id="rId16"/>
    <p:sldId id="341" r:id="rId17"/>
    <p:sldId id="338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 MICHAEL LUKE" initials="TML" lastIdx="1" clrIdx="0">
    <p:extLst>
      <p:ext uri="{19B8F6BF-5375-455C-9EA6-DF929625EA0E}">
        <p15:presenceInfo xmlns:p15="http://schemas.microsoft.com/office/powerpoint/2012/main" userId="TURNER MICHAEL LUKE" providerId="None"/>
      </p:ext>
    </p:extLst>
  </p:cmAuthor>
  <p:cmAuthor id="2" name="TURNER LUKE" initials="TL" lastIdx="3" clrIdx="1">
    <p:extLst>
      <p:ext uri="{19B8F6BF-5375-455C-9EA6-DF929625EA0E}">
        <p15:presenceInfo xmlns:p15="http://schemas.microsoft.com/office/powerpoint/2012/main" userId="TURNER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optim/ug/lsqnonlin.html#d123e11507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11</a:t>
            </a:r>
            <a:br>
              <a:rPr lang="en-US" dirty="0"/>
            </a:br>
            <a:r>
              <a:rPr lang="en-US" dirty="0"/>
              <a:t>4/15/21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D94F7-EA1F-42CB-83B7-08F34C125F92}"/>
              </a:ext>
            </a:extLst>
          </p:cNvPr>
          <p:cNvSpPr txBox="1"/>
          <p:nvPr/>
        </p:nvSpPr>
        <p:spPr>
          <a:xfrm>
            <a:off x="2746131" y="4180742"/>
            <a:ext cx="66997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Turner Luke</a:t>
            </a:r>
          </a:p>
          <a:p>
            <a:endParaRPr lang="en-US" dirty="0"/>
          </a:p>
          <a:p>
            <a:r>
              <a:rPr lang="en-US" dirty="0"/>
              <a:t>* If you are not registered for this discussion, let me know so I can send you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70A-6211-47B5-B00A-6D5882D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Parameter Estimation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B08-175C-48CD-8E5F-331E5C7C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MATLAB:</a:t>
            </a:r>
          </a:p>
          <a:p>
            <a:pPr lvl="1"/>
            <a:r>
              <a:rPr lang="en-US" b="0" i="0" u="none" strike="noStrike" dirty="0">
                <a:solidFill>
                  <a:srgbClr val="0076A8"/>
                </a:solidFill>
                <a:effectLst/>
                <a:latin typeface="Menlo"/>
                <a:hlinkClick r:id="rId2"/>
              </a:rPr>
              <a:t>x = </a:t>
            </a:r>
            <a:r>
              <a:rPr lang="en-US" b="0" i="0" u="none" strike="noStrike" dirty="0" err="1">
                <a:solidFill>
                  <a:srgbClr val="0076A8"/>
                </a:solidFill>
                <a:effectLst/>
                <a:latin typeface="Menlo"/>
                <a:hlinkClick r:id="rId2"/>
              </a:rPr>
              <a:t>lsqnonlin</a:t>
            </a:r>
            <a:r>
              <a:rPr lang="en-US" b="0" i="0" u="none" strike="noStrike" dirty="0">
                <a:solidFill>
                  <a:srgbClr val="0076A8"/>
                </a:solidFill>
                <a:effectLst/>
                <a:latin typeface="Menlo"/>
                <a:hlinkClick r:id="rId2"/>
              </a:rPr>
              <a:t>(fun,x0)</a:t>
            </a:r>
            <a:endParaRPr lang="en-US" dirty="0"/>
          </a:p>
          <a:p>
            <a:r>
              <a:rPr lang="en-US" dirty="0"/>
              <a:t>Python:</a:t>
            </a:r>
          </a:p>
          <a:p>
            <a:pPr lvl="1"/>
            <a:r>
              <a:rPr lang="en-US" dirty="0" err="1"/>
              <a:t>scipy.optimize.least_squares</a:t>
            </a:r>
            <a:r>
              <a:rPr lang="en-US" dirty="0"/>
              <a:t>(fun, x0)</a:t>
            </a:r>
          </a:p>
        </p:txBody>
      </p:sp>
    </p:spTree>
    <p:extLst>
      <p:ext uri="{BB962C8B-B14F-4D97-AF65-F5344CB8AC3E}">
        <p14:creationId xmlns:p14="http://schemas.microsoft.com/office/powerpoint/2010/main" val="323388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2BFA-4A77-43B5-B9B5-7DE6806C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Antoine Equation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150C4-D489-43A6-A4DF-8EBC3484D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Antoine equation correlates vapor pressure and temperature:</a:t>
                </a: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𝑙𝑛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temperature is in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°C and pressure is in mmHg.  Fit the data with a with a nonlinear method, for parameters A, B, and C.  Assume temperature measurements are imperfect. Typical components of this kind have constants on the magnitude of A=10, B=1000, C=100.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 = [-59.4 -40.5 -31.1 -20.8 -9.4 -2.0 7.7 22.7 39.5 56.5]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Psat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[2.77,  4.94,  6.25,  8.08, 10.34, 11.97, 14.37, 18.54, 23.84, 29.87]</a:t>
                </a: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150C4-D489-43A6-A4DF-8EBC3484D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AA061A-6BDF-42A4-8451-D096762915E6}"/>
              </a:ext>
            </a:extLst>
          </p:cNvPr>
          <p:cNvSpPr txBox="1"/>
          <p:nvPr/>
        </p:nvSpPr>
        <p:spPr>
          <a:xfrm>
            <a:off x="10088704" y="5752910"/>
            <a:ext cx="1973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7.122</a:t>
            </a:r>
          </a:p>
          <a:p>
            <a:r>
              <a:rPr lang="pt-BR" dirty="0"/>
              <a:t>B = 1.107e+03</a:t>
            </a:r>
          </a:p>
          <a:p>
            <a:r>
              <a:rPr lang="pt-BR" dirty="0"/>
              <a:t>C = 240.7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5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A3A42333-6EB1-4C7E-B59F-3AE274FF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223426"/>
            <a:ext cx="6998711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scipy.optimize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59.4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31.1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20.8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7.7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22.7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39.5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56.5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Psat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2.77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4.94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8.08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10.34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11.97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14.37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18.54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23.84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29.87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antoine_resid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Tcalc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Pcalc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 - B /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Tcalc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C))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Psat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Pcalc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*(T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Tcalc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*T]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antoine_resid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(theta)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theta[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= {:.4}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"B = {:.4}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"C = {:.4}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6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111F7-FDB4-4CD1-A2EC-6AB547C6DA54}"/>
              </a:ext>
            </a:extLst>
          </p:cNvPr>
          <p:cNvSpPr txBox="1"/>
          <p:nvPr/>
        </p:nvSpPr>
        <p:spPr>
          <a:xfrm>
            <a:off x="391259" y="101113"/>
            <a:ext cx="11623430" cy="665138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Psat</a:t>
            </a:r>
            <a:endParaRPr lang="en-US" sz="2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[-59.4, -40.5, -31.1, -20.8, -9.4, -2.0, 7.7, 22.7, 39.5, 56.5];</a:t>
            </a:r>
          </a:p>
          <a:p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Psat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[ 2.77,  4.94,  6.25,  8.08, 10.34, 11.97, 14.37, 18.54, 23.84, 29.87];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[10, 1000, 200, T];</a:t>
            </a:r>
          </a:p>
          <a:p>
            <a:r>
              <a:rPr lang="sv-SE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theta = lsqnonlin(@antoine_resid, xg);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theta(1);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theta(2);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theta(3);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(B)</a:t>
            </a:r>
          </a:p>
          <a:p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(C)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2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 =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antoine_resid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Psat</a:t>
            </a:r>
            <a:endParaRPr lang="en-US" sz="2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 =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 =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 =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Tcalc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(4 : end);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Pcalc = exp(A - B ./ (Tcalc + C));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F = [(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Psat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Pcalc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(T -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Tcalc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  <a:p>
            <a:r>
              <a:rPr lang="en-US" sz="2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515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8419-3FD4-494D-A589-A78DE020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7588"/>
          </a:xfrm>
        </p:spPr>
        <p:txBody>
          <a:bodyPr/>
          <a:lstStyle/>
          <a:p>
            <a:r>
              <a:rPr lang="en-US" dirty="0"/>
              <a:t>Example: The Arrhenius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918E6-A6D4-4476-8DB6-926005899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6042"/>
                <a:ext cx="10515600" cy="5715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Arrhenius equation relates the reaction rate constants (K) at different temperatures given a pre-exponential factor (K0, inverse time) and the activation energy (E,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J/mol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𝐾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 reaction data has been gathered at different temperatures: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= [300, 325, 350, 375, 400, 425, 450, 475, 500] # [=] K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= [0.01658, 0.06151, 0.09822, 0.2751, 0.9982, 2.113, 4.401, 4.505, 13.42] # [=] 1/min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8.31446 # [=] J / mol / K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1.Transform the equation into a linear model and determine K0 and E. 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2.What values are used to calculate SSE in part 1?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3.Use the nonlinear model and assume there is no error in T. Determine K_0 and E. </a:t>
                </a:r>
                <a:b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4.What values are used to calculate SSE in part 3?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5.Use the nonlinear model and assume there is error in T. Determine K_0 and E. 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6.What values are used to calculate SSE in part 5?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7.Which values of K0 and E are best?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*8.Plot all three parameterized models with the data.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918E6-A6D4-4476-8DB6-926005899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6042"/>
                <a:ext cx="10515600" cy="5715000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40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B536DC-E2F8-40CB-97DC-D15D15B0419D}"/>
              </a:ext>
            </a:extLst>
          </p:cNvPr>
          <p:cNvSpPr txBox="1"/>
          <p:nvPr/>
        </p:nvSpPr>
        <p:spPr>
          <a:xfrm>
            <a:off x="174381" y="151179"/>
            <a:ext cx="11708423" cy="655564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R 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[300, 325, 350, 375, 400, 425, 450, 475, 500];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 = [0.01658, 0.06151, 0.09822, 0.2751, 0.9982, 2.113, 4.401, 4.505, 13.42];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8.31446;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log(K');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[1./T', </a:t>
            </a:r>
            <a:r>
              <a:rPr lang="fr-F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fr-F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(T), 1)];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theta = x \ y;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E_lin = -theta(1) * R;</a:t>
            </a:r>
          </a:p>
          <a:p>
            <a:r>
              <a:rPr lang="sv-S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K0_lin = exp(theta(2));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 = [K0_lin,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E_lin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[theta,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resnorm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res, flag]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lsqnonlin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(@arrhenius_no_error, x0);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K0_nonlin_no_error = theta(1);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E_nonlin_no_error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theta(2);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 = [x0, T];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[theta,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resnorm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res, flag]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lsqnonlin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(@arrhenius_w_error, x0);</a:t>
            </a:r>
          </a:p>
          <a:p>
            <a:r>
              <a:rPr lang="sv-S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K0_nonlin_w_error = theta(1);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E_nonlin_w_error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theta(2);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T_plt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min(T) : .01 : max(T);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arr_model = @ (K0, E) K0 *  exp(-E ./ R ./ T_plt);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K,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'.'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v-S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K_lin = arr_model(K0_lin, E_lin);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T_plt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K_lin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LineWidth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2)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K_nonlin_no_error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arr_model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(K0_nonlin_no_error,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E_nonlin_no_error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T_plt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K_nonlin_no_error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K_nonlin_w_error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arr_model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(K0_nonlin_w_error,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E_nonlin_w_error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T_plt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K_nonlin_w_error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'r--'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LineWidth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2)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legend([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"Data"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"Linearized Model"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"Nonlinear No T Error"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"Nonlinear w/ T Error"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"Arrhenius Data Fitting"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"K [min^{-1}]"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"Temperature [K]"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2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arrhenius_no_error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R 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K0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E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K_calc = K0 * exp(-E ./ R ./ T);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F = K -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K_calc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arrhenius_w_error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R 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K0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E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 : length(K) + 2);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K_calc = K0 * exp(-E ./ R ./ Ti);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F = [K -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K_calc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 -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6755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1A53937-1DFD-479B-BBE1-42B4E9958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75"/>
            <a:ext cx="12192000" cy="67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E90B3C3-E49B-4F27-B989-5EA993D8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" y="136637"/>
            <a:ext cx="12010293" cy="6624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scipy.optimize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325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375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475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[=] 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0.01658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0.06151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0.09822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0.2751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0.9982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2.113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4.401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4.505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13.42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[=] 1/min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8.31446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[=] J / mol / 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np.log(K[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np.newaxis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].T)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/T[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np.newaxis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np.ones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axis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np.linalg.lstsq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E_lin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-theta[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K0_lin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(theta[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arrhenius_resid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K0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(K)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K_calc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K0 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(-E / R 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K_calc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x0 = [K0_lin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E_lin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arrhenius_resid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K0_nonlin_no_error = theta[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E_nonlin_no_error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theta[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x0 = [*x0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*T]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arrhenius_resid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K0_nonlin_w_error = theta[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E_nonlin_w_error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theta[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T_plt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arr_model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K0 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(-E / R 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T_plt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plt.subplots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K_lin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arr_model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(K0_lin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E_lin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T_plt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K_lin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linewidth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K_nonlin_no_error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arr_model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(K0_nonlin_no_error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E_nonlin_no_error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T_plt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K_nonlin_no_error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K_nonlin_w_error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arr_model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(K0_nonlin_w_error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E_nonlin_w_error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T_plt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K_nonlin_w_error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linewidth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ax.legend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"Linearized Model"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"Nonlinear No T 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"Nonlinear w/ T 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ax.set_title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"Arrhenius Data Fitting"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ax.set_ylabel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 $[min^{-1}]$"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ax.set_xlabel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"Temperature [K]"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6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7B7ADC5-84D7-45EE-AA4F-09C95827D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781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0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ED30-2B84-4D04-93DC-615D80F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57F9-1E7C-4C52-9AEB-610401C0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9 due Tomorrow</a:t>
            </a:r>
          </a:p>
          <a:p>
            <a:pPr lvl="1"/>
            <a:r>
              <a:rPr lang="en-US" dirty="0"/>
              <a:t>Please submit a single PDF</a:t>
            </a:r>
          </a:p>
          <a:p>
            <a:pPr lvl="1"/>
            <a:endParaRPr lang="en-US" dirty="0"/>
          </a:p>
          <a:p>
            <a:r>
              <a:rPr lang="en-US" dirty="0"/>
              <a:t>Project 3 due April 23</a:t>
            </a:r>
            <a:r>
              <a:rPr lang="en-US" baseline="30000" dirty="0"/>
              <a:t>rd</a:t>
            </a:r>
          </a:p>
          <a:p>
            <a:r>
              <a:rPr lang="en-US" dirty="0"/>
              <a:t>Project 4 due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A little harder than project 3, and a bit removed from what we’ve done in this course- Start early!</a:t>
            </a:r>
          </a:p>
        </p:txBody>
      </p:sp>
    </p:spTree>
    <p:extLst>
      <p:ext uri="{BB962C8B-B14F-4D97-AF65-F5344CB8AC3E}">
        <p14:creationId xmlns:p14="http://schemas.microsoft.com/office/powerpoint/2010/main" val="360931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73674"/>
            <a:ext cx="10515600" cy="8198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58"/>
            <a:ext cx="10515600" cy="485775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Parameter estimation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Nonlinear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4BE5-450C-4CC0-8F81-15E22F4F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9472"/>
          </a:xfrm>
        </p:spPr>
        <p:txBody>
          <a:bodyPr/>
          <a:lstStyle/>
          <a:p>
            <a:r>
              <a:rPr lang="en-US" dirty="0"/>
              <a:t>Linear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25004-DC7D-4851-BA58-2A1AA2B20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5946"/>
                <a:ext cx="10515600" cy="541606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How can you fit a model into matrix operations on a dataset?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3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Y</m:t>
                      </m:r>
                    </m:oMath>
                  </m:oMathPara>
                </a14:m>
                <a:endParaRPr lang="en-US" sz="2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\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(1,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Find the form and shape of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e>
                          </m:d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2,1</m:t>
                              </m:r>
                            </m:e>
                          </m:d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25004-DC7D-4851-BA58-2A1AA2B20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5946"/>
                <a:ext cx="10515600" cy="5416062"/>
              </a:xfrm>
              <a:blipFill>
                <a:blip r:embed="rId2"/>
                <a:stretch>
                  <a:fillRect l="-522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45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34E8-C7A4-4821-B78C-03E6B68A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3"/>
            <a:ext cx="10515600" cy="1325563"/>
          </a:xfrm>
        </p:spPr>
        <p:txBody>
          <a:bodyPr/>
          <a:lstStyle/>
          <a:p>
            <a:r>
              <a:rPr lang="en-US" dirty="0"/>
              <a:t>Manipulate the Following Models Into a Form That Be Fit with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0D2A9-E901-4BC9-8447-554FF31D5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7735"/>
                <a:ext cx="10515600" cy="550838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𝑏𝑥</m:t>
                          </m:r>
                        </m:e>
                      </m:d>
                    </m:oMath>
                  </m:oMathPara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0D2A9-E901-4BC9-8447-554FF31D5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7735"/>
                <a:ext cx="10515600" cy="55083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3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52867-17BF-4ACA-8500-76A34084C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569" y="35168"/>
                <a:ext cx="10480431" cy="6370656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𝑏𝑥</m:t>
                        </m:r>
                      </m:e>
                    </m:d>
                  </m:oMath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52867-17BF-4ACA-8500-76A34084C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569" y="35168"/>
                <a:ext cx="10480431" cy="63706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96FFE3-BAB1-40AE-A219-70F97B0CA7DA}"/>
                  </a:ext>
                </a:extLst>
              </p:cNvPr>
              <p:cNvSpPr txBox="1"/>
              <p:nvPr/>
            </p:nvSpPr>
            <p:spPr>
              <a:xfrm>
                <a:off x="545122" y="502916"/>
                <a:ext cx="3952143" cy="2022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3,1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96FFE3-BAB1-40AE-A219-70F97B0C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2" y="502916"/>
                <a:ext cx="3952143" cy="2022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C25239-A94A-47D0-A1D9-77DD93C9A7DE}"/>
                  </a:ext>
                </a:extLst>
              </p:cNvPr>
              <p:cNvSpPr txBox="1"/>
              <p:nvPr/>
            </p:nvSpPr>
            <p:spPr>
              <a:xfrm>
                <a:off x="3056112" y="2493774"/>
                <a:ext cx="2294007" cy="2027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,2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C25239-A94A-47D0-A1D9-77DD93C9A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112" y="2493774"/>
                <a:ext cx="2294007" cy="2027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B4EE1B-3925-437E-A8F6-5BD4135EFD49}"/>
                  </a:ext>
                </a:extLst>
              </p:cNvPr>
              <p:cNvSpPr txBox="1"/>
              <p:nvPr/>
            </p:nvSpPr>
            <p:spPr>
              <a:xfrm>
                <a:off x="4073640" y="4877042"/>
                <a:ext cx="1875744" cy="1818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,2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2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B4EE1B-3925-437E-A8F6-5BD4135EF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40" y="4877042"/>
                <a:ext cx="1875744" cy="1818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EAC39F-719D-46A4-8A03-261582AB1958}"/>
                  </a:ext>
                </a:extLst>
              </p:cNvPr>
              <p:cNvSpPr txBox="1"/>
              <p:nvPr/>
            </p:nvSpPr>
            <p:spPr>
              <a:xfrm>
                <a:off x="7638003" y="351260"/>
                <a:ext cx="2798308" cy="1332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EAC39F-719D-46A4-8A03-261582AB1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003" y="351260"/>
                <a:ext cx="2798308" cy="1332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9471EC-0824-493B-9A23-4FF308EA8F94}"/>
                  </a:ext>
                </a:extLst>
              </p:cNvPr>
              <p:cNvSpPr txBox="1"/>
              <p:nvPr/>
            </p:nvSpPr>
            <p:spPr>
              <a:xfrm>
                <a:off x="8676673" y="4914262"/>
                <a:ext cx="2443162" cy="1491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,2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9471EC-0824-493B-9A23-4FF308EA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3" y="4914262"/>
                <a:ext cx="2443162" cy="1491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EFF51-D6EC-4E22-87DF-CB35A330B948}"/>
                  </a:ext>
                </a:extLst>
              </p:cNvPr>
              <p:cNvSpPr txBox="1"/>
              <p:nvPr/>
            </p:nvSpPr>
            <p:spPr>
              <a:xfrm>
                <a:off x="8905273" y="2701138"/>
                <a:ext cx="1985962" cy="1612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,2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2,1</m:t>
                              </m:r>
                            </m:e>
                          </m:d>
                        </m:sub>
                      </m:sSub>
                      <m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2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EFF51-D6EC-4E22-87DF-CB35A330B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273" y="2701138"/>
                <a:ext cx="1985962" cy="16124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3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8F3F-10D3-4581-BE95-28FD9C3E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101112"/>
            <a:ext cx="11188212" cy="795703"/>
          </a:xfrm>
        </p:spPr>
        <p:txBody>
          <a:bodyPr/>
          <a:lstStyle/>
          <a:p>
            <a:r>
              <a:rPr lang="en-US" dirty="0"/>
              <a:t>Nonlinear Parameter Estimation(Conceptual)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C7467-8FC8-4B9A-BE26-D8BC40DD0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454"/>
                <a:ext cx="10515600" cy="50955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Using a dataset: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Any number of parameters can be defined: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The parameters are picked based on the model you are fitting</a:t>
                </a:r>
              </a:p>
              <a:p>
                <a:r>
                  <a:rPr lang="en-US" dirty="0"/>
                  <a:t>The dataset is then compared to the calculated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A “cost function” is calculated as the sum squared residual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𝑐𝑎𝑙𝑐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The parameters are iterated upon to minimize the cost function – “Gradient descent”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C7467-8FC8-4B9A-BE26-D8BC40DD0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454"/>
                <a:ext cx="10515600" cy="5095509"/>
              </a:xfrm>
              <a:blipFill>
                <a:blip r:embed="rId2"/>
                <a:stretch>
                  <a:fillRect l="-1043" t="-1794" b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38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4351-A53C-425F-9DF6-14BFF83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58" y="31018"/>
            <a:ext cx="10515600" cy="1138359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1A54A-7ECE-42BE-8DA6-5C98E92BC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3288"/>
                <a:ext cx="10515600" cy="5846885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Δν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−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η∇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Learning rate, small and positive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− 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η∇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∇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ν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η∇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1A54A-7ECE-42BE-8DA6-5C98E92BC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3288"/>
                <a:ext cx="10515600" cy="58468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80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7C8-9385-4E7C-85D3-4C5AF965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Parameter Estimation (Process)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A8E2FE-D81D-42A1-879E-DB5AFBB8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9" y="1439384"/>
            <a:ext cx="10821937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residuals_of_model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(inp):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Unpack the input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 Recall fsolve, input is a single vector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nus = inp[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n+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xs = inp[n+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n+m+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Calculate the datapoints to be fitted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ycalc = f(nus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xs)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Return a vector of residuals (not squared, the function performs this)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 - ycalc) / sigma_y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0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30408</TotalTime>
  <Words>2541</Words>
  <Application>Microsoft Office PowerPoint</Application>
  <PresentationFormat>Widescreen</PresentationFormat>
  <Paragraphs>219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JetBrains Mono</vt:lpstr>
      <vt:lpstr>Menlo</vt:lpstr>
      <vt:lpstr>Times New Roman</vt:lpstr>
      <vt:lpstr>Office Theme</vt:lpstr>
      <vt:lpstr>CBE255 Discussion 11 4/15/21</vt:lpstr>
      <vt:lpstr>Reminders</vt:lpstr>
      <vt:lpstr>Agenda</vt:lpstr>
      <vt:lpstr>Linear Parameter Estimation</vt:lpstr>
      <vt:lpstr>Manipulate the Following Models Into a Form That Be Fit with a Matrix Operation</vt:lpstr>
      <vt:lpstr>PowerPoint Presentation</vt:lpstr>
      <vt:lpstr>Nonlinear Parameter Estimation(Conceptual)</vt:lpstr>
      <vt:lpstr>Gradient Descent</vt:lpstr>
      <vt:lpstr>Nonlinear Parameter Estimation (Process)</vt:lpstr>
      <vt:lpstr>Nonlinear Parameter Estimation Functions</vt:lpstr>
      <vt:lpstr>Antoine Equation Example</vt:lpstr>
      <vt:lpstr>PowerPoint Presentation</vt:lpstr>
      <vt:lpstr>PowerPoint Presentation</vt:lpstr>
      <vt:lpstr>Example: The Arrhenius 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LUKE</cp:lastModifiedBy>
  <cp:revision>297</cp:revision>
  <cp:lastPrinted>2021-04-15T16:34:41Z</cp:lastPrinted>
  <dcterms:created xsi:type="dcterms:W3CDTF">2021-01-19T19:19:36Z</dcterms:created>
  <dcterms:modified xsi:type="dcterms:W3CDTF">2021-04-15T16:36:08Z</dcterms:modified>
</cp:coreProperties>
</file>