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29" r:id="rId5"/>
    <p:sldId id="330" r:id="rId6"/>
    <p:sldId id="331" r:id="rId7"/>
    <p:sldId id="339" r:id="rId8"/>
    <p:sldId id="340" r:id="rId9"/>
    <p:sldId id="346" r:id="rId10"/>
    <p:sldId id="341" r:id="rId11"/>
    <p:sldId id="342" r:id="rId12"/>
    <p:sldId id="343" r:id="rId13"/>
    <p:sldId id="333" r:id="rId14"/>
    <p:sldId id="344" r:id="rId15"/>
    <p:sldId id="347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12</a:t>
            </a:r>
            <a:br>
              <a:rPr lang="en-US" dirty="0"/>
            </a:br>
            <a:r>
              <a:rPr lang="en-US" dirty="0"/>
              <a:t>4/22/21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35AC8F-B24D-42C1-9FDC-086030EE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9323" r="8888" b="4672"/>
          <a:stretch/>
        </p:blipFill>
        <p:spPr>
          <a:xfrm>
            <a:off x="4840165" y="967154"/>
            <a:ext cx="7086600" cy="5341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00389-8FD7-4E7C-83CB-A0FB9CD39076}"/>
              </a:ext>
            </a:extLst>
          </p:cNvPr>
          <p:cNvSpPr txBox="1"/>
          <p:nvPr/>
        </p:nvSpPr>
        <p:spPr>
          <a:xfrm>
            <a:off x="7134958" y="549518"/>
            <a:ext cx="32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 isn’t very good!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A21EE-19A6-48E3-B54C-509873A4D1D1}"/>
              </a:ext>
            </a:extLst>
          </p:cNvPr>
          <p:cNvSpPr txBox="1"/>
          <p:nvPr/>
        </p:nvSpPr>
        <p:spPr>
          <a:xfrm>
            <a:off x="335573" y="870438"/>
            <a:ext cx="42200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K1</a:t>
            </a:r>
          </a:p>
          <a:p>
            <a:r>
              <a:rPr lang="en-US" dirty="0"/>
              <a:t>0.11947430161552963</a:t>
            </a:r>
          </a:p>
          <a:p>
            <a:r>
              <a:rPr lang="en-US" dirty="0"/>
              <a:t>K2</a:t>
            </a:r>
          </a:p>
          <a:p>
            <a:r>
              <a:rPr lang="en-US" dirty="0"/>
              <a:t>0.2381011192661575</a:t>
            </a:r>
          </a:p>
          <a:p>
            <a:r>
              <a:rPr lang="en-US" dirty="0"/>
              <a:t>K3</a:t>
            </a:r>
          </a:p>
          <a:p>
            <a:r>
              <a:rPr lang="en-US" dirty="0"/>
              <a:t>0.2034321830731515</a:t>
            </a:r>
          </a:p>
          <a:p>
            <a:r>
              <a:rPr lang="en-US" dirty="0"/>
              <a:t>The best time to quench the reaction is @ t=2.19438878.</a:t>
            </a:r>
          </a:p>
          <a:p>
            <a:r>
              <a:rPr lang="en-US" dirty="0"/>
              <a:t>[V] will be 0.7160746192431494.</a:t>
            </a:r>
          </a:p>
        </p:txBody>
      </p:sp>
    </p:spTree>
    <p:extLst>
      <p:ext uri="{BB962C8B-B14F-4D97-AF65-F5344CB8AC3E}">
        <p14:creationId xmlns:p14="http://schemas.microsoft.com/office/powerpoint/2010/main" val="13438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A66C-33BB-48FD-80E7-693463D7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Kinetic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EB132-1734-49F2-B12A-046F39DB3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suspect that there are some higher order kinetics going on, specifically with component A</a:t>
                </a:r>
              </a:p>
              <a:p>
                <a:r>
                  <a:rPr lang="en-US" dirty="0"/>
                  <a:t>You’ve seen A with the following reactions in other situations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𝑓𝑎𝑠𝑡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𝑠𝑙𝑜𝑤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But, you aren’t sure the reaction is exactly second order</a:t>
                </a:r>
              </a:p>
              <a:p>
                <a:r>
                  <a:rPr lang="en-US" dirty="0"/>
                  <a:t>Re-fit the data, this time additionally fitting the exponent of [A]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EB132-1734-49F2-B12A-046F39DB3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80B-AC81-402E-9BEA-A258C003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26" y="83771"/>
            <a:ext cx="10515600" cy="1325563"/>
          </a:xfrm>
        </p:spPr>
        <p:txBody>
          <a:bodyPr/>
          <a:lstStyle/>
          <a:p>
            <a:r>
              <a:rPr lang="en-US" dirty="0"/>
              <a:t>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76EC4-D529-409B-80A7-8323FEBFA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788"/>
                <a:ext cx="10515600" cy="5935175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76EC4-D529-409B-80A7-8323FEBFA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788"/>
                <a:ext cx="10515600" cy="5935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2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32FB-94F7-45B9-A3FD-56C46666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F77B-6C17-4444-8FEA-7397E83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242"/>
            <a:ext cx="10515600" cy="4853721"/>
          </a:xfrm>
        </p:spPr>
        <p:txBody>
          <a:bodyPr/>
          <a:lstStyle/>
          <a:p>
            <a:r>
              <a:rPr lang="en-US" dirty="0"/>
              <a:t>Set upper and lower bounds</a:t>
            </a:r>
          </a:p>
          <a:p>
            <a:pPr lvl="1"/>
            <a:r>
              <a:rPr lang="en-US" dirty="0"/>
              <a:t>Feasibility boundaries</a:t>
            </a:r>
          </a:p>
          <a:p>
            <a:pPr lvl="2"/>
            <a:r>
              <a:rPr lang="en-US" dirty="0"/>
              <a:t>Will the optimized starting concentrations be substantially different than the data?</a:t>
            </a:r>
          </a:p>
          <a:p>
            <a:pPr lvl="2"/>
            <a:r>
              <a:rPr lang="en-US" dirty="0"/>
              <a:t>Will the reaction exponents be large</a:t>
            </a:r>
          </a:p>
          <a:p>
            <a:pPr lvl="1"/>
            <a:r>
              <a:rPr lang="en-US" dirty="0"/>
              <a:t>Physical boundaries</a:t>
            </a:r>
          </a:p>
          <a:p>
            <a:pPr lvl="2"/>
            <a:r>
              <a:rPr lang="en-US" dirty="0"/>
              <a:t>Can K be negative?</a:t>
            </a:r>
          </a:p>
          <a:p>
            <a:pPr lvl="2"/>
            <a:r>
              <a:rPr lang="en-US" dirty="0"/>
              <a:t>Can exponents be negative?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5795-DF6E-4946-8415-564D0E3E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FF60-A8F3-46FD-8689-8CEC6E97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FFC66-49D7-40EE-901E-77B20B06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653"/>
            <a:ext cx="1219200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Unpack data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pd.read_csv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"ODEParamData.txt"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'time [sec]'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'C_A [M]'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'C_B [M]'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'C_W [M]'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dCdt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V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-k[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A ** n * B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dB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k[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V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k[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V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kinetics_residuals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CA0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CB0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C0 = [CA0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CB0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t_eval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W = C[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can compare the residuals of A, B, and W - There is no V data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A)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B)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W)]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need to find k1, k2, k3, 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np.ones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can also modify initial values of A &amp; B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np.zeros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None of the parameters can be negative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[*(np.inf 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np.ones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don't have a good guess as to how large K's will be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Exponents are practically never greater than 2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 starting points shouldn't be 50% off of the data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kinetics_residuals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bounds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B0 = theta[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.format(k1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"Exponents before rounding"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.format(n))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Round n to the nearest .5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/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.5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"Exponent after rounding"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.format(n))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 = [A0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= k1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t_eval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[V 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best time to quench the reaction is @ t={}.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"[V] will be {}."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plt.subplots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Cplt.T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markersize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ax.legend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data"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data"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 data"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fitted"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fitted"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 fitted"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 fitted"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"Optimal Reaction"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37C1BD-9476-423F-9F57-0CB41A5DB35B}"/>
              </a:ext>
            </a:extLst>
          </p:cNvPr>
          <p:cNvSpPr txBox="1"/>
          <p:nvPr/>
        </p:nvSpPr>
        <p:spPr>
          <a:xfrm>
            <a:off x="44008" y="-1"/>
            <a:ext cx="11945879" cy="687880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Unpack data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readmatrix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"ODEParamData.txt"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1);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2);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3);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We need to find k1, k2, k3, n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[ones(1,3) * .5, 1];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We can also modify initial values of A &amp; B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xg = [xg, A_data(1), B_data(1)];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zeros(1, 6); 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None of the parameters can be negative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[inf * ones(1, 3),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% We don't have a good guess as to how large K's will be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3,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% Exponents are practically never greater than 2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1.5 *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% The starting points shouldn't be 50% off of the data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1.5 *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theta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(@kinetics_residuals,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k1 = theta(1);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k2 = theta(2);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k3 = theta(3);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 = [k1, k2, k3];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 = theta(4);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A0 = theta(5);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B0 = theta(6);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"Ks:"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"Exponent before rounding"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(n)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 = round(n / .5) * .5;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"Exponents after rounding"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(n)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(min(t), max(t), 500);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C0 = [A0, B0, 0, 0];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[~,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ode15s(@(t, y)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y, [n, k]),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C0);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3);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max(V);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(V ==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rd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markersize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8)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"B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"W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"B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"V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"W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"Optimal Reaction"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C,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n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(2:4);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C(1);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C(2);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V = C(3);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W = C(4);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dA = -k(1) * A ^ n * B;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dB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k(2) * V;</a:t>
            </a:r>
          </a:p>
          <a:p>
            <a:r>
              <a:rPr lang="de-DE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dV = -dA - k(2) * V - dW;</a:t>
            </a:r>
          </a:p>
          <a:p>
            <a:r>
              <a:rPr lang="pl-PL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Z = [dA, dB, dV, dW]';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kinetics_residuals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n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CA0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CB0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nn-NO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C0 = [CA0, CB0, 0, 0];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[~, C] = ode15s(@(t, y) </a:t>
            </a:r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y, [n, k]), t, C0);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C(:, 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C(:, 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V = C(:, 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W = C(:, 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%We can compare the residuals of A, B, and W - There is no V data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A),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B),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W)];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4657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B2E95DB-7798-4CC7-933B-E748E39C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9569" r="5833" b="3848"/>
          <a:stretch/>
        </p:blipFill>
        <p:spPr>
          <a:xfrm>
            <a:off x="4787774" y="1090045"/>
            <a:ext cx="7196506" cy="53723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3B1CB-CD81-4082-BE49-E430B2EA72B5}"/>
              </a:ext>
            </a:extLst>
          </p:cNvPr>
          <p:cNvSpPr txBox="1"/>
          <p:nvPr/>
        </p:nvSpPr>
        <p:spPr>
          <a:xfrm>
            <a:off x="207720" y="439258"/>
            <a:ext cx="60952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K1</a:t>
            </a:r>
          </a:p>
          <a:p>
            <a:r>
              <a:rPr lang="en-US" dirty="0"/>
              <a:t>0.06477022227484518</a:t>
            </a:r>
          </a:p>
          <a:p>
            <a:r>
              <a:rPr lang="en-US" dirty="0"/>
              <a:t>K2</a:t>
            </a:r>
          </a:p>
          <a:p>
            <a:r>
              <a:rPr lang="en-US" dirty="0"/>
              <a:t>0.1633878401465131</a:t>
            </a:r>
          </a:p>
          <a:p>
            <a:r>
              <a:rPr lang="en-US" dirty="0"/>
              <a:t>K3</a:t>
            </a:r>
          </a:p>
          <a:p>
            <a:r>
              <a:rPr lang="en-US" dirty="0"/>
              <a:t>0.1410649959113494</a:t>
            </a:r>
          </a:p>
          <a:p>
            <a:r>
              <a:rPr lang="en-US" dirty="0"/>
              <a:t>Exponents before rounding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2.046338262252474</a:t>
            </a:r>
          </a:p>
          <a:p>
            <a:r>
              <a:rPr lang="en-US" dirty="0"/>
              <a:t>Exponent after rounding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2.0</a:t>
            </a:r>
          </a:p>
          <a:p>
            <a:r>
              <a:rPr lang="en-US" dirty="0"/>
              <a:t>The best time to quench the reaction is @ t=1.9539078156312624.</a:t>
            </a:r>
          </a:p>
          <a:p>
            <a:r>
              <a:rPr lang="en-US" dirty="0"/>
              <a:t>[V] will be 0.9947984555330109.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752E8-39D7-44F2-8219-FF4B2F47EE94}"/>
              </a:ext>
            </a:extLst>
          </p:cNvPr>
          <p:cNvSpPr txBox="1"/>
          <p:nvPr/>
        </p:nvSpPr>
        <p:spPr>
          <a:xfrm>
            <a:off x="6440365" y="751742"/>
            <a:ext cx="8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Better!</a:t>
            </a:r>
          </a:p>
        </p:txBody>
      </p:sp>
    </p:spTree>
    <p:extLst>
      <p:ext uri="{BB962C8B-B14F-4D97-AF65-F5344CB8AC3E}">
        <p14:creationId xmlns:p14="http://schemas.microsoft.com/office/powerpoint/2010/main" val="353300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10 due Monday</a:t>
            </a:r>
          </a:p>
          <a:p>
            <a:pPr lvl="1"/>
            <a:r>
              <a:rPr lang="en-US" dirty="0"/>
              <a:t>Please submit a single PDF</a:t>
            </a:r>
          </a:p>
          <a:p>
            <a:pPr lvl="1"/>
            <a:endParaRPr lang="en-US" dirty="0"/>
          </a:p>
          <a:p>
            <a:r>
              <a:rPr lang="en-US" dirty="0"/>
              <a:t>Project 3 due Tomorrow</a:t>
            </a:r>
            <a:endParaRPr lang="en-US" baseline="30000" dirty="0"/>
          </a:p>
          <a:p>
            <a:r>
              <a:rPr lang="en-US" dirty="0"/>
              <a:t>Project 4 due May 4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Parameter estimation with ODEs</a:t>
            </a:r>
          </a:p>
          <a:p>
            <a:r>
              <a:rPr lang="en-US" dirty="0"/>
              <a:t>Topics I think are important, but we don’t get to cover in 255</a:t>
            </a:r>
          </a:p>
          <a:p>
            <a:pPr lvl="1"/>
            <a:r>
              <a:rPr lang="en-US" dirty="0"/>
              <a:t>Unit packages</a:t>
            </a:r>
          </a:p>
          <a:p>
            <a:pPr lvl="1"/>
            <a:r>
              <a:rPr lang="en-US" dirty="0"/>
              <a:t>Less heavyweight IDEs</a:t>
            </a:r>
          </a:p>
          <a:p>
            <a:pPr lvl="1"/>
            <a:r>
              <a:rPr lang="en-US" dirty="0"/>
              <a:t>Symbolic math</a:t>
            </a:r>
          </a:p>
          <a:p>
            <a:pPr lvl="1"/>
            <a:r>
              <a:rPr lang="en-US" dirty="0"/>
              <a:t>Object-oriented programing</a:t>
            </a:r>
          </a:p>
          <a:p>
            <a:pPr lvl="1"/>
            <a:r>
              <a:rPr lang="en-US" dirty="0"/>
              <a:t>Other promising scientific computing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F50A-0AFB-427A-97CB-0946492D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fit parameters with ODE solvers?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4277F-5954-47EF-A7F3-73EA05B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93" y="1897234"/>
            <a:ext cx="421455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init_guess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nu_g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residuals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nu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:n]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[n:]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y0 = fn1(nu)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fn2(nu)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y)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std_y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t)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std_t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dydt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f(t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21D014-648F-466B-A551-EF55B984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497" y="1897234"/>
            <a:ext cx="284000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init_guess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nu_g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residuals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nu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:n]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y0 = fn1(nu)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fn2(nu)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y)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std_y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dydt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f(t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523-8AC2-4986-98F5-CB179CDE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Kinetics Parameter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B0A87-2A83-49CE-881E-FFD991017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9378"/>
                <a:ext cx="10515600" cy="5056833"/>
              </a:xfrm>
            </p:spPr>
            <p:txBody>
              <a:bodyPr/>
              <a:lstStyle/>
              <a:p>
                <a:r>
                  <a:rPr lang="en-US" dirty="0"/>
                  <a:t>You’re creating a process for the following reaction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3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⇌</m:t>
                      </m:r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You have a spectrometer measuring [A], [B], &amp; [W], but [V] is too hard to detect</a:t>
                </a:r>
              </a:p>
              <a:p>
                <a:r>
                  <a:rPr lang="en-US" dirty="0"/>
                  <a:t>Take the dataset of time, [A], [B], and [W] to determine k_1, k_2, k_3, </a:t>
                </a:r>
              </a:p>
              <a:p>
                <a:r>
                  <a:rPr lang="en-US" dirty="0"/>
                  <a:t>Plot the model over the data</a:t>
                </a:r>
              </a:p>
              <a:p>
                <a:r>
                  <a:rPr lang="en-US" dirty="0"/>
                  <a:t>With your parameters predict the best time to quench this reaction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B0A87-2A83-49CE-881E-FFD991017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9378"/>
                <a:ext cx="10515600" cy="5056833"/>
              </a:xfrm>
              <a:blipFill>
                <a:blip r:embed="rId2"/>
                <a:stretch>
                  <a:fillRect l="-1043" t="-205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A0B7-3635-4718-A597-16D837DBC2D2}"/>
                  </a:ext>
                </a:extLst>
              </p:cNvPr>
              <p:cNvSpPr txBox="1"/>
              <p:nvPr/>
            </p:nvSpPr>
            <p:spPr>
              <a:xfrm>
                <a:off x="5820507" y="197729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7A0B7-3635-4718-A597-16D837DBC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07" y="1977298"/>
                <a:ext cx="342900" cy="369332"/>
              </a:xfrm>
              <a:prstGeom prst="rect">
                <a:avLst/>
              </a:prstGeom>
              <a:blipFill>
                <a:blip r:embed="rId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B2E13-F4BC-41CD-A92C-A32BDC34DC15}"/>
                  </a:ext>
                </a:extLst>
              </p:cNvPr>
              <p:cNvSpPr txBox="1"/>
              <p:nvPr/>
            </p:nvSpPr>
            <p:spPr>
              <a:xfrm>
                <a:off x="5716100" y="2506846"/>
                <a:ext cx="631947" cy="37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B2E13-F4BC-41CD-A92C-A32BDC34D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100" y="2506846"/>
                <a:ext cx="631947" cy="378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2A0535-1FDC-4D27-B6F1-7D89B519AB7C}"/>
                  </a:ext>
                </a:extLst>
              </p:cNvPr>
              <p:cNvSpPr txBox="1"/>
              <p:nvPr/>
            </p:nvSpPr>
            <p:spPr>
              <a:xfrm>
                <a:off x="6564557" y="1977326"/>
                <a:ext cx="5176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2A0535-1FDC-4D27-B6F1-7D89B519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57" y="1977326"/>
                <a:ext cx="5176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0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2044-7AAB-471B-A66B-FE930874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20" y="-39321"/>
            <a:ext cx="10515600" cy="1325563"/>
          </a:xfrm>
        </p:spPr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CAE8-3693-4487-9987-213E0B7E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565531"/>
          </a:xfrm>
        </p:spPr>
        <p:txBody>
          <a:bodyPr>
            <a:normAutofit/>
          </a:bodyPr>
          <a:lstStyle/>
          <a:p>
            <a:r>
              <a:rPr lang="en-US" dirty="0"/>
              <a:t>All measurements are from the same spectrometer, so standard deviations are arbitrary</a:t>
            </a:r>
          </a:p>
          <a:p>
            <a:r>
              <a:rPr lang="en-US" dirty="0"/>
              <a:t>The computer measures time accurately, and doesn’t need to be iterated upon</a:t>
            </a:r>
          </a:p>
          <a:p>
            <a:r>
              <a:rPr lang="en-US" dirty="0"/>
              <a:t>You can optimize the starting concentrations of [A] &amp; [B] for more accurate results</a:t>
            </a:r>
          </a:p>
          <a:p>
            <a:r>
              <a:rPr lang="en-US" dirty="0"/>
              <a:t>MATLAB doesn’t like optional arguments:</a:t>
            </a:r>
          </a:p>
          <a:p>
            <a:pPr lvl="1"/>
            <a:r>
              <a:rPr lang="en-US" dirty="0"/>
              <a:t>Recall </a:t>
            </a:r>
            <a:r>
              <a:rPr lang="en-US" dirty="0" err="1"/>
              <a:t>dydt</a:t>
            </a:r>
            <a:r>
              <a:rPr lang="en-US" dirty="0"/>
              <a:t> needs to be in the form f(t, y)</a:t>
            </a:r>
          </a:p>
          <a:p>
            <a:pPr lvl="1"/>
            <a:r>
              <a:rPr lang="en-US" dirty="0"/>
              <a:t>Define your main </a:t>
            </a:r>
            <a:r>
              <a:rPr lang="en-US" dirty="0" err="1"/>
              <a:t>dydt</a:t>
            </a:r>
            <a:r>
              <a:rPr lang="en-US" dirty="0"/>
              <a:t> = @(t, y, params)</a:t>
            </a:r>
          </a:p>
          <a:p>
            <a:pPr lvl="1"/>
            <a:r>
              <a:rPr lang="en-US" dirty="0"/>
              <a:t>Pass an anonymous function to the ode solver</a:t>
            </a:r>
          </a:p>
          <a:p>
            <a:pPr lvl="1"/>
            <a:r>
              <a:rPr lang="en-US" dirty="0"/>
              <a:t>X = ode15s(@(t, y) </a:t>
            </a:r>
            <a:r>
              <a:rPr lang="en-US" dirty="0" err="1"/>
              <a:t>dydt</a:t>
            </a:r>
            <a:r>
              <a:rPr lang="en-US" dirty="0"/>
              <a:t>(t, y, [a, b, c,…], y0,…)</a:t>
            </a:r>
          </a:p>
        </p:txBody>
      </p:sp>
    </p:spTree>
    <p:extLst>
      <p:ext uri="{BB962C8B-B14F-4D97-AF65-F5344CB8AC3E}">
        <p14:creationId xmlns:p14="http://schemas.microsoft.com/office/powerpoint/2010/main" val="3193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80B-AC81-402E-9BEA-A258C003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26" y="83771"/>
            <a:ext cx="10515600" cy="1325563"/>
          </a:xfrm>
        </p:spPr>
        <p:txBody>
          <a:bodyPr/>
          <a:lstStyle/>
          <a:p>
            <a:r>
              <a:rPr lang="en-US" dirty="0"/>
              <a:t>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76EC4-D529-409B-80A7-8323FEBFA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788"/>
                <a:ext cx="10515600" cy="5935175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 [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 [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)[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76EC4-D529-409B-80A7-8323FEBFA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788"/>
                <a:ext cx="10515600" cy="5935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3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1D6-C05D-4F4E-94F0-DC9B5ACA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EC46-8F9F-498C-A59D-139FB4BE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4A851F-3E31-4B57-9799-8FF41F68E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8"/>
            <a:ext cx="12192000" cy="6812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scipy.optimize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Unpack data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pd.read_csv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"ODEParamData.txt"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'time [sec]'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'C_A [M]'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'C_B [M]'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'C_W [M]'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to_numpy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dCdt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V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-k[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A * B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dB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k[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V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k[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* V 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kinetics_residuals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k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CA0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CB0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C0 = [CA0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CB0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t_eval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=t)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W = 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can compare the residuals of A, B, and W - There is no V data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A)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B)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W)]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resid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need to find k1, k2, k3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np.ones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can also modify initial values of A &amp; B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np.zeros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None of the parameters can be negative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[*(np.inf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np.ones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don't have a good guess as to how large K's will be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 starting points shouldn't be 50% off of the data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theta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least_squares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kinetics_residuals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bounds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B0 = theta[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{}"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.format(k1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 = [A0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 = k1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solve_ivp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t.max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t_eval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ODE_result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[V ==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plt.subplots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Cplt.T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markersize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ax.legend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data"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data"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 data"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fitted"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 fitted"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 fitted"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 fitted"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"Optimal Reaction"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965F9-D9CF-4E5D-83E2-7A380ED13EFD}"/>
              </a:ext>
            </a:extLst>
          </p:cNvPr>
          <p:cNvSpPr txBox="1"/>
          <p:nvPr/>
        </p:nvSpPr>
        <p:spPr>
          <a:xfrm>
            <a:off x="391258" y="79131"/>
            <a:ext cx="11676184" cy="686341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Unpack data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readmatrix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"ODEParamData.txt"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1);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2);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3);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We need to find k1, k2, k3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[ones(1,3) * .5];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We can also modify initial values of A &amp; B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xg = [xg, A_data(1), B_data(1)];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zeros(1, 5); 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None of the parameters can be negative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[inf * ones(1, 3),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% We don't have a good guess as to how large K's will be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1.5 *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(1),</a:t>
            </a:r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% The starting points shouldn't be 50% off of the data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1.5 *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theta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(@kinetics_residuals,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xg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k1 = theta(1);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k2 = theta(2);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k3 = theta(3);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 = [k1, k2, k3];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A0 = theta(4);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B0 = theta(5);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"Ks:"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(min(t), max(t), 500);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C0 = [A0, B0, 0, 0];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[~,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ode15s(@(t, y)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y, [k]),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C0);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 3);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max(V);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(V ==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'.'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Cplt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rd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markersize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8)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"B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"W data"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"B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"V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"W fitted"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"Optimal Reaction"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C,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C(1);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C(2);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V = C(3);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W = C(4);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dA = -k(1) * A * B;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dB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k(2) * V;</a:t>
            </a:r>
          </a:p>
          <a:p>
            <a:r>
              <a:rPr lang="de-DE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dV = -dA - k(2) * V - dW;</a:t>
            </a:r>
          </a:p>
          <a:p>
            <a:r>
              <a:rPr lang="pl-PL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Z = [dA, dB, dV, dW]';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kinetics_residuals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global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CA0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CB0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nn-NO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C0 = [CA0, CB0, 0, 0];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[~, C] = ode15s(@(t, y) </a:t>
            </a:r>
            <a:r>
              <a:rPr lang="fr-FR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dCdt</a:t>
            </a:r>
            <a:r>
              <a:rPr lang="fr-F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y, [k]), t, C0);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C(:, 1);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 = C(:, 2);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V = C(:, 3);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W = C(:, 4);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%We can compare the residuals of A, B, and W - There is no V data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A),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B),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W_data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W)];</a:t>
            </a:r>
          </a:p>
          <a:p>
            <a:r>
              <a:rPr lang="en-US" sz="9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64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31058</TotalTime>
  <Words>3912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JetBrains Mono</vt:lpstr>
      <vt:lpstr>Times New Roman</vt:lpstr>
      <vt:lpstr>Office Theme</vt:lpstr>
      <vt:lpstr>CBE255 Discussion 12 4/22/21</vt:lpstr>
      <vt:lpstr>Reminders</vt:lpstr>
      <vt:lpstr>Agenda</vt:lpstr>
      <vt:lpstr>How to fit parameters with ODE solvers?</vt:lpstr>
      <vt:lpstr>Chemical Kinetics Parameter Example</vt:lpstr>
      <vt:lpstr>More Info</vt:lpstr>
      <vt:lpstr>Kinetics</vt:lpstr>
      <vt:lpstr>PowerPoint Presentation</vt:lpstr>
      <vt:lpstr>PowerPoint Presentation</vt:lpstr>
      <vt:lpstr>PowerPoint Presentation</vt:lpstr>
      <vt:lpstr>New Kinetic Model</vt:lpstr>
      <vt:lpstr>Kinetics</vt:lpstr>
      <vt:lpstr>Hints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313</cp:revision>
  <cp:lastPrinted>2021-04-15T16:34:41Z</cp:lastPrinted>
  <dcterms:created xsi:type="dcterms:W3CDTF">2021-01-19T19:19:36Z</dcterms:created>
  <dcterms:modified xsi:type="dcterms:W3CDTF">2021-04-22T17:16:43Z</dcterms:modified>
</cp:coreProperties>
</file>