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77" r:id="rId5"/>
    <p:sldId id="280" r:id="rId6"/>
    <p:sldId id="285" r:id="rId7"/>
    <p:sldId id="281" r:id="rId8"/>
    <p:sldId id="288" r:id="rId9"/>
    <p:sldId id="289" r:id="rId10"/>
    <p:sldId id="299" r:id="rId11"/>
    <p:sldId id="284" r:id="rId12"/>
    <p:sldId id="286" r:id="rId13"/>
    <p:sldId id="290" r:id="rId14"/>
    <p:sldId id="291" r:id="rId15"/>
    <p:sldId id="292" r:id="rId16"/>
    <p:sldId id="293" r:id="rId17"/>
    <p:sldId id="297" r:id="rId18"/>
    <p:sldId id="298" r:id="rId19"/>
    <p:sldId id="307" r:id="rId20"/>
    <p:sldId id="308" r:id="rId21"/>
    <p:sldId id="309" r:id="rId22"/>
    <p:sldId id="310" r:id="rId23"/>
    <p:sldId id="306" r:id="rId24"/>
    <p:sldId id="296" r:id="rId25"/>
    <p:sldId id="300" r:id="rId26"/>
    <p:sldId id="302" r:id="rId27"/>
    <p:sldId id="301" r:id="rId28"/>
    <p:sldId id="303" r:id="rId29"/>
    <p:sldId id="304" r:id="rId30"/>
    <p:sldId id="3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NER MICHAEL LUKE" initials="TML" lastIdx="1" clrIdx="0">
    <p:extLst>
      <p:ext uri="{19B8F6BF-5375-455C-9EA6-DF929625EA0E}">
        <p15:presenceInfo xmlns:p15="http://schemas.microsoft.com/office/powerpoint/2012/main" userId="TURNER MICHAEL LU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939" y="8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4T16:53:35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13 562,'-8'7,"8"-7,0 0,0 0,0 0,0 0,-1 0,1 0,0 1,0-1,0 0,0 0,0 0,0 0,0 0,0 0,-1 0,1 0,0 0,0 0,0 0,0 0,0 0,0 0,0 0,0 0,-1 0,1 0,0 0,0 0,0 0,0-1,0 1,0 0,0 0,0 0,0 0,-1 0,1 0,0-2,0 0,0 1,0-1,0 0,0 1,0-1,1 0,0-2,2-9,1 0,0 0,1 0,1 0,0 1,0 0,1 0,14-17,3 0,53-50,-44 50,0 1,2 2,0 2,2 1,1 1,0 3,2 1,0 2,0 1,2 2,0 3,0 1,72-6,-57 12,2 0,80-14,-31-5,-108 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4T16:53:52.7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1 578,'3'-5,"0"1,0-1,0 0,-1 0,0 0,1 0,0-8,3-2,124-413,-125 404,-4 18,-2 8,-6 14,-89 300,78-251,-4 15,29-90,6-14,17-38,70-136,-72 149,66-88,-90 132,0 0,0 1,1-1,-1 1,1 0,0 1,0-1,0 1,0 0,1 0,-1 1,1 0,0 0,0 0,-1 0,1 1,0 0,0 0,1 1,-1 0,0 0,0 0,11 3,-14-3,1 1,-1 0,0 1,0-1,0 0,0 1,0 0,0 0,0 0,-1 0,1 0,-1 0,1 1,-1-1,0 1,0 0,0-1,0 1,-1 0,1 0,-1 0,0 1,2 3,-1 4,0 0,0-1,-1 1,-1 0,0 0,-1 11,-30 197,17-147,-6 119,21-171,-1-17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4T16:53:53.7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102 1,'46'-1,"57"2,-89 0,-1 1,0 0,0 1,-1 0,21 8,-31-10,1 1,-1-1,1 0,-1 1,0-1,0 1,0-1,0 1,0 0,0 0,0 0,2 3,-4-3,1-1,0 1,-1 0,1-1,-1 1,1 0,-1-1,0 1,1 0,-1 0,0 0,0-1,-1 1,1 0,0 0,0-1,-1 1,1 0,-2 2,0 1,-1 1,0-1,0 0,-1 0,0 0,1 0,-7 5,-35 29,35-31,-156 119,165-126,-9 7,10-8,0 0,0 0,1 0,-1 0,0 0,0 0,0 0,0 0,0 0,0 0,1 0,-1 0,0 1,0-1,0 0,0 0,0 0,0 0,1 0,-1 0,0 0,0 0,0 0,0 0,0 0,0 1,0-1,0 0,0 0,0 0,1 0,-1 0,0 0,0 0,0 1,0-1,0 0,0 0,0 0,0 0,0 0,0 0,0 1,0-1,0 0,0 0,0 0,0 0,0 0,0 0,0 1,-1-1,1 0,0 0,0 0,0 0,0 0,0 0,0 0,0 1,0-1,0 0,0 0,-1 0,1 0,0 0,0 0,7 0,1-1,0 0,13-4,3 0,58-7,-66 11,1 0,32 3,-47-2,-1 0,0 0,1 0,-1 0,1 1,-1-1,0 1,1-1,-1 1,0 0,1-1,-1 1,0 0,0 0,0 0,2 1,-2-1,-1 1,1-1,-1 0,1 0,-1 1,1-1,-1 0,0 1,0-1,0 0,1 1,-1-1,0 0,-1 1,1-1,0 1,0-1,-1 2,-2 7,0-1,0 1,-1-1,-8 14,-24 34,31-49,-25 34,-68 75,75-93,-1-2,-1 0,-2-2,-32 20,35-27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4T16:54:12.5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4T16:54:29.4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54,'124'-11,"-29"2,219 16,-131 1,323-23,-125 0,117 3,-352 6,153 13,360 16,-374-24,-267 1,0-1,0-1,1-1,24-6,-33 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4T16:55:10.5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4T16:53:38.5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131 273,'41'57,"-35"-51,0 0,0 0,1 0,0-1,0 0,0 0,1 0,-1-1,1 0,8 2,-5-2,-1-2,1 1,0-1,0-1,0 0,0 0,13-2,-3-1,-1-1,1-1,-1-1,0-1,0-1,-1 0,0-2,19-11,-8 3,-1-2,-1-1,29-27,-37 28,0-1,-2-1,0-1,19-30,-13 10,-22 38,-1 0,1 0,-1-1,1 1,-1-1,0 1,0-9,-1 12,0 1,0-1,0 0,0 1,0-1,0 1,0-1,-1 0,1 1,0-1,0 1,0-1,-1 1,1-1,0 1,-1-1,1 1,-1-1,1 1,0-1,-1 1,1-1,-1 1,1 0,-1-1,1 1,-1 0,1 0,-1-1,1 1,-1 0,0 0,1 0,-1 0,1 0,-1 0,0-1,0 2,-3-1,1 0,-1 1,0-1,1 1,-5 2,-12 4,1 1,0 2,-26 15,-51 42,94-66,-77 58,2 3,-89 93,153-140,1 0,1 1,0 0,0 0,2 1,0 1,1 0,1 0,1 0,0 1,2 0,0 0,-2 24,6-39,-1 0,1 0,0 0,1 0,-1 0,1 0,0 0,0 0,0 0,0-1,4 7,-4-7,0-1,1 0,0 0,-1 0,1 0,0 0,0 0,0-1,0 1,0-1,1 1,-1-1,0 0,1 0,-1 0,1 0,-1 0,4 0,4 0,0 0,0-1,-1 0,1-1,0 0,-1-1,17-4,16-3,-17 6,0 0,0 2,33 3,-61-2,0 1,0-1,0 1,0 0,0 0,1 0,-1 0,-3 2,-7 2,-134 53,119-46,1 3,0 0,-28 22,39-25,0 0,1 1,-18 22,32-35,1 1,0-1,0 0,0 1,0-1,-1 0,1 1,0-1,0 1,0-1,0 0,0 1,0-1,0 1,0-1,0 0,0 1,0-1,0 1,0-1,1 0,-1 1,0-1,0 0,0 1,0-1,1 0,-1 1,0-1,0 0,1 1,12 10,-8-7,-3-2,0 0,0 0,1 0,-1-1,1 1,-1-1,1 0,0 1,-1-1,1-1,0 1,0 0,-1-1,1 1,5-1,1 0,-1-1,1 0,15-4,1 0,-20 3,0 0,0 0,0 0,0-1,0 0,-1 0,1 0,7-7,5-3,3-3,-19 15,0 0,0-1,0 1,0 0,0 0,0-1,0 1,-1 0,1-1,0 1,-1-1,1 1,-1-1,1-1,-15 2,12 1,-10 1,0 1,0 0,0 0,0 1,0 1,1 0,0 1,-1 0,2 0,-1 1,-18 14,0 4,1 0,-40 46,66-67,-1 0,1 0,0 0,0 0,0 1,0-1,0 1,1-1,0 1,0 0,0 0,0-1,0 1,1 0,-1 6,1-7,1-1,-1 1,0-1,1 1,0-1,0 0,-1 1,1-1,0 0,1 0,-1 1,0-1,1 0,-1 0,1 0,0-1,-1 1,1 0,0-1,0 1,0-1,0 0,1 1,-1-1,3 1,6 2,1-1,-1-1,1 0,0 0,0-1,16 0,-16-1,0 0,0 1,0 0,0 1,0 1,14 4,-23-6,-1 0,0 0,1 1,-1-1,0 0,0 1,0-1,0 1,0 0,0 0,-1 0,1 0,-1 0,1 0,-1 0,0 0,1 0,-1 1,0 2,0-1,0 0,0 0,-1 0,0 0,0 0,0 0,0 0,-1 0,1 0,-1 0,-2 6,-1 0,0 0,0-1,-1 0,-1 1,0-2,0 1,0-1,-1 0,0 0,-1 0,-8 5,-4 3,-1-1,-1-1,-30 15,17-12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4T16:53:42.3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0 494,'20'-19,"1"1,1 1,0 1,45-23,103-36,75-12,42-17,-262 94,34-14,98-54,-146 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4T16:53:43.5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0 512,'4'-1,"0"1,0-1,0 1,0-1,0-1,0 1,7-4,26-16,-31 17,71-46,44-27,157-70,7-5,-260 138,33-13,-58 27,6-3,-6 3,0 0,0 0,0 0,0 0,0 0,1 0,-1 0,0 0,0 0,0-1,0 1,0 0,0 0,0 0,0 0,0 0,0 0,0 0,0-1,0 1,0 0,0 0,0 0,0 0,0 0,0 0,0 0,0-1,0 1,0 0,0 0,-1 0,1 0,0 0,0 0,0 0,0 0,0 0,0-1,0 1,0 0,0 0,0 0,0 0,-1 0,1 0,-3-2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4T16:53:45.1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116 612,'96'-227,"-19"-5,-72 214,1 0,0 0,-2 0,0 0,-1 0,1-20,-5 31,7 18,239 225,-149-149,-85-78,-1 2,0-1,16 23,-24-30,0-1,-1 1,1 0,-1 0,1 0,-1 0,0 0,0 0,0 1,-1-1,1 0,-1 1,1-1,-1 0,0 0,-1 1,1-1,-1 0,1 1,-1-1,0 0,0 0,-2 4,0-1,-1 0,0-1,0 1,-1-1,0 0,1 0,-2-1,1 0,-7 5,-9 4,-28 12,47-24,-209 84,-6-18,183-56,-1-3,-57 8,91-16,-11 0,12 0,-1 0,1 0,0 0,0 0,-1 0,1 0,0 0,0 0,-1 0,1-1,0 1,0 0,0 0,-1 0,1 0,0 0,0-1,0 1,-1 0,1 0,0 0,0-1,0 1,0 0,0 0,0 0,-1-1,1 1,0 0,0 0,0-1,0 1,0 0,0 0,0-1,0 1,0 0,1-4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4T16:53:46.0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68 454,'1'-17,"0"-1,2 1,6-30,21-49,-19 64,50-138,-60 168,-2 2,-4 5,-6 11,-35 57,14-20,-54 67,83-116,4-5,8-8,0 0,160-140,-128 118,1 3,65-35,-94 56,1 1,0 0,0 1,20-4,-29 8,-1 0,1 1,-1 0,1 0,0 0,-1 0,1 1,4 1,-6-2,0 1,-1 0,1 1,0-1,-1 0,1 1,0 0,-1-1,0 1,1 0,-1 0,0 1,2 2,1 2,-1-1,-1 1,1 0,-1 0,-1 0,1 0,-1 1,0-1,1 14,-1 4,-1 41,-3-22,-2 0,-1 0,-3-1,-17 59,23-96,2-3,-1-1,1 0,-1 0,0 0,1 0,-1-1,0 1,0 0,0 0,-1 0,-1 2,2-5,1-1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4T16:53:47.6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18 164,'15'-12,"0"1,0 0,1 1,27-12,70-23,-18 14,-71 24,-1 2,28-4,-50 9,0 0,1 0,-1 0,0 0,1 0,-1 0,1 0,-1 1,0-1,1 0,1 2,-2-2,-1 0,1 1,-1-1,1 1,-1-1,1 0,-1 1,0-1,1 1,-1-1,0 1,1-1,-1 1,0-1,1 1,-1 0,0-1,0 1,0 0,0 2,0 0,0 0,0-1,-1 1,1 0,-1-1,0 1,0 0,0-1,-2 5,-7 12,-1-2,0 1,-2-1,-23 26,-68 54,-5-13,92-73,0 0,-1-2,-1 0,-34 11,52-20,-1 1,-1 0,0 0,1-1,-1 1,0-1,1 0,-5 0,7 0,0 0,0 0,0 0,0 0,0 0,0 0,0 0,0 0,0 0,0 0,0 0,0 0,0 0,0 0,0 0,0 0,0 0,0 0,0 0,0 0,0 0,0 0,0 0,0 0,0 0,0 0,0 0,0 0,0 0,0 0,0 0,0 0,0 0,0 0,0 0,0 0,0 0,0 0,6-2,10 1,197 21,-66-4,3-7,-116-8,0-2,45-7,-47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4T16:53:49.4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0,'9'7,"0"0,15 7,-13-7,6 2,0 0,1-2,28 10,59 9,-62-16,123 29,230 58,-389-95,61 16,113 17,36-1,-161-24,-38-7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4T16:53:51.6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71 462,'-3'0,"1"1,-1-1,0 1,0 0,0 0,0 0,1 0,-1 0,0 1,1-1,0 1,-4 2,-2 3,0 0,-7 9,13-16,2-2,2-7,69-183,-48 136,-4 8,-8 16,2 0,2 1,23-39,-36 67,1 0,-1 0,0 0,1 0,0 0,0 1,-1 0,2-1,-1 1,0 0,4-2,-5 4,0-1,0 1,-1-1,1 1,0 0,0-1,-1 1,1 0,0 0,0 1,-1-1,1 0,0 0,0 1,-1-1,1 1,0 0,-1-1,1 1,-1 0,1 0,-1 0,1 0,-1 0,0 0,3 3,4 5,1 1,-1 1,-1 0,8 14,23 52,-32-63,80 191,-18-39,-33-93,-35-73,0 0,0 1,0-1,1 0,-1 0,0 0,0 1,0-1,0 0,0 1,0-1,0 0,0 0,0 1,0-1,0 0,0 0,0 1,0-1,0 0,-1 0,1 1,0-1,0 0,0 0,0 1,0-1,0 0,-1 0,1 0,0 0,0 1,0-1,-1 0,1 0,0 0,0 0,-1 1,-12 1,8-1,-100 17,-160 20,248-37,-2 0,0 0,-25-3,41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18E8-83F0-4164-A549-3EA0FDAA5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84351-7CDC-43BB-8755-00C13EDE8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233E-F72A-4A88-AB6D-3F255413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9C4A-24D0-4B44-A968-0E62DB01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3DCF-5940-418A-AFA5-2C9B49C6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F7AD-6CAB-4974-91AC-54B832AB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BAF6-9D1E-466D-BE69-614F35EBB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F4EF-930F-43F6-8F13-8A21C85C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A95-DED6-42A8-A23E-7D9490AC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B300-1344-4082-9B62-D259E34D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2CC74-C540-49F2-BA3A-0BA058E4B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76631-0BDA-477E-99F0-EA0BE2EA2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134E-D8B0-4C05-939C-CCC3E1B1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A1EC-2E39-45D6-82F9-9211B5E9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FFD38-E79D-43D6-B714-A80CA2ED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21B9-2EF5-45F1-8948-F19F65F0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3FE5-77BF-4CBB-A35B-DFED1B2E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34E4-8EED-403E-82EB-78BD3F65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097F-3033-46AB-A7EB-D95B9D0B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D3DF-0DB3-4431-B8BD-04A9117D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BE20-D716-4321-811F-D850EFFD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8154-BD6A-4317-B908-C1C1CFFF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E0F4-7B00-409C-9B71-F41E1375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28D99-E3CC-4729-B2E3-5265494E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BA9A-6B9F-4E01-968B-7C9D270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E118-5B8C-4E60-BD2A-77619A4F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9D63-B07D-4D24-B5C0-2DE9EDA6D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2717E-935E-4A4A-A8B6-2D7054E7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B2AAF-D5E2-4906-B3A2-E34FF204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5D6DC-BB26-4AB0-963C-5D56EFD7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0F45B-14BA-4616-905C-22D83CF3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3AE-1D3B-4C82-A736-93220263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1E13-C0D0-48F8-A4BF-9B7DAC60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EAADA-7852-40F5-8B38-FBEF3ADCD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1689F-6B91-4960-97F0-9E87B1B91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1D284-B82A-40FD-960A-877D620F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3CA8D-3BF0-4B3F-80B9-6742ABD3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E42C2-6EC0-4DAE-97FE-2969503D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157EC-81C8-4D55-87DD-C534A64E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58A5-E2F3-4D20-B968-97D4BB65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2783B-1CD8-4969-A9AE-80CECAC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14935-3880-44E1-AF2D-A7EFF031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1B6E-A532-4D75-B52E-61F4E415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A4AC7-7493-4434-8B4B-B07A52D9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F5252-5363-4AB7-8251-C6F2B76E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5A866-668C-4C46-92C3-43C73EDF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C4C0-6801-40ED-B6CA-9C54687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3F85-CBAE-4503-9940-E1CEA9AB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70C4E-BF27-42D5-8F07-0F22330D9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FF05-07AE-4EA4-9DE1-AEAE4C2F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F18E-9B6F-46F1-B7E4-7E1E937C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C19C-EA0D-4AED-A649-C3F39A11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2EBB-3848-4135-AE8D-3D00112A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CECD1-CEF8-4229-AB71-27BCE3BC6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0236E-2285-4313-86A0-315C372B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16E77-1D19-414D-AB15-7C977D3E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6185C-1005-4ED2-9B9E-1FF75015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46364-4FD8-4CFF-AC59-676002FD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4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27C25-6CB2-4937-A2D6-9E7071B9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046D8-C724-440B-90A1-5D972F58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DEED-87BD-4115-AFF9-A60E9E3B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2F256-8A61-4730-B369-09CDC4CFCD4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E1A8-EABB-4338-B652-18D985A9B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8FB9-90C5-4E7D-AE62-8B20EACBE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3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8.png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customXml" Target="../ink/ink5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2.png"/><Relationship Id="rId24" Type="http://schemas.openxmlformats.org/officeDocument/2006/relationships/customXml" Target="../ink/ink11.xml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26.png"/><Relationship Id="rId4" Type="http://schemas.openxmlformats.org/officeDocument/2006/relationships/customXml" Target="../ink/ink1.xml"/><Relationship Id="rId9" Type="http://schemas.openxmlformats.org/officeDocument/2006/relationships/image" Target="../media/image2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30.png"/><Relationship Id="rId30" Type="http://schemas.openxmlformats.org/officeDocument/2006/relationships/customXml" Target="../ink/ink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matlab/matlab_prog/operator-precedenc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9ED1-9EDB-45FB-8BFE-11AF481F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25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CBE255</a:t>
            </a:r>
            <a:br>
              <a:rPr lang="en-US" dirty="0"/>
            </a:br>
            <a:r>
              <a:rPr lang="en-US" dirty="0"/>
              <a:t>Discussion 2</a:t>
            </a:r>
            <a:br>
              <a:rPr lang="en-US" dirty="0"/>
            </a:br>
            <a:r>
              <a:rPr lang="en-US" dirty="0"/>
              <a:t>2/4/21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D94F7-EA1F-42CB-83B7-08F34C125F92}"/>
              </a:ext>
            </a:extLst>
          </p:cNvPr>
          <p:cNvSpPr txBox="1"/>
          <p:nvPr/>
        </p:nvSpPr>
        <p:spPr>
          <a:xfrm>
            <a:off x="3077309" y="4180742"/>
            <a:ext cx="669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If you are not registered for this discussion, let me know so I can send you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037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B8D5-9CC4-4790-9DB8-17E61E2A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by Hand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6431-68C6-4D8F-82CB-ECA571E6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False</a:t>
            </a:r>
          </a:p>
          <a:p>
            <a:r>
              <a:rPr lang="en-US" dirty="0"/>
              <a:t>2. [1, 1, 1, 0]</a:t>
            </a:r>
          </a:p>
          <a:p>
            <a:r>
              <a:rPr lang="en-US" dirty="0"/>
              <a:t>3. [0, 1, 0, 0]</a:t>
            </a:r>
          </a:p>
          <a:p>
            <a:r>
              <a:rPr lang="en-US" dirty="0"/>
              <a:t>4. [1, 1, 1, 0]</a:t>
            </a:r>
          </a:p>
          <a:p>
            <a:r>
              <a:rPr lang="en-US" dirty="0"/>
              <a:t>5. [0, 1, 1, 0] , XOR</a:t>
            </a:r>
          </a:p>
          <a:p>
            <a:r>
              <a:rPr lang="en-US" dirty="0"/>
              <a:t>6. [1, 1, 1, 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3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3929-F5C7-4CCC-9315-F190D7B5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07BF-DC96-44D7-AED8-FF5EDB2B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Operate on two arguments, and return a Boolean (Remember true and false are literally just 1 and 0 in MATLAB)</a:t>
            </a:r>
          </a:p>
          <a:p>
            <a:r>
              <a:rPr lang="en-US" dirty="0"/>
              <a:t>Equal to</a:t>
            </a:r>
          </a:p>
          <a:p>
            <a:pPr marL="457200" lvl="1" indent="0">
              <a:buNone/>
            </a:pPr>
            <a:r>
              <a:rPr lang="en-US" dirty="0"/>
              <a:t>==</a:t>
            </a:r>
          </a:p>
          <a:p>
            <a:r>
              <a:rPr lang="en-US" dirty="0"/>
              <a:t>Not equal to</a:t>
            </a:r>
          </a:p>
          <a:p>
            <a:pPr marL="457200" lvl="1" indent="0">
              <a:buNone/>
            </a:pPr>
            <a:r>
              <a:rPr lang="en-US" dirty="0"/>
              <a:t>~=</a:t>
            </a:r>
          </a:p>
          <a:p>
            <a:r>
              <a:rPr lang="en-US" dirty="0"/>
              <a:t>Greater than</a:t>
            </a:r>
          </a:p>
          <a:p>
            <a:pPr marL="457200" lvl="1" indent="0">
              <a:buNone/>
            </a:pPr>
            <a:r>
              <a:rPr lang="en-US" dirty="0"/>
              <a:t>&gt;</a:t>
            </a:r>
          </a:p>
          <a:p>
            <a:r>
              <a:rPr lang="en-US" dirty="0"/>
              <a:t>Greater than or equal to</a:t>
            </a:r>
          </a:p>
          <a:p>
            <a:pPr marL="457200" lvl="1" indent="0">
              <a:buNone/>
            </a:pPr>
            <a:r>
              <a:rPr lang="en-US" dirty="0"/>
              <a:t>&gt;=</a:t>
            </a:r>
          </a:p>
          <a:p>
            <a:r>
              <a:rPr lang="en-US" dirty="0"/>
              <a:t>Less than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</a:p>
          <a:p>
            <a:r>
              <a:rPr lang="en-US" dirty="0"/>
              <a:t>Less than or equal to</a:t>
            </a:r>
          </a:p>
          <a:p>
            <a:pPr marL="457200" lvl="1" indent="0">
              <a:buNone/>
            </a:pPr>
            <a:r>
              <a:rPr lang="en-US" dirty="0"/>
              <a:t>&lt;=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9C53-037A-4154-AA7C-22788016A332}"/>
              </a:ext>
            </a:extLst>
          </p:cNvPr>
          <p:cNvSpPr txBox="1"/>
          <p:nvPr/>
        </p:nvSpPr>
        <p:spPr>
          <a:xfrm>
            <a:off x="4969565" y="2275811"/>
            <a:ext cx="586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and relational operation on matrices are always performed element-wise!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18B633-B438-4B8B-9CDA-6D59712E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946" y="2922141"/>
            <a:ext cx="2491160" cy="3558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7E709E-5429-4CB1-86C8-443143AB2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453" y="4220164"/>
            <a:ext cx="2793129" cy="22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5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1ED0-0D1C-46BF-B0F7-37F8D2A4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46" y="18255"/>
            <a:ext cx="10515600" cy="1325563"/>
          </a:xfrm>
        </p:spPr>
        <p:txBody>
          <a:bodyPr/>
          <a:lstStyle/>
          <a:p>
            <a:r>
              <a:rPr lang="en-US" dirty="0"/>
              <a:t>Logic, Comparison, and Order of Operation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49CD-C806-4E3F-ACA7-C5B13C44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090" y="1390406"/>
            <a:ext cx="3707422" cy="4351338"/>
          </a:xfrm>
        </p:spPr>
        <p:txBody>
          <a:bodyPr>
            <a:normAutofit/>
          </a:bodyPr>
          <a:lstStyle/>
          <a:p>
            <a:r>
              <a:rPr lang="en-US" dirty="0"/>
              <a:t>Predict the output of the following (if you see something new google it!)</a:t>
            </a:r>
          </a:p>
          <a:p>
            <a:r>
              <a:rPr lang="en-US" dirty="0"/>
              <a:t>Do it on paper before checking in MATLAB</a:t>
            </a:r>
          </a:p>
          <a:p>
            <a:pPr lvl="1"/>
            <a:r>
              <a:rPr lang="en-US" dirty="0"/>
              <a:t>If you get any wrong, try breaking them down into smaller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1F0C3-971B-4EA8-A688-2E373B930A39}"/>
              </a:ext>
            </a:extLst>
          </p:cNvPr>
          <p:cNvSpPr txBox="1"/>
          <p:nvPr/>
        </p:nvSpPr>
        <p:spPr>
          <a:xfrm>
            <a:off x="4312628" y="1239714"/>
            <a:ext cx="76617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[1 2 0];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 = [3 4 5];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sum(a&gt;=1)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a&gt;=1 &amp; b&lt;4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sum(b &gt; 2 | a) + b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 - 2 .* b &amp; (b &lt; 2) + 8) .* a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 &amp; ~b | a + 4 * 32 &amp; ~a &amp; (3 * 5) + ~(a | b) + true - (b | a)) * false</a:t>
            </a:r>
          </a:p>
        </p:txBody>
      </p:sp>
    </p:spTree>
    <p:extLst>
      <p:ext uri="{BB962C8B-B14F-4D97-AF65-F5344CB8AC3E}">
        <p14:creationId xmlns:p14="http://schemas.microsoft.com/office/powerpoint/2010/main" val="61331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8B50-3912-41C9-85C9-04467400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and Comparison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D8FA-1A75-4DD6-B76B-62014B3C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index an array with an array of Booleans with the same size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9C8E4-B275-4192-AB9E-6FD6BC87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7090"/>
            <a:ext cx="2678040" cy="3449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03F893-F4A9-4FB5-962A-B4FED5F7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972" y="2908491"/>
            <a:ext cx="3034841" cy="258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4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0800-0C40-4395-B60B-A5564CDD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FD10-576C-4E6D-8429-23A153B4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A vector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[1 2 3;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4 5 6;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7 8 9];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all the values that are greater than 6 or less than or equal to 3</a:t>
            </a:r>
          </a:p>
          <a:p>
            <a:pPr lvl="1"/>
            <a:r>
              <a:rPr lang="en-US" dirty="0"/>
              <a:t>1) Do so without preserving the original structure</a:t>
            </a:r>
          </a:p>
          <a:p>
            <a:pPr lvl="1"/>
            <a:r>
              <a:rPr lang="en-US" dirty="0"/>
              <a:t>2) Do so with preserving the original structure (Equivalent to turning the false conditions to zero)</a:t>
            </a:r>
          </a:p>
        </p:txBody>
      </p:sp>
    </p:spTree>
    <p:extLst>
      <p:ext uri="{BB962C8B-B14F-4D97-AF65-F5344CB8AC3E}">
        <p14:creationId xmlns:p14="http://schemas.microsoft.com/office/powerpoint/2010/main" val="385338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2D2C-7549-4A86-A1DF-3AD632A2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6934-8010-40DF-AA59-31685E238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643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[1 2 3;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4 5 6;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7 8 9];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A(A&gt;6 | A&lt;=3)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.* (A&gt;6 | A&lt;=3)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0FF2D-85A1-4B46-A639-865C152071C2}"/>
              </a:ext>
            </a:extLst>
          </p:cNvPr>
          <p:cNvSpPr txBox="1"/>
          <p:nvPr/>
        </p:nvSpPr>
        <p:spPr>
          <a:xfrm>
            <a:off x="6376946" y="1690688"/>
            <a:ext cx="5120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1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7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2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3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9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7     8     9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5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F4E1-D62A-479E-9832-44E3B6C5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559D0-1610-4A8B-94A9-24F396377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4596"/>
                <a:ext cx="10515600" cy="498963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MATLAB is optimized for linear algebra</a:t>
                </a:r>
              </a:p>
              <a:p>
                <a:r>
                  <a:rPr lang="en-US" dirty="0"/>
                  <a:t>I’m not going to spend much time on math320 review</a:t>
                </a:r>
              </a:p>
              <a:p>
                <a:r>
                  <a:rPr lang="en-US" dirty="0"/>
                  <a:t>Matrix multiplication</a:t>
                </a:r>
              </a:p>
              <a:p>
                <a:pPr lvl="1"/>
                <a:r>
                  <a:rPr lang="en-US" dirty="0"/>
                  <a:t>C = A * B</a:t>
                </a:r>
              </a:p>
              <a:p>
                <a:pPr lvl="1"/>
                <a:r>
                  <a:rPr lang="en-US" dirty="0"/>
                  <a:t>A has shape (</a:t>
                </a:r>
                <a:r>
                  <a:rPr lang="en-US" dirty="0" err="1"/>
                  <a:t>m,n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B has shape (n, p)</a:t>
                </a:r>
              </a:p>
              <a:p>
                <a:pPr lvl="1"/>
                <a:r>
                  <a:rPr lang="en-US" dirty="0"/>
                  <a:t>The resulting matrix has shape (m, p)</a:t>
                </a:r>
              </a:p>
              <a:p>
                <a:pPr marL="457200" lvl="1" indent="0">
                  <a:buNone/>
                </a:pPr>
                <a:endParaRPr lang="en-US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559D0-1610-4A8B-94A9-24F396377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4596"/>
                <a:ext cx="10515600" cy="4989635"/>
              </a:xfrm>
              <a:blipFill>
                <a:blip r:embed="rId2"/>
                <a:stretch>
                  <a:fillRect l="-1043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08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A70A-03A3-4958-B0F8-00561ED2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Linear Systems of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93D4-784D-40C3-9FCB-8D0B766D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 = b</a:t>
            </a:r>
          </a:p>
          <a:p>
            <a:pPr marL="0" indent="0">
              <a:buNone/>
            </a:pPr>
            <a:r>
              <a:rPr lang="en-US" dirty="0"/>
              <a:t>A(n, n)</a:t>
            </a:r>
          </a:p>
          <a:p>
            <a:pPr marL="0" indent="0">
              <a:buNone/>
            </a:pPr>
            <a:r>
              <a:rPr lang="en-US" dirty="0"/>
              <a:t>x(n, 1)</a:t>
            </a:r>
          </a:p>
          <a:p>
            <a:pPr marL="0" indent="0">
              <a:buNone/>
            </a:pPr>
            <a:r>
              <a:rPr lang="en-US" dirty="0"/>
              <a:t>B(n, 1)</a:t>
            </a:r>
          </a:p>
          <a:p>
            <a:r>
              <a:rPr lang="en-US" dirty="0"/>
              <a:t>x = A</a:t>
            </a:r>
            <a:r>
              <a:rPr lang="en-US" baseline="30000" dirty="0"/>
              <a:t>-1</a:t>
            </a:r>
            <a:r>
              <a:rPr lang="en-US" dirty="0"/>
              <a:t>b</a:t>
            </a:r>
          </a:p>
          <a:p>
            <a:r>
              <a:rPr lang="en-US" dirty="0"/>
              <a:t>Recall: Matrix division is not defined, however the MATLAB syntax:</a:t>
            </a:r>
          </a:p>
          <a:p>
            <a:pPr lvl="1"/>
            <a:r>
              <a:rPr lang="en-US" dirty="0"/>
              <a:t>A\b  is equivalent to A</a:t>
            </a:r>
            <a:r>
              <a:rPr lang="en-US" baseline="30000" dirty="0"/>
              <a:t>-1</a:t>
            </a:r>
            <a:r>
              <a:rPr lang="en-US" dirty="0"/>
              <a:t>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19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22AC-DB60-44F3-8D65-BC070864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051359" cy="116947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System of Equations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FB818D-22BE-4A37-A54C-DC757D3E0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Solve with matrix operations:</a:t>
                </a: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+5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−6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+4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+6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−2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11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+4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−6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+5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=8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+4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+5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+9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+6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− 6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−6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FB818D-22BE-4A37-A54C-DC757D3E0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D7E68EE-1D14-4B52-B408-A5D60D9B8A99}"/>
              </a:ext>
            </a:extLst>
          </p:cNvPr>
          <p:cNvSpPr txBox="1"/>
          <p:nvPr/>
        </p:nvSpPr>
        <p:spPr>
          <a:xfrm>
            <a:off x="10188757" y="1184312"/>
            <a:ext cx="1265288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x =</a:t>
            </a:r>
          </a:p>
          <a:p>
            <a:endParaRPr lang="en-US" dirty="0"/>
          </a:p>
          <a:p>
            <a:r>
              <a:rPr lang="en-US" dirty="0"/>
              <a:t>    0.3767</a:t>
            </a:r>
          </a:p>
          <a:p>
            <a:r>
              <a:rPr lang="en-US" dirty="0"/>
              <a:t>   -0.0516</a:t>
            </a:r>
          </a:p>
          <a:p>
            <a:r>
              <a:rPr lang="en-US" dirty="0"/>
              <a:t>    0.1182</a:t>
            </a:r>
          </a:p>
          <a:p>
            <a:r>
              <a:rPr lang="en-US" dirty="0"/>
              <a:t>   -0.4950</a:t>
            </a:r>
          </a:p>
          <a:p>
            <a:r>
              <a:rPr lang="en-US" dirty="0"/>
              <a:t>    0.0826</a:t>
            </a:r>
          </a:p>
        </p:txBody>
      </p:sp>
    </p:spTree>
    <p:extLst>
      <p:ext uri="{BB962C8B-B14F-4D97-AF65-F5344CB8AC3E}">
        <p14:creationId xmlns:p14="http://schemas.microsoft.com/office/powerpoint/2010/main" val="324668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0444-FD2D-4491-891C-E4D1A7F8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12" y="0"/>
            <a:ext cx="10515600" cy="1542553"/>
          </a:xfrm>
        </p:spPr>
        <p:txBody>
          <a:bodyPr/>
          <a:lstStyle/>
          <a:p>
            <a:r>
              <a:rPr lang="en-US" dirty="0"/>
              <a:t>Matrix Operations for Chemical Engineering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2125-DF64-453D-A542-6C8C29E6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485"/>
            <a:ext cx="10515600" cy="467347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νA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dirty="0"/>
              <a:t>How many independent reactions?</a:t>
            </a:r>
          </a:p>
          <a:p>
            <a:r>
              <a:rPr lang="en-US" dirty="0"/>
              <a:t>Math320 : How many independent equations in a system?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9CE54-7177-4184-9444-CBFE25759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75" y="3141610"/>
            <a:ext cx="8608377" cy="32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0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4E34-3888-4F68-8059-29E82FC4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514"/>
            <a:ext cx="10515600" cy="1325563"/>
          </a:xfrm>
        </p:spPr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69611-2EEB-4C07-BA98-4A2488E6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970"/>
            <a:ext cx="10515600" cy="4351338"/>
          </a:xfrm>
        </p:spPr>
        <p:txBody>
          <a:bodyPr/>
          <a:lstStyle/>
          <a:p>
            <a:r>
              <a:rPr lang="en-US" dirty="0"/>
              <a:t>HW1 is due tomorrow at 4 PM</a:t>
            </a:r>
          </a:p>
          <a:p>
            <a:endParaRPr lang="en-US" dirty="0"/>
          </a:p>
          <a:p>
            <a:r>
              <a:rPr lang="en-US" dirty="0"/>
              <a:t>Submit 1 PDF file with all the questions</a:t>
            </a:r>
          </a:p>
          <a:p>
            <a:endParaRPr lang="en-US" dirty="0"/>
          </a:p>
          <a:p>
            <a:r>
              <a:rPr lang="en-US" dirty="0"/>
              <a:t>Suppress unnecessary output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27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3769-4452-420C-B574-6250E213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F55F3-28C8-41AB-BAB0-1D0B45BC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C10BB-AD44-499E-B2B0-D583CAF2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7" y="606486"/>
            <a:ext cx="8201025" cy="448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8A2CE-B9FE-4081-9902-C6C60265E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872" y="2120372"/>
            <a:ext cx="4000893" cy="39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54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27DB-8C56-412B-904C-6809A5E5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8984"/>
          </a:xfrm>
        </p:spPr>
        <p:txBody>
          <a:bodyPr/>
          <a:lstStyle/>
          <a:p>
            <a:r>
              <a:rPr lang="en-US" dirty="0"/>
              <a:t>More 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1E645D-B307-466C-A5EC-8639C5045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25104" y="3429000"/>
                <a:ext cx="3928696" cy="3081628"/>
              </a:xfrm>
            </p:spPr>
            <p:txBody>
              <a:bodyPr/>
              <a:lstStyle/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ν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ξ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d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ξ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𝑚𝑜𝑙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ξ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eaction Rate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1E645D-B307-466C-A5EC-8639C504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5104" y="3429000"/>
                <a:ext cx="3928696" cy="30816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18343B8-8953-43B8-96E8-EC25E0801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5892"/>
            <a:ext cx="12192000" cy="294995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87E76B0-5BB4-4806-8710-C3E154BF2CF7}"/>
              </a:ext>
            </a:extLst>
          </p:cNvPr>
          <p:cNvGrpSpPr/>
          <p:nvPr/>
        </p:nvGrpSpPr>
        <p:grpSpPr>
          <a:xfrm>
            <a:off x="5992574" y="910468"/>
            <a:ext cx="838800" cy="545760"/>
            <a:chOff x="5992574" y="910468"/>
            <a:chExt cx="83880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450F6D3-B5CB-425E-A582-61BE0D466FFD}"/>
                    </a:ext>
                  </a:extLst>
                </p14:cNvPr>
                <p14:cNvContentPartPr/>
                <p14:nvPr/>
              </p14:nvContentPartPr>
              <p14:xfrm>
                <a:off x="5992574" y="1167868"/>
                <a:ext cx="409680" cy="205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450F6D3-B5CB-425E-A582-61BE0D466F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83934" y="1159228"/>
                  <a:ext cx="427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C9717E-C9D7-480D-B834-EDDCF9A95437}"/>
                    </a:ext>
                  </a:extLst>
                </p14:cNvPr>
                <p14:cNvContentPartPr/>
                <p14:nvPr/>
              </p14:nvContentPartPr>
              <p14:xfrm>
                <a:off x="6526094" y="910468"/>
                <a:ext cx="305280" cy="54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C9717E-C9D7-480D-B834-EDDCF9A954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17094" y="901468"/>
                  <a:ext cx="322920" cy="56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5EE87C-97B5-41EB-B683-1A79321A89C1}"/>
              </a:ext>
            </a:extLst>
          </p:cNvPr>
          <p:cNvGrpSpPr/>
          <p:nvPr/>
        </p:nvGrpSpPr>
        <p:grpSpPr>
          <a:xfrm>
            <a:off x="6632654" y="1958068"/>
            <a:ext cx="1613520" cy="548640"/>
            <a:chOff x="6632654" y="1958068"/>
            <a:chExt cx="161352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7271C0-F1BD-4B18-BD66-AB1E40A4CAC8}"/>
                    </a:ext>
                  </a:extLst>
                </p14:cNvPr>
                <p14:cNvContentPartPr/>
                <p14:nvPr/>
              </p14:nvContentPartPr>
              <p14:xfrm>
                <a:off x="6632654" y="2328508"/>
                <a:ext cx="398520" cy="178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7271C0-F1BD-4B18-BD66-AB1E40A4CA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23654" y="2319508"/>
                  <a:ext cx="416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7048D5B-FA1B-461F-AD20-E74723CB29AE}"/>
                    </a:ext>
                  </a:extLst>
                </p14:cNvPr>
                <p14:cNvContentPartPr/>
                <p14:nvPr/>
              </p14:nvContentPartPr>
              <p14:xfrm>
                <a:off x="6958454" y="2183068"/>
                <a:ext cx="336240" cy="184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048D5B-FA1B-461F-AD20-E74723CB29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49454" y="2174068"/>
                  <a:ext cx="353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A3E5A5-8F17-42D0-BC8B-C5D0F8C7E6B3}"/>
                    </a:ext>
                  </a:extLst>
                </p14:cNvPr>
                <p14:cNvContentPartPr/>
                <p14:nvPr/>
              </p14:nvContentPartPr>
              <p14:xfrm>
                <a:off x="7378574" y="1958068"/>
                <a:ext cx="266760" cy="272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A3E5A5-8F17-42D0-BC8B-C5D0F8C7E6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69574" y="1949068"/>
                  <a:ext cx="2844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49ED3D-BB29-45A7-9FAC-04D6A8FA923C}"/>
                    </a:ext>
                  </a:extLst>
                </p14:cNvPr>
                <p14:cNvContentPartPr/>
                <p14:nvPr/>
              </p14:nvContentPartPr>
              <p14:xfrm>
                <a:off x="7688174" y="1989388"/>
                <a:ext cx="210600" cy="184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49ED3D-BB29-45A7-9FAC-04D6A8FA92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79534" y="1980748"/>
                  <a:ext cx="2282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EC2795C-449C-45B9-8702-77158F5537C9}"/>
                    </a:ext>
                  </a:extLst>
                </p14:cNvPr>
                <p14:cNvContentPartPr/>
                <p14:nvPr/>
              </p14:nvContentPartPr>
              <p14:xfrm>
                <a:off x="7989854" y="2072908"/>
                <a:ext cx="256320" cy="162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EC2795C-449C-45B9-8702-77158F5537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81214" y="2064268"/>
                  <a:ext cx="27396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54E021-CB9F-45F1-91A4-7A350FAE5639}"/>
              </a:ext>
            </a:extLst>
          </p:cNvPr>
          <p:cNvGrpSpPr/>
          <p:nvPr/>
        </p:nvGrpSpPr>
        <p:grpSpPr>
          <a:xfrm>
            <a:off x="248414" y="2758708"/>
            <a:ext cx="1317600" cy="744480"/>
            <a:chOff x="248414" y="2758708"/>
            <a:chExt cx="1317600" cy="74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58344B1-FEAA-4AF4-B828-D4B8119B087C}"/>
                    </a:ext>
                  </a:extLst>
                </p14:cNvPr>
                <p14:cNvContentPartPr/>
                <p14:nvPr/>
              </p14:nvContentPartPr>
              <p14:xfrm>
                <a:off x="248414" y="2758708"/>
                <a:ext cx="506880" cy="126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58344B1-FEAA-4AF4-B828-D4B8119B08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9414" y="2749708"/>
                  <a:ext cx="524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CD96C6-3133-4FDB-B131-7FAC91683498}"/>
                    </a:ext>
                  </a:extLst>
                </p14:cNvPr>
                <p14:cNvContentPartPr/>
                <p14:nvPr/>
              </p14:nvContentPartPr>
              <p14:xfrm>
                <a:off x="925934" y="2992348"/>
                <a:ext cx="200880" cy="247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CD96C6-3133-4FDB-B131-7FAC916834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6934" y="2983348"/>
                  <a:ext cx="218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056435-157D-4D39-9D57-FA0AD9705FC9}"/>
                    </a:ext>
                  </a:extLst>
                </p14:cNvPr>
                <p14:cNvContentPartPr/>
                <p14:nvPr/>
              </p14:nvContentPartPr>
              <p14:xfrm>
                <a:off x="1176134" y="3064348"/>
                <a:ext cx="180000" cy="234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056435-157D-4D39-9D57-FA0AD9705F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67494" y="3055708"/>
                  <a:ext cx="197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07CC2FA-FC5B-4601-9ACD-266D82677914}"/>
                    </a:ext>
                  </a:extLst>
                </p14:cNvPr>
                <p14:cNvContentPartPr/>
                <p14:nvPr/>
              </p14:nvContentPartPr>
              <p14:xfrm>
                <a:off x="1427774" y="3229948"/>
                <a:ext cx="138240" cy="273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07CC2FA-FC5B-4601-9ACD-266D826779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19134" y="3220948"/>
                  <a:ext cx="155880" cy="29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59EBCBB-60FA-4DEC-B82D-A7ED24865A29}"/>
                  </a:ext>
                </a:extLst>
              </p14:cNvPr>
              <p14:cNvContentPartPr/>
              <p14:nvPr/>
            </p14:nvContentPartPr>
            <p14:xfrm>
              <a:off x="3578054" y="6510628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59EBCBB-60FA-4DEC-B82D-A7ED24865A2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69414" y="65016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C799158-B72E-43E3-B9A1-6865A2DC5444}"/>
                  </a:ext>
                </a:extLst>
              </p14:cNvPr>
              <p14:cNvContentPartPr/>
              <p14:nvPr/>
            </p14:nvContentPartPr>
            <p14:xfrm>
              <a:off x="6573254" y="2983348"/>
              <a:ext cx="1302120" cy="19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C799158-B72E-43E3-B9A1-6865A2DC544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64254" y="2974708"/>
                <a:ext cx="13197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D752414-EDD2-47A3-AAC8-660DFDB44C1B}"/>
                  </a:ext>
                </a:extLst>
              </p14:cNvPr>
              <p14:cNvContentPartPr/>
              <p14:nvPr/>
            </p14:nvContentPartPr>
            <p14:xfrm>
              <a:off x="3485894" y="5011228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D752414-EDD2-47A3-AAC8-660DFDB44C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77254" y="500258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C52AC06-F761-4EB9-B08F-270CE4E118D8}"/>
              </a:ext>
            </a:extLst>
          </p:cNvPr>
          <p:cNvSpPr txBox="1"/>
          <p:nvPr/>
        </p:nvSpPr>
        <p:spPr>
          <a:xfrm>
            <a:off x="970807" y="4281886"/>
            <a:ext cx="609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Use this component order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"O2"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"N2O4"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"N2O5"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883749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85F0-2C98-41E6-8A5A-747872FF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412"/>
            <a:ext cx="3593123" cy="621616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36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v=[1 2 -2];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sz="36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"O2"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"N2O4"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"N2O5"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%a)</a:t>
            </a: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=0.3; </a:t>
            </a:r>
            <a:r>
              <a:rPr lang="en-US" sz="36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%mol/(m^3*s)</a:t>
            </a: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v * </a:t>
            </a:r>
            <a:r>
              <a:rPr lang="en-US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6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"A:\nProd Rates:"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%b)</a:t>
            </a: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dn_observed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[0.78 1.84]';</a:t>
            </a:r>
          </a:p>
          <a:p>
            <a:pPr marL="0" indent="0">
              <a:buNone/>
            </a:pPr>
            <a:r>
              <a:rPr lang="en-US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vslice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v(1, 1:2);</a:t>
            </a:r>
          </a:p>
          <a:p>
            <a:pPr marL="0" indent="0">
              <a:buNone/>
            </a:pPr>
            <a:r>
              <a:rPr lang="en-US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ext_observed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vslice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 \ </a:t>
            </a:r>
            <a:r>
              <a:rPr lang="en-US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dn_observed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dn_approx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v * </a:t>
            </a:r>
            <a:r>
              <a:rPr lang="en-US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ext_observed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dn_N2O4 = dn_approx(3);</a:t>
            </a: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6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"B:\nMeasured extent:"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ext_observed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6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"N2O4 Production rate:"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(dn_N2O4)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B5230-26E1-4C96-8ECA-0D4B3E92A92C}"/>
              </a:ext>
            </a:extLst>
          </p:cNvPr>
          <p:cNvSpPr txBox="1"/>
          <p:nvPr/>
        </p:nvSpPr>
        <p:spPr>
          <a:xfrm>
            <a:off x="6207370" y="1683727"/>
            <a:ext cx="4739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 Prod Rates: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0.3000    0.6000   -0.6000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B: Measured extent: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0.8920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N2O4 Production rate: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-1.7840</a:t>
            </a:r>
          </a:p>
        </p:txBody>
      </p:sp>
    </p:spTree>
    <p:extLst>
      <p:ext uri="{BB962C8B-B14F-4D97-AF65-F5344CB8AC3E}">
        <p14:creationId xmlns:p14="http://schemas.microsoft.com/office/powerpoint/2010/main" val="2912157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95B5-D83B-42F9-A10A-F85F15B2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19D04-A6C7-4436-B7B6-F1F5F77EC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139"/>
            <a:ext cx="10515600" cy="47348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log(x)</a:t>
            </a:r>
          </a:p>
          <a:p>
            <a:pPr marL="457200" lvl="1" indent="0">
              <a:buNone/>
            </a:pPr>
            <a:r>
              <a:rPr lang="en-US" dirty="0"/>
              <a:t>Natural log</a:t>
            </a:r>
          </a:p>
          <a:p>
            <a:r>
              <a:rPr lang="en-US" dirty="0"/>
              <a:t>log10(x)</a:t>
            </a:r>
          </a:p>
          <a:p>
            <a:pPr marL="457200" lvl="1" indent="0">
              <a:buNone/>
            </a:pPr>
            <a:r>
              <a:rPr lang="en-US" dirty="0"/>
              <a:t>Log base 10</a:t>
            </a:r>
          </a:p>
          <a:p>
            <a:r>
              <a:rPr lang="en-US" dirty="0"/>
              <a:t>exp(x)</a:t>
            </a:r>
          </a:p>
          <a:p>
            <a:pPr marL="457200" lvl="1" indent="0">
              <a:buNone/>
            </a:pPr>
            <a:r>
              <a:rPr lang="en-US" dirty="0"/>
              <a:t>e ^ x</a:t>
            </a:r>
          </a:p>
          <a:p>
            <a:r>
              <a:rPr lang="en-US" dirty="0"/>
              <a:t>sin(x)</a:t>
            </a:r>
          </a:p>
          <a:p>
            <a:r>
              <a:rPr lang="en-US" dirty="0"/>
              <a:t>cos(x)</a:t>
            </a:r>
          </a:p>
          <a:p>
            <a:r>
              <a:rPr lang="en-US" dirty="0"/>
              <a:t>tan(x)</a:t>
            </a:r>
          </a:p>
          <a:p>
            <a:r>
              <a:rPr lang="en-US" dirty="0"/>
              <a:t>sqrt(x)</a:t>
            </a:r>
          </a:p>
          <a:p>
            <a:pPr marL="457200" lvl="1" indent="0">
              <a:buNone/>
            </a:pPr>
            <a:r>
              <a:rPr lang="en-US" dirty="0"/>
              <a:t>Square root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50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B3EA-F9A2-465F-9946-1CDB674C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Bunch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5F5F-509B-4F9D-A236-A9ED319F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605"/>
            <a:ext cx="10515600" cy="43513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min,max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],a</a:t>
            </a:r>
            <a:r>
              <a:rPr kumimoji="0" lang="en-US" altLang="en-US" sz="3200" b="0" i="0" u="none" strike="noStrike" cap="none" normalizeH="0" baseline="-2500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3200" b="0" i="0" u="none" strike="noStrike" cap="none" normalizeH="0" baseline="-2500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  <a:r>
              <a:rPr lang="en-US" altLang="en-US" sz="3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3200" b="0" i="0" u="none" strike="noStrike" cap="none" normalizeH="0" baseline="-2500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404040"/>
                </a:solidFill>
                <a:cs typeface="Courier New" panose="02070309020205020404" pitchFamily="49" charset="0"/>
              </a:rPr>
              <a:t>Returns a matrix of random integers from min -&gt; max of shape a</a:t>
            </a:r>
            <a:r>
              <a:rPr lang="en-US" altLang="en-US" sz="2000" baseline="-25000" dirty="0">
                <a:solidFill>
                  <a:srgbClr val="404040"/>
                </a:solidFill>
                <a:cs typeface="Courier New" panose="02070309020205020404" pitchFamily="49" charset="0"/>
              </a:rPr>
              <a:t>1</a:t>
            </a:r>
            <a:r>
              <a:rPr lang="en-US" altLang="en-US" sz="2000" dirty="0">
                <a:solidFill>
                  <a:srgbClr val="404040"/>
                </a:solidFill>
                <a:cs typeface="Courier New" panose="02070309020205020404" pitchFamily="49" charset="0"/>
              </a:rPr>
              <a:t> * a</a:t>
            </a:r>
            <a:r>
              <a:rPr lang="en-US" altLang="en-US" sz="2000" baseline="-25000" dirty="0">
                <a:solidFill>
                  <a:srgbClr val="404040"/>
                </a:solidFill>
                <a:cs typeface="Courier New" panose="02070309020205020404" pitchFamily="49" charset="0"/>
              </a:rPr>
              <a:t>2</a:t>
            </a:r>
            <a:r>
              <a:rPr lang="en-US" altLang="en-US" sz="2000" dirty="0">
                <a:solidFill>
                  <a:srgbClr val="404040"/>
                </a:solidFill>
                <a:cs typeface="Courier New" panose="02070309020205020404" pitchFamily="49" charset="0"/>
              </a:rPr>
              <a:t> * … * a</a:t>
            </a:r>
            <a:r>
              <a:rPr lang="en-US" altLang="en-US" sz="2000" baseline="-25000" dirty="0">
                <a:solidFill>
                  <a:srgbClr val="404040"/>
                </a:solidFill>
                <a:cs typeface="Courier New" panose="02070309020205020404" pitchFamily="49" charset="0"/>
              </a:rPr>
              <a:t>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altLang="en-US" sz="3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size(A)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404040"/>
                </a:solidFill>
                <a:cs typeface="Courier New" panose="02070309020205020404" pitchFamily="49" charset="0"/>
              </a:rPr>
              <a:t>Returns a row vector whose elements are the lengths of the corresponding dimensions of A. For example, if A is a 3-by-4 matrix, then size(A) returns the vector [3 4].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eye(n)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eye(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Returns identity matrix of size n*n if only one argument, n * m if both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44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F891-D519-4526-BD1F-E7C1A9B0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35" y="18255"/>
            <a:ext cx="10515600" cy="1325563"/>
          </a:xfrm>
        </p:spPr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D422-ED09-42A1-96E0-84EAABA1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9967A-478F-4AE3-BBD5-26531536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58" y="18255"/>
            <a:ext cx="7817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54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1D38-1031-4062-9F84-C1409D72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7600-FB95-4929-84C0-6FB642DB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92BF8-6FF7-4917-A761-82ED04D2A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273" y="272787"/>
            <a:ext cx="38766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47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1E8C-DB77-4D78-AB60-B33A387F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DDA7-4C26-496B-8796-588B609F3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65456-726B-40F8-9C19-14CE7B28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113" y="1786875"/>
            <a:ext cx="5192429" cy="44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5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E6D-A7A2-4D56-9360-E17BA48F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E61-0086-4BE2-8565-B9A08280B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1282" cy="4351338"/>
          </a:xfrm>
        </p:spPr>
        <p:txBody>
          <a:bodyPr/>
          <a:lstStyle/>
          <a:p>
            <a:r>
              <a:rPr lang="en-US" dirty="0"/>
              <a:t>The code must modify the condition!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441E2-DFC3-4341-834C-6C10488C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2951"/>
            <a:ext cx="5331511" cy="34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65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BF66-602D-4E3F-B4E2-0200191B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1F08-BA61-42C2-B842-3E5839CA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Using a while loop calculate the cosine of pi/4 using the Taylor expansion below</a:t>
            </a:r>
          </a:p>
          <a:p>
            <a:r>
              <a:rPr lang="en-US" dirty="0"/>
              <a:t>Quit when the magnitude of the terms become less than 1E-5 </a:t>
            </a:r>
          </a:p>
          <a:p>
            <a:r>
              <a:rPr lang="en-US" dirty="0"/>
              <a:t>What n did this occur at?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96A97-B2E7-4051-BBD4-FAD8B3CA0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4641248"/>
            <a:ext cx="5493689" cy="2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1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1C78-5232-4AA4-8E5B-387D51A3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" y="46837"/>
            <a:ext cx="10515600" cy="1325563"/>
          </a:xfrm>
        </p:spPr>
        <p:txBody>
          <a:bodyPr/>
          <a:lstStyle/>
          <a:p>
            <a:r>
              <a:rPr lang="en-US" dirty="0"/>
              <a:t>Publishing a Single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6E448-D629-4B03-869C-70C02328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5224C-D00F-4955-8048-C9CA0507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95" y="1224537"/>
            <a:ext cx="3495261" cy="5185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71CB8-6294-4AC4-8712-C8911787F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212" y="0"/>
            <a:ext cx="5299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01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C5CD0-FCAD-47AA-8BC0-0467D143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42"/>
            <a:ext cx="10515600" cy="63304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pi / 4;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Alpha is the actual value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Alpha = cos(x);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%delta is the value of the current iteration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delta = 1; </a:t>
            </a: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Arbitrary value to start the loop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n is the iteration number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 = 0;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A is the iterative value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0;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abs(delta) &gt;= 1E-5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delta = (-1) ^ n * x ^ (2 * n) / factorial(2 * n);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n=n+1;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 = A + delta;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6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61E7-9586-4C35-887C-A2EE48E0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73" y="48358"/>
            <a:ext cx="10515600" cy="819882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256F-5ACF-49C5-83CF-2B6A8D9A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8240"/>
            <a:ext cx="10515600" cy="55237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Questions?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dirty="0"/>
              <a:t>Summary</a:t>
            </a:r>
          </a:p>
          <a:p>
            <a:pPr lvl="1"/>
            <a:r>
              <a:rPr lang="en-US" dirty="0"/>
              <a:t>Logic by hand examples</a:t>
            </a:r>
          </a:p>
          <a:p>
            <a:r>
              <a:rPr lang="en-US" dirty="0"/>
              <a:t>Comparisons</a:t>
            </a:r>
          </a:p>
          <a:p>
            <a:pPr lvl="1"/>
            <a:r>
              <a:rPr lang="en-US" dirty="0"/>
              <a:t>Summary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Operator Overview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Linear Algebra</a:t>
            </a:r>
          </a:p>
          <a:p>
            <a:pPr lvl="1"/>
            <a:r>
              <a:rPr lang="en-US" dirty="0"/>
              <a:t>ChE Examples</a:t>
            </a:r>
          </a:p>
          <a:p>
            <a:r>
              <a:rPr lang="en-US" dirty="0"/>
              <a:t>Project</a:t>
            </a:r>
          </a:p>
          <a:p>
            <a:r>
              <a:rPr lang="en-US" dirty="0"/>
              <a:t>Loops and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53121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9E55-3D45-472C-9A64-8825D070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38" y="179109"/>
            <a:ext cx="10515600" cy="1325563"/>
          </a:xfrm>
        </p:spPr>
        <p:txBody>
          <a:bodyPr/>
          <a:lstStyle/>
          <a:p>
            <a:r>
              <a:rPr lang="en-US" dirty="0"/>
              <a:t>Today: Operation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A4C2-7D94-44AC-94C3-0C23F700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4F432-58DE-4020-9E2B-0526D504A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6" y="1353678"/>
            <a:ext cx="5991511" cy="5325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FB156-8DBA-4574-B876-C05032896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63" y="1287142"/>
            <a:ext cx="5878551" cy="51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F798-CAAC-4D96-B69A-566AF657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0" y="-50170"/>
            <a:ext cx="11049000" cy="1325563"/>
          </a:xfrm>
        </p:spPr>
        <p:txBody>
          <a:bodyPr>
            <a:normAutofit/>
          </a:bodyPr>
          <a:lstStyle/>
          <a:p>
            <a:r>
              <a:rPr lang="en-US" dirty="0"/>
              <a:t>Order of Operations (MATLAB)</a:t>
            </a:r>
            <a:br>
              <a:rPr lang="en-US" dirty="0"/>
            </a:br>
            <a:r>
              <a:rPr lang="en-US" sz="2200" dirty="0">
                <a:hlinkClick r:id="rId2"/>
              </a:rPr>
              <a:t>https://www.mathworks.com/help/matlab/matlab_prog/operator-precedence.html</a:t>
            </a:r>
            <a:br>
              <a:rPr lang="en-US" sz="2200" dirty="0"/>
            </a:br>
            <a:r>
              <a:rPr lang="en-US" sz="2200" dirty="0"/>
              <a:t>*Note the website is incorrect here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FC4943-8125-43DE-BD5A-058D06BB35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69" y="1398503"/>
            <a:ext cx="11959003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17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Parentheses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Transpose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(.')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power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(.^)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complex conjugate transpose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(')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matrix power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(^)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 with unary minus </a:t>
            </a:r>
            <a:r>
              <a:rPr kumimoji="0" lang="en-US" altLang="en-US" sz="16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(.^-)</a:t>
            </a: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unary plus </a:t>
            </a:r>
            <a:r>
              <a:rPr kumimoji="0" lang="en-US" altLang="en-US" sz="16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(.^+)</a:t>
            </a: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or logical negation </a:t>
            </a:r>
            <a:r>
              <a:rPr kumimoji="0" lang="en-US" altLang="en-US" sz="16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(.^~)</a:t>
            </a: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 well as matrix power with unary minus </a:t>
            </a:r>
            <a:r>
              <a:rPr kumimoji="0" lang="en-US" altLang="en-US" sz="16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(^-)</a:t>
            </a: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unary plus </a:t>
            </a:r>
            <a:r>
              <a:rPr kumimoji="0" lang="en-US" altLang="en-US" sz="16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(^+)</a:t>
            </a: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or logical negation </a:t>
            </a:r>
            <a:r>
              <a:rPr kumimoji="0" lang="en-US" altLang="en-US" sz="16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(^~)</a:t>
            </a: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Multiplication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(.*)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right division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(./)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left division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(.\)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matrix multiplication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(*)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matrix right division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(/)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matrix left division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(\)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Unary plus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(+)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unary minus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(-)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logical negation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(~)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(+)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subtraction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(-)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Colon operator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(:)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Less than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(&lt;)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less than or equal to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(&lt;=)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greater than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(&gt;)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greater than or equal to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(&gt;=)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equal to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(==)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not equal to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(~=)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Element-wise 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(&amp;)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Element-wise OR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(|)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Short-circuit AND </a:t>
            </a:r>
            <a:r>
              <a:rPr kumimoji="0" lang="en-US" altLang="en-US" sz="16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(&amp;&amp;)</a:t>
            </a:r>
            <a:endParaRPr kumimoji="0" lang="en-US" altLang="en-US" sz="1400" b="0" i="0" u="none" strike="sng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Short-circuit OR </a:t>
            </a:r>
            <a:r>
              <a:rPr kumimoji="0" lang="en-US" altLang="en-US" sz="16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(||)</a:t>
            </a:r>
            <a:endParaRPr lang="en-US" altLang="en-US" sz="1600" strike="sngStrike" dirty="0">
              <a:solidFill>
                <a:srgbClr val="404040"/>
              </a:solidFill>
              <a:latin typeface="Menl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entire list is shown for completeness, but for now don’t worry about operators that are crossed out. (We could discuss in any extra time if desired)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F2484-4E2F-4222-9DAD-F851576FBDE4}"/>
              </a:ext>
            </a:extLst>
          </p:cNvPr>
          <p:cNvSpPr txBox="1"/>
          <p:nvPr/>
        </p:nvSpPr>
        <p:spPr>
          <a:xfrm>
            <a:off x="5074625" y="4826675"/>
            <a:ext cx="2316773" cy="203132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Parentheses</a:t>
            </a:r>
          </a:p>
          <a:p>
            <a:r>
              <a:rPr lang="en-US" dirty="0"/>
              <a:t>Powers</a:t>
            </a:r>
          </a:p>
          <a:p>
            <a:r>
              <a:rPr lang="en-US" dirty="0"/>
              <a:t>Multiplication/Division</a:t>
            </a:r>
          </a:p>
          <a:p>
            <a:r>
              <a:rPr lang="en-US" dirty="0"/>
              <a:t>Addition/Subtraction</a:t>
            </a:r>
          </a:p>
          <a:p>
            <a:r>
              <a:rPr lang="en-US" dirty="0"/>
              <a:t>Comparisons</a:t>
            </a:r>
          </a:p>
          <a:p>
            <a:r>
              <a:rPr lang="en-US" dirty="0"/>
              <a:t>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2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4607-F2FC-46C4-A43D-5189401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9D09-14BF-435F-A0E2-77157221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842"/>
            <a:ext cx="10515600" cy="46251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Operations using Boolean True or False (“Values”)</a:t>
            </a:r>
          </a:p>
          <a:p>
            <a:pPr lvl="1"/>
            <a:r>
              <a:rPr lang="en-US" dirty="0"/>
              <a:t>In MATLAB True is 1 and False is 0</a:t>
            </a:r>
          </a:p>
          <a:p>
            <a:pPr lvl="1"/>
            <a:r>
              <a:rPr lang="en-US" dirty="0"/>
              <a:t>All nonzero numbers are interpreted as True</a:t>
            </a:r>
          </a:p>
          <a:p>
            <a:r>
              <a:rPr lang="en-US" dirty="0"/>
              <a:t>Matrix logic operations are always element-wise</a:t>
            </a:r>
          </a:p>
          <a:p>
            <a:r>
              <a:rPr lang="en-US" dirty="0"/>
              <a:t>Foundational Operations:</a:t>
            </a:r>
          </a:p>
          <a:p>
            <a:pPr lvl="1"/>
            <a:r>
              <a:rPr lang="en-US" dirty="0"/>
              <a:t>AND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x AND y</a:t>
            </a:r>
          </a:p>
          <a:p>
            <a:pPr lvl="3"/>
            <a:r>
              <a:rPr lang="en-US" dirty="0"/>
              <a:t>Returns true if both x and y are true</a:t>
            </a:r>
          </a:p>
          <a:p>
            <a:pPr lvl="1"/>
            <a:r>
              <a:rPr lang="en-US" dirty="0"/>
              <a:t>OR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x OR y</a:t>
            </a:r>
          </a:p>
          <a:p>
            <a:pPr lvl="3"/>
            <a:r>
              <a:rPr lang="en-US" dirty="0"/>
              <a:t>Returns true if either x or y are true (Can be both)</a:t>
            </a:r>
          </a:p>
          <a:p>
            <a:pPr lvl="1"/>
            <a:r>
              <a:rPr lang="en-US" dirty="0"/>
              <a:t>NOT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NOT x</a:t>
            </a:r>
          </a:p>
          <a:p>
            <a:pPr lvl="3"/>
            <a:r>
              <a:rPr lang="en-US" dirty="0"/>
              <a:t>Returns the opposite of 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98964-795D-45FC-984F-CECEF35B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712" y="462325"/>
            <a:ext cx="2331088" cy="2591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51AF90-5444-40F2-B932-F89F4692D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12" y="3720236"/>
            <a:ext cx="2370945" cy="25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6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19B3-7007-4580-B53D-F0550306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C882-1AA9-47A8-9F97-81B298CC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Built from the foundational operators (AND, OR, NOT)</a:t>
            </a:r>
          </a:p>
          <a:p>
            <a:r>
              <a:rPr lang="en-US" dirty="0"/>
              <a:t>ALL(a1, a2, …, an)</a:t>
            </a:r>
          </a:p>
          <a:p>
            <a:pPr lvl="1"/>
            <a:r>
              <a:rPr lang="en-US" dirty="0"/>
              <a:t>= a1 AND a2 AND a3 AND … AND an</a:t>
            </a:r>
          </a:p>
          <a:p>
            <a:r>
              <a:rPr lang="en-US" dirty="0"/>
              <a:t>ANY(a1, a2, …, an)</a:t>
            </a:r>
          </a:p>
          <a:p>
            <a:pPr lvl="1"/>
            <a:r>
              <a:rPr lang="en-US" dirty="0"/>
              <a:t>= a1 OR a2 OR a3 OR … OR an</a:t>
            </a:r>
          </a:p>
          <a:p>
            <a:r>
              <a:rPr lang="en-US" dirty="0"/>
              <a:t>a NAND b (not and)</a:t>
            </a:r>
          </a:p>
          <a:p>
            <a:pPr lvl="1"/>
            <a:r>
              <a:rPr lang="en-US" dirty="0"/>
              <a:t>NOT (a AND b)</a:t>
            </a:r>
          </a:p>
          <a:p>
            <a:r>
              <a:rPr lang="en-US" dirty="0"/>
              <a:t>a XOR b (exclusive or)</a:t>
            </a:r>
          </a:p>
          <a:p>
            <a:pPr lvl="1"/>
            <a:r>
              <a:rPr lang="en-US" dirty="0"/>
              <a:t>(a OR b) AND (NOT (a AND b))</a:t>
            </a:r>
          </a:p>
          <a:p>
            <a:r>
              <a:rPr lang="en-US" dirty="0"/>
              <a:t>a NOR b (not or)</a:t>
            </a:r>
          </a:p>
          <a:p>
            <a:pPr lvl="1"/>
            <a:r>
              <a:rPr lang="en-US" dirty="0"/>
              <a:t>NOT (a OR b)   alternatively  (NOT a) AND (NOT b)</a:t>
            </a:r>
          </a:p>
          <a:p>
            <a:r>
              <a:rPr lang="en-US" dirty="0"/>
              <a:t>a XNOR b (exclusive not or)</a:t>
            </a:r>
          </a:p>
          <a:p>
            <a:pPr lvl="1"/>
            <a:r>
              <a:rPr lang="en-US" dirty="0"/>
              <a:t>(NOT (a OR b)) OR (a AND 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224C2-F72B-4AEE-AB7B-F02270965FD6}"/>
              </a:ext>
            </a:extLst>
          </p:cNvPr>
          <p:cNvSpPr txBox="1"/>
          <p:nvPr/>
        </p:nvSpPr>
        <p:spPr>
          <a:xfrm>
            <a:off x="8625840" y="1825625"/>
            <a:ext cx="2834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memorize these!</a:t>
            </a:r>
          </a:p>
          <a:p>
            <a:r>
              <a:rPr lang="en-US" dirty="0"/>
              <a:t>Takeaway:</a:t>
            </a:r>
          </a:p>
          <a:p>
            <a:r>
              <a:rPr lang="en-US" dirty="0"/>
              <a:t>All logical combinations of outputs from operations on A and B can be built up from AND OR NOT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B421C0-6069-4F6D-95CD-1178B084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813" y="3802929"/>
            <a:ext cx="4934930" cy="289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2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6260-9EEA-4247-9A8B-DCC3F7D7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4490"/>
            <a:ext cx="10515600" cy="1325563"/>
          </a:xfrm>
        </p:spPr>
        <p:txBody>
          <a:bodyPr/>
          <a:lstStyle/>
          <a:p>
            <a:r>
              <a:rPr lang="en-US" dirty="0"/>
              <a:t>Logic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BCC6-B767-4F7F-96FC-211D688A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746" y="1031508"/>
            <a:ext cx="10515600" cy="56726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1.) (True or False) and (True and False) or (False or False)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 = [1, 1, 0, 0];</a:t>
            </a:r>
          </a:p>
          <a:p>
            <a:pPr marL="457200" lvl="1" indent="0">
              <a:buNone/>
            </a:pPr>
            <a:r>
              <a:rPr lang="en-US" dirty="0"/>
              <a:t>B = [1, 0, 1, 0];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2.) A or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3.) A and not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4.) (A &amp; B) | (A | 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5.) (A | B) &amp; (~ (A &amp; B))   bonus: (what is this?)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6.) (A &amp; ~B) &amp; ~(A | B) | (B | ~B)</a:t>
            </a:r>
          </a:p>
        </p:txBody>
      </p:sp>
    </p:spTree>
    <p:extLst>
      <p:ext uri="{BB962C8B-B14F-4D97-AF65-F5344CB8AC3E}">
        <p14:creationId xmlns:p14="http://schemas.microsoft.com/office/powerpoint/2010/main" val="322485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14275</TotalTime>
  <Words>1754</Words>
  <Application>Microsoft Office PowerPoint</Application>
  <PresentationFormat>Widescreen</PresentationFormat>
  <Paragraphs>290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Menlo</vt:lpstr>
      <vt:lpstr>Times New Roman</vt:lpstr>
      <vt:lpstr>Office Theme</vt:lpstr>
      <vt:lpstr>CBE255 Discussion 2 2/4/21</vt:lpstr>
      <vt:lpstr>Reminders</vt:lpstr>
      <vt:lpstr>Publishing a Single PDF</vt:lpstr>
      <vt:lpstr>Agenda</vt:lpstr>
      <vt:lpstr>Today: Operation Summary</vt:lpstr>
      <vt:lpstr>Order of Operations (MATLAB) https://www.mathworks.com/help/matlab/matlab_prog/operator-precedence.html *Note the website is incorrect here</vt:lpstr>
      <vt:lpstr>Boolean Logic</vt:lpstr>
      <vt:lpstr>Other Operators</vt:lpstr>
      <vt:lpstr>Logic by Hand</vt:lpstr>
      <vt:lpstr>Logic by Hand Answers</vt:lpstr>
      <vt:lpstr>Relations</vt:lpstr>
      <vt:lpstr>Logic, Comparison, and Order of Operation Examples</vt:lpstr>
      <vt:lpstr>Logical and Comparison Indexing</vt:lpstr>
      <vt:lpstr>Example</vt:lpstr>
      <vt:lpstr>Results</vt:lpstr>
      <vt:lpstr>Matrix Operations</vt:lpstr>
      <vt:lpstr>Solving Linear Systems of Equations</vt:lpstr>
      <vt:lpstr>Linear System of Equations Example</vt:lpstr>
      <vt:lpstr>Matrix Operations for Chemical Engineering Example</vt:lpstr>
      <vt:lpstr>PowerPoint Presentation</vt:lpstr>
      <vt:lpstr>More ChE</vt:lpstr>
      <vt:lpstr>PowerPoint Presentation</vt:lpstr>
      <vt:lpstr>Math Functions</vt:lpstr>
      <vt:lpstr>A Bunch of Functions</vt:lpstr>
      <vt:lpstr>Project 1</vt:lpstr>
      <vt:lpstr>If Statements</vt:lpstr>
      <vt:lpstr>For Loop</vt:lpstr>
      <vt:lpstr>While Loop</vt:lpstr>
      <vt:lpstr>While Loop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CBE255 Discussion 1</dc:title>
  <dc:creator>TURNER MICHAEL LUKE</dc:creator>
  <cp:lastModifiedBy>TURNER LUKE</cp:lastModifiedBy>
  <cp:revision>85</cp:revision>
  <dcterms:created xsi:type="dcterms:W3CDTF">2021-01-19T19:19:36Z</dcterms:created>
  <dcterms:modified xsi:type="dcterms:W3CDTF">2021-02-04T21:04:34Z</dcterms:modified>
</cp:coreProperties>
</file>