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77" r:id="rId4"/>
    <p:sldId id="300" r:id="rId5"/>
    <p:sldId id="307" r:id="rId6"/>
    <p:sldId id="308" r:id="rId7"/>
    <p:sldId id="302" r:id="rId8"/>
    <p:sldId id="301" r:id="rId9"/>
    <p:sldId id="306" r:id="rId10"/>
    <p:sldId id="309" r:id="rId11"/>
    <p:sldId id="303" r:id="rId12"/>
    <p:sldId id="304" r:id="rId13"/>
    <p:sldId id="305" r:id="rId14"/>
    <p:sldId id="316" r:id="rId15"/>
    <p:sldId id="317" r:id="rId16"/>
    <p:sldId id="324" r:id="rId17"/>
    <p:sldId id="311" r:id="rId18"/>
    <p:sldId id="310" r:id="rId19"/>
    <p:sldId id="312" r:id="rId20"/>
    <p:sldId id="325" r:id="rId21"/>
    <p:sldId id="326" r:id="rId22"/>
    <p:sldId id="313" r:id="rId23"/>
    <p:sldId id="314" r:id="rId24"/>
    <p:sldId id="315" r:id="rId25"/>
    <p:sldId id="318" r:id="rId26"/>
    <p:sldId id="320" r:id="rId27"/>
    <p:sldId id="327" r:id="rId28"/>
    <p:sldId id="321" r:id="rId29"/>
    <p:sldId id="322" r:id="rId30"/>
    <p:sldId id="319" r:id="rId31"/>
    <p:sldId id="32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RNER MICHAEL LUKE" initials="TML" lastIdx="1" clrIdx="0">
    <p:extLst>
      <p:ext uri="{19B8F6BF-5375-455C-9EA6-DF929625EA0E}">
        <p15:presenceInfo xmlns:p15="http://schemas.microsoft.com/office/powerpoint/2012/main" userId="TURNER MICHAEL LUKE" providerId="None"/>
      </p:ext>
    </p:extLst>
  </p:cmAuthor>
  <p:cmAuthor id="2" name="TURNER LUKE" initials="TL" lastIdx="2" clrIdx="1">
    <p:extLst>
      <p:ext uri="{19B8F6BF-5375-455C-9EA6-DF929625EA0E}">
        <p15:presenceInfo xmlns:p15="http://schemas.microsoft.com/office/powerpoint/2012/main" userId="TURNER LUK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48" d="100"/>
          <a:sy n="48" d="100"/>
        </p:scale>
        <p:origin x="55" y="8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8E8-83F0-4164-A549-3EA0FDAA56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584351-7CDC-43BB-8755-00C13EDE85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D5233E-F72A-4A88-AB6D-3F25541349BC}"/>
              </a:ext>
            </a:extLst>
          </p:cNvPr>
          <p:cNvSpPr>
            <a:spLocks noGrp="1"/>
          </p:cNvSpPr>
          <p:nvPr>
            <p:ph type="dt" sz="half" idx="10"/>
          </p:nvPr>
        </p:nvSpPr>
        <p:spPr/>
        <p:txBody>
          <a:bodyPr/>
          <a:lstStyle/>
          <a:p>
            <a:fld id="{5862F256-8A61-4730-B369-09CDC4CFCD4E}" type="datetimeFigureOut">
              <a:rPr lang="en-US" smtClean="0"/>
              <a:t>2/11/2021</a:t>
            </a:fld>
            <a:endParaRPr lang="en-US"/>
          </a:p>
        </p:txBody>
      </p:sp>
      <p:sp>
        <p:nvSpPr>
          <p:cNvPr id="5" name="Footer Placeholder 4">
            <a:extLst>
              <a:ext uri="{FF2B5EF4-FFF2-40B4-BE49-F238E27FC236}">
                <a16:creationId xmlns:a16="http://schemas.microsoft.com/office/drawing/2014/main" id="{73019C4A-24D0-4B44-A968-0E62DB010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13DCF-5940-418A-AFA5-2C9B49C6A91A}"/>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316379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F7AD-6CAB-4974-91AC-54B832AB70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62BAF6-9D1E-466D-BE69-614F35EBBE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5F4EF-930F-43F6-8F13-8A21C85CA075}"/>
              </a:ext>
            </a:extLst>
          </p:cNvPr>
          <p:cNvSpPr>
            <a:spLocks noGrp="1"/>
          </p:cNvSpPr>
          <p:nvPr>
            <p:ph type="dt" sz="half" idx="10"/>
          </p:nvPr>
        </p:nvSpPr>
        <p:spPr/>
        <p:txBody>
          <a:bodyPr/>
          <a:lstStyle/>
          <a:p>
            <a:fld id="{5862F256-8A61-4730-B369-09CDC4CFCD4E}" type="datetimeFigureOut">
              <a:rPr lang="en-US" smtClean="0"/>
              <a:t>2/11/2021</a:t>
            </a:fld>
            <a:endParaRPr lang="en-US"/>
          </a:p>
        </p:txBody>
      </p:sp>
      <p:sp>
        <p:nvSpPr>
          <p:cNvPr id="5" name="Footer Placeholder 4">
            <a:extLst>
              <a:ext uri="{FF2B5EF4-FFF2-40B4-BE49-F238E27FC236}">
                <a16:creationId xmlns:a16="http://schemas.microsoft.com/office/drawing/2014/main" id="{2B46DA95-DED6-42A8-A23E-7D9490ACB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1B300-1344-4082-9B62-D259E34D871C}"/>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224997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2CC74-C540-49F2-BA3A-0BA058E4BC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476631-0BDA-477E-99F0-EA0BE2EA24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5134E-D8B0-4C05-939C-CCC3E1B15C30}"/>
              </a:ext>
            </a:extLst>
          </p:cNvPr>
          <p:cNvSpPr>
            <a:spLocks noGrp="1"/>
          </p:cNvSpPr>
          <p:nvPr>
            <p:ph type="dt" sz="half" idx="10"/>
          </p:nvPr>
        </p:nvSpPr>
        <p:spPr/>
        <p:txBody>
          <a:bodyPr/>
          <a:lstStyle/>
          <a:p>
            <a:fld id="{5862F256-8A61-4730-B369-09CDC4CFCD4E}" type="datetimeFigureOut">
              <a:rPr lang="en-US" smtClean="0"/>
              <a:t>2/11/2021</a:t>
            </a:fld>
            <a:endParaRPr lang="en-US"/>
          </a:p>
        </p:txBody>
      </p:sp>
      <p:sp>
        <p:nvSpPr>
          <p:cNvPr id="5" name="Footer Placeholder 4">
            <a:extLst>
              <a:ext uri="{FF2B5EF4-FFF2-40B4-BE49-F238E27FC236}">
                <a16:creationId xmlns:a16="http://schemas.microsoft.com/office/drawing/2014/main" id="{5229A1EC-2E39-45D6-82F9-9211B5E9C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FFD38-E79D-43D6-B714-A80CA2EDBFD9}"/>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3045016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21B9-2EF5-45F1-8948-F19F65F0DE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23FE5-77BF-4CBB-A35B-DFED1B2E3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334E4-8EED-403E-82EB-78BD3F65C7C1}"/>
              </a:ext>
            </a:extLst>
          </p:cNvPr>
          <p:cNvSpPr>
            <a:spLocks noGrp="1"/>
          </p:cNvSpPr>
          <p:nvPr>
            <p:ph type="dt" sz="half" idx="10"/>
          </p:nvPr>
        </p:nvSpPr>
        <p:spPr/>
        <p:txBody>
          <a:bodyPr/>
          <a:lstStyle/>
          <a:p>
            <a:fld id="{5862F256-8A61-4730-B369-09CDC4CFCD4E}" type="datetimeFigureOut">
              <a:rPr lang="en-US" smtClean="0"/>
              <a:t>2/11/2021</a:t>
            </a:fld>
            <a:endParaRPr lang="en-US"/>
          </a:p>
        </p:txBody>
      </p:sp>
      <p:sp>
        <p:nvSpPr>
          <p:cNvPr id="5" name="Footer Placeholder 4">
            <a:extLst>
              <a:ext uri="{FF2B5EF4-FFF2-40B4-BE49-F238E27FC236}">
                <a16:creationId xmlns:a16="http://schemas.microsoft.com/office/drawing/2014/main" id="{599B097F-3033-46AB-A7EB-D95B9D0BB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BD3DF-0DB3-4431-B8BD-04A9117DF722}"/>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29990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BE20-D716-4321-811F-D850EFFDD5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5A8154-BD6A-4317-B908-C1C1CFFF0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6AE0F4-7B00-409C-9B71-F41E1375BD9A}"/>
              </a:ext>
            </a:extLst>
          </p:cNvPr>
          <p:cNvSpPr>
            <a:spLocks noGrp="1"/>
          </p:cNvSpPr>
          <p:nvPr>
            <p:ph type="dt" sz="half" idx="10"/>
          </p:nvPr>
        </p:nvSpPr>
        <p:spPr/>
        <p:txBody>
          <a:bodyPr/>
          <a:lstStyle/>
          <a:p>
            <a:fld id="{5862F256-8A61-4730-B369-09CDC4CFCD4E}" type="datetimeFigureOut">
              <a:rPr lang="en-US" smtClean="0"/>
              <a:t>2/11/2021</a:t>
            </a:fld>
            <a:endParaRPr lang="en-US"/>
          </a:p>
        </p:txBody>
      </p:sp>
      <p:sp>
        <p:nvSpPr>
          <p:cNvPr id="5" name="Footer Placeholder 4">
            <a:extLst>
              <a:ext uri="{FF2B5EF4-FFF2-40B4-BE49-F238E27FC236}">
                <a16:creationId xmlns:a16="http://schemas.microsoft.com/office/drawing/2014/main" id="{FFA28D99-E3CC-4729-B2E3-5265494E52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FBA9A-6B9F-4E01-968B-7C9D2709CBE4}"/>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1247803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DE118-5B8C-4E60-BD2A-77619A4F92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729D63-B07D-4D24-B5C0-2DE9EDA6D4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52717E-935E-4A4A-A8B6-2D7054E7C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B2AAF-D5E2-4906-B3A2-E34FF204DFDB}"/>
              </a:ext>
            </a:extLst>
          </p:cNvPr>
          <p:cNvSpPr>
            <a:spLocks noGrp="1"/>
          </p:cNvSpPr>
          <p:nvPr>
            <p:ph type="dt" sz="half" idx="10"/>
          </p:nvPr>
        </p:nvSpPr>
        <p:spPr/>
        <p:txBody>
          <a:bodyPr/>
          <a:lstStyle/>
          <a:p>
            <a:fld id="{5862F256-8A61-4730-B369-09CDC4CFCD4E}" type="datetimeFigureOut">
              <a:rPr lang="en-US" smtClean="0"/>
              <a:t>2/11/2021</a:t>
            </a:fld>
            <a:endParaRPr lang="en-US"/>
          </a:p>
        </p:txBody>
      </p:sp>
      <p:sp>
        <p:nvSpPr>
          <p:cNvPr id="6" name="Footer Placeholder 5">
            <a:extLst>
              <a:ext uri="{FF2B5EF4-FFF2-40B4-BE49-F238E27FC236}">
                <a16:creationId xmlns:a16="http://schemas.microsoft.com/office/drawing/2014/main" id="{1DA5D6DC-BB26-4AB0-963C-5D56EFD701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70F45B-14BA-4616-905C-22D83CF34763}"/>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213244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BB3AE-1D3B-4C82-A736-93220263F4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31E13-C0D0-48F8-A4BF-9B7DAC60BE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DEAADA-7852-40F5-8B38-FBEF3ADCD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A1689F-6B91-4960-97F0-9E87B1B91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B1D284-B82A-40FD-960A-877D620FCB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93CA8D-3BF0-4B3F-80B9-6742ABD30C6A}"/>
              </a:ext>
            </a:extLst>
          </p:cNvPr>
          <p:cNvSpPr>
            <a:spLocks noGrp="1"/>
          </p:cNvSpPr>
          <p:nvPr>
            <p:ph type="dt" sz="half" idx="10"/>
          </p:nvPr>
        </p:nvSpPr>
        <p:spPr/>
        <p:txBody>
          <a:bodyPr/>
          <a:lstStyle/>
          <a:p>
            <a:fld id="{5862F256-8A61-4730-B369-09CDC4CFCD4E}" type="datetimeFigureOut">
              <a:rPr lang="en-US" smtClean="0"/>
              <a:t>2/11/2021</a:t>
            </a:fld>
            <a:endParaRPr lang="en-US"/>
          </a:p>
        </p:txBody>
      </p:sp>
      <p:sp>
        <p:nvSpPr>
          <p:cNvPr id="8" name="Footer Placeholder 7">
            <a:extLst>
              <a:ext uri="{FF2B5EF4-FFF2-40B4-BE49-F238E27FC236}">
                <a16:creationId xmlns:a16="http://schemas.microsoft.com/office/drawing/2014/main" id="{481E42C2-6EC0-4DAE-97FE-2969503D97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9157EC-81C8-4D55-87DD-C534A64E0811}"/>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1139292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58A5-E2F3-4D20-B968-97D4BB65E6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52783B-1CD8-4969-A9AE-80CECAC8ED3B}"/>
              </a:ext>
            </a:extLst>
          </p:cNvPr>
          <p:cNvSpPr>
            <a:spLocks noGrp="1"/>
          </p:cNvSpPr>
          <p:nvPr>
            <p:ph type="dt" sz="half" idx="10"/>
          </p:nvPr>
        </p:nvSpPr>
        <p:spPr/>
        <p:txBody>
          <a:bodyPr/>
          <a:lstStyle/>
          <a:p>
            <a:fld id="{5862F256-8A61-4730-B369-09CDC4CFCD4E}" type="datetimeFigureOut">
              <a:rPr lang="en-US" smtClean="0"/>
              <a:t>2/11/2021</a:t>
            </a:fld>
            <a:endParaRPr lang="en-US"/>
          </a:p>
        </p:txBody>
      </p:sp>
      <p:sp>
        <p:nvSpPr>
          <p:cNvPr id="4" name="Footer Placeholder 3">
            <a:extLst>
              <a:ext uri="{FF2B5EF4-FFF2-40B4-BE49-F238E27FC236}">
                <a16:creationId xmlns:a16="http://schemas.microsoft.com/office/drawing/2014/main" id="{26714935-3880-44E1-AF2D-A7EFF031D6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4A1B6E-A532-4D75-B52E-61F4E4152747}"/>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3892792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7A4AC7-7493-4434-8B4B-B07A52D9CC67}"/>
              </a:ext>
            </a:extLst>
          </p:cNvPr>
          <p:cNvSpPr>
            <a:spLocks noGrp="1"/>
          </p:cNvSpPr>
          <p:nvPr>
            <p:ph type="dt" sz="half" idx="10"/>
          </p:nvPr>
        </p:nvSpPr>
        <p:spPr/>
        <p:txBody>
          <a:bodyPr/>
          <a:lstStyle/>
          <a:p>
            <a:fld id="{5862F256-8A61-4730-B369-09CDC4CFCD4E}" type="datetimeFigureOut">
              <a:rPr lang="en-US" smtClean="0"/>
              <a:t>2/11/2021</a:t>
            </a:fld>
            <a:endParaRPr lang="en-US"/>
          </a:p>
        </p:txBody>
      </p:sp>
      <p:sp>
        <p:nvSpPr>
          <p:cNvPr id="3" name="Footer Placeholder 2">
            <a:extLst>
              <a:ext uri="{FF2B5EF4-FFF2-40B4-BE49-F238E27FC236}">
                <a16:creationId xmlns:a16="http://schemas.microsoft.com/office/drawing/2014/main" id="{93CF5252-5363-4AB7-8251-C6F2B76E3B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D5A866-668C-4C46-92C3-43C73EDF350D}"/>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4260011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C4C0-6801-40ED-B6CA-9C54687EA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C03F85-CBAE-4503-9940-E1CEA9AB1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370C4E-BF27-42D5-8F07-0F22330D9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8FF05-07AE-4EA4-9DE1-AEAE4C2F01E0}"/>
              </a:ext>
            </a:extLst>
          </p:cNvPr>
          <p:cNvSpPr>
            <a:spLocks noGrp="1"/>
          </p:cNvSpPr>
          <p:nvPr>
            <p:ph type="dt" sz="half" idx="10"/>
          </p:nvPr>
        </p:nvSpPr>
        <p:spPr/>
        <p:txBody>
          <a:bodyPr/>
          <a:lstStyle/>
          <a:p>
            <a:fld id="{5862F256-8A61-4730-B369-09CDC4CFCD4E}" type="datetimeFigureOut">
              <a:rPr lang="en-US" smtClean="0"/>
              <a:t>2/11/2021</a:t>
            </a:fld>
            <a:endParaRPr lang="en-US"/>
          </a:p>
        </p:txBody>
      </p:sp>
      <p:sp>
        <p:nvSpPr>
          <p:cNvPr id="6" name="Footer Placeholder 5">
            <a:extLst>
              <a:ext uri="{FF2B5EF4-FFF2-40B4-BE49-F238E27FC236}">
                <a16:creationId xmlns:a16="http://schemas.microsoft.com/office/drawing/2014/main" id="{92BBF18E-9B6F-46F1-B7E4-7E1E937CC2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C7C19C-EA0D-4AED-A649-C3F39A11C12B}"/>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322276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2EBB-3848-4135-AE8D-3D00112A7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CCECD1-CEF8-4229-AB71-27BCE3BC63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60236E-2285-4313-86A0-315C372B9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E16E77-1D19-414D-AB15-7C977D3E6C96}"/>
              </a:ext>
            </a:extLst>
          </p:cNvPr>
          <p:cNvSpPr>
            <a:spLocks noGrp="1"/>
          </p:cNvSpPr>
          <p:nvPr>
            <p:ph type="dt" sz="half" idx="10"/>
          </p:nvPr>
        </p:nvSpPr>
        <p:spPr/>
        <p:txBody>
          <a:bodyPr/>
          <a:lstStyle/>
          <a:p>
            <a:fld id="{5862F256-8A61-4730-B369-09CDC4CFCD4E}" type="datetimeFigureOut">
              <a:rPr lang="en-US" smtClean="0"/>
              <a:t>2/11/2021</a:t>
            </a:fld>
            <a:endParaRPr lang="en-US"/>
          </a:p>
        </p:txBody>
      </p:sp>
      <p:sp>
        <p:nvSpPr>
          <p:cNvPr id="6" name="Footer Placeholder 5">
            <a:extLst>
              <a:ext uri="{FF2B5EF4-FFF2-40B4-BE49-F238E27FC236}">
                <a16:creationId xmlns:a16="http://schemas.microsoft.com/office/drawing/2014/main" id="{6AB6185C-1005-4ED2-9B9E-1FF75015E7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846364-4FD8-4CFF-AC59-676002FD40BA}"/>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281494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27C25-6CB2-4937-A2D6-9E7071B916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046D8-C724-440B-90A1-5D972F5893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BFDEED-87BD-4115-AFF9-A60E9E3B57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2F256-8A61-4730-B369-09CDC4CFCD4E}" type="datetimeFigureOut">
              <a:rPr lang="en-US" smtClean="0"/>
              <a:t>2/11/2021</a:t>
            </a:fld>
            <a:endParaRPr lang="en-US"/>
          </a:p>
        </p:txBody>
      </p:sp>
      <p:sp>
        <p:nvSpPr>
          <p:cNvPr id="5" name="Footer Placeholder 4">
            <a:extLst>
              <a:ext uri="{FF2B5EF4-FFF2-40B4-BE49-F238E27FC236}">
                <a16:creationId xmlns:a16="http://schemas.microsoft.com/office/drawing/2014/main" id="{D078E1A8-EABB-4338-B652-18D985A9BC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888FB9-90C5-4E7D-AE62-8B20EACBED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4C827-66BC-4C1B-B954-1B51F9A84779}" type="slidenum">
              <a:rPr lang="en-US" smtClean="0"/>
              <a:t>‹#›</a:t>
            </a:fld>
            <a:endParaRPr lang="en-US"/>
          </a:p>
        </p:txBody>
      </p:sp>
    </p:spTree>
    <p:extLst>
      <p:ext uri="{BB962C8B-B14F-4D97-AF65-F5344CB8AC3E}">
        <p14:creationId xmlns:p14="http://schemas.microsoft.com/office/powerpoint/2010/main" val="4096894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9ED1-9EDB-45FB-8BFE-11AF481F102F}"/>
              </a:ext>
            </a:extLst>
          </p:cNvPr>
          <p:cNvSpPr>
            <a:spLocks noGrp="1"/>
          </p:cNvSpPr>
          <p:nvPr>
            <p:ph type="ctrTitle"/>
          </p:nvPr>
        </p:nvSpPr>
        <p:spPr>
          <a:xfrm>
            <a:off x="1524000" y="1342526"/>
            <a:ext cx="9144000" cy="2387600"/>
          </a:xfrm>
        </p:spPr>
        <p:txBody>
          <a:bodyPr>
            <a:normAutofit fontScale="90000"/>
          </a:bodyPr>
          <a:lstStyle/>
          <a:p>
            <a:r>
              <a:rPr lang="en-US" dirty="0"/>
              <a:t>CBE255</a:t>
            </a:r>
            <a:br>
              <a:rPr lang="en-US" dirty="0"/>
            </a:br>
            <a:r>
              <a:rPr lang="en-US" dirty="0"/>
              <a:t>Discussion 3</a:t>
            </a:r>
            <a:br>
              <a:rPr lang="en-US" dirty="0"/>
            </a:br>
            <a:r>
              <a:rPr lang="en-US" dirty="0"/>
              <a:t>2/11/21</a:t>
            </a:r>
          </a:p>
        </p:txBody>
      </p:sp>
      <p:sp>
        <p:nvSpPr>
          <p:cNvPr id="3" name="TextBox 2">
            <a:extLst>
              <a:ext uri="{FF2B5EF4-FFF2-40B4-BE49-F238E27FC236}">
                <a16:creationId xmlns:a16="http://schemas.microsoft.com/office/drawing/2014/main" id="{849D94F7-EA1F-42CB-83B7-08F34C125F92}"/>
              </a:ext>
            </a:extLst>
          </p:cNvPr>
          <p:cNvSpPr txBox="1"/>
          <p:nvPr/>
        </p:nvSpPr>
        <p:spPr>
          <a:xfrm>
            <a:off x="3077309" y="4180742"/>
            <a:ext cx="6699738" cy="646331"/>
          </a:xfrm>
          <a:prstGeom prst="rect">
            <a:avLst/>
          </a:prstGeom>
          <a:noFill/>
        </p:spPr>
        <p:txBody>
          <a:bodyPr wrap="square" rtlCol="0">
            <a:spAutoFit/>
          </a:bodyPr>
          <a:lstStyle/>
          <a:p>
            <a:r>
              <a:rPr lang="en-US" dirty="0"/>
              <a:t>* If you are not registered for this discussion, let me know so I can send you the presentation</a:t>
            </a:r>
          </a:p>
        </p:txBody>
      </p:sp>
    </p:spTree>
    <p:extLst>
      <p:ext uri="{BB962C8B-B14F-4D97-AF65-F5344CB8AC3E}">
        <p14:creationId xmlns:p14="http://schemas.microsoft.com/office/powerpoint/2010/main" val="312037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42669E-29A0-4879-BDC2-322725BCFBA3}"/>
              </a:ext>
            </a:extLst>
          </p:cNvPr>
          <p:cNvSpPr>
            <a:spLocks noGrp="1"/>
          </p:cNvSpPr>
          <p:nvPr>
            <p:ph idx="1"/>
          </p:nvPr>
        </p:nvSpPr>
        <p:spPr>
          <a:xfrm>
            <a:off x="838200" y="278296"/>
            <a:ext cx="10515600" cy="5874813"/>
          </a:xfrm>
        </p:spPr>
        <p:txBody>
          <a:bodyPr>
            <a:normAutofit/>
          </a:bodyPr>
          <a:lstStyle/>
          <a:p>
            <a:pPr marL="0" indent="0">
              <a:buNone/>
            </a:pPr>
            <a:r>
              <a:rPr lang="en-US" sz="1800" b="0" i="0" u="none" strike="noStrike" baseline="0" dirty="0">
                <a:solidFill>
                  <a:srgbClr val="028009"/>
                </a:solidFill>
                <a:latin typeface="Courier New" panose="02070309020205020404" pitchFamily="49" charset="0"/>
              </a:rPr>
              <a:t>%%</a:t>
            </a:r>
          </a:p>
          <a:p>
            <a:pPr marL="0" indent="0">
              <a:buNone/>
            </a:pPr>
            <a:r>
              <a:rPr lang="en-US" sz="1800" b="0" i="0" u="none" strike="noStrike" baseline="0" dirty="0">
                <a:solidFill>
                  <a:srgbClr val="028009"/>
                </a:solidFill>
                <a:latin typeface="Courier New" panose="02070309020205020404" pitchFamily="49" charset="0"/>
              </a:rPr>
              <a:t> </a:t>
            </a:r>
          </a:p>
          <a:p>
            <a:pPr marL="0" indent="0">
              <a:buNone/>
            </a:pPr>
            <a:r>
              <a:rPr lang="en-US" sz="1800" b="0" i="0" u="none" strike="noStrike" baseline="0" dirty="0">
                <a:solidFill>
                  <a:srgbClr val="0E00FF"/>
                </a:solidFill>
                <a:latin typeface="Courier New" panose="02070309020205020404" pitchFamily="49" charset="0"/>
              </a:rPr>
              <a:t>for</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i</a:t>
            </a:r>
            <a:r>
              <a:rPr lang="en-US" sz="1800" b="0" i="0" u="none" strike="noStrike" baseline="0" dirty="0">
                <a:solidFill>
                  <a:srgbClr val="000000"/>
                </a:solidFill>
                <a:latin typeface="Courier New" panose="02070309020205020404" pitchFamily="49" charset="0"/>
              </a:rPr>
              <a:t> = 1:100</a:t>
            </a:r>
          </a:p>
          <a:p>
            <a:pPr marL="0" indent="0">
              <a:buNone/>
            </a:pP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E00FF"/>
                </a:solidFill>
                <a:latin typeface="Courier New" panose="02070309020205020404" pitchFamily="49" charset="0"/>
              </a:rPr>
              <a:t>if</a:t>
            </a:r>
            <a:r>
              <a:rPr lang="en-US" sz="1800" b="0" i="0" u="none" strike="noStrike" baseline="0" dirty="0">
                <a:solidFill>
                  <a:srgbClr val="000000"/>
                </a:solidFill>
                <a:latin typeface="Courier New" panose="02070309020205020404" pitchFamily="49" charset="0"/>
              </a:rPr>
              <a:t> mod(</a:t>
            </a:r>
            <a:r>
              <a:rPr lang="en-US" sz="1800" b="0" i="0" u="none" strike="noStrike" baseline="0" dirty="0" err="1">
                <a:solidFill>
                  <a:srgbClr val="000000"/>
                </a:solidFill>
                <a:latin typeface="Courier New" panose="02070309020205020404" pitchFamily="49" charset="0"/>
              </a:rPr>
              <a:t>i</a:t>
            </a:r>
            <a:r>
              <a:rPr lang="en-US" sz="1800" b="0" i="0" u="none" strike="noStrike" baseline="0" dirty="0">
                <a:solidFill>
                  <a:srgbClr val="000000"/>
                </a:solidFill>
                <a:latin typeface="Courier New" panose="02070309020205020404" pitchFamily="49" charset="0"/>
              </a:rPr>
              <a:t>, 15) == 0</a:t>
            </a:r>
          </a:p>
          <a:p>
            <a:pPr marL="0" indent="0">
              <a:buNone/>
            </a:pP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disp</a:t>
            </a:r>
            <a:r>
              <a:rPr lang="en-US" sz="1800" b="0" i="0" u="none" strike="noStrike" baseline="0" dirty="0">
                <a:solidFill>
                  <a:srgbClr val="000000"/>
                </a:solidFill>
                <a:latin typeface="Courier New" panose="02070309020205020404" pitchFamily="49" charset="0"/>
              </a:rPr>
              <a:t>(</a:t>
            </a:r>
            <a:r>
              <a:rPr lang="en-US" sz="1800" b="0" i="0" u="none" strike="noStrike" baseline="0" dirty="0">
                <a:solidFill>
                  <a:srgbClr val="AA04F9"/>
                </a:solidFill>
                <a:latin typeface="Courier New" panose="02070309020205020404" pitchFamily="49" charset="0"/>
              </a:rPr>
              <a:t>"</a:t>
            </a:r>
            <a:r>
              <a:rPr lang="en-US" sz="1800" b="0" i="0" u="none" strike="noStrike" baseline="0" dirty="0" err="1">
                <a:solidFill>
                  <a:srgbClr val="AA04F9"/>
                </a:solidFill>
                <a:latin typeface="Courier New" panose="02070309020205020404" pitchFamily="49" charset="0"/>
              </a:rPr>
              <a:t>FizzBuzz</a:t>
            </a:r>
            <a:r>
              <a:rPr lang="en-US" sz="1800" b="0" i="0" u="none" strike="noStrike" baseline="0" dirty="0">
                <a:solidFill>
                  <a:srgbClr val="AA04F9"/>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a:t>
            </a:r>
          </a:p>
          <a:p>
            <a:pPr marL="0" indent="0">
              <a:buNone/>
            </a:pPr>
            <a:r>
              <a:rPr lang="da-DK" sz="1800" b="0" i="0" u="none" strike="noStrike" baseline="0" dirty="0">
                <a:solidFill>
                  <a:srgbClr val="000000"/>
                </a:solidFill>
                <a:latin typeface="Courier New" panose="02070309020205020404" pitchFamily="49" charset="0"/>
              </a:rPr>
              <a:t>    </a:t>
            </a:r>
            <a:r>
              <a:rPr lang="da-DK" sz="1800" b="0" i="0" u="none" strike="noStrike" baseline="0" dirty="0">
                <a:solidFill>
                  <a:srgbClr val="0E00FF"/>
                </a:solidFill>
                <a:latin typeface="Courier New" panose="02070309020205020404" pitchFamily="49" charset="0"/>
              </a:rPr>
              <a:t>elseif</a:t>
            </a:r>
            <a:r>
              <a:rPr lang="da-DK" sz="1800" b="0" i="0" u="none" strike="noStrike" baseline="0" dirty="0">
                <a:solidFill>
                  <a:srgbClr val="000000"/>
                </a:solidFill>
                <a:latin typeface="Courier New" panose="02070309020205020404" pitchFamily="49" charset="0"/>
              </a:rPr>
              <a:t> mod(i, 5) == 0</a:t>
            </a:r>
          </a:p>
          <a:p>
            <a:pPr marL="0" indent="0">
              <a:buNone/>
            </a:pP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disp</a:t>
            </a:r>
            <a:r>
              <a:rPr lang="en-US" sz="1800" b="0" i="0" u="none" strike="noStrike" baseline="0" dirty="0">
                <a:solidFill>
                  <a:srgbClr val="000000"/>
                </a:solidFill>
                <a:latin typeface="Courier New" panose="02070309020205020404" pitchFamily="49" charset="0"/>
              </a:rPr>
              <a:t>(</a:t>
            </a:r>
            <a:r>
              <a:rPr lang="en-US" sz="1800" b="0" i="0" u="none" strike="noStrike" baseline="0" dirty="0">
                <a:solidFill>
                  <a:srgbClr val="AA04F9"/>
                </a:solidFill>
                <a:latin typeface="Courier New" panose="02070309020205020404" pitchFamily="49" charset="0"/>
              </a:rPr>
              <a:t>"Buzz"</a:t>
            </a:r>
            <a:r>
              <a:rPr lang="en-US" sz="1800" b="0" i="0" u="none" strike="noStrike" baseline="0" dirty="0">
                <a:solidFill>
                  <a:srgbClr val="000000"/>
                </a:solidFill>
                <a:latin typeface="Courier New" panose="02070309020205020404" pitchFamily="49" charset="0"/>
              </a:rPr>
              <a:t>)</a:t>
            </a:r>
          </a:p>
          <a:p>
            <a:pPr marL="0" indent="0">
              <a:buNone/>
            </a:pPr>
            <a:r>
              <a:rPr lang="da-DK" sz="1800" b="0" i="0" u="none" strike="noStrike" baseline="0" dirty="0">
                <a:solidFill>
                  <a:srgbClr val="000000"/>
                </a:solidFill>
                <a:latin typeface="Courier New" panose="02070309020205020404" pitchFamily="49" charset="0"/>
              </a:rPr>
              <a:t>    </a:t>
            </a:r>
            <a:r>
              <a:rPr lang="da-DK" sz="1800" b="0" i="0" u="none" strike="noStrike" baseline="0" dirty="0">
                <a:solidFill>
                  <a:srgbClr val="0E00FF"/>
                </a:solidFill>
                <a:latin typeface="Courier New" panose="02070309020205020404" pitchFamily="49" charset="0"/>
              </a:rPr>
              <a:t>elseif</a:t>
            </a:r>
            <a:r>
              <a:rPr lang="da-DK" sz="1800" b="0" i="0" u="none" strike="noStrike" baseline="0" dirty="0">
                <a:solidFill>
                  <a:srgbClr val="000000"/>
                </a:solidFill>
                <a:latin typeface="Courier New" panose="02070309020205020404" pitchFamily="49" charset="0"/>
              </a:rPr>
              <a:t> mod(i, 3) == 0</a:t>
            </a:r>
          </a:p>
          <a:p>
            <a:pPr marL="0" indent="0">
              <a:buNone/>
            </a:pP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disp</a:t>
            </a:r>
            <a:r>
              <a:rPr lang="en-US" sz="1800" b="0" i="0" u="none" strike="noStrike" baseline="0" dirty="0">
                <a:solidFill>
                  <a:srgbClr val="000000"/>
                </a:solidFill>
                <a:latin typeface="Courier New" panose="02070309020205020404" pitchFamily="49" charset="0"/>
              </a:rPr>
              <a:t>(</a:t>
            </a:r>
            <a:r>
              <a:rPr lang="en-US" sz="1800" b="0" i="0" u="none" strike="noStrike" baseline="0" dirty="0">
                <a:solidFill>
                  <a:srgbClr val="AA04F9"/>
                </a:solidFill>
                <a:latin typeface="Courier New" panose="02070309020205020404" pitchFamily="49" charset="0"/>
              </a:rPr>
              <a:t>"Fizz"</a:t>
            </a:r>
            <a:r>
              <a:rPr lang="en-US" sz="1800" b="0" i="0" u="none" strike="noStrike" baseline="0" dirty="0">
                <a:solidFill>
                  <a:srgbClr val="000000"/>
                </a:solidFill>
                <a:latin typeface="Courier New" panose="02070309020205020404" pitchFamily="49" charset="0"/>
              </a:rPr>
              <a:t>)</a:t>
            </a:r>
          </a:p>
          <a:p>
            <a:pPr marL="0" indent="0">
              <a:buNone/>
            </a:pP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E00FF"/>
                </a:solidFill>
                <a:latin typeface="Courier New" panose="02070309020205020404" pitchFamily="49" charset="0"/>
              </a:rPr>
              <a:t>else</a:t>
            </a:r>
          </a:p>
          <a:p>
            <a:pPr marL="0" indent="0">
              <a:buNone/>
            </a:pP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disp</a:t>
            </a:r>
            <a:r>
              <a:rPr lang="en-US" sz="1800" b="0" i="0" u="none" strike="noStrike" baseline="0" dirty="0">
                <a:solidFill>
                  <a:srgbClr val="000000"/>
                </a:solidFill>
                <a:latin typeface="Courier New" panose="02070309020205020404" pitchFamily="49" charset="0"/>
              </a:rPr>
              <a:t>(</a:t>
            </a:r>
            <a:r>
              <a:rPr lang="en-US" sz="1800" b="0" i="0" u="none" strike="noStrike" baseline="0" dirty="0" err="1">
                <a:solidFill>
                  <a:srgbClr val="000000"/>
                </a:solidFill>
                <a:latin typeface="Courier New" panose="02070309020205020404" pitchFamily="49" charset="0"/>
              </a:rPr>
              <a:t>i</a:t>
            </a:r>
            <a:r>
              <a:rPr lang="en-US" sz="1800" b="0" i="0" u="none" strike="noStrike" baseline="0" dirty="0">
                <a:solidFill>
                  <a:srgbClr val="000000"/>
                </a:solidFill>
                <a:latin typeface="Courier New" panose="02070309020205020404" pitchFamily="49" charset="0"/>
              </a:rPr>
              <a:t>)</a:t>
            </a:r>
          </a:p>
          <a:p>
            <a:pPr marL="0" indent="0">
              <a:buNone/>
            </a:pP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E00FF"/>
                </a:solidFill>
                <a:latin typeface="Courier New" panose="02070309020205020404" pitchFamily="49" charset="0"/>
              </a:rPr>
              <a:t>end</a:t>
            </a:r>
          </a:p>
          <a:p>
            <a:pPr marL="0" indent="0">
              <a:buNone/>
            </a:pPr>
            <a:r>
              <a:rPr lang="en-US" sz="1800" b="0" i="0" u="none" strike="noStrike" baseline="0" dirty="0">
                <a:solidFill>
                  <a:srgbClr val="0E00FF"/>
                </a:solidFill>
                <a:latin typeface="Courier New" panose="02070309020205020404" pitchFamily="49" charset="0"/>
              </a:rPr>
              <a:t>end</a:t>
            </a:r>
          </a:p>
          <a:p>
            <a:endParaRPr lang="en-US" dirty="0"/>
          </a:p>
        </p:txBody>
      </p:sp>
    </p:spTree>
    <p:extLst>
      <p:ext uri="{BB962C8B-B14F-4D97-AF65-F5344CB8AC3E}">
        <p14:creationId xmlns:p14="http://schemas.microsoft.com/office/powerpoint/2010/main" val="960499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7E6D-A7A2-4D56-9360-E17BA48FA1AB}"/>
              </a:ext>
            </a:extLst>
          </p:cNvPr>
          <p:cNvSpPr>
            <a:spLocks noGrp="1"/>
          </p:cNvSpPr>
          <p:nvPr>
            <p:ph type="title"/>
          </p:nvPr>
        </p:nvSpPr>
        <p:spPr/>
        <p:txBody>
          <a:bodyPr/>
          <a:lstStyle/>
          <a:p>
            <a:r>
              <a:rPr lang="en-US" dirty="0"/>
              <a:t>While Loop</a:t>
            </a:r>
          </a:p>
        </p:txBody>
      </p:sp>
      <p:sp>
        <p:nvSpPr>
          <p:cNvPr id="3" name="Content Placeholder 2">
            <a:extLst>
              <a:ext uri="{FF2B5EF4-FFF2-40B4-BE49-F238E27FC236}">
                <a16:creationId xmlns:a16="http://schemas.microsoft.com/office/drawing/2014/main" id="{E624CE61-0086-4BE2-8565-B9A08280BC16}"/>
              </a:ext>
            </a:extLst>
          </p:cNvPr>
          <p:cNvSpPr>
            <a:spLocks noGrp="1"/>
          </p:cNvSpPr>
          <p:nvPr>
            <p:ph idx="1"/>
          </p:nvPr>
        </p:nvSpPr>
        <p:spPr>
          <a:xfrm>
            <a:off x="838200" y="1825625"/>
            <a:ext cx="5451282" cy="4351338"/>
          </a:xfrm>
        </p:spPr>
        <p:txBody>
          <a:bodyPr/>
          <a:lstStyle/>
          <a:p>
            <a:r>
              <a:rPr lang="en-US" dirty="0"/>
              <a:t>Condition is checked</a:t>
            </a:r>
          </a:p>
          <a:p>
            <a:r>
              <a:rPr lang="en-US" dirty="0"/>
              <a:t>Code is executed</a:t>
            </a:r>
          </a:p>
          <a:p>
            <a:r>
              <a:rPr lang="en-US" dirty="0"/>
              <a:t>Condition is rechecked</a:t>
            </a:r>
          </a:p>
          <a:p>
            <a:pPr lvl="1"/>
            <a:r>
              <a:rPr lang="en-US" dirty="0"/>
              <a:t>If condition is still true: Code reran</a:t>
            </a:r>
          </a:p>
          <a:p>
            <a:pPr lvl="1"/>
            <a:r>
              <a:rPr lang="en-US" dirty="0"/>
              <a:t>If condition is now false: proceeds</a:t>
            </a:r>
          </a:p>
          <a:p>
            <a:r>
              <a:rPr lang="en-US" dirty="0"/>
              <a:t>The code must modify the condition!</a:t>
            </a:r>
          </a:p>
        </p:txBody>
      </p:sp>
      <p:pic>
        <p:nvPicPr>
          <p:cNvPr id="5" name="Picture 4">
            <a:extLst>
              <a:ext uri="{FF2B5EF4-FFF2-40B4-BE49-F238E27FC236}">
                <a16:creationId xmlns:a16="http://schemas.microsoft.com/office/drawing/2014/main" id="{CAE441E2-DFC3-4341-834C-6C10488C409D}"/>
              </a:ext>
            </a:extLst>
          </p:cNvPr>
          <p:cNvPicPr>
            <a:picLocks noChangeAspect="1"/>
          </p:cNvPicPr>
          <p:nvPr/>
        </p:nvPicPr>
        <p:blipFill>
          <a:blip r:embed="rId2"/>
          <a:stretch>
            <a:fillRect/>
          </a:stretch>
        </p:blipFill>
        <p:spPr>
          <a:xfrm>
            <a:off x="6096000" y="592951"/>
            <a:ext cx="5331511" cy="3494019"/>
          </a:xfrm>
          <a:prstGeom prst="rect">
            <a:avLst/>
          </a:prstGeom>
        </p:spPr>
      </p:pic>
    </p:spTree>
    <p:extLst>
      <p:ext uri="{BB962C8B-B14F-4D97-AF65-F5344CB8AC3E}">
        <p14:creationId xmlns:p14="http://schemas.microsoft.com/office/powerpoint/2010/main" val="43286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BBF66-602D-4E3F-B4E2-0200191B3C74}"/>
              </a:ext>
            </a:extLst>
          </p:cNvPr>
          <p:cNvSpPr>
            <a:spLocks noGrp="1"/>
          </p:cNvSpPr>
          <p:nvPr>
            <p:ph type="title"/>
          </p:nvPr>
        </p:nvSpPr>
        <p:spPr/>
        <p:txBody>
          <a:bodyPr/>
          <a:lstStyle/>
          <a:p>
            <a:r>
              <a:rPr lang="en-US" dirty="0"/>
              <a:t>While Loop Example</a:t>
            </a:r>
          </a:p>
        </p:txBody>
      </p:sp>
      <p:sp>
        <p:nvSpPr>
          <p:cNvPr id="3" name="Content Placeholder 2">
            <a:extLst>
              <a:ext uri="{FF2B5EF4-FFF2-40B4-BE49-F238E27FC236}">
                <a16:creationId xmlns:a16="http://schemas.microsoft.com/office/drawing/2014/main" id="{38101F08-BA61-42C2-B842-3E5839CA3D81}"/>
              </a:ext>
            </a:extLst>
          </p:cNvPr>
          <p:cNvSpPr>
            <a:spLocks noGrp="1"/>
          </p:cNvSpPr>
          <p:nvPr>
            <p:ph idx="1"/>
          </p:nvPr>
        </p:nvSpPr>
        <p:spPr>
          <a:xfrm>
            <a:off x="838200" y="1825625"/>
            <a:ext cx="10515600" cy="4351338"/>
          </a:xfrm>
        </p:spPr>
        <p:txBody>
          <a:bodyPr/>
          <a:lstStyle/>
          <a:p>
            <a:r>
              <a:rPr lang="en-US" dirty="0"/>
              <a:t>Using a while loop calculate the cosine of pi/4 using the Taylor expansion below</a:t>
            </a:r>
          </a:p>
          <a:p>
            <a:r>
              <a:rPr lang="en-US" dirty="0"/>
              <a:t>Quit when the magnitude of the terms become less than 1E-5 </a:t>
            </a:r>
          </a:p>
          <a:p>
            <a:r>
              <a:rPr lang="en-US" dirty="0"/>
              <a:t>What n did this occur at?</a:t>
            </a:r>
          </a:p>
        </p:txBody>
      </p:sp>
      <p:pic>
        <p:nvPicPr>
          <p:cNvPr id="5" name="Picture 4">
            <a:extLst>
              <a:ext uri="{FF2B5EF4-FFF2-40B4-BE49-F238E27FC236}">
                <a16:creationId xmlns:a16="http://schemas.microsoft.com/office/drawing/2014/main" id="{DFF96A97-B2E7-4051-BBD4-FAD8B3CA0A74}"/>
              </a:ext>
            </a:extLst>
          </p:cNvPr>
          <p:cNvPicPr>
            <a:picLocks noChangeAspect="1"/>
          </p:cNvPicPr>
          <p:nvPr/>
        </p:nvPicPr>
        <p:blipFill>
          <a:blip r:embed="rId2"/>
          <a:stretch>
            <a:fillRect/>
          </a:stretch>
        </p:blipFill>
        <p:spPr>
          <a:xfrm>
            <a:off x="2420521" y="3783754"/>
            <a:ext cx="6713908" cy="2709121"/>
          </a:xfrm>
          <a:prstGeom prst="rect">
            <a:avLst/>
          </a:prstGeom>
        </p:spPr>
      </p:pic>
    </p:spTree>
    <p:extLst>
      <p:ext uri="{BB962C8B-B14F-4D97-AF65-F5344CB8AC3E}">
        <p14:creationId xmlns:p14="http://schemas.microsoft.com/office/powerpoint/2010/main" val="1811615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5CD0-FCAD-47AA-8BC0-0467D1435A17}"/>
              </a:ext>
            </a:extLst>
          </p:cNvPr>
          <p:cNvSpPr>
            <a:spLocks noGrp="1"/>
          </p:cNvSpPr>
          <p:nvPr>
            <p:ph idx="1"/>
          </p:nvPr>
        </p:nvSpPr>
        <p:spPr>
          <a:xfrm>
            <a:off x="838200" y="180242"/>
            <a:ext cx="10515600" cy="6330462"/>
          </a:xfrm>
        </p:spPr>
        <p:txBody>
          <a:bodyPr>
            <a:normAutofit fontScale="92500" lnSpcReduction="10000"/>
          </a:bodyPr>
          <a:lstStyle/>
          <a:p>
            <a:pPr marL="0" indent="0">
              <a:buNone/>
            </a:pPr>
            <a:r>
              <a:rPr lang="en-US" sz="1800" b="0" i="0" u="none" strike="noStrike" baseline="0" dirty="0">
                <a:solidFill>
                  <a:srgbClr val="000000"/>
                </a:solidFill>
                <a:latin typeface="Courier New" panose="02070309020205020404" pitchFamily="49" charset="0"/>
              </a:rPr>
              <a:t>x = pi / 4;</a:t>
            </a:r>
          </a:p>
          <a:p>
            <a:pPr marL="0" indent="0">
              <a:buNone/>
            </a:pPr>
            <a:r>
              <a:rPr lang="en-US" sz="1800" b="0" i="0" u="none" strike="noStrike" baseline="0" dirty="0">
                <a:solidFill>
                  <a:srgbClr val="028009"/>
                </a:solidFill>
                <a:latin typeface="Courier New" panose="02070309020205020404" pitchFamily="49" charset="0"/>
              </a:rPr>
              <a:t>% Alpha is the actual value</a:t>
            </a:r>
          </a:p>
          <a:p>
            <a:pPr marL="0" indent="0">
              <a:buNone/>
            </a:pPr>
            <a:r>
              <a:rPr lang="en-US" sz="1800" b="0" i="0" u="none" strike="noStrike" baseline="0" dirty="0">
                <a:solidFill>
                  <a:srgbClr val="000000"/>
                </a:solidFill>
                <a:latin typeface="Courier New" panose="02070309020205020404" pitchFamily="49" charset="0"/>
              </a:rPr>
              <a:t>Alpha = cos(x);</a:t>
            </a:r>
          </a:p>
          <a:p>
            <a:pPr marL="0" indent="0">
              <a:buNone/>
            </a:pPr>
            <a:r>
              <a:rPr lang="en-US" sz="1800" b="0" i="0" u="none" strike="noStrike" baseline="0" dirty="0">
                <a:solidFill>
                  <a:srgbClr val="000000"/>
                </a:solidFill>
                <a:latin typeface="Courier New" panose="02070309020205020404" pitchFamily="49" charset="0"/>
              </a:rPr>
              <a:t> </a:t>
            </a:r>
          </a:p>
          <a:p>
            <a:pPr marL="0" indent="0">
              <a:buNone/>
            </a:pPr>
            <a:r>
              <a:rPr lang="en-US" sz="1800" b="0" i="0" u="none" strike="noStrike" baseline="0" dirty="0">
                <a:solidFill>
                  <a:srgbClr val="028009"/>
                </a:solidFill>
                <a:latin typeface="Courier New" panose="02070309020205020404" pitchFamily="49" charset="0"/>
              </a:rPr>
              <a:t>%delta is the value of the current iteration</a:t>
            </a:r>
          </a:p>
          <a:p>
            <a:pPr marL="0" indent="0">
              <a:buNone/>
            </a:pPr>
            <a:r>
              <a:rPr lang="en-US" sz="1800" b="0" i="0" u="none" strike="noStrike" baseline="0" dirty="0">
                <a:solidFill>
                  <a:srgbClr val="000000"/>
                </a:solidFill>
                <a:latin typeface="Courier New" panose="02070309020205020404" pitchFamily="49" charset="0"/>
              </a:rPr>
              <a:t>delta = 1; </a:t>
            </a:r>
            <a:r>
              <a:rPr lang="en-US" sz="1800" b="0" i="0" u="none" strike="noStrike" baseline="0" dirty="0">
                <a:solidFill>
                  <a:srgbClr val="028009"/>
                </a:solidFill>
                <a:latin typeface="Courier New" panose="02070309020205020404" pitchFamily="49" charset="0"/>
              </a:rPr>
              <a:t>% Arbitrary value to start the loop</a:t>
            </a:r>
          </a:p>
          <a:p>
            <a:pPr marL="0" indent="0">
              <a:buNone/>
            </a:pPr>
            <a:r>
              <a:rPr lang="en-US" sz="1800" b="0" i="0" u="none" strike="noStrike" baseline="0" dirty="0">
                <a:solidFill>
                  <a:srgbClr val="028009"/>
                </a:solidFill>
                <a:latin typeface="Courier New" panose="02070309020205020404" pitchFamily="49" charset="0"/>
              </a:rPr>
              <a:t>% n is the iteration number</a:t>
            </a:r>
          </a:p>
          <a:p>
            <a:pPr marL="0" indent="0">
              <a:buNone/>
            </a:pPr>
            <a:r>
              <a:rPr lang="en-US" sz="1800" b="0" i="0" u="none" strike="noStrike" baseline="0" dirty="0">
                <a:solidFill>
                  <a:srgbClr val="000000"/>
                </a:solidFill>
                <a:latin typeface="Courier New" panose="02070309020205020404" pitchFamily="49" charset="0"/>
              </a:rPr>
              <a:t>n = 0;</a:t>
            </a:r>
          </a:p>
          <a:p>
            <a:pPr marL="0" indent="0">
              <a:buNone/>
            </a:pPr>
            <a:r>
              <a:rPr lang="en-US" sz="1800" b="0" i="0" u="none" strike="noStrike" baseline="0" dirty="0">
                <a:solidFill>
                  <a:srgbClr val="028009"/>
                </a:solidFill>
                <a:latin typeface="Courier New" panose="02070309020205020404" pitchFamily="49" charset="0"/>
              </a:rPr>
              <a:t>% A is the iterative value</a:t>
            </a:r>
          </a:p>
          <a:p>
            <a:pPr marL="0" indent="0">
              <a:buNone/>
            </a:pPr>
            <a:r>
              <a:rPr lang="en-US" sz="1800" b="0" i="0" u="none" strike="noStrike" baseline="0" dirty="0">
                <a:solidFill>
                  <a:srgbClr val="000000"/>
                </a:solidFill>
                <a:latin typeface="Courier New" panose="02070309020205020404" pitchFamily="49" charset="0"/>
              </a:rPr>
              <a:t>A = 0;</a:t>
            </a:r>
          </a:p>
          <a:p>
            <a:pPr marL="0" indent="0">
              <a:buNone/>
            </a:pPr>
            <a:r>
              <a:rPr lang="en-US" sz="1800" b="0" i="0" u="none" strike="noStrike" baseline="0" dirty="0">
                <a:solidFill>
                  <a:srgbClr val="0E00FF"/>
                </a:solidFill>
                <a:latin typeface="Courier New" panose="02070309020205020404" pitchFamily="49" charset="0"/>
              </a:rPr>
              <a:t>while</a:t>
            </a:r>
            <a:r>
              <a:rPr lang="en-US" sz="1800" b="0" i="0" u="none" strike="noStrike" baseline="0" dirty="0">
                <a:solidFill>
                  <a:srgbClr val="000000"/>
                </a:solidFill>
                <a:latin typeface="Courier New" panose="02070309020205020404" pitchFamily="49" charset="0"/>
              </a:rPr>
              <a:t> abs(delta) &gt;= 1E-5</a:t>
            </a:r>
          </a:p>
          <a:p>
            <a:pPr marL="0" indent="0">
              <a:buNone/>
            </a:pPr>
            <a:r>
              <a:rPr lang="en-US" sz="1800" b="0" i="0" u="none" strike="noStrike" baseline="0" dirty="0">
                <a:solidFill>
                  <a:srgbClr val="000000"/>
                </a:solidFill>
                <a:latin typeface="Courier New" panose="02070309020205020404" pitchFamily="49" charset="0"/>
              </a:rPr>
              <a:t>    </a:t>
            </a:r>
          </a:p>
          <a:p>
            <a:pPr marL="0" indent="0">
              <a:buNone/>
            </a:pPr>
            <a:r>
              <a:rPr lang="pt-BR" sz="1800" b="0" i="0" u="none" strike="noStrike" baseline="0" dirty="0">
                <a:solidFill>
                  <a:srgbClr val="000000"/>
                </a:solidFill>
                <a:latin typeface="Courier New" panose="02070309020205020404" pitchFamily="49" charset="0"/>
              </a:rPr>
              <a:t>    delta = (-1) ^ n * x ^ (2 * n) / factorial(2 * n);</a:t>
            </a:r>
          </a:p>
          <a:p>
            <a:pPr marL="0" indent="0">
              <a:buNone/>
            </a:pPr>
            <a:r>
              <a:rPr lang="en-US" sz="1800" b="0" i="0" u="none" strike="noStrike" baseline="0" dirty="0">
                <a:solidFill>
                  <a:srgbClr val="000000"/>
                </a:solidFill>
                <a:latin typeface="Courier New" panose="02070309020205020404" pitchFamily="49" charset="0"/>
              </a:rPr>
              <a:t>    n=n+1;</a:t>
            </a:r>
          </a:p>
          <a:p>
            <a:pPr marL="0" indent="0">
              <a:buNone/>
            </a:pPr>
            <a:r>
              <a:rPr lang="en-US" sz="1800" b="0" i="0" u="none" strike="noStrike" baseline="0" dirty="0">
                <a:solidFill>
                  <a:srgbClr val="000000"/>
                </a:solidFill>
                <a:latin typeface="Courier New" panose="02070309020205020404" pitchFamily="49" charset="0"/>
              </a:rPr>
              <a:t>    A = A + delta;</a:t>
            </a:r>
          </a:p>
          <a:p>
            <a:pPr marL="0" indent="0">
              <a:buNone/>
            </a:pPr>
            <a:r>
              <a:rPr lang="en-US" sz="1800" b="0" i="0" u="none" strike="noStrike" baseline="0" dirty="0">
                <a:solidFill>
                  <a:srgbClr val="0E00FF"/>
                </a:solidFill>
                <a:latin typeface="Courier New" panose="02070309020205020404" pitchFamily="49" charset="0"/>
              </a:rPr>
              <a:t>end</a:t>
            </a:r>
          </a:p>
          <a:p>
            <a:pPr marL="0" indent="0">
              <a:buNone/>
            </a:pPr>
            <a:r>
              <a:rPr lang="en-US" sz="1800" b="0" i="0" u="none" strike="noStrike" baseline="0" dirty="0">
                <a:solidFill>
                  <a:srgbClr val="0E00FF"/>
                </a:solidFill>
                <a:latin typeface="Courier New" panose="02070309020205020404" pitchFamily="49" charset="0"/>
              </a:rPr>
              <a:t> </a:t>
            </a:r>
          </a:p>
          <a:p>
            <a:pPr marL="0" indent="0">
              <a:buNone/>
            </a:pPr>
            <a:r>
              <a:rPr lang="en-US" sz="1800" b="0" i="0" u="none" strike="noStrike" baseline="0" dirty="0" err="1">
                <a:solidFill>
                  <a:srgbClr val="000000"/>
                </a:solidFill>
                <a:latin typeface="Courier New" panose="02070309020205020404" pitchFamily="49" charset="0"/>
              </a:rPr>
              <a:t>disp</a:t>
            </a:r>
            <a:r>
              <a:rPr lang="en-US" sz="1800" b="0" i="0" u="none" strike="noStrike" baseline="0" dirty="0">
                <a:solidFill>
                  <a:srgbClr val="000000"/>
                </a:solidFill>
                <a:latin typeface="Courier New" panose="02070309020205020404" pitchFamily="49" charset="0"/>
              </a:rPr>
              <a:t>(n)</a:t>
            </a:r>
          </a:p>
          <a:p>
            <a:endParaRPr lang="en-US" dirty="0"/>
          </a:p>
        </p:txBody>
      </p:sp>
    </p:spTree>
    <p:extLst>
      <p:ext uri="{BB962C8B-B14F-4D97-AF65-F5344CB8AC3E}">
        <p14:creationId xmlns:p14="http://schemas.microsoft.com/office/powerpoint/2010/main" val="1361660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326E-A724-488B-92D1-81E137689F71}"/>
              </a:ext>
            </a:extLst>
          </p:cNvPr>
          <p:cNvSpPr>
            <a:spLocks noGrp="1"/>
          </p:cNvSpPr>
          <p:nvPr>
            <p:ph type="title"/>
          </p:nvPr>
        </p:nvSpPr>
        <p:spPr/>
        <p:txBody>
          <a:bodyPr/>
          <a:lstStyle/>
          <a:p>
            <a:r>
              <a:rPr lang="en-US" dirty="0"/>
              <a:t>Break and Continue</a:t>
            </a:r>
          </a:p>
        </p:txBody>
      </p:sp>
      <p:sp>
        <p:nvSpPr>
          <p:cNvPr id="3" name="Content Placeholder 2">
            <a:extLst>
              <a:ext uri="{FF2B5EF4-FFF2-40B4-BE49-F238E27FC236}">
                <a16:creationId xmlns:a16="http://schemas.microsoft.com/office/drawing/2014/main" id="{B750B936-0D42-4EB5-8E55-A043311007EF}"/>
              </a:ext>
            </a:extLst>
          </p:cNvPr>
          <p:cNvSpPr>
            <a:spLocks noGrp="1"/>
          </p:cNvSpPr>
          <p:nvPr>
            <p:ph idx="1"/>
          </p:nvPr>
        </p:nvSpPr>
        <p:spPr/>
        <p:txBody>
          <a:bodyPr>
            <a:normAutofit lnSpcReduction="10000"/>
          </a:bodyPr>
          <a:lstStyle/>
          <a:p>
            <a:r>
              <a:rPr lang="en-US" dirty="0"/>
              <a:t>Break terminates the execution of a for or while loop. Statements in the loop after the break statement do not execute.</a:t>
            </a:r>
          </a:p>
          <a:p>
            <a:r>
              <a:rPr lang="en-US" dirty="0"/>
              <a:t>In nested loops, break exits only from the loop in which it occurs. Control passes to the statement that follows the end of that loop.</a:t>
            </a:r>
          </a:p>
          <a:p>
            <a:r>
              <a:rPr lang="en-US" dirty="0"/>
              <a:t>continue passes control to the next iteration of a for or while loop. It skips any remaining statements in the body of the loop for the current iteration. The program continues execution from the next iteration.</a:t>
            </a:r>
          </a:p>
          <a:p>
            <a:r>
              <a:rPr lang="en-US" dirty="0"/>
              <a:t>continue applies only to the body of the loop where it is called. In nested loops, continue skips remaining statements only in the body of the loop in which it occurs.</a:t>
            </a:r>
          </a:p>
        </p:txBody>
      </p:sp>
    </p:spTree>
    <p:extLst>
      <p:ext uri="{BB962C8B-B14F-4D97-AF65-F5344CB8AC3E}">
        <p14:creationId xmlns:p14="http://schemas.microsoft.com/office/powerpoint/2010/main" val="339664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485A-D8A0-4019-9270-FCB885176224}"/>
              </a:ext>
            </a:extLst>
          </p:cNvPr>
          <p:cNvSpPr>
            <a:spLocks noGrp="1"/>
          </p:cNvSpPr>
          <p:nvPr>
            <p:ph type="title"/>
          </p:nvPr>
        </p:nvSpPr>
        <p:spPr>
          <a:xfrm>
            <a:off x="556591" y="-87923"/>
            <a:ext cx="10515600" cy="1325563"/>
          </a:xfrm>
        </p:spPr>
        <p:txBody>
          <a:bodyPr/>
          <a:lstStyle/>
          <a:p>
            <a:r>
              <a:rPr lang="en-US" dirty="0"/>
              <a:t>Break, Continue, For Loop Example</a:t>
            </a:r>
          </a:p>
        </p:txBody>
      </p:sp>
      <p:sp>
        <p:nvSpPr>
          <p:cNvPr id="3" name="Content Placeholder 2">
            <a:extLst>
              <a:ext uri="{FF2B5EF4-FFF2-40B4-BE49-F238E27FC236}">
                <a16:creationId xmlns:a16="http://schemas.microsoft.com/office/drawing/2014/main" id="{D5FB22DD-24A7-4E36-9B08-D94416B7CADF}"/>
              </a:ext>
            </a:extLst>
          </p:cNvPr>
          <p:cNvSpPr>
            <a:spLocks noGrp="1"/>
          </p:cNvSpPr>
          <p:nvPr>
            <p:ph idx="1"/>
          </p:nvPr>
        </p:nvSpPr>
        <p:spPr>
          <a:xfrm>
            <a:off x="3445987" y="982327"/>
            <a:ext cx="5939802" cy="3000315"/>
          </a:xfrm>
        </p:spPr>
        <p:txBody>
          <a:bodyPr/>
          <a:lstStyle/>
          <a:p>
            <a:pPr marL="0" indent="0">
              <a:buNone/>
            </a:pPr>
            <a:r>
              <a:rPr lang="pt-BR" sz="1200" b="0" i="0" u="none" strike="noStrike" baseline="0" dirty="0">
                <a:solidFill>
                  <a:srgbClr val="000000"/>
                </a:solidFill>
                <a:latin typeface="Courier New" panose="02070309020205020404" pitchFamily="49" charset="0"/>
              </a:rPr>
              <a:t>A = [2     1    -2     4    -3     5     7     6     0     1;</a:t>
            </a:r>
          </a:p>
          <a:p>
            <a:pPr marL="0" indent="0">
              <a:buNone/>
            </a:pPr>
            <a:r>
              <a:rPr lang="en-US" sz="1200" b="0" i="0" u="none" strike="noStrike" baseline="0" dirty="0">
                <a:solidFill>
                  <a:srgbClr val="000000"/>
                </a:solidFill>
                <a:latin typeface="Courier New" panose="02070309020205020404" pitchFamily="49" charset="0"/>
              </a:rPr>
              <a:t>     1     3    -1    -9    -7    -2    -1     9     8    -9;</a:t>
            </a:r>
          </a:p>
          <a:p>
            <a:pPr marL="0" indent="0">
              <a:buNone/>
            </a:pPr>
            <a:r>
              <a:rPr lang="en-US" sz="1200" b="0" i="0" u="none" strike="noStrike" baseline="0" dirty="0">
                <a:solidFill>
                  <a:srgbClr val="000000"/>
                </a:solidFill>
                <a:latin typeface="Courier New" panose="02070309020205020404" pitchFamily="49" charset="0"/>
              </a:rPr>
              <a:t>     8     1    -3     1     2     4     8    -4     2    -8;</a:t>
            </a:r>
          </a:p>
          <a:p>
            <a:pPr marL="0" indent="0">
              <a:buNone/>
            </a:pPr>
            <a:r>
              <a:rPr lang="en-US" sz="1200" b="0" i="0" u="none" strike="noStrike" baseline="0" dirty="0">
                <a:solidFill>
                  <a:srgbClr val="000000"/>
                </a:solidFill>
                <a:latin typeface="Courier New" panose="02070309020205020404" pitchFamily="49" charset="0"/>
              </a:rPr>
              <a:t>    -5     5     6     1    -5     4    -2     4    -7    -8;</a:t>
            </a:r>
          </a:p>
          <a:p>
            <a:pPr marL="0" indent="0">
              <a:buNone/>
            </a:pPr>
            <a:r>
              <a:rPr lang="en-US" sz="1200" b="0" i="0" u="none" strike="noStrike" baseline="0" dirty="0">
                <a:solidFill>
                  <a:srgbClr val="000000"/>
                </a:solidFill>
                <a:latin typeface="Courier New" panose="02070309020205020404" pitchFamily="49" charset="0"/>
              </a:rPr>
              <a:t>    -4     0     3     8   -10    -1     6    -1    -6     4;</a:t>
            </a:r>
          </a:p>
          <a:p>
            <a:pPr marL="0" indent="0">
              <a:buNone/>
            </a:pPr>
            <a:r>
              <a:rPr lang="en-US" sz="1200" b="0" i="0" u="none" strike="noStrike" baseline="0" dirty="0">
                <a:solidFill>
                  <a:srgbClr val="000000"/>
                </a:solidFill>
                <a:latin typeface="Courier New" panose="02070309020205020404" pitchFamily="49" charset="0"/>
              </a:rPr>
              <a:t>    -8    10     6     0     5   -10    -2     7    -2     0;</a:t>
            </a:r>
          </a:p>
          <a:p>
            <a:pPr marL="0" indent="0">
              <a:buNone/>
            </a:pPr>
            <a:r>
              <a:rPr lang="en-US" sz="1200" b="0" i="0" u="none" strike="noStrike" baseline="0" dirty="0">
                <a:solidFill>
                  <a:srgbClr val="000000"/>
                </a:solidFill>
                <a:latin typeface="Courier New" panose="02070309020205020404" pitchFamily="49" charset="0"/>
              </a:rPr>
              <a:t>     9    -6     9    -2    -5    -4     6     6     5    -7;</a:t>
            </a:r>
          </a:p>
          <a:p>
            <a:pPr marL="0" indent="0">
              <a:buNone/>
            </a:pPr>
            <a:r>
              <a:rPr lang="en-US" sz="1200" b="0" i="0" u="none" strike="noStrike" baseline="0" dirty="0">
                <a:solidFill>
                  <a:srgbClr val="000000"/>
                </a:solidFill>
                <a:latin typeface="Courier New" panose="02070309020205020404" pitchFamily="49" charset="0"/>
              </a:rPr>
              <a:t>     3    -8    10     4    -1    -2     5    -7     7     0;</a:t>
            </a:r>
          </a:p>
          <a:p>
            <a:pPr marL="0" indent="0">
              <a:buNone/>
            </a:pPr>
            <a:r>
              <a:rPr lang="en-US" sz="1200" b="0" i="0" u="none" strike="noStrike" baseline="0" dirty="0">
                <a:solidFill>
                  <a:srgbClr val="000000"/>
                </a:solidFill>
                <a:latin typeface="Courier New" panose="02070309020205020404" pitchFamily="49" charset="0"/>
              </a:rPr>
              <a:t>     0    -8    -6     5     4    -5    -3     8     6    -7;</a:t>
            </a:r>
          </a:p>
          <a:p>
            <a:pPr marL="0" indent="0">
              <a:buNone/>
            </a:pPr>
            <a:r>
              <a:rPr lang="en-US" sz="1200" b="0" i="0" u="none" strike="noStrike" baseline="0" dirty="0">
                <a:solidFill>
                  <a:srgbClr val="000000"/>
                </a:solidFill>
                <a:latin typeface="Courier New" panose="02070309020205020404" pitchFamily="49" charset="0"/>
              </a:rPr>
              <a:t>     3    -9    -8     0    -3    -6    -6    10    -4    -9];</a:t>
            </a:r>
          </a:p>
          <a:p>
            <a:endParaRPr lang="en-US" dirty="0"/>
          </a:p>
        </p:txBody>
      </p:sp>
      <p:sp>
        <p:nvSpPr>
          <p:cNvPr id="4" name="TextBox 3">
            <a:extLst>
              <a:ext uri="{FF2B5EF4-FFF2-40B4-BE49-F238E27FC236}">
                <a16:creationId xmlns:a16="http://schemas.microsoft.com/office/drawing/2014/main" id="{7099742B-E1B3-4BD0-8466-0302A7F1D79A}"/>
              </a:ext>
            </a:extLst>
          </p:cNvPr>
          <p:cNvSpPr txBox="1"/>
          <p:nvPr/>
        </p:nvSpPr>
        <p:spPr>
          <a:xfrm>
            <a:off x="433499" y="961419"/>
            <a:ext cx="2727298" cy="4524315"/>
          </a:xfrm>
          <a:prstGeom prst="rect">
            <a:avLst/>
          </a:prstGeom>
          <a:noFill/>
        </p:spPr>
        <p:txBody>
          <a:bodyPr wrap="square" rtlCol="0">
            <a:spAutoFit/>
          </a:bodyPr>
          <a:lstStyle/>
          <a:p>
            <a:r>
              <a:rPr lang="en-US" dirty="0"/>
              <a:t>Loop through columns:</a:t>
            </a:r>
          </a:p>
          <a:p>
            <a:endParaRPr lang="en-US" dirty="0"/>
          </a:p>
          <a:p>
            <a:r>
              <a:rPr lang="en-US" dirty="0"/>
              <a:t>1. If a number is negative, make it positive</a:t>
            </a:r>
          </a:p>
          <a:p>
            <a:r>
              <a:rPr lang="en-US" dirty="0"/>
              <a:t>2. If a number is -5, skip the rest of the row</a:t>
            </a:r>
          </a:p>
          <a:p>
            <a:r>
              <a:rPr lang="en-US" dirty="0"/>
              <a:t>3. If a number is -8 leave it alone</a:t>
            </a:r>
          </a:p>
          <a:p>
            <a:r>
              <a:rPr lang="en-US" dirty="0"/>
              <a:t>4. If a number is -6, make it positive but also make the next number 100</a:t>
            </a:r>
          </a:p>
          <a:p>
            <a:endParaRPr lang="en-US" dirty="0"/>
          </a:p>
          <a:p>
            <a:r>
              <a:rPr lang="en-US" dirty="0"/>
              <a:t>Use this array to check if you got it right, but if you’re done early use a random array of integers</a:t>
            </a:r>
          </a:p>
        </p:txBody>
      </p:sp>
      <p:sp>
        <p:nvSpPr>
          <p:cNvPr id="11" name="TextBox 10">
            <a:extLst>
              <a:ext uri="{FF2B5EF4-FFF2-40B4-BE49-F238E27FC236}">
                <a16:creationId xmlns:a16="http://schemas.microsoft.com/office/drawing/2014/main" id="{427C6550-ABA7-4BDC-AFFC-31036303DF71}"/>
              </a:ext>
            </a:extLst>
          </p:cNvPr>
          <p:cNvSpPr txBox="1"/>
          <p:nvPr/>
        </p:nvSpPr>
        <p:spPr>
          <a:xfrm>
            <a:off x="398330" y="5717565"/>
            <a:ext cx="5939802" cy="923330"/>
          </a:xfrm>
          <a:prstGeom prst="rect">
            <a:avLst/>
          </a:prstGeom>
          <a:noFill/>
        </p:spPr>
        <p:txBody>
          <a:bodyPr wrap="square" rtlCol="0">
            <a:spAutoFit/>
          </a:bodyPr>
          <a:lstStyle/>
          <a:p>
            <a:r>
              <a:rPr lang="en-US" dirty="0"/>
              <a:t>Hints: This is supposed to be hard!</a:t>
            </a:r>
          </a:p>
          <a:p>
            <a:r>
              <a:rPr lang="en-US" dirty="0"/>
              <a:t>If you can’t get it all in one go, code one rule at a time</a:t>
            </a:r>
          </a:p>
          <a:p>
            <a:r>
              <a:rPr lang="en-US" dirty="0"/>
              <a:t>Write pseudocode if you’re struggling to write in MATLAB</a:t>
            </a:r>
          </a:p>
        </p:txBody>
      </p:sp>
      <p:pic>
        <p:nvPicPr>
          <p:cNvPr id="13" name="Picture 12">
            <a:extLst>
              <a:ext uri="{FF2B5EF4-FFF2-40B4-BE49-F238E27FC236}">
                <a16:creationId xmlns:a16="http://schemas.microsoft.com/office/drawing/2014/main" id="{FB9D89B0-CA61-44C8-B759-58139A89A0F8}"/>
              </a:ext>
            </a:extLst>
          </p:cNvPr>
          <p:cNvPicPr>
            <a:picLocks noChangeAspect="1"/>
          </p:cNvPicPr>
          <p:nvPr/>
        </p:nvPicPr>
        <p:blipFill>
          <a:blip r:embed="rId2"/>
          <a:stretch>
            <a:fillRect/>
          </a:stretch>
        </p:blipFill>
        <p:spPr>
          <a:xfrm>
            <a:off x="6465256" y="4611566"/>
            <a:ext cx="5689375" cy="2211998"/>
          </a:xfrm>
          <a:prstGeom prst="rect">
            <a:avLst/>
          </a:prstGeom>
        </p:spPr>
      </p:pic>
    </p:spTree>
    <p:extLst>
      <p:ext uri="{BB962C8B-B14F-4D97-AF65-F5344CB8AC3E}">
        <p14:creationId xmlns:p14="http://schemas.microsoft.com/office/powerpoint/2010/main" val="3889367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040994-2BC6-40AA-90E2-F5D406A1441B}"/>
              </a:ext>
            </a:extLst>
          </p:cNvPr>
          <p:cNvSpPr>
            <a:spLocks noGrp="1"/>
          </p:cNvSpPr>
          <p:nvPr>
            <p:ph idx="1"/>
          </p:nvPr>
        </p:nvSpPr>
        <p:spPr>
          <a:xfrm>
            <a:off x="624254" y="426427"/>
            <a:ext cx="11100288" cy="6053504"/>
          </a:xfrm>
        </p:spPr>
        <p:txBody>
          <a:bodyPr>
            <a:normAutofit fontScale="85000" lnSpcReduction="10000"/>
          </a:bodyPr>
          <a:lstStyle/>
          <a:p>
            <a:r>
              <a:rPr lang="en-US" sz="1800" b="0" i="0" u="none" strike="noStrike" baseline="0" dirty="0" err="1">
                <a:solidFill>
                  <a:srgbClr val="000000"/>
                </a:solidFill>
                <a:latin typeface="Courier New" panose="02070309020205020404" pitchFamily="49" charset="0"/>
              </a:rPr>
              <a:t>sA</a:t>
            </a:r>
            <a:r>
              <a:rPr lang="en-US" sz="1800" b="0" i="0" u="none" strike="noStrike" baseline="0" dirty="0">
                <a:solidFill>
                  <a:srgbClr val="000000"/>
                </a:solidFill>
                <a:latin typeface="Courier New" panose="02070309020205020404" pitchFamily="49" charset="0"/>
              </a:rPr>
              <a:t> = size(A); </a:t>
            </a:r>
            <a:r>
              <a:rPr lang="en-US" sz="1800" b="0" i="0" u="none" strike="noStrike" baseline="0" dirty="0">
                <a:solidFill>
                  <a:srgbClr val="028009"/>
                </a:solidFill>
                <a:latin typeface="Courier New" panose="02070309020205020404" pitchFamily="49" charset="0"/>
              </a:rPr>
              <a:t>% Create a variable of A shape to avoid calling size(A) multiple times</a:t>
            </a:r>
          </a:p>
          <a:p>
            <a:r>
              <a:rPr lang="en-US" sz="1800" b="0" i="0" u="none" strike="noStrike" baseline="0" dirty="0">
                <a:solidFill>
                  <a:srgbClr val="000000"/>
                </a:solidFill>
                <a:latin typeface="Courier New" panose="02070309020205020404" pitchFamily="49" charset="0"/>
              </a:rPr>
              <a:t> </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E00FF"/>
                </a:solidFill>
                <a:latin typeface="Courier New" panose="02070309020205020404" pitchFamily="49" charset="0"/>
              </a:rPr>
              <a:t>for</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i</a:t>
            </a:r>
            <a:r>
              <a:rPr lang="en-US" sz="1800" b="0" i="0" u="none" strike="noStrike" baseline="0" dirty="0">
                <a:solidFill>
                  <a:srgbClr val="000000"/>
                </a:solidFill>
                <a:latin typeface="Courier New" panose="02070309020205020404" pitchFamily="49" charset="0"/>
              </a:rPr>
              <a:t> = 1:sA(2) </a:t>
            </a:r>
            <a:r>
              <a:rPr lang="en-US" sz="1800" b="0" i="0" u="none" strike="noStrike" baseline="0" dirty="0">
                <a:solidFill>
                  <a:srgbClr val="028009"/>
                </a:solidFill>
                <a:latin typeface="Courier New" panose="02070309020205020404" pitchFamily="49" charset="0"/>
              </a:rPr>
              <a:t>% Loop through columns</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E00FF"/>
                </a:solidFill>
                <a:latin typeface="Courier New" panose="02070309020205020404" pitchFamily="49" charset="0"/>
              </a:rPr>
              <a:t>for</a:t>
            </a:r>
            <a:r>
              <a:rPr lang="en-US" sz="1800" b="0" i="0" u="none" strike="noStrike" baseline="0" dirty="0">
                <a:solidFill>
                  <a:srgbClr val="000000"/>
                </a:solidFill>
                <a:latin typeface="Courier New" panose="02070309020205020404" pitchFamily="49" charset="0"/>
              </a:rPr>
              <a:t> j = 1:sA(1) </a:t>
            </a:r>
            <a:r>
              <a:rPr lang="en-US" sz="1800" b="0" i="0" u="none" strike="noStrike" baseline="0" dirty="0">
                <a:solidFill>
                  <a:srgbClr val="028009"/>
                </a:solidFill>
                <a:latin typeface="Courier New" panose="02070309020205020404" pitchFamily="49" charset="0"/>
              </a:rPr>
              <a:t>% Loop through rows of each column</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E00FF"/>
                </a:solidFill>
                <a:latin typeface="Courier New" panose="02070309020205020404" pitchFamily="49" charset="0"/>
              </a:rPr>
              <a:t>if</a:t>
            </a:r>
            <a:r>
              <a:rPr lang="en-US" sz="1800" b="0" i="0" u="none" strike="noStrike" baseline="0" dirty="0">
                <a:solidFill>
                  <a:srgbClr val="000000"/>
                </a:solidFill>
                <a:latin typeface="Courier New" panose="02070309020205020404" pitchFamily="49" charset="0"/>
              </a:rPr>
              <a:t> A(</a:t>
            </a:r>
            <a:r>
              <a:rPr lang="en-US" sz="1800" b="0" i="0" u="none" strike="noStrike" baseline="0" dirty="0" err="1">
                <a:solidFill>
                  <a:srgbClr val="000000"/>
                </a:solidFill>
                <a:latin typeface="Courier New" panose="02070309020205020404" pitchFamily="49" charset="0"/>
              </a:rPr>
              <a:t>j,i</a:t>
            </a:r>
            <a:r>
              <a:rPr lang="en-US" sz="1800" b="0" i="0" u="none" strike="noStrike" baseline="0" dirty="0">
                <a:solidFill>
                  <a:srgbClr val="000000"/>
                </a:solidFill>
                <a:latin typeface="Courier New" panose="02070309020205020404" pitchFamily="49" charset="0"/>
              </a:rPr>
              <a:t>) == -5 </a:t>
            </a:r>
            <a:r>
              <a:rPr lang="en-US" sz="1800" b="0" i="0" u="none" strike="noStrike" baseline="0" dirty="0">
                <a:solidFill>
                  <a:srgbClr val="028009"/>
                </a:solidFill>
                <a:latin typeface="Courier New" panose="02070309020205020404" pitchFamily="49" charset="0"/>
              </a:rPr>
              <a:t>% Breaking to the next column with a -5 is the first check!</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E00FF"/>
                </a:solidFill>
                <a:latin typeface="Courier New" panose="02070309020205020404" pitchFamily="49" charset="0"/>
              </a:rPr>
              <a:t>break</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E00FF"/>
                </a:solidFill>
                <a:latin typeface="Courier New" panose="02070309020205020404" pitchFamily="49" charset="0"/>
              </a:rPr>
              <a:t>elseif</a:t>
            </a:r>
            <a:r>
              <a:rPr lang="en-US" sz="1800" b="0" i="0" u="none" strike="noStrike" baseline="0" dirty="0">
                <a:solidFill>
                  <a:srgbClr val="000000"/>
                </a:solidFill>
                <a:latin typeface="Courier New" panose="02070309020205020404" pitchFamily="49" charset="0"/>
              </a:rPr>
              <a:t> A(</a:t>
            </a:r>
            <a:r>
              <a:rPr lang="en-US" sz="1800" b="0" i="0" u="none" strike="noStrike" baseline="0" dirty="0" err="1">
                <a:solidFill>
                  <a:srgbClr val="000000"/>
                </a:solidFill>
                <a:latin typeface="Courier New" panose="02070309020205020404" pitchFamily="49" charset="0"/>
              </a:rPr>
              <a:t>j,i</a:t>
            </a:r>
            <a:r>
              <a:rPr lang="en-US" sz="1800" b="0" i="0" u="none" strike="noStrike" baseline="0" dirty="0">
                <a:solidFill>
                  <a:srgbClr val="000000"/>
                </a:solidFill>
                <a:latin typeface="Courier New" panose="02070309020205020404" pitchFamily="49" charset="0"/>
              </a:rPr>
              <a:t>) == -8 </a:t>
            </a:r>
            <a:r>
              <a:rPr lang="en-US" sz="1800" b="0" i="0" u="none" strike="noStrike" baseline="0" dirty="0">
                <a:solidFill>
                  <a:srgbClr val="028009"/>
                </a:solidFill>
                <a:latin typeface="Courier New" panose="02070309020205020404" pitchFamily="49" charset="0"/>
              </a:rPr>
              <a:t>% Leaves -8 alone</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E00FF"/>
                </a:solidFill>
                <a:latin typeface="Courier New" panose="02070309020205020404" pitchFamily="49" charset="0"/>
              </a:rPr>
              <a:t>continue</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E00FF"/>
                </a:solidFill>
                <a:latin typeface="Courier New" panose="02070309020205020404" pitchFamily="49" charset="0"/>
              </a:rPr>
              <a:t>elseif</a:t>
            </a:r>
            <a:r>
              <a:rPr lang="en-US" sz="1800" b="0" i="0" u="none" strike="noStrike" baseline="0" dirty="0">
                <a:solidFill>
                  <a:srgbClr val="000000"/>
                </a:solidFill>
                <a:latin typeface="Courier New" panose="02070309020205020404" pitchFamily="49" charset="0"/>
              </a:rPr>
              <a:t> A(</a:t>
            </a:r>
            <a:r>
              <a:rPr lang="en-US" sz="1800" b="0" i="0" u="none" strike="noStrike" baseline="0" dirty="0" err="1">
                <a:solidFill>
                  <a:srgbClr val="000000"/>
                </a:solidFill>
                <a:latin typeface="Courier New" panose="02070309020205020404" pitchFamily="49" charset="0"/>
              </a:rPr>
              <a:t>j,i</a:t>
            </a:r>
            <a:r>
              <a:rPr lang="en-US" sz="1800" b="0" i="0" u="none" strike="noStrike" baseline="0" dirty="0">
                <a:solidFill>
                  <a:srgbClr val="000000"/>
                </a:solidFill>
                <a:latin typeface="Courier New" panose="02070309020205020404" pitchFamily="49" charset="0"/>
              </a:rPr>
              <a:t>)&lt;0 </a:t>
            </a:r>
            <a:r>
              <a:rPr lang="en-US" sz="1800" b="0" i="0" u="none" strike="noStrike" baseline="0" dirty="0">
                <a:solidFill>
                  <a:srgbClr val="028009"/>
                </a:solidFill>
                <a:latin typeface="Courier New" panose="02070309020205020404" pitchFamily="49" charset="0"/>
              </a:rPr>
              <a:t>% Checks for negative values</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E00FF"/>
                </a:solidFill>
                <a:latin typeface="Courier New" panose="02070309020205020404" pitchFamily="49" charset="0"/>
              </a:rPr>
              <a:t>if</a:t>
            </a:r>
            <a:r>
              <a:rPr lang="en-US" sz="1800" b="0" i="0" u="none" strike="noStrike" baseline="0" dirty="0">
                <a:solidFill>
                  <a:srgbClr val="000000"/>
                </a:solidFill>
                <a:latin typeface="Courier New" panose="02070309020205020404" pitchFamily="49" charset="0"/>
              </a:rPr>
              <a:t> A(</a:t>
            </a:r>
            <a:r>
              <a:rPr lang="en-US" sz="1800" b="0" i="0" u="none" strike="noStrike" baseline="0" dirty="0" err="1">
                <a:solidFill>
                  <a:srgbClr val="000000"/>
                </a:solidFill>
                <a:latin typeface="Courier New" panose="02070309020205020404" pitchFamily="49" charset="0"/>
              </a:rPr>
              <a:t>j,i</a:t>
            </a:r>
            <a:r>
              <a:rPr lang="en-US" sz="1800" b="0" i="0" u="none" strike="noStrike" baseline="0" dirty="0">
                <a:solidFill>
                  <a:srgbClr val="000000"/>
                </a:solidFill>
                <a:latin typeface="Courier New" panose="02070309020205020404" pitchFamily="49" charset="0"/>
              </a:rPr>
              <a:t>) == -6</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E00FF"/>
                </a:solidFill>
                <a:latin typeface="Courier New" panose="02070309020205020404" pitchFamily="49" charset="0"/>
              </a:rPr>
              <a:t>if</a:t>
            </a:r>
            <a:r>
              <a:rPr lang="en-US" sz="1800" b="0" i="0" u="none" strike="noStrike" baseline="0" dirty="0">
                <a:solidFill>
                  <a:srgbClr val="000000"/>
                </a:solidFill>
                <a:latin typeface="Courier New" panose="02070309020205020404" pitchFamily="49" charset="0"/>
              </a:rPr>
              <a:t> j &lt; </a:t>
            </a:r>
            <a:r>
              <a:rPr lang="en-US" sz="1800" b="0" i="0" u="none" strike="noStrike" baseline="0" dirty="0" err="1">
                <a:solidFill>
                  <a:srgbClr val="000000"/>
                </a:solidFill>
                <a:latin typeface="Courier New" panose="02070309020205020404" pitchFamily="49" charset="0"/>
              </a:rPr>
              <a:t>sA</a:t>
            </a:r>
            <a:r>
              <a:rPr lang="en-US" sz="1800" b="0" i="0" u="none" strike="noStrike" baseline="0" dirty="0">
                <a:solidFill>
                  <a:srgbClr val="000000"/>
                </a:solidFill>
                <a:latin typeface="Courier New" panose="02070309020205020404" pitchFamily="49" charset="0"/>
              </a:rPr>
              <a:t>(1) </a:t>
            </a:r>
            <a:r>
              <a:rPr lang="en-US" sz="1800" b="0" i="0" u="none" strike="noStrike" baseline="0" dirty="0">
                <a:solidFill>
                  <a:srgbClr val="028009"/>
                </a:solidFill>
                <a:latin typeface="Courier New" panose="02070309020205020404" pitchFamily="49" charset="0"/>
              </a:rPr>
              <a:t>% What if -6 is on the bottom row?</a:t>
            </a:r>
          </a:p>
          <a:p>
            <a:r>
              <a:rPr lang="en-US" sz="1800" b="0" i="0" u="none" strike="noStrike" baseline="0" dirty="0">
                <a:solidFill>
                  <a:srgbClr val="000000"/>
                </a:solidFill>
                <a:latin typeface="Courier New" panose="02070309020205020404" pitchFamily="49" charset="0"/>
              </a:rPr>
              <a:t>                     A(j+1, </a:t>
            </a:r>
            <a:r>
              <a:rPr lang="en-US" sz="1800" b="0" i="0" u="none" strike="noStrike" baseline="0" dirty="0" err="1">
                <a:solidFill>
                  <a:srgbClr val="000000"/>
                </a:solidFill>
                <a:latin typeface="Courier New" panose="02070309020205020404" pitchFamily="49" charset="0"/>
              </a:rPr>
              <a:t>i</a:t>
            </a:r>
            <a:r>
              <a:rPr lang="en-US" sz="1800" b="0" i="0" u="none" strike="noStrike" baseline="0" dirty="0">
                <a:solidFill>
                  <a:srgbClr val="000000"/>
                </a:solidFill>
                <a:latin typeface="Courier New" panose="02070309020205020404" pitchFamily="49" charset="0"/>
              </a:rPr>
              <a:t>) = 100;</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E00FF"/>
                </a:solidFill>
                <a:latin typeface="Courier New" panose="02070309020205020404" pitchFamily="49" charset="0"/>
              </a:rPr>
              <a:t>end</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E00FF"/>
                </a:solidFill>
                <a:latin typeface="Courier New" panose="02070309020205020404" pitchFamily="49" charset="0"/>
              </a:rPr>
              <a:t>end</a:t>
            </a:r>
          </a:p>
          <a:p>
            <a:r>
              <a:rPr lang="en-US" sz="1800" b="0" i="0" u="none" strike="noStrike" baseline="0" dirty="0">
                <a:solidFill>
                  <a:srgbClr val="000000"/>
                </a:solidFill>
                <a:latin typeface="Courier New" panose="02070309020205020404" pitchFamily="49" charset="0"/>
              </a:rPr>
              <a:t>             A(</a:t>
            </a:r>
            <a:r>
              <a:rPr lang="en-US" sz="1800" b="0" i="0" u="none" strike="noStrike" baseline="0" dirty="0" err="1">
                <a:solidFill>
                  <a:srgbClr val="000000"/>
                </a:solidFill>
                <a:latin typeface="Courier New" panose="02070309020205020404" pitchFamily="49" charset="0"/>
              </a:rPr>
              <a:t>j,i</a:t>
            </a:r>
            <a:r>
              <a:rPr lang="en-US" sz="1800" b="0" i="0" u="none" strike="noStrike" baseline="0" dirty="0">
                <a:solidFill>
                  <a:srgbClr val="000000"/>
                </a:solidFill>
                <a:latin typeface="Courier New" panose="02070309020205020404" pitchFamily="49" charset="0"/>
              </a:rPr>
              <a:t>) = abs(A(</a:t>
            </a:r>
            <a:r>
              <a:rPr lang="en-US" sz="1800" b="0" i="0" u="none" strike="noStrike" baseline="0" dirty="0" err="1">
                <a:solidFill>
                  <a:srgbClr val="000000"/>
                </a:solidFill>
                <a:latin typeface="Courier New" panose="02070309020205020404" pitchFamily="49" charset="0"/>
              </a:rPr>
              <a:t>j,i</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28009"/>
                </a:solidFill>
                <a:latin typeface="Courier New" panose="02070309020205020404" pitchFamily="49" charset="0"/>
              </a:rPr>
              <a:t>% Flips sign of negatives</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E00FF"/>
                </a:solidFill>
                <a:latin typeface="Courier New" panose="02070309020205020404" pitchFamily="49" charset="0"/>
              </a:rPr>
              <a:t>end</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E00FF"/>
                </a:solidFill>
                <a:latin typeface="Courier New" panose="02070309020205020404" pitchFamily="49" charset="0"/>
              </a:rPr>
              <a:t>end</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E00FF"/>
                </a:solidFill>
                <a:latin typeface="Courier New" panose="02070309020205020404" pitchFamily="49" charset="0"/>
              </a:rPr>
              <a:t>end</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disp</a:t>
            </a:r>
            <a:r>
              <a:rPr lang="en-US" sz="1800" b="0" i="0" u="none" strike="noStrike" baseline="0" dirty="0">
                <a:solidFill>
                  <a:srgbClr val="000000"/>
                </a:solidFill>
                <a:latin typeface="Courier New" panose="02070309020205020404" pitchFamily="49" charset="0"/>
              </a:rPr>
              <a:t>(A)</a:t>
            </a:r>
          </a:p>
          <a:p>
            <a:endParaRPr lang="en-US" dirty="0"/>
          </a:p>
        </p:txBody>
      </p:sp>
    </p:spTree>
    <p:extLst>
      <p:ext uri="{BB962C8B-B14F-4D97-AF65-F5344CB8AC3E}">
        <p14:creationId xmlns:p14="http://schemas.microsoft.com/office/powerpoint/2010/main" val="3434577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7830-D222-41AD-BBFB-355D00217F55}"/>
              </a:ext>
            </a:extLst>
          </p:cNvPr>
          <p:cNvSpPr>
            <a:spLocks noGrp="1"/>
          </p:cNvSpPr>
          <p:nvPr>
            <p:ph type="title"/>
          </p:nvPr>
        </p:nvSpPr>
        <p:spPr>
          <a:xfrm>
            <a:off x="341906" y="365125"/>
            <a:ext cx="4993419" cy="1325563"/>
          </a:xfrm>
        </p:spPr>
        <p:txBody>
          <a:bodyPr/>
          <a:lstStyle/>
          <a:p>
            <a:r>
              <a:rPr lang="en-US" dirty="0"/>
              <a:t>Programming Basics</a:t>
            </a:r>
          </a:p>
        </p:txBody>
      </p:sp>
      <p:sp>
        <p:nvSpPr>
          <p:cNvPr id="3" name="Content Placeholder 2">
            <a:extLst>
              <a:ext uri="{FF2B5EF4-FFF2-40B4-BE49-F238E27FC236}">
                <a16:creationId xmlns:a16="http://schemas.microsoft.com/office/drawing/2014/main" id="{C6210145-1A9E-4577-989E-ADB773600471}"/>
              </a:ext>
            </a:extLst>
          </p:cNvPr>
          <p:cNvSpPr>
            <a:spLocks noGrp="1"/>
          </p:cNvSpPr>
          <p:nvPr>
            <p:ph sz="half" idx="1"/>
          </p:nvPr>
        </p:nvSpPr>
        <p:spPr/>
        <p:txBody>
          <a:bodyPr/>
          <a:lstStyle/>
          <a:p>
            <a:r>
              <a:rPr lang="en-US" dirty="0">
                <a:solidFill>
                  <a:schemeClr val="accent6"/>
                </a:solidFill>
              </a:rPr>
              <a:t>Environment</a:t>
            </a:r>
          </a:p>
          <a:p>
            <a:r>
              <a:rPr lang="en-US" dirty="0">
                <a:solidFill>
                  <a:schemeClr val="accent6"/>
                </a:solidFill>
              </a:rPr>
              <a:t>Variables</a:t>
            </a:r>
          </a:p>
          <a:p>
            <a:r>
              <a:rPr lang="en-US" dirty="0">
                <a:solidFill>
                  <a:schemeClr val="accent6"/>
                </a:solidFill>
              </a:rPr>
              <a:t>Keywords</a:t>
            </a:r>
          </a:p>
          <a:p>
            <a:r>
              <a:rPr lang="en-US" dirty="0">
                <a:solidFill>
                  <a:schemeClr val="accent6"/>
                </a:solidFill>
              </a:rPr>
              <a:t>Data types</a:t>
            </a:r>
          </a:p>
          <a:p>
            <a:r>
              <a:rPr lang="en-US" dirty="0">
                <a:solidFill>
                  <a:schemeClr val="accent6"/>
                </a:solidFill>
              </a:rPr>
              <a:t>Boolean logic</a:t>
            </a:r>
          </a:p>
          <a:p>
            <a:r>
              <a:rPr lang="en-US" dirty="0">
                <a:solidFill>
                  <a:schemeClr val="accent6"/>
                </a:solidFill>
              </a:rPr>
              <a:t>Conditional statements</a:t>
            </a:r>
          </a:p>
          <a:p>
            <a:r>
              <a:rPr lang="en-US" dirty="0">
                <a:solidFill>
                  <a:schemeClr val="accent6"/>
                </a:solidFill>
              </a:rPr>
              <a:t>Loops</a:t>
            </a:r>
          </a:p>
          <a:p>
            <a:r>
              <a:rPr lang="en-US" dirty="0">
                <a:solidFill>
                  <a:srgbClr val="FF0000"/>
                </a:solidFill>
              </a:rPr>
              <a:t>Functions</a:t>
            </a:r>
          </a:p>
          <a:p>
            <a:endParaRPr lang="en-US" dirty="0"/>
          </a:p>
        </p:txBody>
      </p:sp>
      <p:sp>
        <p:nvSpPr>
          <p:cNvPr id="4" name="Content Placeholder 3">
            <a:extLst>
              <a:ext uri="{FF2B5EF4-FFF2-40B4-BE49-F238E27FC236}">
                <a16:creationId xmlns:a16="http://schemas.microsoft.com/office/drawing/2014/main" id="{E8757717-67F3-42A6-A8FF-18A1803435DE}"/>
              </a:ext>
            </a:extLst>
          </p:cNvPr>
          <p:cNvSpPr>
            <a:spLocks noGrp="1"/>
          </p:cNvSpPr>
          <p:nvPr>
            <p:ph sz="half" idx="2"/>
          </p:nvPr>
        </p:nvSpPr>
        <p:spPr>
          <a:xfrm>
            <a:off x="6808304" y="1825625"/>
            <a:ext cx="5181600" cy="4351338"/>
          </a:xfrm>
        </p:spPr>
        <p:txBody>
          <a:bodyPr/>
          <a:lstStyle/>
          <a:p>
            <a:r>
              <a:rPr lang="en-US" dirty="0"/>
              <a:t>Syntax</a:t>
            </a:r>
          </a:p>
          <a:p>
            <a:r>
              <a:rPr lang="en-US" dirty="0"/>
              <a:t>Operations</a:t>
            </a:r>
          </a:p>
          <a:p>
            <a:r>
              <a:rPr lang="en-US" dirty="0"/>
              <a:t>Data types</a:t>
            </a:r>
          </a:p>
          <a:p>
            <a:r>
              <a:rPr lang="en-US" dirty="0"/>
              <a:t>Quirks</a:t>
            </a:r>
          </a:p>
          <a:p>
            <a:endParaRPr lang="en-US" dirty="0"/>
          </a:p>
        </p:txBody>
      </p:sp>
      <p:sp>
        <p:nvSpPr>
          <p:cNvPr id="5" name="Title 1">
            <a:extLst>
              <a:ext uri="{FF2B5EF4-FFF2-40B4-BE49-F238E27FC236}">
                <a16:creationId xmlns:a16="http://schemas.microsoft.com/office/drawing/2014/main" id="{F0406336-807B-405C-9FED-80B4B03D735E}"/>
              </a:ext>
            </a:extLst>
          </p:cNvPr>
          <p:cNvSpPr txBox="1">
            <a:spLocks/>
          </p:cNvSpPr>
          <p:nvPr/>
        </p:nvSpPr>
        <p:spPr>
          <a:xfrm>
            <a:off x="5677231" y="365125"/>
            <a:ext cx="60827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Learning a New Language</a:t>
            </a:r>
          </a:p>
        </p:txBody>
      </p:sp>
    </p:spTree>
    <p:extLst>
      <p:ext uri="{BB962C8B-B14F-4D97-AF65-F5344CB8AC3E}">
        <p14:creationId xmlns:p14="http://schemas.microsoft.com/office/powerpoint/2010/main" val="3170324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9FB1-46FF-4F55-B304-B99C19CB3B7A}"/>
              </a:ext>
            </a:extLst>
          </p:cNvPr>
          <p:cNvSpPr>
            <a:spLocks noGrp="1"/>
          </p:cNvSpPr>
          <p:nvPr>
            <p:ph type="title"/>
          </p:nvPr>
        </p:nvSpPr>
        <p:spPr>
          <a:xfrm>
            <a:off x="838200" y="365126"/>
            <a:ext cx="10515600" cy="1066110"/>
          </a:xfrm>
        </p:spPr>
        <p:txBody>
          <a:bodyPr/>
          <a:lstStyle/>
          <a:p>
            <a:r>
              <a:rPr lang="en-US" dirty="0"/>
              <a:t>Python</a:t>
            </a:r>
          </a:p>
        </p:txBody>
      </p:sp>
      <p:sp>
        <p:nvSpPr>
          <p:cNvPr id="3" name="Content Placeholder 2">
            <a:extLst>
              <a:ext uri="{FF2B5EF4-FFF2-40B4-BE49-F238E27FC236}">
                <a16:creationId xmlns:a16="http://schemas.microsoft.com/office/drawing/2014/main" id="{01959F6C-DC2A-4237-B703-BAF2216CC88A}"/>
              </a:ext>
            </a:extLst>
          </p:cNvPr>
          <p:cNvSpPr>
            <a:spLocks noGrp="1"/>
          </p:cNvSpPr>
          <p:nvPr>
            <p:ph idx="1"/>
          </p:nvPr>
        </p:nvSpPr>
        <p:spPr>
          <a:xfrm>
            <a:off x="838200" y="1431235"/>
            <a:ext cx="10515600" cy="5351228"/>
          </a:xfrm>
        </p:spPr>
        <p:txBody>
          <a:bodyPr>
            <a:normAutofit fontScale="92500" lnSpcReduction="20000"/>
          </a:bodyPr>
          <a:lstStyle/>
          <a:p>
            <a:pPr marL="0" indent="0">
              <a:buNone/>
            </a:pPr>
            <a:r>
              <a:rPr lang="en-US" dirty="0"/>
              <a:t>Python is incredibly easy to learn from another language</a:t>
            </a:r>
          </a:p>
          <a:p>
            <a:r>
              <a:rPr lang="en-US" dirty="0"/>
              <a:t>Syntax</a:t>
            </a:r>
          </a:p>
          <a:p>
            <a:pPr lvl="1"/>
            <a:r>
              <a:rPr lang="en-US" dirty="0"/>
              <a:t>Attributes</a:t>
            </a:r>
          </a:p>
          <a:p>
            <a:pPr lvl="1"/>
            <a:r>
              <a:rPr lang="en-US" dirty="0"/>
              <a:t>Object methods</a:t>
            </a:r>
          </a:p>
          <a:p>
            <a:r>
              <a:rPr lang="en-US" dirty="0"/>
              <a:t>Operations</a:t>
            </a:r>
          </a:p>
          <a:p>
            <a:pPr lvl="1"/>
            <a:r>
              <a:rPr lang="en-US" dirty="0"/>
              <a:t>Convenient string operations</a:t>
            </a:r>
          </a:p>
          <a:p>
            <a:r>
              <a:rPr lang="en-US" dirty="0"/>
              <a:t>Data types</a:t>
            </a:r>
          </a:p>
          <a:p>
            <a:pPr lvl="1"/>
            <a:r>
              <a:rPr lang="en-US" dirty="0"/>
              <a:t>Strings, Integers, Floats, Complex, Booleans (You can figure these out!)</a:t>
            </a:r>
          </a:p>
          <a:p>
            <a:pPr lvl="1"/>
            <a:r>
              <a:rPr lang="en-US" dirty="0"/>
              <a:t>Lists</a:t>
            </a:r>
          </a:p>
          <a:p>
            <a:pPr lvl="1"/>
            <a:r>
              <a:rPr lang="en-US" dirty="0"/>
              <a:t>Tuples</a:t>
            </a:r>
          </a:p>
          <a:p>
            <a:pPr lvl="1"/>
            <a:r>
              <a:rPr lang="en-US" dirty="0"/>
              <a:t>Zip Objects, Dictionaries, Range, more. (Won’t cover today)</a:t>
            </a:r>
          </a:p>
          <a:p>
            <a:r>
              <a:rPr lang="en-US" dirty="0"/>
              <a:t>Quirks</a:t>
            </a:r>
          </a:p>
          <a:p>
            <a:pPr lvl="1"/>
            <a:r>
              <a:rPr lang="en-US" dirty="0"/>
              <a:t>0 based indexing</a:t>
            </a:r>
          </a:p>
          <a:p>
            <a:pPr lvl="1"/>
            <a:r>
              <a:rPr lang="en-US" dirty="0"/>
              <a:t>Modules, non-native data structures</a:t>
            </a:r>
          </a:p>
          <a:p>
            <a:pPr lvl="1"/>
            <a:r>
              <a:rPr lang="en-US" dirty="0"/>
              <a:t>List comprehension</a:t>
            </a:r>
          </a:p>
        </p:txBody>
      </p:sp>
    </p:spTree>
    <p:extLst>
      <p:ext uri="{BB962C8B-B14F-4D97-AF65-F5344CB8AC3E}">
        <p14:creationId xmlns:p14="http://schemas.microsoft.com/office/powerpoint/2010/main" val="1951451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2A9E-F709-42CC-8E18-1A7BFC4972CC}"/>
              </a:ext>
            </a:extLst>
          </p:cNvPr>
          <p:cNvSpPr>
            <a:spLocks noGrp="1"/>
          </p:cNvSpPr>
          <p:nvPr>
            <p:ph type="title"/>
          </p:nvPr>
        </p:nvSpPr>
        <p:spPr/>
        <p:txBody>
          <a:bodyPr/>
          <a:lstStyle/>
          <a:p>
            <a:r>
              <a:rPr lang="en-US" dirty="0"/>
              <a:t>Python Syntax</a:t>
            </a:r>
          </a:p>
        </p:txBody>
      </p:sp>
      <p:sp>
        <p:nvSpPr>
          <p:cNvPr id="3" name="Content Placeholder 2">
            <a:extLst>
              <a:ext uri="{FF2B5EF4-FFF2-40B4-BE49-F238E27FC236}">
                <a16:creationId xmlns:a16="http://schemas.microsoft.com/office/drawing/2014/main" id="{327F5A72-D405-4AA5-A633-42B5E58A1A73}"/>
              </a:ext>
            </a:extLst>
          </p:cNvPr>
          <p:cNvSpPr>
            <a:spLocks noGrp="1"/>
          </p:cNvSpPr>
          <p:nvPr>
            <p:ph idx="1"/>
          </p:nvPr>
        </p:nvSpPr>
        <p:spPr/>
        <p:txBody>
          <a:bodyPr>
            <a:normAutofit fontScale="92500" lnSpcReduction="10000"/>
          </a:bodyPr>
          <a:lstStyle/>
          <a:p>
            <a:r>
              <a:rPr lang="en-US" dirty="0"/>
              <a:t>See “Python_Matlab_comparison.pdf” on Canvas!</a:t>
            </a:r>
          </a:p>
          <a:p>
            <a:r>
              <a:rPr lang="en-US" dirty="0"/>
              <a:t>Assignment is still a single equals sign</a:t>
            </a:r>
          </a:p>
          <a:p>
            <a:r>
              <a:rPr lang="en-US" dirty="0"/>
              <a:t>Don’t need to suppress output with a semicolon (;)</a:t>
            </a:r>
          </a:p>
          <a:p>
            <a:r>
              <a:rPr lang="en-US" dirty="0"/>
              <a:t>Indentation is REQUIRED in Python (if statements, for loops, while loops, </a:t>
            </a:r>
            <a:r>
              <a:rPr lang="en-US" dirty="0" err="1"/>
              <a:t>etc</a:t>
            </a:r>
            <a:r>
              <a:rPr lang="en-US" dirty="0"/>
              <a:t>)</a:t>
            </a:r>
          </a:p>
          <a:p>
            <a:r>
              <a:rPr lang="en-US" dirty="0"/>
              <a:t>Don’t use “end” keyword (return to previous indentation)</a:t>
            </a:r>
          </a:p>
          <a:p>
            <a:r>
              <a:rPr lang="en-US" dirty="0"/>
              <a:t>Comment with #</a:t>
            </a:r>
          </a:p>
          <a:p>
            <a:r>
              <a:rPr lang="en-US" dirty="0"/>
              <a:t>‘elseif’ is changed to “</a:t>
            </a:r>
            <a:r>
              <a:rPr lang="en-US" dirty="0" err="1"/>
              <a:t>elif</a:t>
            </a:r>
            <a:r>
              <a:rPr lang="en-US" dirty="0"/>
              <a:t>”</a:t>
            </a:r>
          </a:p>
          <a:p>
            <a:r>
              <a:rPr lang="en-US" dirty="0"/>
              <a:t>Use a colon after for/while loops and if statements</a:t>
            </a:r>
          </a:p>
          <a:p>
            <a:r>
              <a:rPr lang="en-US" dirty="0"/>
              <a:t>Functions are syntactically different (Later)</a:t>
            </a:r>
          </a:p>
        </p:txBody>
      </p:sp>
    </p:spTree>
    <p:extLst>
      <p:ext uri="{BB962C8B-B14F-4D97-AF65-F5344CB8AC3E}">
        <p14:creationId xmlns:p14="http://schemas.microsoft.com/office/powerpoint/2010/main" val="109945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4E34-3888-4F68-8059-29E82FC4EE68}"/>
              </a:ext>
            </a:extLst>
          </p:cNvPr>
          <p:cNvSpPr>
            <a:spLocks noGrp="1"/>
          </p:cNvSpPr>
          <p:nvPr>
            <p:ph type="title"/>
          </p:nvPr>
        </p:nvSpPr>
        <p:spPr>
          <a:xfrm>
            <a:off x="838200" y="301514"/>
            <a:ext cx="10515600" cy="1325563"/>
          </a:xfrm>
        </p:spPr>
        <p:txBody>
          <a:bodyPr/>
          <a:lstStyle/>
          <a:p>
            <a:r>
              <a:rPr lang="en-US" dirty="0"/>
              <a:t>Reminders</a:t>
            </a:r>
          </a:p>
        </p:txBody>
      </p:sp>
      <p:sp>
        <p:nvSpPr>
          <p:cNvPr id="3" name="Content Placeholder 2">
            <a:extLst>
              <a:ext uri="{FF2B5EF4-FFF2-40B4-BE49-F238E27FC236}">
                <a16:creationId xmlns:a16="http://schemas.microsoft.com/office/drawing/2014/main" id="{D8D69611-2EEB-4C07-BA98-4A2488E69431}"/>
              </a:ext>
            </a:extLst>
          </p:cNvPr>
          <p:cNvSpPr>
            <a:spLocks noGrp="1"/>
          </p:cNvSpPr>
          <p:nvPr>
            <p:ph idx="1"/>
          </p:nvPr>
        </p:nvSpPr>
        <p:spPr>
          <a:xfrm>
            <a:off x="838200" y="1685677"/>
            <a:ext cx="10515600" cy="4761631"/>
          </a:xfrm>
        </p:spPr>
        <p:txBody>
          <a:bodyPr>
            <a:normAutofit lnSpcReduction="10000"/>
          </a:bodyPr>
          <a:lstStyle/>
          <a:p>
            <a:r>
              <a:rPr lang="en-US" dirty="0"/>
              <a:t>HW2 is due tomorrow at 4 PM</a:t>
            </a:r>
          </a:p>
          <a:p>
            <a:endParaRPr lang="en-US" dirty="0"/>
          </a:p>
          <a:p>
            <a:r>
              <a:rPr lang="en-US" dirty="0"/>
              <a:t>Submit 1 PDF file with all the questions</a:t>
            </a:r>
          </a:p>
          <a:p>
            <a:endParaRPr lang="en-US" dirty="0"/>
          </a:p>
          <a:p>
            <a:r>
              <a:rPr lang="en-US" dirty="0"/>
              <a:t>Separate questions into sections (%%)</a:t>
            </a:r>
          </a:p>
          <a:p>
            <a:endParaRPr lang="en-US" dirty="0"/>
          </a:p>
          <a:p>
            <a:r>
              <a:rPr lang="en-US" dirty="0"/>
              <a:t>Suppress unnecessary output</a:t>
            </a:r>
          </a:p>
          <a:p>
            <a:endParaRPr lang="en-US" dirty="0"/>
          </a:p>
          <a:p>
            <a:r>
              <a:rPr lang="en-US" dirty="0"/>
              <a:t>SUBMIT A PDF OUTPUT FROM MATLAB (We need to see the code and output)</a:t>
            </a:r>
          </a:p>
          <a:p>
            <a:endParaRPr lang="en-US" dirty="0"/>
          </a:p>
          <a:p>
            <a:endParaRPr lang="en-US" dirty="0"/>
          </a:p>
        </p:txBody>
      </p:sp>
    </p:spTree>
    <p:extLst>
      <p:ext uri="{BB962C8B-B14F-4D97-AF65-F5344CB8AC3E}">
        <p14:creationId xmlns:p14="http://schemas.microsoft.com/office/powerpoint/2010/main" val="1909227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22CB-7177-45E6-9658-089BAC2821F7}"/>
              </a:ext>
            </a:extLst>
          </p:cNvPr>
          <p:cNvSpPr>
            <a:spLocks noGrp="1"/>
          </p:cNvSpPr>
          <p:nvPr>
            <p:ph type="title"/>
          </p:nvPr>
        </p:nvSpPr>
        <p:spPr>
          <a:xfrm>
            <a:off x="838200" y="131885"/>
            <a:ext cx="10515600" cy="835269"/>
          </a:xfrm>
        </p:spPr>
        <p:txBody>
          <a:bodyPr>
            <a:normAutofit/>
          </a:bodyPr>
          <a:lstStyle/>
          <a:p>
            <a:r>
              <a:rPr lang="en-US" dirty="0"/>
              <a:t>Modules</a:t>
            </a:r>
          </a:p>
        </p:txBody>
      </p:sp>
      <p:sp>
        <p:nvSpPr>
          <p:cNvPr id="3" name="Content Placeholder 2">
            <a:extLst>
              <a:ext uri="{FF2B5EF4-FFF2-40B4-BE49-F238E27FC236}">
                <a16:creationId xmlns:a16="http://schemas.microsoft.com/office/drawing/2014/main" id="{1510F894-97DD-419A-8978-4DCF26F55511}"/>
              </a:ext>
            </a:extLst>
          </p:cNvPr>
          <p:cNvSpPr>
            <a:spLocks noGrp="1"/>
          </p:cNvSpPr>
          <p:nvPr>
            <p:ph idx="1"/>
          </p:nvPr>
        </p:nvSpPr>
        <p:spPr>
          <a:xfrm>
            <a:off x="363416" y="893639"/>
            <a:ext cx="10515600" cy="5929192"/>
          </a:xfrm>
        </p:spPr>
        <p:txBody>
          <a:bodyPr/>
          <a:lstStyle/>
          <a:p>
            <a:r>
              <a:rPr lang="en-US" sz="2400" dirty="0"/>
              <a:t>Python doesn’t have many native functions</a:t>
            </a:r>
          </a:p>
          <a:p>
            <a:r>
              <a:rPr lang="en-US" sz="2400" dirty="0"/>
              <a:t>For more you need modules</a:t>
            </a:r>
          </a:p>
          <a:p>
            <a:r>
              <a:rPr lang="en-US" sz="1800" dirty="0"/>
              <a:t>1</a:t>
            </a:r>
          </a:p>
          <a:p>
            <a:r>
              <a:rPr lang="en-US" sz="1800" dirty="0"/>
              <a:t>2</a:t>
            </a:r>
          </a:p>
          <a:p>
            <a:r>
              <a:rPr lang="en-US" sz="1800" dirty="0"/>
              <a:t>3</a:t>
            </a:r>
          </a:p>
          <a:p>
            <a:r>
              <a:rPr lang="en-US" sz="1800" dirty="0"/>
              <a:t>4</a:t>
            </a:r>
          </a:p>
          <a:p>
            <a:endParaRPr lang="en-US" sz="1600" dirty="0"/>
          </a:p>
          <a:p>
            <a:r>
              <a:rPr lang="en-US" sz="2400" dirty="0"/>
              <a:t>Imports entire “math” module, it’s functions and attributes are stored under math</a:t>
            </a:r>
          </a:p>
          <a:p>
            <a:r>
              <a:rPr lang="en-US" sz="2400" dirty="0"/>
              <a:t>Imports entire “</a:t>
            </a:r>
            <a:r>
              <a:rPr lang="en-US" sz="2400" dirty="0" err="1"/>
              <a:t>numpy</a:t>
            </a:r>
            <a:r>
              <a:rPr lang="en-US" sz="2400" dirty="0"/>
              <a:t>” module, it’s functions and attributes are stored under np (you can use any pseudonym you want but Python communities are strict about their naming conventions!)</a:t>
            </a:r>
          </a:p>
          <a:p>
            <a:r>
              <a:rPr lang="en-US" sz="2400" dirty="0"/>
              <a:t>Imports one function (</a:t>
            </a:r>
            <a:r>
              <a:rPr lang="en-US" sz="2400" dirty="0" err="1"/>
              <a:t>fsolve</a:t>
            </a:r>
            <a:r>
              <a:rPr lang="en-US" sz="2400" dirty="0"/>
              <a:t>) from the </a:t>
            </a:r>
            <a:r>
              <a:rPr lang="en-US" sz="2400" dirty="0" err="1"/>
              <a:t>scipy</a:t>
            </a:r>
            <a:r>
              <a:rPr lang="en-US" sz="2400" dirty="0"/>
              <a:t> module, it is NOT stored under </a:t>
            </a:r>
            <a:r>
              <a:rPr lang="en-US" sz="2400" dirty="0" err="1"/>
              <a:t>scipy</a:t>
            </a:r>
            <a:endParaRPr lang="en-US" sz="2400" dirty="0"/>
          </a:p>
          <a:p>
            <a:r>
              <a:rPr lang="en-US" sz="2400" dirty="0"/>
              <a:t>Imports the entirety of the </a:t>
            </a:r>
            <a:r>
              <a:rPr lang="en-US" sz="2400" dirty="0" err="1"/>
              <a:t>scipy.optimize</a:t>
            </a:r>
            <a:r>
              <a:rPr lang="en-US" sz="2400" dirty="0"/>
              <a:t> module, functions and attributes are NOT stored under </a:t>
            </a:r>
            <a:r>
              <a:rPr lang="en-US" sz="2400" dirty="0" err="1"/>
              <a:t>scipy.optimize</a:t>
            </a:r>
            <a:endParaRPr lang="en-US" sz="2400" dirty="0"/>
          </a:p>
          <a:p>
            <a:endParaRPr lang="en-US" dirty="0"/>
          </a:p>
        </p:txBody>
      </p:sp>
      <p:sp>
        <p:nvSpPr>
          <p:cNvPr id="4" name="Rectangle 1">
            <a:extLst>
              <a:ext uri="{FF2B5EF4-FFF2-40B4-BE49-F238E27FC236}">
                <a16:creationId xmlns:a16="http://schemas.microsoft.com/office/drawing/2014/main" id="{01F9ED82-2D87-4A69-9BB7-7534FA707BED}"/>
              </a:ext>
            </a:extLst>
          </p:cNvPr>
          <p:cNvSpPr>
            <a:spLocks noChangeArrowheads="1"/>
          </p:cNvSpPr>
          <p:nvPr/>
        </p:nvSpPr>
        <p:spPr bwMode="auto">
          <a:xfrm>
            <a:off x="929053" y="1907716"/>
            <a:ext cx="4762502"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a:ln>
                  <a:noFill/>
                </a:ln>
                <a:solidFill>
                  <a:srgbClr val="A9B7C6"/>
                </a:solidFill>
                <a:effectLst/>
                <a:latin typeface="JetBrains Mono"/>
              </a:rPr>
              <a:t>math</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err="1">
                <a:ln>
                  <a:noFill/>
                </a:ln>
                <a:solidFill>
                  <a:srgbClr val="A9B7C6"/>
                </a:solidFill>
                <a:effectLst/>
                <a:latin typeface="JetBrains Mono"/>
              </a:rPr>
              <a:t>numpy</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as </a:t>
            </a:r>
            <a:r>
              <a:rPr kumimoji="0" lang="en-US" altLang="en-US" sz="2000" b="0" i="0" u="none" strike="noStrike" cap="none" normalizeH="0" baseline="0" dirty="0">
                <a:ln>
                  <a:noFill/>
                </a:ln>
                <a:solidFill>
                  <a:srgbClr val="A9B7C6"/>
                </a:solidFill>
                <a:effectLst/>
                <a:latin typeface="JetBrains Mono"/>
              </a:rPr>
              <a:t>np</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CC7832"/>
                </a:solidFill>
                <a:effectLst/>
                <a:latin typeface="JetBrains Mono"/>
              </a:rPr>
              <a:t>from </a:t>
            </a:r>
            <a:r>
              <a:rPr kumimoji="0" lang="en-US" altLang="en-US" sz="2000" b="0" i="0" u="none" strike="noStrike" cap="none" normalizeH="0" baseline="0" dirty="0" err="1">
                <a:ln>
                  <a:noFill/>
                </a:ln>
                <a:solidFill>
                  <a:srgbClr val="A9B7C6"/>
                </a:solidFill>
                <a:effectLst/>
                <a:latin typeface="JetBrains Mono"/>
              </a:rPr>
              <a:t>scipy</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err="1">
                <a:ln>
                  <a:noFill/>
                </a:ln>
                <a:solidFill>
                  <a:srgbClr val="A9B7C6"/>
                </a:solidFill>
                <a:effectLst/>
                <a:latin typeface="JetBrains Mono"/>
              </a:rPr>
              <a:t>fsolve</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CC7832"/>
                </a:solidFill>
                <a:effectLst/>
                <a:latin typeface="JetBrains Mono"/>
              </a:rPr>
              <a:t>from </a:t>
            </a:r>
            <a:r>
              <a:rPr kumimoji="0" lang="en-US" altLang="en-US" sz="2000" b="0" i="0" u="none" strike="noStrike" cap="none" normalizeH="0" baseline="0" dirty="0" err="1">
                <a:ln>
                  <a:noFill/>
                </a:ln>
                <a:solidFill>
                  <a:srgbClr val="A9B7C6"/>
                </a:solidFill>
                <a:effectLst/>
                <a:latin typeface="JetBrains Mono"/>
              </a:rPr>
              <a:t>scipy.optimize</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a:ln>
                  <a:noFill/>
                </a:ln>
                <a:solidFill>
                  <a:srgbClr val="A9B7C6"/>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6005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B4AC-F38D-4223-8972-7C83EFB3B1E5}"/>
              </a:ext>
            </a:extLst>
          </p:cNvPr>
          <p:cNvSpPr>
            <a:spLocks noGrp="1"/>
          </p:cNvSpPr>
          <p:nvPr>
            <p:ph type="title"/>
          </p:nvPr>
        </p:nvSpPr>
        <p:spPr/>
        <p:txBody>
          <a:bodyPr/>
          <a:lstStyle/>
          <a:p>
            <a:r>
              <a:rPr lang="en-US" dirty="0" err="1"/>
              <a:t>Module.attribute</a:t>
            </a:r>
            <a:endParaRPr lang="en-US" dirty="0"/>
          </a:p>
        </p:txBody>
      </p:sp>
      <p:sp>
        <p:nvSpPr>
          <p:cNvPr id="4" name="Rectangle 1">
            <a:extLst>
              <a:ext uri="{FF2B5EF4-FFF2-40B4-BE49-F238E27FC236}">
                <a16:creationId xmlns:a16="http://schemas.microsoft.com/office/drawing/2014/main" id="{ECC23E33-3E61-4641-B40B-7FF2886852AD}"/>
              </a:ext>
            </a:extLst>
          </p:cNvPr>
          <p:cNvSpPr>
            <a:spLocks noGrp="1" noChangeArrowheads="1"/>
          </p:cNvSpPr>
          <p:nvPr>
            <p:ph idx="1"/>
          </p:nvPr>
        </p:nvSpPr>
        <p:spPr bwMode="auto">
          <a:xfrm>
            <a:off x="408830" y="1690688"/>
            <a:ext cx="6101607"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A9B7C6"/>
                </a:solidFill>
                <a:effectLst/>
                <a:latin typeface="JetBrains Mono"/>
              </a:rPr>
              <a:t>pi = </a:t>
            </a:r>
            <a:r>
              <a:rPr kumimoji="0" lang="en-US" altLang="en-US" sz="5400" b="0" i="0" u="none" strike="noStrike" cap="none" normalizeH="0" baseline="0" dirty="0" err="1">
                <a:ln>
                  <a:noFill/>
                </a:ln>
                <a:solidFill>
                  <a:srgbClr val="A9B7C6"/>
                </a:solidFill>
                <a:effectLst/>
                <a:latin typeface="JetBrains Mono"/>
              </a:rPr>
              <a:t>math.pi</a:t>
            </a:r>
            <a:br>
              <a:rPr kumimoji="0" lang="en-US" altLang="en-US" sz="5400" b="0" i="0" u="none" strike="noStrike" cap="none" normalizeH="0" baseline="0" dirty="0">
                <a:ln>
                  <a:noFill/>
                </a:ln>
                <a:solidFill>
                  <a:srgbClr val="A9B7C6"/>
                </a:solidFill>
                <a:effectLst/>
                <a:latin typeface="JetBrains Mono"/>
              </a:rPr>
            </a:br>
            <a:r>
              <a:rPr kumimoji="0" lang="en-US" altLang="en-US" sz="5400" b="0" i="0" u="none" strike="noStrike" cap="none" normalizeH="0" baseline="0" dirty="0">
                <a:ln>
                  <a:noFill/>
                </a:ln>
                <a:solidFill>
                  <a:srgbClr val="A9B7C6"/>
                </a:solidFill>
                <a:effectLst/>
                <a:latin typeface="JetBrains Mono"/>
              </a:rPr>
              <a:t>a = </a:t>
            </a:r>
            <a:r>
              <a:rPr kumimoji="0" lang="en-US" altLang="en-US" sz="5400" b="0" i="0" u="none" strike="noStrike" cap="none" normalizeH="0" baseline="0" dirty="0" err="1">
                <a:ln>
                  <a:noFill/>
                </a:ln>
                <a:solidFill>
                  <a:srgbClr val="A9B7C6"/>
                </a:solidFill>
                <a:effectLst/>
                <a:latin typeface="JetBrains Mono"/>
              </a:rPr>
              <a:t>math.sin</a:t>
            </a:r>
            <a:r>
              <a:rPr kumimoji="0" lang="en-US" altLang="en-US" sz="5400" b="0" i="0" u="none" strike="noStrike" cap="none" normalizeH="0" baseline="0" dirty="0">
                <a:ln>
                  <a:noFill/>
                </a:ln>
                <a:solidFill>
                  <a:srgbClr val="A9B7C6"/>
                </a:solidFill>
                <a:effectLst/>
                <a:latin typeface="JetBrains Mono"/>
              </a:rPr>
              <a:t>(pi)</a:t>
            </a:r>
            <a:br>
              <a:rPr kumimoji="0" lang="en-US" altLang="en-US" sz="5400" b="0" i="0" u="none" strike="noStrike" cap="none" normalizeH="0" baseline="0" dirty="0">
                <a:ln>
                  <a:noFill/>
                </a:ln>
                <a:solidFill>
                  <a:srgbClr val="A9B7C6"/>
                </a:solidFill>
                <a:effectLst/>
                <a:latin typeface="JetBrains Mono"/>
              </a:rPr>
            </a:br>
            <a:br>
              <a:rPr kumimoji="0" lang="en-US" altLang="en-US" sz="5400" b="0" i="0" u="none" strike="noStrike" cap="none" normalizeH="0" baseline="0" dirty="0">
                <a:ln>
                  <a:noFill/>
                </a:ln>
                <a:solidFill>
                  <a:srgbClr val="A9B7C6"/>
                </a:solidFill>
                <a:effectLst/>
                <a:latin typeface="JetBrains Mono"/>
              </a:rPr>
            </a:br>
            <a:r>
              <a:rPr kumimoji="0" lang="en-US" altLang="en-US" sz="5400" b="0" i="0" u="none" strike="noStrike" cap="none" normalizeH="0" baseline="0" dirty="0">
                <a:ln>
                  <a:noFill/>
                </a:ln>
                <a:solidFill>
                  <a:srgbClr val="A9B7C6"/>
                </a:solidFill>
                <a:effectLst/>
                <a:latin typeface="JetBrains Mono"/>
              </a:rPr>
              <a:t>b = </a:t>
            </a:r>
            <a:r>
              <a:rPr kumimoji="0" lang="en-US" altLang="en-US" sz="5400" b="0" i="0" u="none" strike="noStrike" cap="none" normalizeH="0" baseline="0" dirty="0" err="1">
                <a:ln>
                  <a:noFill/>
                </a:ln>
                <a:solidFill>
                  <a:srgbClr val="A9B7C6"/>
                </a:solidFill>
                <a:effectLst/>
                <a:latin typeface="JetBrains Mono"/>
              </a:rPr>
              <a:t>np.array</a:t>
            </a:r>
            <a:r>
              <a:rPr kumimoji="0" lang="en-US" altLang="en-US" sz="5400" b="0" i="0" u="none" strike="noStrike" cap="none" normalizeH="0" baseline="0" dirty="0">
                <a:ln>
                  <a:noFill/>
                </a:ln>
                <a:solidFill>
                  <a:srgbClr val="A9B7C6"/>
                </a:solidFill>
                <a:effectLst/>
                <a:latin typeface="JetBrains Mono"/>
              </a:rPr>
              <a:t>([</a:t>
            </a:r>
            <a:r>
              <a:rPr kumimoji="0" lang="en-US" altLang="en-US" sz="5400" b="0" i="0" u="none" strike="noStrike" cap="none" normalizeH="0" baseline="0" dirty="0">
                <a:ln>
                  <a:noFill/>
                </a:ln>
                <a:solidFill>
                  <a:srgbClr val="6897BB"/>
                </a:solidFill>
                <a:effectLst/>
                <a:latin typeface="JetBrains Mono"/>
              </a:rPr>
              <a:t>1</a:t>
            </a:r>
            <a:r>
              <a:rPr kumimoji="0" lang="en-US" altLang="en-US" sz="5400" b="0" i="0" u="none" strike="noStrike" cap="none" normalizeH="0" baseline="0" dirty="0">
                <a:ln>
                  <a:noFill/>
                </a:ln>
                <a:solidFill>
                  <a:srgbClr val="CC7832"/>
                </a:solidFill>
                <a:effectLst/>
                <a:latin typeface="JetBrains Mono"/>
              </a:rPr>
              <a:t>, </a:t>
            </a:r>
            <a:r>
              <a:rPr kumimoji="0" lang="en-US" altLang="en-US" sz="5400" b="0" i="0" u="none" strike="noStrike" cap="none" normalizeH="0" baseline="0" dirty="0">
                <a:ln>
                  <a:noFill/>
                </a:ln>
                <a:solidFill>
                  <a:srgbClr val="6897BB"/>
                </a:solidFill>
                <a:effectLst/>
                <a:latin typeface="JetBrains Mono"/>
              </a:rPr>
              <a:t>2</a:t>
            </a:r>
            <a:r>
              <a:rPr kumimoji="0" lang="en-US" altLang="en-US" sz="5400" b="0" i="0" u="none" strike="noStrike" cap="none" normalizeH="0" baseline="0" dirty="0">
                <a:ln>
                  <a:noFill/>
                </a:ln>
                <a:solidFill>
                  <a:srgbClr val="CC7832"/>
                </a:solidFill>
                <a:effectLst/>
                <a:latin typeface="JetBrains Mono"/>
              </a:rPr>
              <a:t>, </a:t>
            </a:r>
            <a:r>
              <a:rPr kumimoji="0" lang="en-US" altLang="en-US" sz="5400" b="0" i="0" u="none" strike="noStrike" cap="none" normalizeH="0" baseline="0" dirty="0">
                <a:ln>
                  <a:noFill/>
                </a:ln>
                <a:solidFill>
                  <a:srgbClr val="6897BB"/>
                </a:solidFill>
                <a:effectLst/>
                <a:latin typeface="JetBrains Mono"/>
              </a:rPr>
              <a:t>3</a:t>
            </a:r>
            <a:r>
              <a:rPr kumimoji="0" lang="en-US" altLang="en-US" sz="5400" b="0" i="0" u="none" strike="noStrike" cap="none" normalizeH="0" baseline="0" dirty="0">
                <a:ln>
                  <a:noFill/>
                </a:ln>
                <a:solidFill>
                  <a:srgbClr val="A9B7C6"/>
                </a:solidFill>
                <a:effectLst/>
                <a:latin typeface="JetBrains Mono"/>
              </a:rPr>
              <a:t>])</a:t>
            </a:r>
            <a:endParaRPr kumimoji="0" lang="en-US" altLang="en-US" sz="115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8566D52-8064-4DA5-BD2A-0DDA8CBEE60F}"/>
              </a:ext>
            </a:extLst>
          </p:cNvPr>
          <p:cNvSpPr txBox="1"/>
          <p:nvPr/>
        </p:nvSpPr>
        <p:spPr>
          <a:xfrm>
            <a:off x="7218485" y="1762858"/>
            <a:ext cx="3420207" cy="2308324"/>
          </a:xfrm>
          <a:prstGeom prst="rect">
            <a:avLst/>
          </a:prstGeom>
          <a:noFill/>
        </p:spPr>
        <p:txBody>
          <a:bodyPr wrap="square" rtlCol="0">
            <a:spAutoFit/>
          </a:bodyPr>
          <a:lstStyle/>
          <a:p>
            <a:r>
              <a:rPr lang="en-US" dirty="0"/>
              <a:t>The value pi is an attribute (float) belonging to the math module</a:t>
            </a:r>
          </a:p>
          <a:p>
            <a:endParaRPr lang="en-US" dirty="0"/>
          </a:p>
          <a:p>
            <a:r>
              <a:rPr lang="en-US" dirty="0"/>
              <a:t>The function sin is an attribute belonging to the math module</a:t>
            </a:r>
          </a:p>
          <a:p>
            <a:endParaRPr lang="en-US" dirty="0"/>
          </a:p>
          <a:p>
            <a:r>
              <a:rPr lang="en-US" dirty="0"/>
              <a:t>An array is a datatype belonging to the </a:t>
            </a:r>
            <a:r>
              <a:rPr lang="en-US" dirty="0" err="1"/>
              <a:t>numpy</a:t>
            </a:r>
            <a:r>
              <a:rPr lang="en-US" dirty="0"/>
              <a:t> module</a:t>
            </a:r>
          </a:p>
        </p:txBody>
      </p:sp>
    </p:spTree>
    <p:extLst>
      <p:ext uri="{BB962C8B-B14F-4D97-AF65-F5344CB8AC3E}">
        <p14:creationId xmlns:p14="http://schemas.microsoft.com/office/powerpoint/2010/main" val="1871635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B9D8-EDD1-4282-A425-A5480A09D13F}"/>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093BCD4E-CAD8-47BF-8D39-853293342C73}"/>
              </a:ext>
            </a:extLst>
          </p:cNvPr>
          <p:cNvSpPr>
            <a:spLocks noGrp="1"/>
          </p:cNvSpPr>
          <p:nvPr>
            <p:ph idx="1"/>
          </p:nvPr>
        </p:nvSpPr>
        <p:spPr/>
        <p:txBody>
          <a:bodyPr/>
          <a:lstStyle/>
          <a:p>
            <a:r>
              <a:rPr lang="en-US" dirty="0"/>
              <a:t>List</a:t>
            </a:r>
          </a:p>
          <a:p>
            <a:pPr lvl="1"/>
            <a:r>
              <a:rPr lang="en-US" dirty="0"/>
              <a:t>Square brackets []</a:t>
            </a:r>
          </a:p>
          <a:p>
            <a:pPr lvl="1"/>
            <a:r>
              <a:rPr lang="en-US" dirty="0"/>
              <a:t>Comma separates elements</a:t>
            </a:r>
          </a:p>
          <a:p>
            <a:pPr lvl="1"/>
            <a:r>
              <a:rPr lang="en-US" dirty="0"/>
              <a:t>There is only a single index (no second or greater dimension)</a:t>
            </a:r>
          </a:p>
          <a:p>
            <a:pPr lvl="1"/>
            <a:r>
              <a:rPr lang="en-US" dirty="0"/>
              <a:t>You can store ANYTHING in a list index (Even another list)</a:t>
            </a:r>
          </a:p>
          <a:p>
            <a:r>
              <a:rPr lang="en-US" dirty="0"/>
              <a:t>Tuple</a:t>
            </a:r>
          </a:p>
          <a:p>
            <a:pPr lvl="1"/>
            <a:r>
              <a:rPr lang="en-US" dirty="0"/>
              <a:t>Parentheses ()</a:t>
            </a:r>
          </a:p>
          <a:p>
            <a:pPr lvl="1"/>
            <a:r>
              <a:rPr lang="en-US" dirty="0"/>
              <a:t>Very similar to list</a:t>
            </a:r>
          </a:p>
          <a:p>
            <a:pPr lvl="1"/>
            <a:r>
              <a:rPr lang="en-US" dirty="0"/>
              <a:t>Immutable (Cannot be modified once made)</a:t>
            </a:r>
          </a:p>
        </p:txBody>
      </p:sp>
    </p:spTree>
    <p:extLst>
      <p:ext uri="{BB962C8B-B14F-4D97-AF65-F5344CB8AC3E}">
        <p14:creationId xmlns:p14="http://schemas.microsoft.com/office/powerpoint/2010/main" val="2317208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A3BB-316E-4CB0-B1BC-6FEFA4130856}"/>
              </a:ext>
            </a:extLst>
          </p:cNvPr>
          <p:cNvSpPr>
            <a:spLocks noGrp="1"/>
          </p:cNvSpPr>
          <p:nvPr>
            <p:ph type="title"/>
          </p:nvPr>
        </p:nvSpPr>
        <p:spPr/>
        <p:txBody>
          <a:bodyPr/>
          <a:lstStyle/>
          <a:p>
            <a:r>
              <a:rPr lang="en-US" dirty="0"/>
              <a:t>What about arrays/matrices?!</a:t>
            </a:r>
          </a:p>
        </p:txBody>
      </p:sp>
      <p:sp>
        <p:nvSpPr>
          <p:cNvPr id="3" name="Content Placeholder 2">
            <a:extLst>
              <a:ext uri="{FF2B5EF4-FFF2-40B4-BE49-F238E27FC236}">
                <a16:creationId xmlns:a16="http://schemas.microsoft.com/office/drawing/2014/main" id="{F58B80C1-67FA-4704-8E9F-7F6091840F88}"/>
              </a:ext>
            </a:extLst>
          </p:cNvPr>
          <p:cNvSpPr>
            <a:spLocks noGrp="1"/>
          </p:cNvSpPr>
          <p:nvPr>
            <p:ph idx="1"/>
          </p:nvPr>
        </p:nvSpPr>
        <p:spPr/>
        <p:txBody>
          <a:bodyPr/>
          <a:lstStyle/>
          <a:p>
            <a:r>
              <a:rPr lang="en-US" dirty="0"/>
              <a:t>It is incredibly rare to need linear algebra</a:t>
            </a:r>
          </a:p>
          <a:p>
            <a:r>
              <a:rPr lang="en-US" dirty="0"/>
              <a:t>A list of lists is sort of like a native array</a:t>
            </a:r>
          </a:p>
          <a:p>
            <a:r>
              <a:rPr lang="en-US" dirty="0"/>
              <a:t>Arrays aren’t the best way to store data.  Ask yourself: would you rather have a </a:t>
            </a:r>
            <a:r>
              <a:rPr lang="en-US" dirty="0" err="1"/>
              <a:t>DataFrame</a:t>
            </a:r>
            <a:r>
              <a:rPr lang="en-US" dirty="0"/>
              <a:t> (Think table) or define your own class?</a:t>
            </a:r>
          </a:p>
          <a:p>
            <a:r>
              <a:rPr lang="en-US" dirty="0"/>
              <a:t>If mathematical operations are needed: We will learn more about </a:t>
            </a:r>
            <a:r>
              <a:rPr lang="en-US" dirty="0" err="1"/>
              <a:t>numpy</a:t>
            </a:r>
            <a:endParaRPr lang="en-US" dirty="0"/>
          </a:p>
        </p:txBody>
      </p:sp>
    </p:spTree>
    <p:extLst>
      <p:ext uri="{BB962C8B-B14F-4D97-AF65-F5344CB8AC3E}">
        <p14:creationId xmlns:p14="http://schemas.microsoft.com/office/powerpoint/2010/main" val="3291740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4252-3874-40FB-8ECC-E442B843AD54}"/>
              </a:ext>
            </a:extLst>
          </p:cNvPr>
          <p:cNvSpPr>
            <a:spLocks noGrp="1"/>
          </p:cNvSpPr>
          <p:nvPr>
            <p:ph type="title"/>
          </p:nvPr>
        </p:nvSpPr>
        <p:spPr/>
        <p:txBody>
          <a:bodyPr/>
          <a:lstStyle/>
          <a:p>
            <a:r>
              <a:rPr lang="en-US" dirty="0"/>
              <a:t>List of Lists</a:t>
            </a:r>
          </a:p>
        </p:txBody>
      </p:sp>
      <p:sp>
        <p:nvSpPr>
          <p:cNvPr id="3" name="Content Placeholder 2">
            <a:extLst>
              <a:ext uri="{FF2B5EF4-FFF2-40B4-BE49-F238E27FC236}">
                <a16:creationId xmlns:a16="http://schemas.microsoft.com/office/drawing/2014/main" id="{C4901094-21D5-4EF2-836E-630566EE3B10}"/>
              </a:ext>
            </a:extLst>
          </p:cNvPr>
          <p:cNvSpPr>
            <a:spLocks noGrp="1"/>
          </p:cNvSpPr>
          <p:nvPr>
            <p:ph idx="1"/>
          </p:nvPr>
        </p:nvSpPr>
        <p:spPr/>
        <p:txBody>
          <a:bodyPr/>
          <a:lstStyle/>
          <a:p>
            <a:r>
              <a:rPr lang="pt-BR" dirty="0"/>
              <a:t>a = [1, 2, 3, 4, 5, 6]</a:t>
            </a:r>
          </a:p>
          <a:p>
            <a:endParaRPr lang="pt-BR" dirty="0"/>
          </a:p>
          <a:p>
            <a:pPr marL="0" indent="0">
              <a:buNone/>
            </a:pPr>
            <a:r>
              <a:rPr lang="pt-BR" dirty="0"/>
              <a:t>a[1]</a:t>
            </a:r>
          </a:p>
          <a:p>
            <a:endParaRPr lang="pt-BR" dirty="0"/>
          </a:p>
          <a:p>
            <a:r>
              <a:rPr lang="en-US" dirty="0"/>
              <a:t>b = [[1, 2, 3], [1, 2], [1, 2, 3, 4], [1,2]]</a:t>
            </a:r>
          </a:p>
          <a:p>
            <a:endParaRPr lang="en-US" dirty="0"/>
          </a:p>
          <a:p>
            <a:pPr marL="0" indent="0">
              <a:buNone/>
            </a:pPr>
            <a:r>
              <a:rPr lang="en-US" dirty="0"/>
              <a:t>b[2]</a:t>
            </a:r>
          </a:p>
          <a:p>
            <a:pPr marL="0" indent="0">
              <a:buNone/>
            </a:pPr>
            <a:r>
              <a:rPr lang="en-US" dirty="0"/>
              <a:t>b[2][1]</a:t>
            </a:r>
          </a:p>
        </p:txBody>
      </p:sp>
    </p:spTree>
    <p:extLst>
      <p:ext uri="{BB962C8B-B14F-4D97-AF65-F5344CB8AC3E}">
        <p14:creationId xmlns:p14="http://schemas.microsoft.com/office/powerpoint/2010/main" val="761335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721B8-5167-40F6-AFC8-AEC215C71CEB}"/>
              </a:ext>
            </a:extLst>
          </p:cNvPr>
          <p:cNvSpPr>
            <a:spLocks noGrp="1"/>
          </p:cNvSpPr>
          <p:nvPr>
            <p:ph type="title"/>
          </p:nvPr>
        </p:nvSpPr>
        <p:spPr/>
        <p:txBody>
          <a:bodyPr/>
          <a:lstStyle/>
          <a:p>
            <a:r>
              <a:rPr lang="en-US" dirty="0"/>
              <a:t>A Bunch of Convenient Python Functionalities</a:t>
            </a:r>
          </a:p>
        </p:txBody>
      </p:sp>
      <p:sp>
        <p:nvSpPr>
          <p:cNvPr id="3" name="Content Placeholder 2">
            <a:extLst>
              <a:ext uri="{FF2B5EF4-FFF2-40B4-BE49-F238E27FC236}">
                <a16:creationId xmlns:a16="http://schemas.microsoft.com/office/drawing/2014/main" id="{E9BFD9DC-0E97-4966-A674-90ABBD3381B2}"/>
              </a:ext>
            </a:extLst>
          </p:cNvPr>
          <p:cNvSpPr>
            <a:spLocks noGrp="1"/>
          </p:cNvSpPr>
          <p:nvPr>
            <p:ph idx="1"/>
          </p:nvPr>
        </p:nvSpPr>
        <p:spPr/>
        <p:txBody>
          <a:bodyPr>
            <a:normAutofit fontScale="92500" lnSpcReduction="10000"/>
          </a:bodyPr>
          <a:lstStyle/>
          <a:p>
            <a:r>
              <a:rPr lang="en-US" dirty="0"/>
              <a:t>A string is an </a:t>
            </a:r>
            <a:r>
              <a:rPr lang="en-US" dirty="0" err="1"/>
              <a:t>iterable</a:t>
            </a:r>
            <a:endParaRPr lang="en-US" dirty="0"/>
          </a:p>
          <a:p>
            <a:r>
              <a:rPr lang="en-US" dirty="0"/>
              <a:t>The “in” keyword</a:t>
            </a:r>
          </a:p>
          <a:p>
            <a:pPr marL="457200" lvl="1" indent="0">
              <a:buNone/>
            </a:pPr>
            <a:r>
              <a:rPr lang="en-US" dirty="0"/>
              <a:t>A in B</a:t>
            </a:r>
          </a:p>
          <a:p>
            <a:r>
              <a:rPr lang="en-US" dirty="0"/>
              <a:t>Quick conditions</a:t>
            </a:r>
          </a:p>
          <a:p>
            <a:pPr marL="457200" lvl="1" indent="0">
              <a:buNone/>
            </a:pPr>
            <a:r>
              <a:rPr lang="en-US" dirty="0"/>
              <a:t>A = B if Condition else C</a:t>
            </a:r>
          </a:p>
          <a:p>
            <a:pPr marL="457200" lvl="1" indent="0">
              <a:buNone/>
            </a:pPr>
            <a:r>
              <a:rPr lang="en-US" dirty="0"/>
              <a:t>Code1() if Condition else Code2()</a:t>
            </a:r>
          </a:p>
          <a:p>
            <a:r>
              <a:rPr lang="en-US" dirty="0"/>
              <a:t>String attributes</a:t>
            </a:r>
          </a:p>
          <a:p>
            <a:r>
              <a:rPr lang="en-US" dirty="0"/>
              <a:t>String operations</a:t>
            </a:r>
          </a:p>
          <a:p>
            <a:r>
              <a:rPr lang="en-US" dirty="0"/>
              <a:t>Chained Comparisons</a:t>
            </a:r>
          </a:p>
          <a:p>
            <a:pPr marL="457200" lvl="1" indent="0">
              <a:buNone/>
            </a:pPr>
            <a:r>
              <a:rPr lang="en-US" dirty="0"/>
              <a:t>A &lt;= B &lt;= C &lt;= D &lt;= E</a:t>
            </a:r>
          </a:p>
          <a:p>
            <a:pPr marL="457200" lvl="1" indent="0">
              <a:buNone/>
            </a:pPr>
            <a:r>
              <a:rPr lang="en-US" dirty="0"/>
              <a:t>A &lt;= B AND B &lt;= C AND C &lt;= D AND D &lt;= E</a:t>
            </a:r>
          </a:p>
          <a:p>
            <a:endParaRPr lang="en-US" dirty="0"/>
          </a:p>
          <a:p>
            <a:endParaRPr lang="en-US" dirty="0"/>
          </a:p>
        </p:txBody>
      </p:sp>
    </p:spTree>
    <p:extLst>
      <p:ext uri="{BB962C8B-B14F-4D97-AF65-F5344CB8AC3E}">
        <p14:creationId xmlns:p14="http://schemas.microsoft.com/office/powerpoint/2010/main" val="2353566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5496B-CEA8-4C4A-96E4-466C0E96F569}"/>
              </a:ext>
            </a:extLst>
          </p:cNvPr>
          <p:cNvSpPr>
            <a:spLocks noGrp="1"/>
          </p:cNvSpPr>
          <p:nvPr>
            <p:ph type="title"/>
          </p:nvPr>
        </p:nvSpPr>
        <p:spPr>
          <a:xfrm>
            <a:off x="838199" y="365125"/>
            <a:ext cx="10762753" cy="1325563"/>
          </a:xfrm>
        </p:spPr>
        <p:txBody>
          <a:bodyPr/>
          <a:lstStyle/>
          <a:p>
            <a:r>
              <a:rPr lang="en-US" dirty="0"/>
              <a:t>For Loops and Understanding 0 Based Indexing</a:t>
            </a:r>
          </a:p>
        </p:txBody>
      </p:sp>
      <p:sp>
        <p:nvSpPr>
          <p:cNvPr id="3" name="Content Placeholder 2">
            <a:extLst>
              <a:ext uri="{FF2B5EF4-FFF2-40B4-BE49-F238E27FC236}">
                <a16:creationId xmlns:a16="http://schemas.microsoft.com/office/drawing/2014/main" id="{61F3FDCE-D128-4523-9D74-07428A79FC6B}"/>
              </a:ext>
            </a:extLst>
          </p:cNvPr>
          <p:cNvSpPr>
            <a:spLocks noGrp="1"/>
          </p:cNvSpPr>
          <p:nvPr>
            <p:ph idx="1"/>
          </p:nvPr>
        </p:nvSpPr>
        <p:spPr/>
        <p:txBody>
          <a:bodyPr/>
          <a:lstStyle/>
          <a:p>
            <a:r>
              <a:rPr lang="en-US" dirty="0"/>
              <a:t>What is the output of the following</a:t>
            </a: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in range(4):</a:t>
            </a:r>
          </a:p>
          <a:p>
            <a:pPr marL="0" indent="0">
              <a:buNone/>
            </a:pPr>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4032349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C46B-89CF-4B4D-A72E-69AC35A11FB9}"/>
              </a:ext>
            </a:extLst>
          </p:cNvPr>
          <p:cNvSpPr>
            <a:spLocks noGrp="1"/>
          </p:cNvSpPr>
          <p:nvPr>
            <p:ph type="title"/>
          </p:nvPr>
        </p:nvSpPr>
        <p:spPr/>
        <p:txBody>
          <a:bodyPr/>
          <a:lstStyle/>
          <a:p>
            <a:r>
              <a:rPr lang="en-US" dirty="0"/>
              <a:t>For Loops and Understanding 0 Based Indexing</a:t>
            </a:r>
          </a:p>
        </p:txBody>
      </p:sp>
      <p:sp>
        <p:nvSpPr>
          <p:cNvPr id="3" name="Content Placeholder 2">
            <a:extLst>
              <a:ext uri="{FF2B5EF4-FFF2-40B4-BE49-F238E27FC236}">
                <a16:creationId xmlns:a16="http://schemas.microsoft.com/office/drawing/2014/main" id="{F324B5F1-05BD-41BE-9A2D-EB80D36DB546}"/>
              </a:ext>
            </a:extLst>
          </p:cNvPr>
          <p:cNvSpPr>
            <a:spLocks noGrp="1"/>
          </p:cNvSpPr>
          <p:nvPr>
            <p:ph idx="1"/>
          </p:nvPr>
        </p:nvSpPr>
        <p:spPr/>
        <p:txBody>
          <a:bodyPr/>
          <a:lstStyle/>
          <a:p>
            <a:r>
              <a:rPr lang="en-US" dirty="0"/>
              <a:t>Python indexes go [inclusive : exclusive]</a:t>
            </a:r>
          </a:p>
          <a:p>
            <a:r>
              <a:rPr lang="en-US" dirty="0"/>
              <a:t>When you say range(4), it’s equivalent to range(0 -&gt; 4)</a:t>
            </a:r>
          </a:p>
          <a:p>
            <a:r>
              <a:rPr lang="en-US" dirty="0"/>
              <a:t>The set of integers in [0, 4) are</a:t>
            </a:r>
          </a:p>
          <a:p>
            <a:r>
              <a:rPr lang="en-US" dirty="0"/>
              <a:t>0, 1, 2, 3</a:t>
            </a:r>
          </a:p>
          <a:p>
            <a:r>
              <a:rPr lang="en-US" dirty="0"/>
              <a:t>Python Supports negative indices</a:t>
            </a:r>
          </a:p>
          <a:p>
            <a:pPr marL="0" indent="0">
              <a:buNone/>
            </a:pPr>
            <a:r>
              <a:rPr lang="en-US" dirty="0"/>
              <a:t>-1 – last</a:t>
            </a:r>
          </a:p>
          <a:p>
            <a:pPr marL="0" indent="0">
              <a:buNone/>
            </a:pPr>
            <a:r>
              <a:rPr lang="en-US" dirty="0"/>
              <a:t>-2 – Second to last</a:t>
            </a:r>
          </a:p>
          <a:p>
            <a:pPr marL="0" indent="0">
              <a:buNone/>
            </a:pPr>
            <a:r>
              <a:rPr lang="en-US" dirty="0" err="1"/>
              <a:t>etc</a:t>
            </a:r>
            <a:endParaRPr lang="en-US" dirty="0"/>
          </a:p>
        </p:txBody>
      </p:sp>
    </p:spTree>
    <p:extLst>
      <p:ext uri="{BB962C8B-B14F-4D97-AF65-F5344CB8AC3E}">
        <p14:creationId xmlns:p14="http://schemas.microsoft.com/office/powerpoint/2010/main" val="1248906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A1BDB-581F-49E6-909E-0B4F10EB7FA8}"/>
              </a:ext>
            </a:extLst>
          </p:cNvPr>
          <p:cNvSpPr>
            <a:spLocks noGrp="1"/>
          </p:cNvSpPr>
          <p:nvPr>
            <p:ph type="title"/>
          </p:nvPr>
        </p:nvSpPr>
        <p:spPr/>
        <p:txBody>
          <a:bodyPr/>
          <a:lstStyle/>
          <a:p>
            <a:r>
              <a:rPr lang="en-US" dirty="0"/>
              <a:t>Predict Indexing Outputs</a:t>
            </a:r>
          </a:p>
        </p:txBody>
      </p:sp>
      <p:sp>
        <p:nvSpPr>
          <p:cNvPr id="6" name="Rectangle 1">
            <a:extLst>
              <a:ext uri="{FF2B5EF4-FFF2-40B4-BE49-F238E27FC236}">
                <a16:creationId xmlns:a16="http://schemas.microsoft.com/office/drawing/2014/main" id="{E8D5AFBC-6E99-4480-A811-BD719CAE62E0}"/>
              </a:ext>
            </a:extLst>
          </p:cNvPr>
          <p:cNvSpPr>
            <a:spLocks noGrp="1" noChangeArrowheads="1"/>
          </p:cNvSpPr>
          <p:nvPr>
            <p:ph idx="1"/>
          </p:nvPr>
        </p:nvSpPr>
        <p:spPr bwMode="auto">
          <a:xfrm>
            <a:off x="7824085" y="305068"/>
            <a:ext cx="3684104" cy="62478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err="1">
                <a:ln>
                  <a:noFill/>
                </a:ln>
                <a:solidFill>
                  <a:srgbClr val="A9B7C6"/>
                </a:solidFill>
                <a:effectLst/>
                <a:latin typeface="JetBrains Mono"/>
              </a:rPr>
              <a:t>numpy</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as </a:t>
            </a:r>
            <a:r>
              <a:rPr kumimoji="0" lang="en-US" altLang="en-US" sz="2000" b="0" i="0" u="none" strike="noStrike" cap="none" normalizeH="0" baseline="0" dirty="0">
                <a:ln>
                  <a:noFill/>
                </a:ln>
                <a:solidFill>
                  <a:srgbClr val="A9B7C6"/>
                </a:solidFill>
                <a:effectLst/>
                <a:latin typeface="JetBrains Mono"/>
              </a:rPr>
              <a:t>np</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x = </a:t>
            </a:r>
            <a:r>
              <a:rPr kumimoji="0" lang="en-US" altLang="en-US" sz="2000" b="0" i="0" u="none" strike="noStrike" cap="none" normalizeH="0" baseline="0" dirty="0" err="1">
                <a:ln>
                  <a:noFill/>
                </a:ln>
                <a:solidFill>
                  <a:srgbClr val="A9B7C6"/>
                </a:solidFill>
                <a:effectLst/>
                <a:latin typeface="JetBrains Mono"/>
              </a:rPr>
              <a:t>np.array</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2</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3</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CC7832"/>
                </a:solidFill>
                <a:effectLst/>
                <a:latin typeface="JetBrains Mono"/>
              </a:rPr>
              <a:t>,</a:t>
            </a:r>
            <a:br>
              <a:rPr kumimoji="0" lang="en-US" altLang="en-US" sz="2000" b="0" i="0" u="none" strike="noStrike" cap="none" normalizeH="0" baseline="0" dirty="0">
                <a:ln>
                  <a:noFill/>
                </a:ln>
                <a:solidFill>
                  <a:srgbClr val="CC7832"/>
                </a:solidFill>
                <a:effectLst/>
                <a:latin typeface="JetBrains Mono"/>
              </a:rPr>
            </a:b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4</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5</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6</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CC7832"/>
                </a:solidFill>
                <a:effectLst/>
                <a:latin typeface="JetBrains Mono"/>
              </a:rPr>
              <a:t>,</a:t>
            </a:r>
            <a:br>
              <a:rPr kumimoji="0" lang="en-US" altLang="en-US" sz="2000" b="0" i="0" u="none" strike="noStrike" cap="none" normalizeH="0" baseline="0" dirty="0">
                <a:ln>
                  <a:noFill/>
                </a:ln>
                <a:solidFill>
                  <a:srgbClr val="CC7832"/>
                </a:solidFill>
                <a:effectLst/>
                <a:latin typeface="JetBrains Mono"/>
              </a:rPr>
            </a:b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7</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8</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9</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A = x[</a:t>
            </a:r>
            <a:r>
              <a:rPr kumimoji="0" lang="en-US" altLang="en-US" sz="2000" b="0" i="0" u="none" strike="noStrike" cap="none" normalizeH="0" baseline="0" dirty="0">
                <a:ln>
                  <a:noFill/>
                </a:ln>
                <a:solidFill>
                  <a:srgbClr val="6897BB"/>
                </a:solidFill>
                <a:effectLst/>
                <a:latin typeface="JetBrains Mono"/>
              </a:rPr>
              <a:t>3</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3</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B = x[</a:t>
            </a:r>
            <a:r>
              <a:rPr kumimoji="0" lang="en-US" altLang="en-US" sz="2000" b="0" i="0" u="none" strike="noStrike" cap="none" normalizeH="0" baseline="0" dirty="0">
                <a:ln>
                  <a:noFill/>
                </a:ln>
                <a:solidFill>
                  <a:srgbClr val="6897BB"/>
                </a:solidFill>
                <a:effectLst/>
                <a:latin typeface="JetBrains Mono"/>
              </a:rPr>
              <a:t>0</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C = x[</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D = x[</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0</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3</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(A)</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(B)</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(C)</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(D)</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8112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34466EC-4E1D-46F3-A84D-1C6DA1D4D600}"/>
              </a:ext>
            </a:extLst>
          </p:cNvPr>
          <p:cNvSpPr>
            <a:spLocks noGrp="1" noChangeArrowheads="1"/>
          </p:cNvSpPr>
          <p:nvPr>
            <p:ph idx="1"/>
          </p:nvPr>
        </p:nvSpPr>
        <p:spPr bwMode="auto">
          <a:xfrm>
            <a:off x="-1" y="-42416"/>
            <a:ext cx="4762832" cy="686341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err="1">
                <a:ln>
                  <a:noFill/>
                </a:ln>
                <a:solidFill>
                  <a:srgbClr val="A9B7C6"/>
                </a:solidFill>
                <a:effectLst/>
                <a:latin typeface="JetBrains Mono"/>
              </a:rPr>
              <a:t>numpy</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as </a:t>
            </a:r>
            <a:r>
              <a:rPr kumimoji="0" lang="en-US" altLang="en-US" sz="2000" b="0" i="0" u="none" strike="noStrike" cap="none" normalizeH="0" baseline="0" dirty="0">
                <a:ln>
                  <a:noFill/>
                </a:ln>
                <a:solidFill>
                  <a:srgbClr val="A9B7C6"/>
                </a:solidFill>
                <a:effectLst/>
                <a:latin typeface="JetBrains Mono"/>
              </a:rPr>
              <a:t>np</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x = </a:t>
            </a:r>
            <a:r>
              <a:rPr kumimoji="0" lang="en-US" altLang="en-US" sz="2000" b="0" i="0" u="none" strike="noStrike" cap="none" normalizeH="0" baseline="0" dirty="0" err="1">
                <a:ln>
                  <a:noFill/>
                </a:ln>
                <a:solidFill>
                  <a:srgbClr val="A9B7C6"/>
                </a:solidFill>
                <a:effectLst/>
                <a:latin typeface="JetBrains Mono"/>
              </a:rPr>
              <a:t>np.array</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2</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3</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CC7832"/>
                </a:solidFill>
                <a:effectLst/>
                <a:latin typeface="JetBrains Mono"/>
              </a:rPr>
              <a:t>,</a:t>
            </a:r>
            <a:br>
              <a:rPr kumimoji="0" lang="en-US" altLang="en-US" sz="2000" b="0" i="0" u="none" strike="noStrike" cap="none" normalizeH="0" baseline="0" dirty="0">
                <a:ln>
                  <a:noFill/>
                </a:ln>
                <a:solidFill>
                  <a:srgbClr val="CC7832"/>
                </a:solidFill>
                <a:effectLst/>
                <a:latin typeface="JetBrains Mono"/>
              </a:rPr>
            </a:b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4</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5</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6</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CC7832"/>
                </a:solidFill>
                <a:effectLst/>
                <a:latin typeface="JetBrains Mono"/>
              </a:rPr>
              <a:t>,</a:t>
            </a:r>
            <a:br>
              <a:rPr kumimoji="0" lang="en-US" altLang="en-US" sz="2000" b="0" i="0" u="none" strike="noStrike" cap="none" normalizeH="0" baseline="0" dirty="0">
                <a:ln>
                  <a:noFill/>
                </a:ln>
                <a:solidFill>
                  <a:srgbClr val="CC7832"/>
                </a:solidFill>
                <a:effectLst/>
                <a:latin typeface="JetBrains Mono"/>
              </a:rPr>
            </a:b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7</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8</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9</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808080"/>
                </a:solidFill>
                <a:effectLst/>
                <a:latin typeface="JetBrains Mono"/>
              </a:rPr>
              <a:t># A = x[3, 3]</a:t>
            </a:r>
            <a:br>
              <a:rPr kumimoji="0" lang="en-US" altLang="en-US" sz="2000" b="0" i="0" u="none" strike="noStrike" cap="none" normalizeH="0" baseline="0" dirty="0">
                <a:ln>
                  <a:noFill/>
                </a:ln>
                <a:solidFill>
                  <a:srgbClr val="808080"/>
                </a:solidFill>
                <a:effectLst/>
                <a:latin typeface="JetBrains Mono"/>
              </a:rPr>
            </a:br>
            <a:r>
              <a:rPr kumimoji="0" lang="en-US" altLang="en-US" sz="2000" b="0" i="0" u="none" strike="noStrike" cap="none" normalizeH="0" baseline="0" dirty="0">
                <a:ln>
                  <a:noFill/>
                </a:ln>
                <a:solidFill>
                  <a:srgbClr val="808080"/>
                </a:solidFill>
                <a:effectLst/>
                <a:latin typeface="JetBrains Mono"/>
              </a:rPr>
              <a:t># </a:t>
            </a:r>
            <a:r>
              <a:rPr kumimoji="0" lang="en-US" altLang="en-US" sz="2000" b="0" i="0" u="none" strike="noStrike" cap="none" normalizeH="0" baseline="0" dirty="0" err="1">
                <a:ln>
                  <a:noFill/>
                </a:ln>
                <a:solidFill>
                  <a:srgbClr val="808080"/>
                </a:solidFill>
                <a:effectLst/>
                <a:latin typeface="JetBrains Mono"/>
              </a:rPr>
              <a:t>IndexError</a:t>
            </a:r>
            <a:r>
              <a:rPr kumimoji="0" lang="en-US" altLang="en-US" sz="2000" b="0" i="0" u="none" strike="noStrike" cap="none" normalizeH="0" baseline="0" dirty="0">
                <a:ln>
                  <a:noFill/>
                </a:ln>
                <a:solidFill>
                  <a:srgbClr val="808080"/>
                </a:solidFill>
                <a:effectLst/>
                <a:latin typeface="JetBrains Mono"/>
              </a:rPr>
              <a:t>: index 3 is out of bounds for axis 0 with size 3</a:t>
            </a:r>
            <a:br>
              <a:rPr kumimoji="0" lang="en-US" altLang="en-US" sz="2000" b="0" i="0" u="none" strike="noStrike" cap="none" normalizeH="0" baseline="0" dirty="0">
                <a:ln>
                  <a:noFill/>
                </a:ln>
                <a:solidFill>
                  <a:srgbClr val="808080"/>
                </a:solidFill>
                <a:effectLst/>
                <a:latin typeface="JetBrains Mono"/>
              </a:rPr>
            </a:br>
            <a:br>
              <a:rPr kumimoji="0" lang="en-US" altLang="en-US" sz="2000" b="0" i="0" u="none" strike="noStrike" cap="none" normalizeH="0" baseline="0" dirty="0">
                <a:ln>
                  <a:noFill/>
                </a:ln>
                <a:solidFill>
                  <a:srgbClr val="808080"/>
                </a:solidFill>
                <a:effectLst/>
                <a:latin typeface="JetBrains Mono"/>
              </a:rPr>
            </a:br>
            <a:r>
              <a:rPr kumimoji="0" lang="en-US" altLang="en-US" sz="2000" b="0" i="0" u="none" strike="noStrike" cap="none" normalizeH="0" baseline="0" dirty="0">
                <a:ln>
                  <a:noFill/>
                </a:ln>
                <a:solidFill>
                  <a:srgbClr val="A9B7C6"/>
                </a:solidFill>
                <a:effectLst/>
                <a:latin typeface="JetBrains Mono"/>
              </a:rPr>
              <a:t>B = x[</a:t>
            </a:r>
            <a:r>
              <a:rPr kumimoji="0" lang="en-US" altLang="en-US" sz="2000" b="0" i="0" u="none" strike="noStrike" cap="none" normalizeH="0" baseline="0" dirty="0">
                <a:ln>
                  <a:noFill/>
                </a:ln>
                <a:solidFill>
                  <a:srgbClr val="6897BB"/>
                </a:solidFill>
                <a:effectLst/>
                <a:latin typeface="JetBrains Mono"/>
              </a:rPr>
              <a:t>0</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C = x[</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D = x[</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0</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3</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808080"/>
                </a:solidFill>
                <a:effectLst/>
                <a:latin typeface="JetBrains Mono"/>
              </a:rPr>
              <a:t>#print(A)</a:t>
            </a:r>
            <a:br>
              <a:rPr kumimoji="0" lang="en-US" altLang="en-US" sz="2000" b="0" i="0" u="none" strike="noStrike" cap="none" normalizeH="0" baseline="0" dirty="0">
                <a:ln>
                  <a:noFill/>
                </a:ln>
                <a:solidFill>
                  <a:srgbClr val="808080"/>
                </a:solidFill>
                <a:effectLst/>
                <a:latin typeface="JetBrains Mono"/>
              </a:rPr>
            </a:b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(B)</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(C)</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(D)</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2379E8F1-355E-4C14-9F98-6B93CF2BCE9B}"/>
              </a:ext>
            </a:extLst>
          </p:cNvPr>
          <p:cNvSpPr txBox="1"/>
          <p:nvPr/>
        </p:nvSpPr>
        <p:spPr>
          <a:xfrm>
            <a:off x="5206116" y="1277639"/>
            <a:ext cx="6768547" cy="3539430"/>
          </a:xfrm>
          <a:prstGeom prst="rect">
            <a:avLst/>
          </a:prstGeom>
          <a:noFill/>
        </p:spPr>
        <p:txBody>
          <a:bodyPr wrap="square">
            <a:spAutoFit/>
          </a:bodyPr>
          <a:lstStyle/>
          <a:p>
            <a:r>
              <a:rPr lang="en-US" sz="3200" dirty="0">
                <a:latin typeface="Courier New" panose="02070309020205020404" pitchFamily="49" charset="0"/>
                <a:cs typeface="Courier New" panose="02070309020205020404" pitchFamily="49" charset="0"/>
              </a:rPr>
              <a:t>[1 2 3]</a:t>
            </a:r>
          </a:p>
          <a:p>
            <a:r>
              <a:rPr lang="en-US" sz="3200" dirty="0">
                <a:latin typeface="Courier New" panose="02070309020205020404" pitchFamily="49" charset="0"/>
                <a:cs typeface="Courier New" panose="02070309020205020404" pitchFamily="49" charset="0"/>
              </a:rPr>
              <a:t>[[5 6]</a:t>
            </a:r>
          </a:p>
          <a:p>
            <a:r>
              <a:rPr lang="en-US" sz="3200" dirty="0">
                <a:latin typeface="Courier New" panose="02070309020205020404" pitchFamily="49" charset="0"/>
                <a:cs typeface="Courier New" panose="02070309020205020404" pitchFamily="49" charset="0"/>
              </a:rPr>
              <a:t> [8 9]]</a:t>
            </a:r>
          </a:p>
          <a:p>
            <a:r>
              <a:rPr lang="en-US" sz="3200" dirty="0">
                <a:latin typeface="Courier New" panose="02070309020205020404" pitchFamily="49" charset="0"/>
                <a:cs typeface="Courier New" panose="02070309020205020404" pitchFamily="49" charset="0"/>
              </a:rPr>
              <a:t>[4 5 6]</a:t>
            </a:r>
          </a:p>
          <a:p>
            <a:endParaRPr lang="en-US" sz="3200" dirty="0">
              <a:latin typeface="Courier New" panose="02070309020205020404" pitchFamily="49" charset="0"/>
              <a:cs typeface="Courier New" panose="02070309020205020404" pitchFamily="49" charset="0"/>
            </a:endParaRPr>
          </a:p>
          <a:p>
            <a:r>
              <a:rPr lang="en-US" sz="3200" dirty="0">
                <a:latin typeface="Courier New" panose="02070309020205020404" pitchFamily="49" charset="0"/>
                <a:cs typeface="Courier New" panose="02070309020205020404" pitchFamily="49" charset="0"/>
              </a:rPr>
              <a:t>Process finished with exit code 0</a:t>
            </a:r>
          </a:p>
        </p:txBody>
      </p:sp>
    </p:spTree>
    <p:extLst>
      <p:ext uri="{BB962C8B-B14F-4D97-AF65-F5344CB8AC3E}">
        <p14:creationId xmlns:p14="http://schemas.microsoft.com/office/powerpoint/2010/main" val="1674879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61E7-9586-4C35-887C-A2EE48E0ADDF}"/>
              </a:ext>
            </a:extLst>
          </p:cNvPr>
          <p:cNvSpPr>
            <a:spLocks noGrp="1"/>
          </p:cNvSpPr>
          <p:nvPr>
            <p:ph type="title"/>
          </p:nvPr>
        </p:nvSpPr>
        <p:spPr>
          <a:xfrm>
            <a:off x="754673" y="48358"/>
            <a:ext cx="10515600" cy="819882"/>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28E3256F-5ACF-49C5-83CF-2B6A8D9A6F18}"/>
              </a:ext>
            </a:extLst>
          </p:cNvPr>
          <p:cNvSpPr>
            <a:spLocks noGrp="1"/>
          </p:cNvSpPr>
          <p:nvPr>
            <p:ph idx="1"/>
          </p:nvPr>
        </p:nvSpPr>
        <p:spPr>
          <a:xfrm>
            <a:off x="838200" y="868240"/>
            <a:ext cx="10515600" cy="5523768"/>
          </a:xfrm>
        </p:spPr>
        <p:txBody>
          <a:bodyPr>
            <a:normAutofit/>
          </a:bodyPr>
          <a:lstStyle/>
          <a:p>
            <a:endParaRPr lang="en-US" dirty="0"/>
          </a:p>
          <a:p>
            <a:r>
              <a:rPr lang="en-US" dirty="0"/>
              <a:t>Questions?</a:t>
            </a:r>
          </a:p>
          <a:p>
            <a:r>
              <a:rPr lang="en-US" dirty="0"/>
              <a:t>Project</a:t>
            </a:r>
          </a:p>
          <a:p>
            <a:r>
              <a:rPr lang="en-US" dirty="0"/>
              <a:t>Loops and Conditional Statements</a:t>
            </a:r>
          </a:p>
          <a:p>
            <a:r>
              <a:rPr lang="en-US" dirty="0"/>
              <a:t>Python!</a:t>
            </a:r>
          </a:p>
          <a:p>
            <a:endParaRPr lang="en-US" dirty="0"/>
          </a:p>
        </p:txBody>
      </p:sp>
    </p:spTree>
    <p:extLst>
      <p:ext uri="{BB962C8B-B14F-4D97-AF65-F5344CB8AC3E}">
        <p14:creationId xmlns:p14="http://schemas.microsoft.com/office/powerpoint/2010/main" val="531214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949F3-08B5-4DC6-9F43-008C027F9F28}"/>
              </a:ext>
            </a:extLst>
          </p:cNvPr>
          <p:cNvSpPr>
            <a:spLocks noGrp="1"/>
          </p:cNvSpPr>
          <p:nvPr>
            <p:ph type="title"/>
          </p:nvPr>
        </p:nvSpPr>
        <p:spPr/>
        <p:txBody>
          <a:bodyPr/>
          <a:lstStyle/>
          <a:p>
            <a:r>
              <a:rPr lang="en-US" dirty="0"/>
              <a:t>Python For Loop Example</a:t>
            </a:r>
          </a:p>
        </p:txBody>
      </p:sp>
      <p:sp>
        <p:nvSpPr>
          <p:cNvPr id="3" name="Content Placeholder 2">
            <a:extLst>
              <a:ext uri="{FF2B5EF4-FFF2-40B4-BE49-F238E27FC236}">
                <a16:creationId xmlns:a16="http://schemas.microsoft.com/office/drawing/2014/main" id="{6736DBA4-2653-4C5F-93BE-396E13F4471B}"/>
              </a:ext>
            </a:extLst>
          </p:cNvPr>
          <p:cNvSpPr>
            <a:spLocks noGrp="1"/>
          </p:cNvSpPr>
          <p:nvPr>
            <p:ph idx="1"/>
          </p:nvPr>
        </p:nvSpPr>
        <p:spPr/>
        <p:txBody>
          <a:bodyPr>
            <a:normAutofit lnSpcReduction="10000"/>
          </a:bodyPr>
          <a:lstStyle/>
          <a:p>
            <a:r>
              <a:rPr lang="en-US" dirty="0"/>
              <a:t>Write a script to print the following pattern:</a:t>
            </a:r>
          </a:p>
          <a:p>
            <a:pPr marL="0" indent="0">
              <a:buNone/>
            </a:pPr>
            <a:r>
              <a:rPr lang="en-US" dirty="0">
                <a:latin typeface="Courier New" panose="02070309020205020404" pitchFamily="49" charset="0"/>
                <a:cs typeface="Courier New" panose="02070309020205020404" pitchFamily="49" charset="0"/>
              </a:rPr>
              <a:t>1</a:t>
            </a:r>
          </a:p>
          <a:p>
            <a:pPr marL="0" indent="0">
              <a:buNone/>
            </a:pPr>
            <a:r>
              <a:rPr lang="en-US" dirty="0">
                <a:latin typeface="Courier New" panose="02070309020205020404" pitchFamily="49" charset="0"/>
                <a:cs typeface="Courier New" panose="02070309020205020404" pitchFamily="49" charset="0"/>
              </a:rPr>
              <a:t>1  3</a:t>
            </a:r>
          </a:p>
          <a:p>
            <a:pPr marL="0" indent="0">
              <a:buNone/>
            </a:pPr>
            <a:r>
              <a:rPr lang="en-US" dirty="0">
                <a:latin typeface="Courier New" panose="02070309020205020404" pitchFamily="49" charset="0"/>
                <a:cs typeface="Courier New" panose="02070309020205020404" pitchFamily="49" charset="0"/>
              </a:rPr>
              <a:t>1  4  7</a:t>
            </a:r>
          </a:p>
          <a:p>
            <a:pPr marL="0" indent="0">
              <a:buNone/>
            </a:pPr>
            <a:r>
              <a:rPr lang="en-US" dirty="0">
                <a:latin typeface="Courier New" panose="02070309020205020404" pitchFamily="49" charset="0"/>
                <a:cs typeface="Courier New" panose="02070309020205020404" pitchFamily="49" charset="0"/>
              </a:rPr>
              <a:t>1  5  9  13</a:t>
            </a:r>
          </a:p>
          <a:p>
            <a:pPr marL="0" indent="0">
              <a:buNone/>
            </a:pPr>
            <a:r>
              <a:rPr lang="en-US" dirty="0">
                <a:latin typeface="Courier New" panose="02070309020205020404" pitchFamily="49" charset="0"/>
                <a:cs typeface="Courier New" panose="02070309020205020404" pitchFamily="49" charset="0"/>
              </a:rPr>
              <a:t>1  6  11 16 21</a:t>
            </a:r>
          </a:p>
          <a:p>
            <a:pPr marL="514350" indent="-514350">
              <a:buAutoNum type="arabicPlain"/>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https://docs.python.org/3/library/functions.html#print</a:t>
            </a:r>
          </a:p>
        </p:txBody>
      </p:sp>
    </p:spTree>
    <p:extLst>
      <p:ext uri="{BB962C8B-B14F-4D97-AF65-F5344CB8AC3E}">
        <p14:creationId xmlns:p14="http://schemas.microsoft.com/office/powerpoint/2010/main" val="2448232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43FB79D-0777-4782-A27A-6CC3A05BB42D}"/>
              </a:ext>
            </a:extLst>
          </p:cNvPr>
          <p:cNvSpPr>
            <a:spLocks noGrp="1" noChangeArrowheads="1"/>
          </p:cNvSpPr>
          <p:nvPr>
            <p:ph idx="1"/>
          </p:nvPr>
        </p:nvSpPr>
        <p:spPr bwMode="auto">
          <a:xfrm>
            <a:off x="115510" y="515275"/>
            <a:ext cx="8075212" cy="52014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CC7832"/>
                </a:solidFill>
                <a:effectLst/>
                <a:latin typeface="JetBrains Mono"/>
              </a:rPr>
              <a:t>for </a:t>
            </a:r>
            <a:r>
              <a:rPr kumimoji="0" lang="en-US" altLang="en-US" sz="4400" b="0" i="0" u="none" strike="noStrike" cap="none" normalizeH="0" baseline="0" dirty="0" err="1">
                <a:ln>
                  <a:noFill/>
                </a:ln>
                <a:solidFill>
                  <a:srgbClr val="A9B7C6"/>
                </a:solidFill>
                <a:effectLst/>
                <a:latin typeface="JetBrains Mono"/>
              </a:rPr>
              <a:t>i</a:t>
            </a:r>
            <a:r>
              <a:rPr kumimoji="0" lang="en-US" altLang="en-US" sz="4400" b="0" i="0" u="none" strike="noStrike" cap="none" normalizeH="0" baseline="0" dirty="0">
                <a:ln>
                  <a:noFill/>
                </a:ln>
                <a:solidFill>
                  <a:srgbClr val="A9B7C6"/>
                </a:solidFill>
                <a:effectLst/>
                <a:latin typeface="JetBrains Mono"/>
              </a:rPr>
              <a:t> </a:t>
            </a:r>
            <a:r>
              <a:rPr kumimoji="0" lang="en-US" altLang="en-US" sz="4400" b="0" i="0" u="none" strike="noStrike" cap="none" normalizeH="0" baseline="0" dirty="0">
                <a:ln>
                  <a:noFill/>
                </a:ln>
                <a:solidFill>
                  <a:srgbClr val="CC7832"/>
                </a:solidFill>
                <a:effectLst/>
                <a:latin typeface="JetBrains Mono"/>
              </a:rPr>
              <a:t>in </a:t>
            </a:r>
            <a:r>
              <a:rPr kumimoji="0" lang="en-US" altLang="en-US" sz="4400" b="0" i="0" u="none" strike="noStrike" cap="none" normalizeH="0" baseline="0" dirty="0">
                <a:ln>
                  <a:noFill/>
                </a:ln>
                <a:solidFill>
                  <a:srgbClr val="8888C6"/>
                </a:solidFill>
                <a:effectLst/>
                <a:latin typeface="JetBrains Mono"/>
              </a:rPr>
              <a:t>range</a:t>
            </a:r>
            <a:r>
              <a:rPr kumimoji="0" lang="en-US" altLang="en-US" sz="4400" b="0" i="0" u="none" strike="noStrike" cap="none" normalizeH="0" baseline="0" dirty="0">
                <a:ln>
                  <a:noFill/>
                </a:ln>
                <a:solidFill>
                  <a:srgbClr val="A9B7C6"/>
                </a:solidFill>
                <a:effectLst/>
                <a:latin typeface="JetBrains Mono"/>
              </a:rPr>
              <a:t>(</a:t>
            </a:r>
            <a:r>
              <a:rPr kumimoji="0" lang="en-US" altLang="en-US" sz="4400" b="0" i="0" u="none" strike="noStrike" cap="none" normalizeH="0" baseline="0" dirty="0">
                <a:ln>
                  <a:noFill/>
                </a:ln>
                <a:solidFill>
                  <a:srgbClr val="6897BB"/>
                </a:solidFill>
                <a:effectLst/>
                <a:latin typeface="JetBrains Mono"/>
              </a:rPr>
              <a:t>5</a:t>
            </a:r>
            <a:r>
              <a:rPr kumimoji="0" lang="en-US" altLang="en-US" sz="4400" b="0" i="0" u="none" strike="noStrike" cap="none" normalizeH="0" baseline="0" dirty="0">
                <a:ln>
                  <a:noFill/>
                </a:ln>
                <a:solidFill>
                  <a:srgbClr val="A9B7C6"/>
                </a:solidFill>
                <a:effectLst/>
                <a:latin typeface="JetBrains Mono"/>
              </a:rPr>
              <a:t>):</a:t>
            </a:r>
            <a:br>
              <a:rPr kumimoji="0" lang="en-US" altLang="en-US" sz="4400" b="0" i="0" u="none" strike="noStrike" cap="none" normalizeH="0" baseline="0" dirty="0">
                <a:ln>
                  <a:noFill/>
                </a:ln>
                <a:solidFill>
                  <a:srgbClr val="A9B7C6"/>
                </a:solidFill>
                <a:effectLst/>
                <a:latin typeface="JetBrains Mono"/>
              </a:rPr>
            </a:br>
            <a:r>
              <a:rPr kumimoji="0" lang="en-US" altLang="en-US" sz="4400" b="0" i="0" u="none" strike="noStrike" cap="none" normalizeH="0" baseline="0" dirty="0">
                <a:ln>
                  <a:noFill/>
                </a:ln>
                <a:solidFill>
                  <a:srgbClr val="A9B7C6"/>
                </a:solidFill>
                <a:effectLst/>
                <a:latin typeface="JetBrains Mono"/>
              </a:rPr>
              <a:t>    </a:t>
            </a:r>
            <a:r>
              <a:rPr kumimoji="0" lang="en-US" altLang="en-US" sz="4400" b="0" i="0" u="none" strike="noStrike" cap="none" normalizeH="0" baseline="0" dirty="0">
                <a:ln>
                  <a:noFill/>
                </a:ln>
                <a:solidFill>
                  <a:srgbClr val="CC7832"/>
                </a:solidFill>
                <a:effectLst/>
                <a:latin typeface="JetBrains Mono"/>
              </a:rPr>
              <a:t>for </a:t>
            </a:r>
            <a:r>
              <a:rPr kumimoji="0" lang="en-US" altLang="en-US" sz="4400" b="0" i="0" u="none" strike="noStrike" cap="none" normalizeH="0" baseline="0" dirty="0">
                <a:ln>
                  <a:noFill/>
                </a:ln>
                <a:solidFill>
                  <a:srgbClr val="A9B7C6"/>
                </a:solidFill>
                <a:effectLst/>
                <a:latin typeface="JetBrains Mono"/>
              </a:rPr>
              <a:t>j </a:t>
            </a:r>
            <a:r>
              <a:rPr kumimoji="0" lang="en-US" altLang="en-US" sz="4400" b="0" i="0" u="none" strike="noStrike" cap="none" normalizeH="0" baseline="0" dirty="0">
                <a:ln>
                  <a:noFill/>
                </a:ln>
                <a:solidFill>
                  <a:srgbClr val="CC7832"/>
                </a:solidFill>
                <a:effectLst/>
                <a:latin typeface="JetBrains Mono"/>
              </a:rPr>
              <a:t>in </a:t>
            </a:r>
            <a:r>
              <a:rPr kumimoji="0" lang="en-US" altLang="en-US" sz="4400" b="0" i="0" u="none" strike="noStrike" cap="none" normalizeH="0" baseline="0" dirty="0">
                <a:ln>
                  <a:noFill/>
                </a:ln>
                <a:solidFill>
                  <a:srgbClr val="8888C6"/>
                </a:solidFill>
                <a:effectLst/>
                <a:latin typeface="JetBrains Mono"/>
              </a:rPr>
              <a:t>range</a:t>
            </a:r>
            <a:r>
              <a:rPr kumimoji="0" lang="en-US" altLang="en-US" sz="4400" b="0" i="0" u="none" strike="noStrike" cap="none" normalizeH="0" baseline="0" dirty="0">
                <a:ln>
                  <a:noFill/>
                </a:ln>
                <a:solidFill>
                  <a:srgbClr val="A9B7C6"/>
                </a:solidFill>
                <a:effectLst/>
                <a:latin typeface="JetBrains Mono"/>
              </a:rPr>
              <a:t>(i+</a:t>
            </a:r>
            <a:r>
              <a:rPr kumimoji="0" lang="en-US" altLang="en-US" sz="4400" b="0" i="0" u="none" strike="noStrike" cap="none" normalizeH="0" baseline="0" dirty="0">
                <a:ln>
                  <a:noFill/>
                </a:ln>
                <a:solidFill>
                  <a:srgbClr val="6897BB"/>
                </a:solidFill>
                <a:effectLst/>
                <a:latin typeface="JetBrains Mono"/>
              </a:rPr>
              <a:t>1</a:t>
            </a:r>
            <a:r>
              <a:rPr kumimoji="0" lang="en-US" altLang="en-US" sz="4400" b="0" i="0" u="none" strike="noStrike" cap="none" normalizeH="0" baseline="0" dirty="0">
                <a:ln>
                  <a:noFill/>
                </a:ln>
                <a:solidFill>
                  <a:srgbClr val="A9B7C6"/>
                </a:solidFill>
                <a:effectLst/>
                <a:latin typeface="JetBrains Mono"/>
              </a:rPr>
              <a:t>):</a:t>
            </a:r>
            <a:br>
              <a:rPr kumimoji="0" lang="en-US" altLang="en-US" sz="4400" b="0" i="0" u="none" strike="noStrike" cap="none" normalizeH="0" baseline="0" dirty="0">
                <a:ln>
                  <a:noFill/>
                </a:ln>
                <a:solidFill>
                  <a:srgbClr val="A9B7C6"/>
                </a:solidFill>
                <a:effectLst/>
                <a:latin typeface="JetBrains Mono"/>
              </a:rPr>
            </a:br>
            <a:r>
              <a:rPr kumimoji="0" lang="en-US" altLang="en-US" sz="4400" b="0" i="0" u="none" strike="noStrike" cap="none" normalizeH="0" baseline="0" dirty="0">
                <a:ln>
                  <a:noFill/>
                </a:ln>
                <a:solidFill>
                  <a:srgbClr val="A9B7C6"/>
                </a:solidFill>
                <a:effectLst/>
                <a:latin typeface="JetBrains Mono"/>
              </a:rPr>
              <a:t>        </a:t>
            </a:r>
            <a:r>
              <a:rPr kumimoji="0" lang="en-US" altLang="en-US" sz="4400" b="0" i="0" u="none" strike="noStrike" cap="none" normalizeH="0" baseline="0" dirty="0">
                <a:ln>
                  <a:noFill/>
                </a:ln>
                <a:solidFill>
                  <a:srgbClr val="CC7832"/>
                </a:solidFill>
                <a:effectLst/>
                <a:latin typeface="JetBrains Mono"/>
              </a:rPr>
              <a:t>if </a:t>
            </a:r>
            <a:r>
              <a:rPr kumimoji="0" lang="en-US" altLang="en-US" sz="4400" b="0" i="0" u="none" strike="noStrike" cap="none" normalizeH="0" baseline="0" dirty="0" err="1">
                <a:ln>
                  <a:noFill/>
                </a:ln>
                <a:solidFill>
                  <a:srgbClr val="A9B7C6"/>
                </a:solidFill>
                <a:effectLst/>
                <a:latin typeface="JetBrains Mono"/>
              </a:rPr>
              <a:t>i</a:t>
            </a:r>
            <a:r>
              <a:rPr kumimoji="0" lang="en-US" altLang="en-US" sz="4400" b="0" i="0" u="none" strike="noStrike" cap="none" normalizeH="0" baseline="0" dirty="0">
                <a:ln>
                  <a:noFill/>
                </a:ln>
                <a:solidFill>
                  <a:srgbClr val="A9B7C6"/>
                </a:solidFill>
                <a:effectLst/>
                <a:latin typeface="JetBrains Mono"/>
              </a:rPr>
              <a:t> == j:</a:t>
            </a:r>
            <a:br>
              <a:rPr kumimoji="0" lang="en-US" altLang="en-US" sz="4400" b="0" i="0" u="none" strike="noStrike" cap="none" normalizeH="0" baseline="0" dirty="0">
                <a:ln>
                  <a:noFill/>
                </a:ln>
                <a:solidFill>
                  <a:srgbClr val="A9B7C6"/>
                </a:solidFill>
                <a:effectLst/>
                <a:latin typeface="JetBrains Mono"/>
              </a:rPr>
            </a:br>
            <a:r>
              <a:rPr kumimoji="0" lang="en-US" altLang="en-US" sz="4400" b="0" i="0" u="none" strike="noStrike" cap="none" normalizeH="0" baseline="0" dirty="0">
                <a:ln>
                  <a:noFill/>
                </a:ln>
                <a:solidFill>
                  <a:srgbClr val="A9B7C6"/>
                </a:solidFill>
                <a:effectLst/>
                <a:latin typeface="JetBrains Mono"/>
              </a:rPr>
              <a:t>            end = </a:t>
            </a:r>
            <a:r>
              <a:rPr kumimoji="0" lang="en-US" altLang="en-US" sz="4400" b="0" i="0" u="none" strike="noStrike" cap="none" normalizeH="0" baseline="0" dirty="0">
                <a:ln>
                  <a:noFill/>
                </a:ln>
                <a:solidFill>
                  <a:srgbClr val="6A8759"/>
                </a:solidFill>
                <a:effectLst/>
                <a:latin typeface="JetBrains Mono"/>
              </a:rPr>
              <a:t>'</a:t>
            </a:r>
            <a:r>
              <a:rPr kumimoji="0" lang="en-US" altLang="en-US" sz="4400" b="0" i="0" u="none" strike="noStrike" cap="none" normalizeH="0" baseline="0" dirty="0">
                <a:ln>
                  <a:noFill/>
                </a:ln>
                <a:solidFill>
                  <a:srgbClr val="CC7832"/>
                </a:solidFill>
                <a:effectLst/>
                <a:latin typeface="JetBrains Mono"/>
              </a:rPr>
              <a:t>\n</a:t>
            </a:r>
            <a:r>
              <a:rPr kumimoji="0" lang="en-US" altLang="en-US" sz="4400" b="0" i="0" u="none" strike="noStrike" cap="none" normalizeH="0" baseline="0" dirty="0">
                <a:ln>
                  <a:noFill/>
                </a:ln>
                <a:solidFill>
                  <a:srgbClr val="6A8759"/>
                </a:solidFill>
                <a:effectLst/>
                <a:latin typeface="JetBrains Mono"/>
              </a:rPr>
              <a:t>'</a:t>
            </a:r>
            <a:br>
              <a:rPr kumimoji="0" lang="en-US" altLang="en-US" sz="4400" b="0" i="0" u="none" strike="noStrike" cap="none" normalizeH="0" baseline="0" dirty="0">
                <a:ln>
                  <a:noFill/>
                </a:ln>
                <a:solidFill>
                  <a:srgbClr val="6A8759"/>
                </a:solidFill>
                <a:effectLst/>
                <a:latin typeface="JetBrains Mono"/>
              </a:rPr>
            </a:br>
            <a:r>
              <a:rPr kumimoji="0" lang="en-US" altLang="en-US" sz="4400" b="0" i="0" u="none" strike="noStrike" cap="none" normalizeH="0" baseline="0" dirty="0">
                <a:ln>
                  <a:noFill/>
                </a:ln>
                <a:solidFill>
                  <a:srgbClr val="6A8759"/>
                </a:solidFill>
                <a:effectLst/>
                <a:latin typeface="JetBrains Mono"/>
              </a:rPr>
              <a:t>        </a:t>
            </a:r>
            <a:r>
              <a:rPr kumimoji="0" lang="en-US" altLang="en-US" sz="4400" b="0" i="0" u="none" strike="noStrike" cap="none" normalizeH="0" baseline="0" dirty="0">
                <a:ln>
                  <a:noFill/>
                </a:ln>
                <a:solidFill>
                  <a:srgbClr val="CC7832"/>
                </a:solidFill>
                <a:effectLst/>
                <a:latin typeface="JetBrains Mono"/>
              </a:rPr>
              <a:t>else</a:t>
            </a:r>
            <a:r>
              <a:rPr kumimoji="0" lang="en-US" altLang="en-US" sz="4400" b="0" i="0" u="none" strike="noStrike" cap="none" normalizeH="0" baseline="0" dirty="0">
                <a:ln>
                  <a:noFill/>
                </a:ln>
                <a:solidFill>
                  <a:srgbClr val="A9B7C6"/>
                </a:solidFill>
                <a:effectLst/>
                <a:latin typeface="JetBrains Mono"/>
              </a:rPr>
              <a:t>:</a:t>
            </a:r>
            <a:br>
              <a:rPr kumimoji="0" lang="en-US" altLang="en-US" sz="4400" b="0" i="0" u="none" strike="noStrike" cap="none" normalizeH="0" baseline="0" dirty="0">
                <a:ln>
                  <a:noFill/>
                </a:ln>
                <a:solidFill>
                  <a:srgbClr val="A9B7C6"/>
                </a:solidFill>
                <a:effectLst/>
                <a:latin typeface="JetBrains Mono"/>
              </a:rPr>
            </a:br>
            <a:r>
              <a:rPr kumimoji="0" lang="en-US" altLang="en-US" sz="4400" b="0" i="0" u="none" strike="noStrike" cap="none" normalizeH="0" baseline="0" dirty="0">
                <a:ln>
                  <a:noFill/>
                </a:ln>
                <a:solidFill>
                  <a:srgbClr val="A9B7C6"/>
                </a:solidFill>
                <a:effectLst/>
                <a:latin typeface="JetBrains Mono"/>
              </a:rPr>
              <a:t>            end = </a:t>
            </a:r>
            <a:r>
              <a:rPr kumimoji="0" lang="en-US" altLang="en-US" sz="4400" b="0" i="0" u="none" strike="noStrike" cap="none" normalizeH="0" baseline="0" dirty="0">
                <a:ln>
                  <a:noFill/>
                </a:ln>
                <a:solidFill>
                  <a:srgbClr val="6A8759"/>
                </a:solidFill>
                <a:effectLst/>
                <a:latin typeface="JetBrains Mono"/>
              </a:rPr>
              <a:t>' '</a:t>
            </a:r>
            <a:br>
              <a:rPr kumimoji="0" lang="en-US" altLang="en-US" sz="4400" b="0" i="0" u="none" strike="noStrike" cap="none" normalizeH="0" baseline="0" dirty="0">
                <a:ln>
                  <a:noFill/>
                </a:ln>
                <a:solidFill>
                  <a:srgbClr val="6A8759"/>
                </a:solidFill>
                <a:effectLst/>
                <a:latin typeface="JetBrains Mono"/>
              </a:rPr>
            </a:br>
            <a:r>
              <a:rPr kumimoji="0" lang="en-US" altLang="en-US" sz="4400" b="0" i="0" u="none" strike="noStrike" cap="none" normalizeH="0" baseline="0" dirty="0">
                <a:ln>
                  <a:noFill/>
                </a:ln>
                <a:solidFill>
                  <a:srgbClr val="6A8759"/>
                </a:solidFill>
                <a:effectLst/>
                <a:latin typeface="JetBrains Mono"/>
              </a:rPr>
              <a:t>        </a:t>
            </a:r>
            <a:r>
              <a:rPr kumimoji="0" lang="en-US" altLang="en-US" sz="4400" b="0" i="0" u="none" strike="noStrike" cap="none" normalizeH="0" baseline="0" dirty="0">
                <a:ln>
                  <a:noFill/>
                </a:ln>
                <a:solidFill>
                  <a:srgbClr val="8888C6"/>
                </a:solidFill>
                <a:effectLst/>
                <a:latin typeface="JetBrains Mono"/>
              </a:rPr>
              <a:t>print</a:t>
            </a:r>
            <a:r>
              <a:rPr kumimoji="0" lang="en-US" altLang="en-US" sz="4400" b="0" i="0" u="none" strike="noStrike" cap="none" normalizeH="0" baseline="0" dirty="0">
                <a:ln>
                  <a:noFill/>
                </a:ln>
                <a:solidFill>
                  <a:srgbClr val="A9B7C6"/>
                </a:solidFill>
                <a:effectLst/>
                <a:latin typeface="JetBrains Mono"/>
              </a:rPr>
              <a:t>((i+</a:t>
            </a:r>
            <a:r>
              <a:rPr kumimoji="0" lang="en-US" altLang="en-US" sz="4400" b="0" i="0" u="none" strike="noStrike" cap="none" normalizeH="0" baseline="0" dirty="0">
                <a:ln>
                  <a:noFill/>
                </a:ln>
                <a:solidFill>
                  <a:srgbClr val="6897BB"/>
                </a:solidFill>
                <a:effectLst/>
                <a:latin typeface="JetBrains Mono"/>
              </a:rPr>
              <a:t>1</a:t>
            </a:r>
            <a:r>
              <a:rPr kumimoji="0" lang="en-US" altLang="en-US" sz="4400" b="0" i="0" u="none" strike="noStrike" cap="none" normalizeH="0" baseline="0" dirty="0">
                <a:ln>
                  <a:noFill/>
                </a:ln>
                <a:solidFill>
                  <a:srgbClr val="A9B7C6"/>
                </a:solidFill>
                <a:effectLst/>
                <a:latin typeface="JetBrains Mono"/>
              </a:rPr>
              <a:t>) * j + </a:t>
            </a:r>
            <a:r>
              <a:rPr kumimoji="0" lang="en-US" altLang="en-US" sz="4400" b="0" i="0" u="none" strike="noStrike" cap="none" normalizeH="0" baseline="0" dirty="0">
                <a:ln>
                  <a:noFill/>
                </a:ln>
                <a:solidFill>
                  <a:srgbClr val="6897BB"/>
                </a:solidFill>
                <a:effectLst/>
                <a:latin typeface="JetBrains Mono"/>
              </a:rPr>
              <a:t>1</a:t>
            </a:r>
            <a:r>
              <a:rPr kumimoji="0" lang="en-US" altLang="en-US" sz="4400" b="0" i="0" u="none" strike="noStrike" cap="none" normalizeH="0" baseline="0" dirty="0">
                <a:ln>
                  <a:noFill/>
                </a:ln>
                <a:solidFill>
                  <a:srgbClr val="CC7832"/>
                </a:solidFill>
                <a:effectLst/>
                <a:latin typeface="JetBrains Mono"/>
              </a:rPr>
              <a:t>, </a:t>
            </a:r>
            <a:r>
              <a:rPr kumimoji="0" lang="en-US" altLang="en-US" sz="4400" b="0" i="0" u="none" strike="noStrike" cap="none" normalizeH="0" baseline="0" dirty="0">
                <a:ln>
                  <a:noFill/>
                </a:ln>
                <a:solidFill>
                  <a:srgbClr val="AA4926"/>
                </a:solidFill>
                <a:effectLst/>
                <a:latin typeface="JetBrains Mono"/>
              </a:rPr>
              <a:t>end</a:t>
            </a:r>
            <a:r>
              <a:rPr kumimoji="0" lang="en-US" altLang="en-US" sz="4400" b="0" i="0" u="none" strike="noStrike" cap="none" normalizeH="0" baseline="0" dirty="0">
                <a:ln>
                  <a:noFill/>
                </a:ln>
                <a:solidFill>
                  <a:srgbClr val="A9B7C6"/>
                </a:solidFill>
                <a:effectLst/>
                <a:latin typeface="JetBrains Mono"/>
              </a:rPr>
              <a:t>=end)</a:t>
            </a:r>
            <a:br>
              <a:rPr kumimoji="0" lang="en-US" altLang="en-US" sz="1050" b="0" i="0" u="none" strike="noStrike" cap="none" normalizeH="0" baseline="0" dirty="0">
                <a:ln>
                  <a:noFill/>
                </a:ln>
                <a:solidFill>
                  <a:srgbClr val="A9B7C6"/>
                </a:solidFill>
                <a:effectLst/>
                <a:latin typeface="JetBrains Mono"/>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126E587-7334-4EE6-AE28-76EFC3D34DB7}"/>
              </a:ext>
            </a:extLst>
          </p:cNvPr>
          <p:cNvSpPr txBox="1"/>
          <p:nvPr/>
        </p:nvSpPr>
        <p:spPr>
          <a:xfrm>
            <a:off x="8753545" y="1528335"/>
            <a:ext cx="2803944" cy="1477328"/>
          </a:xfrm>
          <a:prstGeom prst="rect">
            <a:avLst/>
          </a:prstGeom>
          <a:noFill/>
        </p:spPr>
        <p:txBody>
          <a:bodyPr wrap="square">
            <a:spAutoFit/>
          </a:bodyPr>
          <a:lstStyle/>
          <a:p>
            <a:pPr marL="0" indent="0">
              <a:buNone/>
            </a:pPr>
            <a:r>
              <a:rPr lang="en-US" dirty="0">
                <a:latin typeface="Courier New" panose="02070309020205020404" pitchFamily="49" charset="0"/>
                <a:cs typeface="Courier New" panose="02070309020205020404" pitchFamily="49" charset="0"/>
              </a:rPr>
              <a:t>1</a:t>
            </a:r>
          </a:p>
          <a:p>
            <a:pPr marL="0" indent="0">
              <a:buNone/>
            </a:pPr>
            <a:r>
              <a:rPr lang="en-US" dirty="0">
                <a:latin typeface="Courier New" panose="02070309020205020404" pitchFamily="49" charset="0"/>
                <a:cs typeface="Courier New" panose="02070309020205020404" pitchFamily="49" charset="0"/>
              </a:rPr>
              <a:t>1  3</a:t>
            </a:r>
          </a:p>
          <a:p>
            <a:pPr marL="0" indent="0">
              <a:buNone/>
            </a:pPr>
            <a:r>
              <a:rPr lang="en-US" dirty="0">
                <a:latin typeface="Courier New" panose="02070309020205020404" pitchFamily="49" charset="0"/>
                <a:cs typeface="Courier New" panose="02070309020205020404" pitchFamily="49" charset="0"/>
              </a:rPr>
              <a:t>1  4  7</a:t>
            </a:r>
          </a:p>
          <a:p>
            <a:pPr marL="0" indent="0">
              <a:buNone/>
            </a:pPr>
            <a:r>
              <a:rPr lang="en-US" dirty="0">
                <a:latin typeface="Courier New" panose="02070309020205020404" pitchFamily="49" charset="0"/>
                <a:cs typeface="Courier New" panose="02070309020205020404" pitchFamily="49" charset="0"/>
              </a:rPr>
              <a:t>1  5  9  13</a:t>
            </a:r>
          </a:p>
          <a:p>
            <a:pPr marL="0" indent="0">
              <a:buNone/>
            </a:pPr>
            <a:r>
              <a:rPr lang="en-US" dirty="0">
                <a:latin typeface="Courier New" panose="02070309020205020404" pitchFamily="49" charset="0"/>
                <a:cs typeface="Courier New" panose="02070309020205020404" pitchFamily="49" charset="0"/>
              </a:rPr>
              <a:t>1  6  11 16 21</a:t>
            </a:r>
          </a:p>
        </p:txBody>
      </p:sp>
    </p:spTree>
    <p:extLst>
      <p:ext uri="{BB962C8B-B14F-4D97-AF65-F5344CB8AC3E}">
        <p14:creationId xmlns:p14="http://schemas.microsoft.com/office/powerpoint/2010/main" val="113444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F891-D519-4526-BD1F-E7C1A9B0D738}"/>
              </a:ext>
            </a:extLst>
          </p:cNvPr>
          <p:cNvSpPr>
            <a:spLocks noGrp="1"/>
          </p:cNvSpPr>
          <p:nvPr>
            <p:ph type="title"/>
          </p:nvPr>
        </p:nvSpPr>
        <p:spPr>
          <a:xfrm>
            <a:off x="328246" y="108243"/>
            <a:ext cx="10515600" cy="1325563"/>
          </a:xfrm>
        </p:spPr>
        <p:txBody>
          <a:bodyPr/>
          <a:lstStyle/>
          <a:p>
            <a:r>
              <a:rPr lang="en-US" dirty="0"/>
              <a:t>Project 1</a:t>
            </a:r>
          </a:p>
        </p:txBody>
      </p:sp>
      <p:sp>
        <p:nvSpPr>
          <p:cNvPr id="3" name="Content Placeholder 2">
            <a:extLst>
              <a:ext uri="{FF2B5EF4-FFF2-40B4-BE49-F238E27FC236}">
                <a16:creationId xmlns:a16="http://schemas.microsoft.com/office/drawing/2014/main" id="{49D3D422-ED09-42A1-96E0-84EAABA1DF4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5979967A-478F-4AE3-BBD5-26531536B17F}"/>
              </a:ext>
            </a:extLst>
          </p:cNvPr>
          <p:cNvPicPr>
            <a:picLocks noChangeAspect="1"/>
          </p:cNvPicPr>
          <p:nvPr/>
        </p:nvPicPr>
        <p:blipFill>
          <a:blip r:embed="rId2"/>
          <a:stretch>
            <a:fillRect/>
          </a:stretch>
        </p:blipFill>
        <p:spPr>
          <a:xfrm>
            <a:off x="2448658" y="18255"/>
            <a:ext cx="7817747" cy="6858000"/>
          </a:xfrm>
          <a:prstGeom prst="rect">
            <a:avLst/>
          </a:prstGeom>
        </p:spPr>
      </p:pic>
    </p:spTree>
    <p:extLst>
      <p:ext uri="{BB962C8B-B14F-4D97-AF65-F5344CB8AC3E}">
        <p14:creationId xmlns:p14="http://schemas.microsoft.com/office/powerpoint/2010/main" val="305365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9D00-2F04-4FA8-B786-E233916C5685}"/>
              </a:ext>
            </a:extLst>
          </p:cNvPr>
          <p:cNvSpPr>
            <a:spLocks noGrp="1"/>
          </p:cNvSpPr>
          <p:nvPr>
            <p:ph type="title"/>
          </p:nvPr>
        </p:nvSpPr>
        <p:spPr/>
        <p:txBody>
          <a:bodyPr/>
          <a:lstStyle/>
          <a:p>
            <a:r>
              <a:rPr lang="en-US" dirty="0"/>
              <a:t>Important Info For Project 1</a:t>
            </a:r>
          </a:p>
        </p:txBody>
      </p:sp>
      <p:sp>
        <p:nvSpPr>
          <p:cNvPr id="3" name="Content Placeholder 2">
            <a:extLst>
              <a:ext uri="{FF2B5EF4-FFF2-40B4-BE49-F238E27FC236}">
                <a16:creationId xmlns:a16="http://schemas.microsoft.com/office/drawing/2014/main" id="{B1E39A65-7AE1-412A-9494-BED5F33FE72B}"/>
              </a:ext>
            </a:extLst>
          </p:cNvPr>
          <p:cNvSpPr>
            <a:spLocks noGrp="1"/>
          </p:cNvSpPr>
          <p:nvPr>
            <p:ph idx="1"/>
          </p:nvPr>
        </p:nvSpPr>
        <p:spPr/>
        <p:txBody>
          <a:bodyPr/>
          <a:lstStyle/>
          <a:p>
            <a:r>
              <a:rPr lang="en-US" dirty="0"/>
              <a:t>Project 1 will be graded more harshly</a:t>
            </a:r>
          </a:p>
          <a:p>
            <a:r>
              <a:rPr lang="en-US" dirty="0"/>
              <a:t>You will need to use functions not from lecture</a:t>
            </a:r>
          </a:p>
          <a:p>
            <a:pPr lvl="1"/>
            <a:r>
              <a:rPr lang="en-US" dirty="0"/>
              <a:t>We aren’t supposed to give too much help directly</a:t>
            </a:r>
          </a:p>
          <a:p>
            <a:pPr lvl="1"/>
            <a:r>
              <a:rPr lang="en-US" dirty="0"/>
              <a:t>Instead: Ask a TA how to execute an idea you’re working on.  We will give you insight into our processes for finding documentation</a:t>
            </a:r>
          </a:p>
          <a:p>
            <a:r>
              <a:rPr lang="en-US" dirty="0"/>
              <a:t>We are going to require “good” commenting/documentation</a:t>
            </a:r>
          </a:p>
          <a:p>
            <a:r>
              <a:rPr lang="en-US" dirty="0"/>
              <a:t>Your function should throw errors for improper inputs</a:t>
            </a:r>
          </a:p>
        </p:txBody>
      </p:sp>
    </p:spTree>
    <p:extLst>
      <p:ext uri="{BB962C8B-B14F-4D97-AF65-F5344CB8AC3E}">
        <p14:creationId xmlns:p14="http://schemas.microsoft.com/office/powerpoint/2010/main" val="2529666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DC57-35CA-4FF9-B170-E5FD98E06790}"/>
              </a:ext>
            </a:extLst>
          </p:cNvPr>
          <p:cNvSpPr>
            <a:spLocks noGrp="1"/>
          </p:cNvSpPr>
          <p:nvPr>
            <p:ph type="title"/>
          </p:nvPr>
        </p:nvSpPr>
        <p:spPr/>
        <p:txBody>
          <a:bodyPr/>
          <a:lstStyle/>
          <a:p>
            <a:r>
              <a:rPr lang="en-US" dirty="0"/>
              <a:t>Solving Linear Systems of Equations With Matrix Functions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62CDD4-9522-46DB-9942-CBA0BA41B9A2}"/>
                  </a:ext>
                </a:extLst>
              </p:cNvPr>
              <p:cNvSpPr>
                <a:spLocks noGrp="1"/>
              </p:cNvSpPr>
              <p:nvPr>
                <p:ph idx="1"/>
              </p:nvPr>
            </p:nvSpPr>
            <p:spPr>
              <a:xfrm>
                <a:off x="838200" y="1928992"/>
                <a:ext cx="5705723" cy="4351338"/>
              </a:xfrm>
            </p:spPr>
            <p:txBody>
              <a:bodyPr>
                <a:normAutofit fontScale="92500"/>
              </a:bodyPr>
              <a:lstStyle/>
              <a:p>
                <a:r>
                  <a:rPr lang="en-US" dirty="0"/>
                  <a:t>MATLAB doesn’t find a “Perfect” answer: It minimizes error to find the best one</a:t>
                </a:r>
              </a:p>
              <a:p>
                <a:pPr marL="0" marR="0">
                  <a:lnSpc>
                    <a:spcPct val="200000"/>
                  </a:lnSpc>
                  <a:spcBef>
                    <a:spcPts val="0"/>
                  </a:spcBef>
                  <a:spcAft>
                    <a:spcPts val="0"/>
                  </a:spcAft>
                </a:pPr>
                <a14:m>
                  <m:oMath xmlns:m="http://schemas.openxmlformats.org/officeDocument/2006/math">
                    <m:d>
                      <m:dPr>
                        <m:begChr m:val="["/>
                        <m:endChr m:val="]"/>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1"/>
                                  <m:mcJc m:val="center"/>
                                </m:mcPr>
                              </m:mc>
                            </m:mcs>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e>
                          </m:mr>
                          <m:mr>
                            <m:e>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e>
                          </m:mr>
                        </m:m>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effectLst/>
                        <a:latin typeface="Cambria Math" panose="02040503050406030204" pitchFamily="18" charset="0"/>
                        <a:ea typeface="Calibri" panose="020F0502020204030204" pitchFamily="34" charset="0"/>
                        <a:cs typeface="Times New Roman" panose="02020603050405020304" pitchFamily="18" charset="0"/>
                      </a:rPr>
                      <m:t> = </m:t>
                    </m:r>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1"/>
                                  <m:mcJc m:val="center"/>
                                </m:mcPr>
                              </m:mc>
                            </m:mcs>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e>
                          </m:mr>
                          <m:mr>
                            <m:e>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e>
                          </m:mr>
                        </m:m>
                      </m:e>
                    </m:d>
                  </m:oMath>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1"/>
                                  <m:mcJc m:val="center"/>
                                </m:mcPr>
                              </m:mc>
                            </m:mcs>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e>
                          </m:mr>
                          <m:mr>
                            <m:e>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e>
                          </m:mr>
                        </m:m>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1"/>
                                  <m:mcJc m:val="center"/>
                                </m:mcPr>
                              </m:mc>
                            </m:mcs>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US" sz="1800" i="1">
                                  <a:effectLst/>
                                  <a:latin typeface="Cambria Math" panose="02040503050406030204" pitchFamily="18" charset="0"/>
                                  <a:ea typeface="Calibri" panose="020F0502020204030204" pitchFamily="34" charset="0"/>
                                  <a:cs typeface="Times New Roman" panose="02020603050405020304" pitchFamily="18" charset="0"/>
                                </a:rPr>
                                <m:t>1.1</m:t>
                              </m:r>
                            </m:e>
                          </m:mr>
                          <m:mr>
                            <m:e>
                              <m:r>
                                <a:rPr lang="en-US" sz="1800" i="1">
                                  <a:effectLst/>
                                  <a:latin typeface="Cambria Math" panose="02040503050406030204" pitchFamily="18" charset="0"/>
                                  <a:ea typeface="Calibri" panose="020F0502020204030204" pitchFamily="34" charset="0"/>
                                  <a:cs typeface="Times New Roman" panose="02020603050405020304" pitchFamily="18" charset="0"/>
                                </a:rPr>
                                <m:t>1.9</m:t>
                              </m:r>
                            </m:e>
                          </m:mr>
                        </m:m>
                      </m:e>
                    </m:d>
                  </m:oMath>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dirty="0"/>
                  <a:t>There is no perfect n for this operation!</a:t>
                </a:r>
              </a:p>
              <a:p>
                <a:pPr marL="0" indent="0">
                  <a:buNone/>
                </a:pPr>
                <a:r>
                  <a:rPr lang="en-US" dirty="0"/>
                  <a:t>n should be somewhere around 1</a:t>
                </a:r>
              </a:p>
            </p:txBody>
          </p:sp>
        </mc:Choice>
        <mc:Fallback>
          <p:sp>
            <p:nvSpPr>
              <p:cNvPr id="3" name="Content Placeholder 2">
                <a:extLst>
                  <a:ext uri="{FF2B5EF4-FFF2-40B4-BE49-F238E27FC236}">
                    <a16:creationId xmlns:a16="http://schemas.microsoft.com/office/drawing/2014/main" id="{9E62CDD4-9522-46DB-9942-CBA0BA41B9A2}"/>
                  </a:ext>
                </a:extLst>
              </p:cNvPr>
              <p:cNvSpPr>
                <a:spLocks noGrp="1" noRot="1" noChangeAspect="1" noMove="1" noResize="1" noEditPoints="1" noAdjustHandles="1" noChangeArrowheads="1" noChangeShapeType="1" noTextEdit="1"/>
              </p:cNvSpPr>
              <p:nvPr>
                <p:ph idx="1"/>
              </p:nvPr>
            </p:nvSpPr>
            <p:spPr>
              <a:xfrm>
                <a:off x="838200" y="1928992"/>
                <a:ext cx="5705723" cy="4351338"/>
              </a:xfrm>
              <a:blipFill>
                <a:blip r:embed="rId2"/>
                <a:stretch>
                  <a:fillRect l="-1925" t="-210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EEC5902-51EF-4189-A12F-003904F33FEB}"/>
              </a:ext>
            </a:extLst>
          </p:cNvPr>
          <p:cNvSpPr txBox="1"/>
          <p:nvPr/>
        </p:nvSpPr>
        <p:spPr>
          <a:xfrm>
            <a:off x="7903596" y="3101009"/>
            <a:ext cx="3529717" cy="1200329"/>
          </a:xfrm>
          <a:prstGeom prst="rect">
            <a:avLst/>
          </a:prstGeom>
          <a:noFill/>
          <a:ln>
            <a:solidFill>
              <a:schemeClr val="accent6"/>
            </a:solidFill>
          </a:ln>
        </p:spPr>
        <p:txBody>
          <a:bodyPr wrap="square" rtlCol="0">
            <a:spAutoFit/>
          </a:bodyPr>
          <a:lstStyle/>
          <a:p>
            <a:r>
              <a:rPr lang="pt-BR" sz="1800" b="0" i="0" u="none" strike="noStrike" baseline="0" dirty="0">
                <a:solidFill>
                  <a:srgbClr val="000000"/>
                </a:solidFill>
                <a:latin typeface="Courier New" panose="02070309020205020404" pitchFamily="49" charset="0"/>
              </a:rPr>
              <a:t>n = [1; 2] \ [1.1; 1.9]</a:t>
            </a:r>
          </a:p>
          <a:p>
            <a:endParaRPr lang="pt-BR" dirty="0">
              <a:solidFill>
                <a:srgbClr val="000000"/>
              </a:solidFill>
              <a:latin typeface="Courier New" panose="02070309020205020404" pitchFamily="49" charset="0"/>
            </a:endParaRPr>
          </a:p>
          <a:p>
            <a:endParaRPr lang="pt-BR" dirty="0">
              <a:solidFill>
                <a:srgbClr val="000000"/>
              </a:solidFill>
              <a:latin typeface="Courier New" panose="02070309020205020404" pitchFamily="49" charset="0"/>
            </a:endParaRPr>
          </a:p>
          <a:p>
            <a:r>
              <a:rPr lang="pt-BR" dirty="0">
                <a:solidFill>
                  <a:srgbClr val="000000"/>
                </a:solidFill>
                <a:latin typeface="Courier New" panose="02070309020205020404" pitchFamily="49" charset="0"/>
              </a:rPr>
              <a:t>&gt;&gt; n = 0.9800</a:t>
            </a:r>
            <a:endParaRPr lang="pt-BR" sz="1800" b="0" i="0" u="none" strike="noStrike" baseline="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12841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1D38-1031-4062-9F84-C1409D7244D9}"/>
              </a:ext>
            </a:extLst>
          </p:cNvPr>
          <p:cNvSpPr>
            <a:spLocks noGrp="1"/>
          </p:cNvSpPr>
          <p:nvPr>
            <p:ph type="title"/>
          </p:nvPr>
        </p:nvSpPr>
        <p:spPr/>
        <p:txBody>
          <a:bodyPr/>
          <a:lstStyle/>
          <a:p>
            <a:r>
              <a:rPr lang="en-US" dirty="0"/>
              <a:t>If Statements</a:t>
            </a:r>
          </a:p>
        </p:txBody>
      </p:sp>
      <p:sp>
        <p:nvSpPr>
          <p:cNvPr id="3" name="Content Placeholder 2">
            <a:extLst>
              <a:ext uri="{FF2B5EF4-FFF2-40B4-BE49-F238E27FC236}">
                <a16:creationId xmlns:a16="http://schemas.microsoft.com/office/drawing/2014/main" id="{28BC7600-FB95-4929-84C0-6FB642DB17BF}"/>
              </a:ext>
            </a:extLst>
          </p:cNvPr>
          <p:cNvSpPr>
            <a:spLocks noGrp="1"/>
          </p:cNvSpPr>
          <p:nvPr>
            <p:ph idx="1"/>
          </p:nvPr>
        </p:nvSpPr>
        <p:spPr>
          <a:xfrm>
            <a:off x="202096" y="1483719"/>
            <a:ext cx="10515600" cy="4351338"/>
          </a:xfrm>
        </p:spPr>
        <p:txBody>
          <a:bodyPr/>
          <a:lstStyle/>
          <a:p>
            <a:r>
              <a:rPr lang="en-US" dirty="0"/>
              <a:t>Condition is treated as a Boolean</a:t>
            </a:r>
          </a:p>
          <a:p>
            <a:pPr lvl="1"/>
            <a:r>
              <a:rPr lang="en-US" dirty="0"/>
              <a:t>If condition is a matrix, there is an implied all(condition)</a:t>
            </a:r>
          </a:p>
          <a:p>
            <a:r>
              <a:rPr lang="en-US" dirty="0"/>
              <a:t>In MATLAB conditional statements must be ended with</a:t>
            </a:r>
          </a:p>
          <a:p>
            <a:pPr marL="0" indent="0">
              <a:buNone/>
            </a:pPr>
            <a:r>
              <a:rPr lang="en-US" dirty="0"/>
              <a:t>	“end”</a:t>
            </a:r>
          </a:p>
          <a:p>
            <a:r>
              <a:rPr lang="en-US" dirty="0"/>
              <a:t>In a single if conditional:</a:t>
            </a:r>
          </a:p>
          <a:p>
            <a:pPr lvl="1"/>
            <a:r>
              <a:rPr lang="en-US" dirty="0"/>
              <a:t>First condition is always an ‘if’</a:t>
            </a:r>
          </a:p>
          <a:p>
            <a:pPr lvl="1"/>
            <a:r>
              <a:rPr lang="en-US" dirty="0"/>
              <a:t>There can be any number of ‘elseif’ statements</a:t>
            </a:r>
          </a:p>
          <a:p>
            <a:pPr lvl="1"/>
            <a:r>
              <a:rPr lang="en-US" dirty="0"/>
              <a:t>There can only be on ‘else’ statement</a:t>
            </a:r>
          </a:p>
        </p:txBody>
      </p:sp>
      <p:pic>
        <p:nvPicPr>
          <p:cNvPr id="5" name="Picture 4">
            <a:extLst>
              <a:ext uri="{FF2B5EF4-FFF2-40B4-BE49-F238E27FC236}">
                <a16:creationId xmlns:a16="http://schemas.microsoft.com/office/drawing/2014/main" id="{8BD92BF8-6FF7-4917-A761-82ED04D2AA41}"/>
              </a:ext>
            </a:extLst>
          </p:cNvPr>
          <p:cNvPicPr>
            <a:picLocks noChangeAspect="1"/>
          </p:cNvPicPr>
          <p:nvPr/>
        </p:nvPicPr>
        <p:blipFill>
          <a:blip r:embed="rId2"/>
          <a:stretch>
            <a:fillRect/>
          </a:stretch>
        </p:blipFill>
        <p:spPr>
          <a:xfrm>
            <a:off x="8466400" y="166688"/>
            <a:ext cx="3876675" cy="6010275"/>
          </a:xfrm>
          <a:prstGeom prst="rect">
            <a:avLst/>
          </a:prstGeom>
        </p:spPr>
      </p:pic>
    </p:spTree>
    <p:extLst>
      <p:ext uri="{BB962C8B-B14F-4D97-AF65-F5344CB8AC3E}">
        <p14:creationId xmlns:p14="http://schemas.microsoft.com/office/powerpoint/2010/main" val="2743047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1E8C-DB77-4D78-AB60-B33A387F22FE}"/>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8D4CDDA7-4C26-496B-8796-588B609F3EE7}"/>
              </a:ext>
            </a:extLst>
          </p:cNvPr>
          <p:cNvSpPr>
            <a:spLocks noGrp="1"/>
          </p:cNvSpPr>
          <p:nvPr>
            <p:ph idx="1"/>
          </p:nvPr>
        </p:nvSpPr>
        <p:spPr>
          <a:xfrm>
            <a:off x="838199" y="1825625"/>
            <a:ext cx="5705723" cy="4351338"/>
          </a:xfrm>
        </p:spPr>
        <p:txBody>
          <a:bodyPr/>
          <a:lstStyle/>
          <a:p>
            <a:r>
              <a:rPr lang="en-US" dirty="0"/>
              <a:t>The code block is ran through multiple times</a:t>
            </a:r>
          </a:p>
          <a:p>
            <a:r>
              <a:rPr lang="en-US" dirty="0"/>
              <a:t>Each iteration the ‘</a:t>
            </a:r>
            <a:r>
              <a:rPr lang="en-US" dirty="0" err="1"/>
              <a:t>i</a:t>
            </a:r>
            <a:r>
              <a:rPr lang="en-US" dirty="0"/>
              <a:t>’ variable switches to the next value in the </a:t>
            </a:r>
            <a:r>
              <a:rPr lang="en-US" dirty="0" err="1"/>
              <a:t>iterable</a:t>
            </a:r>
            <a:r>
              <a:rPr lang="en-US" dirty="0"/>
              <a:t> it is assigned to</a:t>
            </a:r>
          </a:p>
          <a:p>
            <a:r>
              <a:rPr lang="en-US" dirty="0"/>
              <a:t>For loops must be terminated with ‘end’</a:t>
            </a:r>
          </a:p>
          <a:p>
            <a:endParaRPr lang="en-US" dirty="0"/>
          </a:p>
        </p:txBody>
      </p:sp>
      <p:pic>
        <p:nvPicPr>
          <p:cNvPr id="5" name="Picture 4">
            <a:extLst>
              <a:ext uri="{FF2B5EF4-FFF2-40B4-BE49-F238E27FC236}">
                <a16:creationId xmlns:a16="http://schemas.microsoft.com/office/drawing/2014/main" id="{7BC65456-726B-40F8-9C19-14CE7B28A709}"/>
              </a:ext>
            </a:extLst>
          </p:cNvPr>
          <p:cNvPicPr>
            <a:picLocks noChangeAspect="1"/>
          </p:cNvPicPr>
          <p:nvPr/>
        </p:nvPicPr>
        <p:blipFill>
          <a:blip r:embed="rId2"/>
          <a:stretch>
            <a:fillRect/>
          </a:stretch>
        </p:blipFill>
        <p:spPr>
          <a:xfrm>
            <a:off x="7090430" y="365125"/>
            <a:ext cx="5101570" cy="4351339"/>
          </a:xfrm>
          <a:prstGeom prst="rect">
            <a:avLst/>
          </a:prstGeom>
        </p:spPr>
      </p:pic>
    </p:spTree>
    <p:extLst>
      <p:ext uri="{BB962C8B-B14F-4D97-AF65-F5344CB8AC3E}">
        <p14:creationId xmlns:p14="http://schemas.microsoft.com/office/powerpoint/2010/main" val="409865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7567-BC6E-4E02-8DD1-566E1423B2AD}"/>
              </a:ext>
            </a:extLst>
          </p:cNvPr>
          <p:cNvSpPr>
            <a:spLocks noGrp="1"/>
          </p:cNvSpPr>
          <p:nvPr>
            <p:ph type="title"/>
          </p:nvPr>
        </p:nvSpPr>
        <p:spPr/>
        <p:txBody>
          <a:bodyPr/>
          <a:lstStyle/>
          <a:p>
            <a:r>
              <a:rPr lang="en-US" dirty="0"/>
              <a:t>The Most Obnoxious For Loop &amp; If Statement Exercise: “</a:t>
            </a:r>
            <a:r>
              <a:rPr lang="en-US" dirty="0" err="1"/>
              <a:t>FizzBuzz</a:t>
            </a:r>
            <a:r>
              <a:rPr lang="en-US" dirty="0"/>
              <a:t>”</a:t>
            </a:r>
          </a:p>
        </p:txBody>
      </p:sp>
      <p:sp>
        <p:nvSpPr>
          <p:cNvPr id="3" name="Content Placeholder 2">
            <a:extLst>
              <a:ext uri="{FF2B5EF4-FFF2-40B4-BE49-F238E27FC236}">
                <a16:creationId xmlns:a16="http://schemas.microsoft.com/office/drawing/2014/main" id="{C22EAB94-3324-4464-8E76-F6DBA7F2E491}"/>
              </a:ext>
            </a:extLst>
          </p:cNvPr>
          <p:cNvSpPr>
            <a:spLocks noGrp="1"/>
          </p:cNvSpPr>
          <p:nvPr>
            <p:ph idx="1"/>
          </p:nvPr>
        </p:nvSpPr>
        <p:spPr/>
        <p:txBody>
          <a:bodyPr/>
          <a:lstStyle/>
          <a:p>
            <a:pPr algn="just"/>
            <a:r>
              <a:rPr lang="en-US" dirty="0">
                <a:latin typeface="Arabic Typesetting" panose="03020402040406030203" pitchFamily="66" charset="-78"/>
                <a:cs typeface="Arabic Typesetting" panose="03020402040406030203" pitchFamily="66" charset="-78"/>
              </a:rPr>
              <a:t>“</a:t>
            </a:r>
            <a:r>
              <a:rPr lang="en-US" b="0" i="0" dirty="0">
                <a:solidFill>
                  <a:srgbClr val="000000"/>
                </a:solidFill>
                <a:effectLst/>
                <a:latin typeface="Arabic Typesetting" panose="03020402040406030203" pitchFamily="66" charset="-78"/>
                <a:cs typeface="Arabic Typesetting" panose="03020402040406030203" pitchFamily="66" charset="-78"/>
              </a:rPr>
              <a:t>The "Fizz-Buzz test" is an interview question designed to help filter out the 99.5% of programming job candidates who can't seem to program their way out of a wet paper bag.”</a:t>
            </a:r>
            <a:endParaRPr lang="en-US" dirty="0">
              <a:latin typeface="Arabic Typesetting" panose="03020402040406030203" pitchFamily="66" charset="-78"/>
              <a:cs typeface="Arabic Typesetting" panose="03020402040406030203" pitchFamily="66" charset="-78"/>
            </a:endParaRPr>
          </a:p>
          <a:p>
            <a:r>
              <a:rPr lang="en-US" dirty="0"/>
              <a:t>Print the numbers from 1 to 100</a:t>
            </a:r>
          </a:p>
          <a:p>
            <a:r>
              <a:rPr lang="en-US" dirty="0"/>
              <a:t>But:</a:t>
            </a:r>
          </a:p>
          <a:p>
            <a:pPr lvl="1"/>
            <a:r>
              <a:rPr lang="en-US" dirty="0"/>
              <a:t>Instead of multiples of 15 print “</a:t>
            </a:r>
            <a:r>
              <a:rPr lang="en-US" dirty="0" err="1"/>
              <a:t>FizzBuzz</a:t>
            </a:r>
            <a:r>
              <a:rPr lang="en-US" dirty="0"/>
              <a:t>”</a:t>
            </a:r>
          </a:p>
          <a:p>
            <a:pPr lvl="1"/>
            <a:r>
              <a:rPr lang="en-US" dirty="0"/>
              <a:t>Instead of multiples of 3 print “Fizz”</a:t>
            </a:r>
          </a:p>
          <a:p>
            <a:pPr lvl="1"/>
            <a:r>
              <a:rPr lang="en-US" dirty="0"/>
              <a:t>Instead of multiples of 5 print “Buzz”</a:t>
            </a:r>
          </a:p>
        </p:txBody>
      </p:sp>
    </p:spTree>
    <p:extLst>
      <p:ext uri="{BB962C8B-B14F-4D97-AF65-F5344CB8AC3E}">
        <p14:creationId xmlns:p14="http://schemas.microsoft.com/office/powerpoint/2010/main" val="2397159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20159</TotalTime>
  <Words>2316</Words>
  <Application>Microsoft Office PowerPoint</Application>
  <PresentationFormat>Widescreen</PresentationFormat>
  <Paragraphs>277</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Arabic Typesetting</vt:lpstr>
      <vt:lpstr>Arial</vt:lpstr>
      <vt:lpstr>Calibri</vt:lpstr>
      <vt:lpstr>Calibri Light</vt:lpstr>
      <vt:lpstr>Cambria Math</vt:lpstr>
      <vt:lpstr>Courier New</vt:lpstr>
      <vt:lpstr>JetBrains Mono</vt:lpstr>
      <vt:lpstr>Times New Roman</vt:lpstr>
      <vt:lpstr>Office Theme</vt:lpstr>
      <vt:lpstr>CBE255 Discussion 3 2/11/21</vt:lpstr>
      <vt:lpstr>Reminders</vt:lpstr>
      <vt:lpstr>Agenda</vt:lpstr>
      <vt:lpstr>Project 1</vt:lpstr>
      <vt:lpstr>Important Info For Project 1</vt:lpstr>
      <vt:lpstr>Solving Linear Systems of Equations With Matrix Functions</vt:lpstr>
      <vt:lpstr>If Statements</vt:lpstr>
      <vt:lpstr>For Loop</vt:lpstr>
      <vt:lpstr>The Most Obnoxious For Loop &amp; If Statement Exercise: “FizzBuzz”</vt:lpstr>
      <vt:lpstr>PowerPoint Presentation</vt:lpstr>
      <vt:lpstr>While Loop</vt:lpstr>
      <vt:lpstr>While Loop Example</vt:lpstr>
      <vt:lpstr>PowerPoint Presentation</vt:lpstr>
      <vt:lpstr>Break and Continue</vt:lpstr>
      <vt:lpstr>Break, Continue, For Loop Example</vt:lpstr>
      <vt:lpstr>PowerPoint Presentation</vt:lpstr>
      <vt:lpstr>Programming Basics</vt:lpstr>
      <vt:lpstr>Python</vt:lpstr>
      <vt:lpstr>Python Syntax</vt:lpstr>
      <vt:lpstr>Modules</vt:lpstr>
      <vt:lpstr>Module.attribute</vt:lpstr>
      <vt:lpstr>Data Types</vt:lpstr>
      <vt:lpstr>What about arrays/matrices?!</vt:lpstr>
      <vt:lpstr>List of Lists</vt:lpstr>
      <vt:lpstr>A Bunch of Convenient Python Functionalities</vt:lpstr>
      <vt:lpstr>For Loops and Understanding 0 Based Indexing</vt:lpstr>
      <vt:lpstr>For Loops and Understanding 0 Based Indexing</vt:lpstr>
      <vt:lpstr>Predict Indexing Outputs</vt:lpstr>
      <vt:lpstr>PowerPoint Presentation</vt:lpstr>
      <vt:lpstr>Python For Loop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CBE255 Discussion 1</dc:title>
  <dc:creator>TURNER MICHAEL LUKE</dc:creator>
  <cp:lastModifiedBy>TURNER LUKE</cp:lastModifiedBy>
  <cp:revision>116</cp:revision>
  <dcterms:created xsi:type="dcterms:W3CDTF">2021-01-19T19:19:36Z</dcterms:created>
  <dcterms:modified xsi:type="dcterms:W3CDTF">2021-02-11T19:11:04Z</dcterms:modified>
</cp:coreProperties>
</file>