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8" r:id="rId3"/>
    <p:sldId id="277" r:id="rId4"/>
    <p:sldId id="312" r:id="rId5"/>
    <p:sldId id="325" r:id="rId6"/>
    <p:sldId id="326" r:id="rId7"/>
    <p:sldId id="313" r:id="rId8"/>
    <p:sldId id="314" r:id="rId9"/>
    <p:sldId id="315" r:id="rId10"/>
    <p:sldId id="318" r:id="rId11"/>
    <p:sldId id="320" r:id="rId12"/>
    <p:sldId id="327" r:id="rId13"/>
    <p:sldId id="321" r:id="rId14"/>
    <p:sldId id="322" r:id="rId15"/>
    <p:sldId id="319" r:id="rId16"/>
    <p:sldId id="323" r:id="rId17"/>
    <p:sldId id="329" r:id="rId18"/>
    <p:sldId id="330" r:id="rId19"/>
    <p:sldId id="331" r:id="rId20"/>
    <p:sldId id="332" r:id="rId21"/>
    <p:sldId id="338" r:id="rId22"/>
    <p:sldId id="339" r:id="rId23"/>
    <p:sldId id="340" r:id="rId24"/>
    <p:sldId id="341" r:id="rId25"/>
    <p:sldId id="334" r:id="rId26"/>
    <p:sldId id="337" r:id="rId27"/>
    <p:sldId id="342" r:id="rId28"/>
    <p:sldId id="343" r:id="rId29"/>
    <p:sldId id="335" r:id="rId30"/>
    <p:sldId id="33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URNER MICHAEL LUKE" initials="TML" lastIdx="1" clrIdx="0">
    <p:extLst>
      <p:ext uri="{19B8F6BF-5375-455C-9EA6-DF929625EA0E}">
        <p15:presenceInfo xmlns:p15="http://schemas.microsoft.com/office/powerpoint/2012/main" userId="TURNER MICHAEL LUKE" providerId="None"/>
      </p:ext>
    </p:extLst>
  </p:cmAuthor>
  <p:cmAuthor id="2" name="TURNER LUKE" initials="TL" lastIdx="2" clrIdx="1">
    <p:extLst>
      <p:ext uri="{19B8F6BF-5375-455C-9EA6-DF929625EA0E}">
        <p15:presenceInfo xmlns:p15="http://schemas.microsoft.com/office/powerpoint/2012/main" userId="TURNER LUK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7" d="100"/>
          <a:sy n="87" d="100"/>
        </p:scale>
        <p:origin x="533"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18E8-83F0-4164-A549-3EA0FDAA56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584351-7CDC-43BB-8755-00C13EDE85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D5233E-F72A-4A88-AB6D-3F25541349BC}"/>
              </a:ext>
            </a:extLst>
          </p:cNvPr>
          <p:cNvSpPr>
            <a:spLocks noGrp="1"/>
          </p:cNvSpPr>
          <p:nvPr>
            <p:ph type="dt" sz="half" idx="10"/>
          </p:nvPr>
        </p:nvSpPr>
        <p:spPr/>
        <p:txBody>
          <a:bodyPr/>
          <a:lstStyle/>
          <a:p>
            <a:fld id="{5862F256-8A61-4730-B369-09CDC4CFCD4E}" type="datetimeFigureOut">
              <a:rPr lang="en-US" smtClean="0"/>
              <a:t>2/17/2021</a:t>
            </a:fld>
            <a:endParaRPr lang="en-US"/>
          </a:p>
        </p:txBody>
      </p:sp>
      <p:sp>
        <p:nvSpPr>
          <p:cNvPr id="5" name="Footer Placeholder 4">
            <a:extLst>
              <a:ext uri="{FF2B5EF4-FFF2-40B4-BE49-F238E27FC236}">
                <a16:creationId xmlns:a16="http://schemas.microsoft.com/office/drawing/2014/main" id="{73019C4A-24D0-4B44-A968-0E62DB0102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213DCF-5940-418A-AFA5-2C9B49C6A91A}"/>
              </a:ext>
            </a:extLst>
          </p:cNvPr>
          <p:cNvSpPr>
            <a:spLocks noGrp="1"/>
          </p:cNvSpPr>
          <p:nvPr>
            <p:ph type="sldNum" sz="quarter" idx="12"/>
          </p:nvPr>
        </p:nvSpPr>
        <p:spPr/>
        <p:txBody>
          <a:bodyPr/>
          <a:lstStyle/>
          <a:p>
            <a:fld id="{CD74C827-66BC-4C1B-B954-1B51F9A84779}" type="slidenum">
              <a:rPr lang="en-US" smtClean="0"/>
              <a:t>‹#›</a:t>
            </a:fld>
            <a:endParaRPr lang="en-US"/>
          </a:p>
        </p:txBody>
      </p:sp>
    </p:spTree>
    <p:extLst>
      <p:ext uri="{BB962C8B-B14F-4D97-AF65-F5344CB8AC3E}">
        <p14:creationId xmlns:p14="http://schemas.microsoft.com/office/powerpoint/2010/main" val="3163794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9F7AD-6CAB-4974-91AC-54B832AB70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62BAF6-9D1E-466D-BE69-614F35EBBE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75F4EF-930F-43F6-8F13-8A21C85CA075}"/>
              </a:ext>
            </a:extLst>
          </p:cNvPr>
          <p:cNvSpPr>
            <a:spLocks noGrp="1"/>
          </p:cNvSpPr>
          <p:nvPr>
            <p:ph type="dt" sz="half" idx="10"/>
          </p:nvPr>
        </p:nvSpPr>
        <p:spPr/>
        <p:txBody>
          <a:bodyPr/>
          <a:lstStyle/>
          <a:p>
            <a:fld id="{5862F256-8A61-4730-B369-09CDC4CFCD4E}" type="datetimeFigureOut">
              <a:rPr lang="en-US" smtClean="0"/>
              <a:t>2/17/2021</a:t>
            </a:fld>
            <a:endParaRPr lang="en-US"/>
          </a:p>
        </p:txBody>
      </p:sp>
      <p:sp>
        <p:nvSpPr>
          <p:cNvPr id="5" name="Footer Placeholder 4">
            <a:extLst>
              <a:ext uri="{FF2B5EF4-FFF2-40B4-BE49-F238E27FC236}">
                <a16:creationId xmlns:a16="http://schemas.microsoft.com/office/drawing/2014/main" id="{2B46DA95-DED6-42A8-A23E-7D9490ACBF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D1B300-1344-4082-9B62-D259E34D871C}"/>
              </a:ext>
            </a:extLst>
          </p:cNvPr>
          <p:cNvSpPr>
            <a:spLocks noGrp="1"/>
          </p:cNvSpPr>
          <p:nvPr>
            <p:ph type="sldNum" sz="quarter" idx="12"/>
          </p:nvPr>
        </p:nvSpPr>
        <p:spPr/>
        <p:txBody>
          <a:bodyPr/>
          <a:lstStyle/>
          <a:p>
            <a:fld id="{CD74C827-66BC-4C1B-B954-1B51F9A84779}" type="slidenum">
              <a:rPr lang="en-US" smtClean="0"/>
              <a:t>‹#›</a:t>
            </a:fld>
            <a:endParaRPr lang="en-US"/>
          </a:p>
        </p:txBody>
      </p:sp>
    </p:spTree>
    <p:extLst>
      <p:ext uri="{BB962C8B-B14F-4D97-AF65-F5344CB8AC3E}">
        <p14:creationId xmlns:p14="http://schemas.microsoft.com/office/powerpoint/2010/main" val="2249973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C2CC74-C540-49F2-BA3A-0BA058E4BC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476631-0BDA-477E-99F0-EA0BE2EA24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65134E-D8B0-4C05-939C-CCC3E1B15C30}"/>
              </a:ext>
            </a:extLst>
          </p:cNvPr>
          <p:cNvSpPr>
            <a:spLocks noGrp="1"/>
          </p:cNvSpPr>
          <p:nvPr>
            <p:ph type="dt" sz="half" idx="10"/>
          </p:nvPr>
        </p:nvSpPr>
        <p:spPr/>
        <p:txBody>
          <a:bodyPr/>
          <a:lstStyle/>
          <a:p>
            <a:fld id="{5862F256-8A61-4730-B369-09CDC4CFCD4E}" type="datetimeFigureOut">
              <a:rPr lang="en-US" smtClean="0"/>
              <a:t>2/17/2021</a:t>
            </a:fld>
            <a:endParaRPr lang="en-US"/>
          </a:p>
        </p:txBody>
      </p:sp>
      <p:sp>
        <p:nvSpPr>
          <p:cNvPr id="5" name="Footer Placeholder 4">
            <a:extLst>
              <a:ext uri="{FF2B5EF4-FFF2-40B4-BE49-F238E27FC236}">
                <a16:creationId xmlns:a16="http://schemas.microsoft.com/office/drawing/2014/main" id="{5229A1EC-2E39-45D6-82F9-9211B5E9CF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CFFD38-E79D-43D6-B714-A80CA2EDBFD9}"/>
              </a:ext>
            </a:extLst>
          </p:cNvPr>
          <p:cNvSpPr>
            <a:spLocks noGrp="1"/>
          </p:cNvSpPr>
          <p:nvPr>
            <p:ph type="sldNum" sz="quarter" idx="12"/>
          </p:nvPr>
        </p:nvSpPr>
        <p:spPr/>
        <p:txBody>
          <a:bodyPr/>
          <a:lstStyle/>
          <a:p>
            <a:fld id="{CD74C827-66BC-4C1B-B954-1B51F9A84779}" type="slidenum">
              <a:rPr lang="en-US" smtClean="0"/>
              <a:t>‹#›</a:t>
            </a:fld>
            <a:endParaRPr lang="en-US"/>
          </a:p>
        </p:txBody>
      </p:sp>
    </p:spTree>
    <p:extLst>
      <p:ext uri="{BB962C8B-B14F-4D97-AF65-F5344CB8AC3E}">
        <p14:creationId xmlns:p14="http://schemas.microsoft.com/office/powerpoint/2010/main" val="3045016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21B9-2EF5-45F1-8948-F19F65F0DE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923FE5-77BF-4CBB-A35B-DFED1B2E39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C334E4-8EED-403E-82EB-78BD3F65C7C1}"/>
              </a:ext>
            </a:extLst>
          </p:cNvPr>
          <p:cNvSpPr>
            <a:spLocks noGrp="1"/>
          </p:cNvSpPr>
          <p:nvPr>
            <p:ph type="dt" sz="half" idx="10"/>
          </p:nvPr>
        </p:nvSpPr>
        <p:spPr/>
        <p:txBody>
          <a:bodyPr/>
          <a:lstStyle/>
          <a:p>
            <a:fld id="{5862F256-8A61-4730-B369-09CDC4CFCD4E}" type="datetimeFigureOut">
              <a:rPr lang="en-US" smtClean="0"/>
              <a:t>2/17/2021</a:t>
            </a:fld>
            <a:endParaRPr lang="en-US"/>
          </a:p>
        </p:txBody>
      </p:sp>
      <p:sp>
        <p:nvSpPr>
          <p:cNvPr id="5" name="Footer Placeholder 4">
            <a:extLst>
              <a:ext uri="{FF2B5EF4-FFF2-40B4-BE49-F238E27FC236}">
                <a16:creationId xmlns:a16="http://schemas.microsoft.com/office/drawing/2014/main" id="{599B097F-3033-46AB-A7EB-D95B9D0BBD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0BD3DF-0DB3-4431-B8BD-04A9117DF722}"/>
              </a:ext>
            </a:extLst>
          </p:cNvPr>
          <p:cNvSpPr>
            <a:spLocks noGrp="1"/>
          </p:cNvSpPr>
          <p:nvPr>
            <p:ph type="sldNum" sz="quarter" idx="12"/>
          </p:nvPr>
        </p:nvSpPr>
        <p:spPr/>
        <p:txBody>
          <a:bodyPr/>
          <a:lstStyle/>
          <a:p>
            <a:fld id="{CD74C827-66BC-4C1B-B954-1B51F9A84779}" type="slidenum">
              <a:rPr lang="en-US" smtClean="0"/>
              <a:t>‹#›</a:t>
            </a:fld>
            <a:endParaRPr lang="en-US"/>
          </a:p>
        </p:txBody>
      </p:sp>
    </p:spTree>
    <p:extLst>
      <p:ext uri="{BB962C8B-B14F-4D97-AF65-F5344CB8AC3E}">
        <p14:creationId xmlns:p14="http://schemas.microsoft.com/office/powerpoint/2010/main" val="299900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5BE20-D716-4321-811F-D850EFFDD5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5A8154-BD6A-4317-B908-C1C1CFFF0B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6AE0F4-7B00-409C-9B71-F41E1375BD9A}"/>
              </a:ext>
            </a:extLst>
          </p:cNvPr>
          <p:cNvSpPr>
            <a:spLocks noGrp="1"/>
          </p:cNvSpPr>
          <p:nvPr>
            <p:ph type="dt" sz="half" idx="10"/>
          </p:nvPr>
        </p:nvSpPr>
        <p:spPr/>
        <p:txBody>
          <a:bodyPr/>
          <a:lstStyle/>
          <a:p>
            <a:fld id="{5862F256-8A61-4730-B369-09CDC4CFCD4E}" type="datetimeFigureOut">
              <a:rPr lang="en-US" smtClean="0"/>
              <a:t>2/17/2021</a:t>
            </a:fld>
            <a:endParaRPr lang="en-US"/>
          </a:p>
        </p:txBody>
      </p:sp>
      <p:sp>
        <p:nvSpPr>
          <p:cNvPr id="5" name="Footer Placeholder 4">
            <a:extLst>
              <a:ext uri="{FF2B5EF4-FFF2-40B4-BE49-F238E27FC236}">
                <a16:creationId xmlns:a16="http://schemas.microsoft.com/office/drawing/2014/main" id="{FFA28D99-E3CC-4729-B2E3-5265494E52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0FBA9A-6B9F-4E01-968B-7C9D2709CBE4}"/>
              </a:ext>
            </a:extLst>
          </p:cNvPr>
          <p:cNvSpPr>
            <a:spLocks noGrp="1"/>
          </p:cNvSpPr>
          <p:nvPr>
            <p:ph type="sldNum" sz="quarter" idx="12"/>
          </p:nvPr>
        </p:nvSpPr>
        <p:spPr/>
        <p:txBody>
          <a:bodyPr/>
          <a:lstStyle/>
          <a:p>
            <a:fld id="{CD74C827-66BC-4C1B-B954-1B51F9A84779}" type="slidenum">
              <a:rPr lang="en-US" smtClean="0"/>
              <a:t>‹#›</a:t>
            </a:fld>
            <a:endParaRPr lang="en-US"/>
          </a:p>
        </p:txBody>
      </p:sp>
    </p:spTree>
    <p:extLst>
      <p:ext uri="{BB962C8B-B14F-4D97-AF65-F5344CB8AC3E}">
        <p14:creationId xmlns:p14="http://schemas.microsoft.com/office/powerpoint/2010/main" val="1247803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DE118-5B8C-4E60-BD2A-77619A4F92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729D63-B07D-4D24-B5C0-2DE9EDA6D4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52717E-935E-4A4A-A8B6-2D7054E7C0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3B2AAF-D5E2-4906-B3A2-E34FF204DFDB}"/>
              </a:ext>
            </a:extLst>
          </p:cNvPr>
          <p:cNvSpPr>
            <a:spLocks noGrp="1"/>
          </p:cNvSpPr>
          <p:nvPr>
            <p:ph type="dt" sz="half" idx="10"/>
          </p:nvPr>
        </p:nvSpPr>
        <p:spPr/>
        <p:txBody>
          <a:bodyPr/>
          <a:lstStyle/>
          <a:p>
            <a:fld id="{5862F256-8A61-4730-B369-09CDC4CFCD4E}" type="datetimeFigureOut">
              <a:rPr lang="en-US" smtClean="0"/>
              <a:t>2/17/2021</a:t>
            </a:fld>
            <a:endParaRPr lang="en-US"/>
          </a:p>
        </p:txBody>
      </p:sp>
      <p:sp>
        <p:nvSpPr>
          <p:cNvPr id="6" name="Footer Placeholder 5">
            <a:extLst>
              <a:ext uri="{FF2B5EF4-FFF2-40B4-BE49-F238E27FC236}">
                <a16:creationId xmlns:a16="http://schemas.microsoft.com/office/drawing/2014/main" id="{1DA5D6DC-BB26-4AB0-963C-5D56EFD701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70F45B-14BA-4616-905C-22D83CF34763}"/>
              </a:ext>
            </a:extLst>
          </p:cNvPr>
          <p:cNvSpPr>
            <a:spLocks noGrp="1"/>
          </p:cNvSpPr>
          <p:nvPr>
            <p:ph type="sldNum" sz="quarter" idx="12"/>
          </p:nvPr>
        </p:nvSpPr>
        <p:spPr/>
        <p:txBody>
          <a:bodyPr/>
          <a:lstStyle/>
          <a:p>
            <a:fld id="{CD74C827-66BC-4C1B-B954-1B51F9A84779}" type="slidenum">
              <a:rPr lang="en-US" smtClean="0"/>
              <a:t>‹#›</a:t>
            </a:fld>
            <a:endParaRPr lang="en-US"/>
          </a:p>
        </p:txBody>
      </p:sp>
    </p:spTree>
    <p:extLst>
      <p:ext uri="{BB962C8B-B14F-4D97-AF65-F5344CB8AC3E}">
        <p14:creationId xmlns:p14="http://schemas.microsoft.com/office/powerpoint/2010/main" val="2132448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BB3AE-1D3B-4C82-A736-93220263F4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531E13-C0D0-48F8-A4BF-9B7DAC60BE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DEAADA-7852-40F5-8B38-FBEF3ADCD8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A1689F-6B91-4960-97F0-9E87B1B919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B1D284-B82A-40FD-960A-877D620FCB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93CA8D-3BF0-4B3F-80B9-6742ABD30C6A}"/>
              </a:ext>
            </a:extLst>
          </p:cNvPr>
          <p:cNvSpPr>
            <a:spLocks noGrp="1"/>
          </p:cNvSpPr>
          <p:nvPr>
            <p:ph type="dt" sz="half" idx="10"/>
          </p:nvPr>
        </p:nvSpPr>
        <p:spPr/>
        <p:txBody>
          <a:bodyPr/>
          <a:lstStyle/>
          <a:p>
            <a:fld id="{5862F256-8A61-4730-B369-09CDC4CFCD4E}" type="datetimeFigureOut">
              <a:rPr lang="en-US" smtClean="0"/>
              <a:t>2/17/2021</a:t>
            </a:fld>
            <a:endParaRPr lang="en-US"/>
          </a:p>
        </p:txBody>
      </p:sp>
      <p:sp>
        <p:nvSpPr>
          <p:cNvPr id="8" name="Footer Placeholder 7">
            <a:extLst>
              <a:ext uri="{FF2B5EF4-FFF2-40B4-BE49-F238E27FC236}">
                <a16:creationId xmlns:a16="http://schemas.microsoft.com/office/drawing/2014/main" id="{481E42C2-6EC0-4DAE-97FE-2969503D97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69157EC-81C8-4D55-87DD-C534A64E0811}"/>
              </a:ext>
            </a:extLst>
          </p:cNvPr>
          <p:cNvSpPr>
            <a:spLocks noGrp="1"/>
          </p:cNvSpPr>
          <p:nvPr>
            <p:ph type="sldNum" sz="quarter" idx="12"/>
          </p:nvPr>
        </p:nvSpPr>
        <p:spPr/>
        <p:txBody>
          <a:bodyPr/>
          <a:lstStyle/>
          <a:p>
            <a:fld id="{CD74C827-66BC-4C1B-B954-1B51F9A84779}" type="slidenum">
              <a:rPr lang="en-US" smtClean="0"/>
              <a:t>‹#›</a:t>
            </a:fld>
            <a:endParaRPr lang="en-US"/>
          </a:p>
        </p:txBody>
      </p:sp>
    </p:spTree>
    <p:extLst>
      <p:ext uri="{BB962C8B-B14F-4D97-AF65-F5344CB8AC3E}">
        <p14:creationId xmlns:p14="http://schemas.microsoft.com/office/powerpoint/2010/main" val="1139292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358A5-E2F3-4D20-B968-97D4BB65E6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52783B-1CD8-4969-A9AE-80CECAC8ED3B}"/>
              </a:ext>
            </a:extLst>
          </p:cNvPr>
          <p:cNvSpPr>
            <a:spLocks noGrp="1"/>
          </p:cNvSpPr>
          <p:nvPr>
            <p:ph type="dt" sz="half" idx="10"/>
          </p:nvPr>
        </p:nvSpPr>
        <p:spPr/>
        <p:txBody>
          <a:bodyPr/>
          <a:lstStyle/>
          <a:p>
            <a:fld id="{5862F256-8A61-4730-B369-09CDC4CFCD4E}" type="datetimeFigureOut">
              <a:rPr lang="en-US" smtClean="0"/>
              <a:t>2/17/2021</a:t>
            </a:fld>
            <a:endParaRPr lang="en-US"/>
          </a:p>
        </p:txBody>
      </p:sp>
      <p:sp>
        <p:nvSpPr>
          <p:cNvPr id="4" name="Footer Placeholder 3">
            <a:extLst>
              <a:ext uri="{FF2B5EF4-FFF2-40B4-BE49-F238E27FC236}">
                <a16:creationId xmlns:a16="http://schemas.microsoft.com/office/drawing/2014/main" id="{26714935-3880-44E1-AF2D-A7EFF031D6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4A1B6E-A532-4D75-B52E-61F4E4152747}"/>
              </a:ext>
            </a:extLst>
          </p:cNvPr>
          <p:cNvSpPr>
            <a:spLocks noGrp="1"/>
          </p:cNvSpPr>
          <p:nvPr>
            <p:ph type="sldNum" sz="quarter" idx="12"/>
          </p:nvPr>
        </p:nvSpPr>
        <p:spPr/>
        <p:txBody>
          <a:bodyPr/>
          <a:lstStyle/>
          <a:p>
            <a:fld id="{CD74C827-66BC-4C1B-B954-1B51F9A84779}" type="slidenum">
              <a:rPr lang="en-US" smtClean="0"/>
              <a:t>‹#›</a:t>
            </a:fld>
            <a:endParaRPr lang="en-US"/>
          </a:p>
        </p:txBody>
      </p:sp>
    </p:spTree>
    <p:extLst>
      <p:ext uri="{BB962C8B-B14F-4D97-AF65-F5344CB8AC3E}">
        <p14:creationId xmlns:p14="http://schemas.microsoft.com/office/powerpoint/2010/main" val="3892792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7A4AC7-7493-4434-8B4B-B07A52D9CC67}"/>
              </a:ext>
            </a:extLst>
          </p:cNvPr>
          <p:cNvSpPr>
            <a:spLocks noGrp="1"/>
          </p:cNvSpPr>
          <p:nvPr>
            <p:ph type="dt" sz="half" idx="10"/>
          </p:nvPr>
        </p:nvSpPr>
        <p:spPr/>
        <p:txBody>
          <a:bodyPr/>
          <a:lstStyle/>
          <a:p>
            <a:fld id="{5862F256-8A61-4730-B369-09CDC4CFCD4E}" type="datetimeFigureOut">
              <a:rPr lang="en-US" smtClean="0"/>
              <a:t>2/17/2021</a:t>
            </a:fld>
            <a:endParaRPr lang="en-US"/>
          </a:p>
        </p:txBody>
      </p:sp>
      <p:sp>
        <p:nvSpPr>
          <p:cNvPr id="3" name="Footer Placeholder 2">
            <a:extLst>
              <a:ext uri="{FF2B5EF4-FFF2-40B4-BE49-F238E27FC236}">
                <a16:creationId xmlns:a16="http://schemas.microsoft.com/office/drawing/2014/main" id="{93CF5252-5363-4AB7-8251-C6F2B76E3B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D5A866-668C-4C46-92C3-43C73EDF350D}"/>
              </a:ext>
            </a:extLst>
          </p:cNvPr>
          <p:cNvSpPr>
            <a:spLocks noGrp="1"/>
          </p:cNvSpPr>
          <p:nvPr>
            <p:ph type="sldNum" sz="quarter" idx="12"/>
          </p:nvPr>
        </p:nvSpPr>
        <p:spPr/>
        <p:txBody>
          <a:bodyPr/>
          <a:lstStyle/>
          <a:p>
            <a:fld id="{CD74C827-66BC-4C1B-B954-1B51F9A84779}" type="slidenum">
              <a:rPr lang="en-US" smtClean="0"/>
              <a:t>‹#›</a:t>
            </a:fld>
            <a:endParaRPr lang="en-US"/>
          </a:p>
        </p:txBody>
      </p:sp>
    </p:spTree>
    <p:extLst>
      <p:ext uri="{BB962C8B-B14F-4D97-AF65-F5344CB8AC3E}">
        <p14:creationId xmlns:p14="http://schemas.microsoft.com/office/powerpoint/2010/main" val="4260011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DC4C0-6801-40ED-B6CA-9C54687EAE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C03F85-CBAE-4503-9940-E1CEA9AB16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370C4E-BF27-42D5-8F07-0F22330D99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F8FF05-07AE-4EA4-9DE1-AEAE4C2F01E0}"/>
              </a:ext>
            </a:extLst>
          </p:cNvPr>
          <p:cNvSpPr>
            <a:spLocks noGrp="1"/>
          </p:cNvSpPr>
          <p:nvPr>
            <p:ph type="dt" sz="half" idx="10"/>
          </p:nvPr>
        </p:nvSpPr>
        <p:spPr/>
        <p:txBody>
          <a:bodyPr/>
          <a:lstStyle/>
          <a:p>
            <a:fld id="{5862F256-8A61-4730-B369-09CDC4CFCD4E}" type="datetimeFigureOut">
              <a:rPr lang="en-US" smtClean="0"/>
              <a:t>2/17/2021</a:t>
            </a:fld>
            <a:endParaRPr lang="en-US"/>
          </a:p>
        </p:txBody>
      </p:sp>
      <p:sp>
        <p:nvSpPr>
          <p:cNvPr id="6" name="Footer Placeholder 5">
            <a:extLst>
              <a:ext uri="{FF2B5EF4-FFF2-40B4-BE49-F238E27FC236}">
                <a16:creationId xmlns:a16="http://schemas.microsoft.com/office/drawing/2014/main" id="{92BBF18E-9B6F-46F1-B7E4-7E1E937CC2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C7C19C-EA0D-4AED-A649-C3F39A11C12B}"/>
              </a:ext>
            </a:extLst>
          </p:cNvPr>
          <p:cNvSpPr>
            <a:spLocks noGrp="1"/>
          </p:cNvSpPr>
          <p:nvPr>
            <p:ph type="sldNum" sz="quarter" idx="12"/>
          </p:nvPr>
        </p:nvSpPr>
        <p:spPr/>
        <p:txBody>
          <a:bodyPr/>
          <a:lstStyle/>
          <a:p>
            <a:fld id="{CD74C827-66BC-4C1B-B954-1B51F9A84779}" type="slidenum">
              <a:rPr lang="en-US" smtClean="0"/>
              <a:t>‹#›</a:t>
            </a:fld>
            <a:endParaRPr lang="en-US"/>
          </a:p>
        </p:txBody>
      </p:sp>
    </p:spTree>
    <p:extLst>
      <p:ext uri="{BB962C8B-B14F-4D97-AF65-F5344CB8AC3E}">
        <p14:creationId xmlns:p14="http://schemas.microsoft.com/office/powerpoint/2010/main" val="3222767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42EBB-3848-4135-AE8D-3D00112A77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CCECD1-CEF8-4229-AB71-27BCE3BC63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60236E-2285-4313-86A0-315C372B98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E16E77-1D19-414D-AB15-7C977D3E6C96}"/>
              </a:ext>
            </a:extLst>
          </p:cNvPr>
          <p:cNvSpPr>
            <a:spLocks noGrp="1"/>
          </p:cNvSpPr>
          <p:nvPr>
            <p:ph type="dt" sz="half" idx="10"/>
          </p:nvPr>
        </p:nvSpPr>
        <p:spPr/>
        <p:txBody>
          <a:bodyPr/>
          <a:lstStyle/>
          <a:p>
            <a:fld id="{5862F256-8A61-4730-B369-09CDC4CFCD4E}" type="datetimeFigureOut">
              <a:rPr lang="en-US" smtClean="0"/>
              <a:t>2/17/2021</a:t>
            </a:fld>
            <a:endParaRPr lang="en-US"/>
          </a:p>
        </p:txBody>
      </p:sp>
      <p:sp>
        <p:nvSpPr>
          <p:cNvPr id="6" name="Footer Placeholder 5">
            <a:extLst>
              <a:ext uri="{FF2B5EF4-FFF2-40B4-BE49-F238E27FC236}">
                <a16:creationId xmlns:a16="http://schemas.microsoft.com/office/drawing/2014/main" id="{6AB6185C-1005-4ED2-9B9E-1FF75015E7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846364-4FD8-4CFF-AC59-676002FD40BA}"/>
              </a:ext>
            </a:extLst>
          </p:cNvPr>
          <p:cNvSpPr>
            <a:spLocks noGrp="1"/>
          </p:cNvSpPr>
          <p:nvPr>
            <p:ph type="sldNum" sz="quarter" idx="12"/>
          </p:nvPr>
        </p:nvSpPr>
        <p:spPr/>
        <p:txBody>
          <a:bodyPr/>
          <a:lstStyle/>
          <a:p>
            <a:fld id="{CD74C827-66BC-4C1B-B954-1B51F9A84779}" type="slidenum">
              <a:rPr lang="en-US" smtClean="0"/>
              <a:t>‹#›</a:t>
            </a:fld>
            <a:endParaRPr lang="en-US"/>
          </a:p>
        </p:txBody>
      </p:sp>
    </p:spTree>
    <p:extLst>
      <p:ext uri="{BB962C8B-B14F-4D97-AF65-F5344CB8AC3E}">
        <p14:creationId xmlns:p14="http://schemas.microsoft.com/office/powerpoint/2010/main" val="2814945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27C25-6CB2-4937-A2D6-9E7071B916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A046D8-C724-440B-90A1-5D972F5893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BFDEED-87BD-4115-AFF9-A60E9E3B57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62F256-8A61-4730-B369-09CDC4CFCD4E}" type="datetimeFigureOut">
              <a:rPr lang="en-US" smtClean="0"/>
              <a:t>2/17/2021</a:t>
            </a:fld>
            <a:endParaRPr lang="en-US"/>
          </a:p>
        </p:txBody>
      </p:sp>
      <p:sp>
        <p:nvSpPr>
          <p:cNvPr id="5" name="Footer Placeholder 4">
            <a:extLst>
              <a:ext uri="{FF2B5EF4-FFF2-40B4-BE49-F238E27FC236}">
                <a16:creationId xmlns:a16="http://schemas.microsoft.com/office/drawing/2014/main" id="{D078E1A8-EABB-4338-B652-18D985A9BC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888FB9-90C5-4E7D-AE62-8B20EACBED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74C827-66BC-4C1B-B954-1B51F9A84779}" type="slidenum">
              <a:rPr lang="en-US" smtClean="0"/>
              <a:t>‹#›</a:t>
            </a:fld>
            <a:endParaRPr lang="en-US"/>
          </a:p>
        </p:txBody>
      </p:sp>
    </p:spTree>
    <p:extLst>
      <p:ext uri="{BB962C8B-B14F-4D97-AF65-F5344CB8AC3E}">
        <p14:creationId xmlns:p14="http://schemas.microsoft.com/office/powerpoint/2010/main" val="4096894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D9ED1-9EDB-45FB-8BFE-11AF481F102F}"/>
              </a:ext>
            </a:extLst>
          </p:cNvPr>
          <p:cNvSpPr>
            <a:spLocks noGrp="1"/>
          </p:cNvSpPr>
          <p:nvPr>
            <p:ph type="ctrTitle"/>
          </p:nvPr>
        </p:nvSpPr>
        <p:spPr>
          <a:xfrm>
            <a:off x="1524000" y="1144699"/>
            <a:ext cx="9144000" cy="2387600"/>
          </a:xfrm>
        </p:spPr>
        <p:txBody>
          <a:bodyPr>
            <a:normAutofit fontScale="90000"/>
          </a:bodyPr>
          <a:lstStyle/>
          <a:p>
            <a:r>
              <a:rPr lang="en-US" dirty="0"/>
              <a:t>CBE255</a:t>
            </a:r>
            <a:br>
              <a:rPr lang="en-US" dirty="0"/>
            </a:br>
            <a:r>
              <a:rPr lang="en-US" dirty="0"/>
              <a:t>Discussion 4</a:t>
            </a:r>
            <a:br>
              <a:rPr lang="en-US" dirty="0"/>
            </a:br>
            <a:r>
              <a:rPr lang="en-US" dirty="0"/>
              <a:t>2/18/21</a:t>
            </a:r>
          </a:p>
        </p:txBody>
      </p:sp>
      <p:sp>
        <p:nvSpPr>
          <p:cNvPr id="3" name="TextBox 2">
            <a:extLst>
              <a:ext uri="{FF2B5EF4-FFF2-40B4-BE49-F238E27FC236}">
                <a16:creationId xmlns:a16="http://schemas.microsoft.com/office/drawing/2014/main" id="{849D94F7-EA1F-42CB-83B7-08F34C125F92}"/>
              </a:ext>
            </a:extLst>
          </p:cNvPr>
          <p:cNvSpPr txBox="1"/>
          <p:nvPr/>
        </p:nvSpPr>
        <p:spPr>
          <a:xfrm>
            <a:off x="2746131" y="4180742"/>
            <a:ext cx="6699738" cy="1354217"/>
          </a:xfrm>
          <a:prstGeom prst="rect">
            <a:avLst/>
          </a:prstGeom>
          <a:noFill/>
        </p:spPr>
        <p:txBody>
          <a:bodyPr wrap="square" rtlCol="0">
            <a:spAutoFit/>
          </a:bodyPr>
          <a:lstStyle/>
          <a:p>
            <a:pPr algn="ctr"/>
            <a:r>
              <a:rPr lang="en-US" sz="2800" dirty="0"/>
              <a:t>Turner Luke</a:t>
            </a:r>
          </a:p>
          <a:p>
            <a:endParaRPr lang="en-US" dirty="0"/>
          </a:p>
          <a:p>
            <a:r>
              <a:rPr lang="en-US" dirty="0"/>
              <a:t>* If you are not registered for this discussion, let me know so I can send you the presentation</a:t>
            </a:r>
          </a:p>
        </p:txBody>
      </p:sp>
    </p:spTree>
    <p:extLst>
      <p:ext uri="{BB962C8B-B14F-4D97-AF65-F5344CB8AC3E}">
        <p14:creationId xmlns:p14="http://schemas.microsoft.com/office/powerpoint/2010/main" val="3120375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721B8-5167-40F6-AFC8-AEC215C71CEB}"/>
              </a:ext>
            </a:extLst>
          </p:cNvPr>
          <p:cNvSpPr>
            <a:spLocks noGrp="1"/>
          </p:cNvSpPr>
          <p:nvPr>
            <p:ph type="title"/>
          </p:nvPr>
        </p:nvSpPr>
        <p:spPr/>
        <p:txBody>
          <a:bodyPr/>
          <a:lstStyle/>
          <a:p>
            <a:r>
              <a:rPr lang="en-US" dirty="0"/>
              <a:t>A Bunch of Convenient Python Functionalities</a:t>
            </a:r>
          </a:p>
        </p:txBody>
      </p:sp>
      <p:sp>
        <p:nvSpPr>
          <p:cNvPr id="3" name="Content Placeholder 2">
            <a:extLst>
              <a:ext uri="{FF2B5EF4-FFF2-40B4-BE49-F238E27FC236}">
                <a16:creationId xmlns:a16="http://schemas.microsoft.com/office/drawing/2014/main" id="{E9BFD9DC-0E97-4966-A674-90ABBD3381B2}"/>
              </a:ext>
            </a:extLst>
          </p:cNvPr>
          <p:cNvSpPr>
            <a:spLocks noGrp="1"/>
          </p:cNvSpPr>
          <p:nvPr>
            <p:ph idx="1"/>
          </p:nvPr>
        </p:nvSpPr>
        <p:spPr/>
        <p:txBody>
          <a:bodyPr>
            <a:normAutofit fontScale="92500" lnSpcReduction="10000"/>
          </a:bodyPr>
          <a:lstStyle/>
          <a:p>
            <a:r>
              <a:rPr lang="en-US" dirty="0"/>
              <a:t>A string is an </a:t>
            </a:r>
            <a:r>
              <a:rPr lang="en-US" dirty="0" err="1"/>
              <a:t>iterable</a:t>
            </a:r>
            <a:endParaRPr lang="en-US" dirty="0"/>
          </a:p>
          <a:p>
            <a:r>
              <a:rPr lang="en-US" dirty="0"/>
              <a:t>The “in” keyword</a:t>
            </a:r>
          </a:p>
          <a:p>
            <a:pPr marL="457200" lvl="1" indent="0">
              <a:buNone/>
            </a:pPr>
            <a:r>
              <a:rPr lang="en-US" dirty="0"/>
              <a:t>A in B</a:t>
            </a:r>
          </a:p>
          <a:p>
            <a:r>
              <a:rPr lang="en-US" dirty="0"/>
              <a:t>Quick conditions</a:t>
            </a:r>
          </a:p>
          <a:p>
            <a:pPr marL="457200" lvl="1" indent="0">
              <a:buNone/>
            </a:pPr>
            <a:r>
              <a:rPr lang="en-US" dirty="0"/>
              <a:t>A = B if Condition else C</a:t>
            </a:r>
          </a:p>
          <a:p>
            <a:pPr marL="457200" lvl="1" indent="0">
              <a:buNone/>
            </a:pPr>
            <a:r>
              <a:rPr lang="en-US" dirty="0"/>
              <a:t>Code1() if Condition else Code2()</a:t>
            </a:r>
          </a:p>
          <a:p>
            <a:r>
              <a:rPr lang="en-US" dirty="0"/>
              <a:t>String attributes</a:t>
            </a:r>
          </a:p>
          <a:p>
            <a:r>
              <a:rPr lang="en-US" dirty="0"/>
              <a:t>String operations</a:t>
            </a:r>
          </a:p>
          <a:p>
            <a:r>
              <a:rPr lang="en-US" dirty="0"/>
              <a:t>Chained Comparisons</a:t>
            </a:r>
          </a:p>
          <a:p>
            <a:pPr marL="457200" lvl="1" indent="0">
              <a:buNone/>
            </a:pPr>
            <a:r>
              <a:rPr lang="en-US" dirty="0"/>
              <a:t>A &lt;= B &lt;= C &lt;= D &lt;= E</a:t>
            </a:r>
          </a:p>
          <a:p>
            <a:pPr marL="457200" lvl="1" indent="0">
              <a:buNone/>
            </a:pPr>
            <a:r>
              <a:rPr lang="en-US" dirty="0"/>
              <a:t>A &lt;= B AND B &lt;= C AND C &lt;= D AND D &lt;= E</a:t>
            </a:r>
          </a:p>
          <a:p>
            <a:endParaRPr lang="en-US" dirty="0"/>
          </a:p>
          <a:p>
            <a:endParaRPr lang="en-US" dirty="0"/>
          </a:p>
        </p:txBody>
      </p:sp>
    </p:spTree>
    <p:extLst>
      <p:ext uri="{BB962C8B-B14F-4D97-AF65-F5344CB8AC3E}">
        <p14:creationId xmlns:p14="http://schemas.microsoft.com/office/powerpoint/2010/main" val="2353566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5496B-CEA8-4C4A-96E4-466C0E96F569}"/>
              </a:ext>
            </a:extLst>
          </p:cNvPr>
          <p:cNvSpPr>
            <a:spLocks noGrp="1"/>
          </p:cNvSpPr>
          <p:nvPr>
            <p:ph type="title"/>
          </p:nvPr>
        </p:nvSpPr>
        <p:spPr>
          <a:xfrm>
            <a:off x="838199" y="365125"/>
            <a:ext cx="10762753" cy="1325563"/>
          </a:xfrm>
        </p:spPr>
        <p:txBody>
          <a:bodyPr/>
          <a:lstStyle/>
          <a:p>
            <a:r>
              <a:rPr lang="en-US" dirty="0"/>
              <a:t>For Loops and Understanding 0 Based Indexing</a:t>
            </a:r>
          </a:p>
        </p:txBody>
      </p:sp>
      <p:sp>
        <p:nvSpPr>
          <p:cNvPr id="3" name="Content Placeholder 2">
            <a:extLst>
              <a:ext uri="{FF2B5EF4-FFF2-40B4-BE49-F238E27FC236}">
                <a16:creationId xmlns:a16="http://schemas.microsoft.com/office/drawing/2014/main" id="{61F3FDCE-D128-4523-9D74-07428A79FC6B}"/>
              </a:ext>
            </a:extLst>
          </p:cNvPr>
          <p:cNvSpPr>
            <a:spLocks noGrp="1"/>
          </p:cNvSpPr>
          <p:nvPr>
            <p:ph idx="1"/>
          </p:nvPr>
        </p:nvSpPr>
        <p:spPr/>
        <p:txBody>
          <a:bodyPr/>
          <a:lstStyle/>
          <a:p>
            <a:r>
              <a:rPr lang="en-US" dirty="0"/>
              <a:t>What is the output of the following</a:t>
            </a:r>
          </a:p>
          <a:p>
            <a:pPr marL="0" indent="0">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in range(4):</a:t>
            </a:r>
          </a:p>
          <a:p>
            <a:pPr marL="0" indent="0">
              <a:buNone/>
            </a:pPr>
            <a:r>
              <a:rPr lang="en-US" dirty="0">
                <a:latin typeface="Courier New" panose="02070309020205020404" pitchFamily="49" charset="0"/>
                <a:cs typeface="Courier New" panose="02070309020205020404" pitchFamily="49" charset="0"/>
              </a:rPr>
              <a:t>	print(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4032349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CC46B-89CF-4B4D-A72E-69AC35A11FB9}"/>
              </a:ext>
            </a:extLst>
          </p:cNvPr>
          <p:cNvSpPr>
            <a:spLocks noGrp="1"/>
          </p:cNvSpPr>
          <p:nvPr>
            <p:ph type="title"/>
          </p:nvPr>
        </p:nvSpPr>
        <p:spPr/>
        <p:txBody>
          <a:bodyPr/>
          <a:lstStyle/>
          <a:p>
            <a:r>
              <a:rPr lang="en-US" dirty="0"/>
              <a:t>For Loops and Understanding 0 Based Indexing</a:t>
            </a:r>
          </a:p>
        </p:txBody>
      </p:sp>
      <p:sp>
        <p:nvSpPr>
          <p:cNvPr id="3" name="Content Placeholder 2">
            <a:extLst>
              <a:ext uri="{FF2B5EF4-FFF2-40B4-BE49-F238E27FC236}">
                <a16:creationId xmlns:a16="http://schemas.microsoft.com/office/drawing/2014/main" id="{F324B5F1-05BD-41BE-9A2D-EB80D36DB546}"/>
              </a:ext>
            </a:extLst>
          </p:cNvPr>
          <p:cNvSpPr>
            <a:spLocks noGrp="1"/>
          </p:cNvSpPr>
          <p:nvPr>
            <p:ph idx="1"/>
          </p:nvPr>
        </p:nvSpPr>
        <p:spPr/>
        <p:txBody>
          <a:bodyPr/>
          <a:lstStyle/>
          <a:p>
            <a:r>
              <a:rPr lang="en-US" dirty="0"/>
              <a:t>Python indexes go [inclusive : exclusive]</a:t>
            </a:r>
          </a:p>
          <a:p>
            <a:r>
              <a:rPr lang="en-US" dirty="0"/>
              <a:t>When you say range(4), it’s equivalent to range(0, 4)</a:t>
            </a:r>
          </a:p>
          <a:p>
            <a:r>
              <a:rPr lang="en-US" dirty="0"/>
              <a:t>The set of integers in [0, 4) are</a:t>
            </a:r>
          </a:p>
          <a:p>
            <a:r>
              <a:rPr lang="en-US" dirty="0"/>
              <a:t>0, 1, 2, 3</a:t>
            </a:r>
          </a:p>
          <a:p>
            <a:r>
              <a:rPr lang="en-US" dirty="0"/>
              <a:t>Python Supports negative indices</a:t>
            </a:r>
          </a:p>
          <a:p>
            <a:pPr marL="0" indent="0">
              <a:buNone/>
            </a:pPr>
            <a:r>
              <a:rPr lang="en-US" dirty="0"/>
              <a:t>-1 – last</a:t>
            </a:r>
          </a:p>
          <a:p>
            <a:pPr marL="0" indent="0">
              <a:buNone/>
            </a:pPr>
            <a:r>
              <a:rPr lang="en-US" dirty="0"/>
              <a:t>-2 – Second to last</a:t>
            </a:r>
          </a:p>
          <a:p>
            <a:pPr marL="0" indent="0">
              <a:buNone/>
            </a:pPr>
            <a:r>
              <a:rPr lang="en-US" dirty="0" err="1"/>
              <a:t>etc</a:t>
            </a:r>
            <a:endParaRPr lang="en-US" dirty="0"/>
          </a:p>
        </p:txBody>
      </p:sp>
    </p:spTree>
    <p:extLst>
      <p:ext uri="{BB962C8B-B14F-4D97-AF65-F5344CB8AC3E}">
        <p14:creationId xmlns:p14="http://schemas.microsoft.com/office/powerpoint/2010/main" val="1248906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A1BDB-581F-49E6-909E-0B4F10EB7FA8}"/>
              </a:ext>
            </a:extLst>
          </p:cNvPr>
          <p:cNvSpPr>
            <a:spLocks noGrp="1"/>
          </p:cNvSpPr>
          <p:nvPr>
            <p:ph type="title"/>
          </p:nvPr>
        </p:nvSpPr>
        <p:spPr/>
        <p:txBody>
          <a:bodyPr/>
          <a:lstStyle/>
          <a:p>
            <a:r>
              <a:rPr lang="en-US" dirty="0"/>
              <a:t>Predict Indexing Outputs</a:t>
            </a:r>
          </a:p>
        </p:txBody>
      </p:sp>
      <p:sp>
        <p:nvSpPr>
          <p:cNvPr id="6" name="Rectangle 1">
            <a:extLst>
              <a:ext uri="{FF2B5EF4-FFF2-40B4-BE49-F238E27FC236}">
                <a16:creationId xmlns:a16="http://schemas.microsoft.com/office/drawing/2014/main" id="{E8D5AFBC-6E99-4480-A811-BD719CAE62E0}"/>
              </a:ext>
            </a:extLst>
          </p:cNvPr>
          <p:cNvSpPr>
            <a:spLocks noGrp="1" noChangeArrowheads="1"/>
          </p:cNvSpPr>
          <p:nvPr>
            <p:ph idx="1"/>
          </p:nvPr>
        </p:nvSpPr>
        <p:spPr bwMode="auto">
          <a:xfrm>
            <a:off x="7824085" y="305068"/>
            <a:ext cx="3684104" cy="624786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JetBrains Mono"/>
              </a:rPr>
              <a:t>import </a:t>
            </a:r>
            <a:r>
              <a:rPr kumimoji="0" lang="en-US" altLang="en-US" sz="2000" b="0" i="0" u="none" strike="noStrike" cap="none" normalizeH="0" baseline="0" dirty="0" err="1">
                <a:ln>
                  <a:noFill/>
                </a:ln>
                <a:solidFill>
                  <a:srgbClr val="A9B7C6"/>
                </a:solidFill>
                <a:effectLst/>
                <a:latin typeface="JetBrains Mono"/>
              </a:rPr>
              <a:t>numpy</a:t>
            </a: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CC7832"/>
                </a:solidFill>
                <a:effectLst/>
                <a:latin typeface="JetBrains Mono"/>
              </a:rPr>
              <a:t>as </a:t>
            </a:r>
            <a:r>
              <a:rPr kumimoji="0" lang="en-US" altLang="en-US" sz="2000" b="0" i="0" u="none" strike="noStrike" cap="none" normalizeH="0" baseline="0" dirty="0">
                <a:ln>
                  <a:noFill/>
                </a:ln>
                <a:solidFill>
                  <a:srgbClr val="A9B7C6"/>
                </a:solidFill>
                <a:effectLst/>
                <a:latin typeface="JetBrains Mono"/>
              </a:rPr>
              <a:t>np</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x = </a:t>
            </a:r>
            <a:r>
              <a:rPr kumimoji="0" lang="en-US" altLang="en-US" sz="2000" b="0" i="0" u="none" strike="noStrike" cap="none" normalizeH="0" baseline="0" dirty="0" err="1">
                <a:ln>
                  <a:noFill/>
                </a:ln>
                <a:solidFill>
                  <a:srgbClr val="A9B7C6"/>
                </a:solidFill>
                <a:effectLst/>
                <a:latin typeface="JetBrains Mono"/>
              </a:rPr>
              <a:t>np.array</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6897BB"/>
                </a:solidFill>
                <a:effectLst/>
                <a:latin typeface="JetBrains Mono"/>
              </a:rPr>
              <a:t>1</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6897BB"/>
                </a:solidFill>
                <a:effectLst/>
                <a:latin typeface="JetBrains Mono"/>
              </a:rPr>
              <a:t>2</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6897BB"/>
                </a:solidFill>
                <a:effectLst/>
                <a:latin typeface="JetBrains Mono"/>
              </a:rPr>
              <a:t>3</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CC7832"/>
                </a:solidFill>
                <a:effectLst/>
                <a:latin typeface="JetBrains Mono"/>
              </a:rPr>
              <a:t>,</a:t>
            </a:r>
            <a:br>
              <a:rPr kumimoji="0" lang="en-US" altLang="en-US" sz="2000" b="0" i="0" u="none" strike="noStrike" cap="none" normalizeH="0" baseline="0" dirty="0">
                <a:ln>
                  <a:noFill/>
                </a:ln>
                <a:solidFill>
                  <a:srgbClr val="CC7832"/>
                </a:solidFill>
                <a:effectLst/>
                <a:latin typeface="JetBrains Mono"/>
              </a:rPr>
            </a:b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897BB"/>
                </a:solidFill>
                <a:effectLst/>
                <a:latin typeface="JetBrains Mono"/>
              </a:rPr>
              <a:t>4</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6897BB"/>
                </a:solidFill>
                <a:effectLst/>
                <a:latin typeface="JetBrains Mono"/>
              </a:rPr>
              <a:t>5</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6897BB"/>
                </a:solidFill>
                <a:effectLst/>
                <a:latin typeface="JetBrains Mono"/>
              </a:rPr>
              <a:t>6</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CC7832"/>
                </a:solidFill>
                <a:effectLst/>
                <a:latin typeface="JetBrains Mono"/>
              </a:rPr>
              <a:t>,</a:t>
            </a:r>
            <a:br>
              <a:rPr kumimoji="0" lang="en-US" altLang="en-US" sz="2000" b="0" i="0" u="none" strike="noStrike" cap="none" normalizeH="0" baseline="0" dirty="0">
                <a:ln>
                  <a:noFill/>
                </a:ln>
                <a:solidFill>
                  <a:srgbClr val="CC7832"/>
                </a:solidFill>
                <a:effectLst/>
                <a:latin typeface="JetBrains Mono"/>
              </a:rPr>
            </a:b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897BB"/>
                </a:solidFill>
                <a:effectLst/>
                <a:latin typeface="JetBrains Mono"/>
              </a:rPr>
              <a:t>7</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6897BB"/>
                </a:solidFill>
                <a:effectLst/>
                <a:latin typeface="JetBrains Mono"/>
              </a:rPr>
              <a:t>8</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6897BB"/>
                </a:solidFill>
                <a:effectLst/>
                <a:latin typeface="JetBrains Mono"/>
              </a:rPr>
              <a:t>9</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A = x[</a:t>
            </a:r>
            <a:r>
              <a:rPr kumimoji="0" lang="en-US" altLang="en-US" sz="2000" b="0" i="0" u="none" strike="noStrike" cap="none" normalizeH="0" baseline="0" dirty="0">
                <a:ln>
                  <a:noFill/>
                </a:ln>
                <a:solidFill>
                  <a:srgbClr val="6897BB"/>
                </a:solidFill>
                <a:effectLst/>
                <a:latin typeface="JetBrains Mono"/>
              </a:rPr>
              <a:t>3</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6897BB"/>
                </a:solidFill>
                <a:effectLst/>
                <a:latin typeface="JetBrains Mono"/>
              </a:rPr>
              <a:t>3</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B = x[</a:t>
            </a:r>
            <a:r>
              <a:rPr kumimoji="0" lang="en-US" altLang="en-US" sz="2000" b="0" i="0" u="none" strike="noStrike" cap="none" normalizeH="0" baseline="0" dirty="0">
                <a:ln>
                  <a:noFill/>
                </a:ln>
                <a:solidFill>
                  <a:srgbClr val="6897BB"/>
                </a:solidFill>
                <a:effectLst/>
                <a:latin typeface="JetBrains Mono"/>
              </a:rPr>
              <a:t>0</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C = x[</a:t>
            </a:r>
            <a:r>
              <a:rPr kumimoji="0" lang="en-US" altLang="en-US" sz="2000" b="0" i="0" u="none" strike="noStrike" cap="none" normalizeH="0" baseline="0" dirty="0">
                <a:ln>
                  <a:noFill/>
                </a:ln>
                <a:solidFill>
                  <a:srgbClr val="6897BB"/>
                </a:solidFill>
                <a:effectLst/>
                <a:latin typeface="JetBrains Mono"/>
              </a:rPr>
              <a:t>1</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6897BB"/>
                </a:solidFill>
                <a:effectLst/>
                <a:latin typeface="JetBrains Mono"/>
              </a:rPr>
              <a:t>1</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D = x[</a:t>
            </a:r>
            <a:r>
              <a:rPr kumimoji="0" lang="en-US" altLang="en-US" sz="2000" b="0" i="0" u="none" strike="noStrike" cap="none" normalizeH="0" baseline="0" dirty="0">
                <a:ln>
                  <a:noFill/>
                </a:ln>
                <a:solidFill>
                  <a:srgbClr val="6897BB"/>
                </a:solidFill>
                <a:effectLst/>
                <a:latin typeface="JetBrains Mono"/>
              </a:rPr>
              <a:t>1</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6897BB"/>
                </a:solidFill>
                <a:effectLst/>
                <a:latin typeface="JetBrains Mono"/>
              </a:rPr>
              <a:t>0</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897BB"/>
                </a:solidFill>
                <a:effectLst/>
                <a:latin typeface="JetBrains Mono"/>
              </a:rPr>
              <a:t>3</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8888C6"/>
                </a:solidFill>
                <a:effectLst/>
                <a:latin typeface="JetBrains Mono"/>
              </a:rPr>
              <a:t>print</a:t>
            </a:r>
            <a:r>
              <a:rPr kumimoji="0" lang="en-US" altLang="en-US" sz="2000" b="0" i="0" u="none" strike="noStrike" cap="none" normalizeH="0" baseline="0" dirty="0">
                <a:ln>
                  <a:noFill/>
                </a:ln>
                <a:solidFill>
                  <a:srgbClr val="A9B7C6"/>
                </a:solidFill>
                <a:effectLst/>
                <a:latin typeface="JetBrains Mono"/>
              </a:rPr>
              <a:t>(A)</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8888C6"/>
                </a:solidFill>
                <a:effectLst/>
                <a:latin typeface="JetBrains Mono"/>
              </a:rPr>
              <a:t>print</a:t>
            </a:r>
            <a:r>
              <a:rPr kumimoji="0" lang="en-US" altLang="en-US" sz="2000" b="0" i="0" u="none" strike="noStrike" cap="none" normalizeH="0" baseline="0" dirty="0">
                <a:ln>
                  <a:noFill/>
                </a:ln>
                <a:solidFill>
                  <a:srgbClr val="A9B7C6"/>
                </a:solidFill>
                <a:effectLst/>
                <a:latin typeface="JetBrains Mono"/>
              </a:rPr>
              <a:t>(B)</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8888C6"/>
                </a:solidFill>
                <a:effectLst/>
                <a:latin typeface="JetBrains Mono"/>
              </a:rPr>
              <a:t>print</a:t>
            </a:r>
            <a:r>
              <a:rPr kumimoji="0" lang="en-US" altLang="en-US" sz="2000" b="0" i="0" u="none" strike="noStrike" cap="none" normalizeH="0" baseline="0" dirty="0">
                <a:ln>
                  <a:noFill/>
                </a:ln>
                <a:solidFill>
                  <a:srgbClr val="A9B7C6"/>
                </a:solidFill>
                <a:effectLst/>
                <a:latin typeface="JetBrains Mono"/>
              </a:rPr>
              <a:t>(C)</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8888C6"/>
                </a:solidFill>
                <a:effectLst/>
                <a:latin typeface="JetBrains Mono"/>
              </a:rPr>
              <a:t>print</a:t>
            </a:r>
            <a:r>
              <a:rPr kumimoji="0" lang="en-US" altLang="en-US" sz="2000" b="0" i="0" u="none" strike="noStrike" cap="none" normalizeH="0" baseline="0" dirty="0">
                <a:ln>
                  <a:noFill/>
                </a:ln>
                <a:solidFill>
                  <a:srgbClr val="A9B7C6"/>
                </a:solidFill>
                <a:effectLst/>
                <a:latin typeface="JetBrains Mono"/>
              </a:rPr>
              <a:t>(D)</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8112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34466EC-4E1D-46F3-A84D-1C6DA1D4D600}"/>
              </a:ext>
            </a:extLst>
          </p:cNvPr>
          <p:cNvSpPr>
            <a:spLocks noGrp="1" noChangeArrowheads="1"/>
          </p:cNvSpPr>
          <p:nvPr>
            <p:ph idx="1"/>
          </p:nvPr>
        </p:nvSpPr>
        <p:spPr bwMode="auto">
          <a:xfrm>
            <a:off x="-1" y="-42416"/>
            <a:ext cx="4762832" cy="686341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JetBrains Mono"/>
              </a:rPr>
              <a:t>import </a:t>
            </a:r>
            <a:r>
              <a:rPr kumimoji="0" lang="en-US" altLang="en-US" sz="2000" b="0" i="0" u="none" strike="noStrike" cap="none" normalizeH="0" baseline="0" dirty="0" err="1">
                <a:ln>
                  <a:noFill/>
                </a:ln>
                <a:solidFill>
                  <a:srgbClr val="A9B7C6"/>
                </a:solidFill>
                <a:effectLst/>
                <a:latin typeface="JetBrains Mono"/>
              </a:rPr>
              <a:t>numpy</a:t>
            </a: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CC7832"/>
                </a:solidFill>
                <a:effectLst/>
                <a:latin typeface="JetBrains Mono"/>
              </a:rPr>
              <a:t>as </a:t>
            </a:r>
            <a:r>
              <a:rPr kumimoji="0" lang="en-US" altLang="en-US" sz="2000" b="0" i="0" u="none" strike="noStrike" cap="none" normalizeH="0" baseline="0" dirty="0">
                <a:ln>
                  <a:noFill/>
                </a:ln>
                <a:solidFill>
                  <a:srgbClr val="A9B7C6"/>
                </a:solidFill>
                <a:effectLst/>
                <a:latin typeface="JetBrains Mono"/>
              </a:rPr>
              <a:t>np</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x = </a:t>
            </a:r>
            <a:r>
              <a:rPr kumimoji="0" lang="en-US" altLang="en-US" sz="2000" b="0" i="0" u="none" strike="noStrike" cap="none" normalizeH="0" baseline="0" dirty="0" err="1">
                <a:ln>
                  <a:noFill/>
                </a:ln>
                <a:solidFill>
                  <a:srgbClr val="A9B7C6"/>
                </a:solidFill>
                <a:effectLst/>
                <a:latin typeface="JetBrains Mono"/>
              </a:rPr>
              <a:t>np.array</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6897BB"/>
                </a:solidFill>
                <a:effectLst/>
                <a:latin typeface="JetBrains Mono"/>
              </a:rPr>
              <a:t>1</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6897BB"/>
                </a:solidFill>
                <a:effectLst/>
                <a:latin typeface="JetBrains Mono"/>
              </a:rPr>
              <a:t>2</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6897BB"/>
                </a:solidFill>
                <a:effectLst/>
                <a:latin typeface="JetBrains Mono"/>
              </a:rPr>
              <a:t>3</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CC7832"/>
                </a:solidFill>
                <a:effectLst/>
                <a:latin typeface="JetBrains Mono"/>
              </a:rPr>
              <a:t>,</a:t>
            </a:r>
            <a:br>
              <a:rPr kumimoji="0" lang="en-US" altLang="en-US" sz="2000" b="0" i="0" u="none" strike="noStrike" cap="none" normalizeH="0" baseline="0" dirty="0">
                <a:ln>
                  <a:noFill/>
                </a:ln>
                <a:solidFill>
                  <a:srgbClr val="CC7832"/>
                </a:solidFill>
                <a:effectLst/>
                <a:latin typeface="JetBrains Mono"/>
              </a:rPr>
            </a:b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897BB"/>
                </a:solidFill>
                <a:effectLst/>
                <a:latin typeface="JetBrains Mono"/>
              </a:rPr>
              <a:t>4</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6897BB"/>
                </a:solidFill>
                <a:effectLst/>
                <a:latin typeface="JetBrains Mono"/>
              </a:rPr>
              <a:t>5</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6897BB"/>
                </a:solidFill>
                <a:effectLst/>
                <a:latin typeface="JetBrains Mono"/>
              </a:rPr>
              <a:t>6</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CC7832"/>
                </a:solidFill>
                <a:effectLst/>
                <a:latin typeface="JetBrains Mono"/>
              </a:rPr>
              <a:t>,</a:t>
            </a:r>
            <a:br>
              <a:rPr kumimoji="0" lang="en-US" altLang="en-US" sz="2000" b="0" i="0" u="none" strike="noStrike" cap="none" normalizeH="0" baseline="0" dirty="0">
                <a:ln>
                  <a:noFill/>
                </a:ln>
                <a:solidFill>
                  <a:srgbClr val="CC7832"/>
                </a:solidFill>
                <a:effectLst/>
                <a:latin typeface="JetBrains Mono"/>
              </a:rPr>
            </a:b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897BB"/>
                </a:solidFill>
                <a:effectLst/>
                <a:latin typeface="JetBrains Mono"/>
              </a:rPr>
              <a:t>7</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6897BB"/>
                </a:solidFill>
                <a:effectLst/>
                <a:latin typeface="JetBrains Mono"/>
              </a:rPr>
              <a:t>8</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6897BB"/>
                </a:solidFill>
                <a:effectLst/>
                <a:latin typeface="JetBrains Mono"/>
              </a:rPr>
              <a:t>9</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808080"/>
                </a:solidFill>
                <a:effectLst/>
                <a:latin typeface="JetBrains Mono"/>
              </a:rPr>
              <a:t># A = x[3, 3]</a:t>
            </a:r>
            <a:br>
              <a:rPr kumimoji="0" lang="en-US" altLang="en-US" sz="2000" b="0" i="0" u="none" strike="noStrike" cap="none" normalizeH="0" baseline="0" dirty="0">
                <a:ln>
                  <a:noFill/>
                </a:ln>
                <a:solidFill>
                  <a:srgbClr val="808080"/>
                </a:solidFill>
                <a:effectLst/>
                <a:latin typeface="JetBrains Mono"/>
              </a:rPr>
            </a:br>
            <a:r>
              <a:rPr kumimoji="0" lang="en-US" altLang="en-US" sz="2000" b="0" i="0" u="none" strike="noStrike" cap="none" normalizeH="0" baseline="0" dirty="0">
                <a:ln>
                  <a:noFill/>
                </a:ln>
                <a:solidFill>
                  <a:srgbClr val="808080"/>
                </a:solidFill>
                <a:effectLst/>
                <a:latin typeface="JetBrains Mono"/>
              </a:rPr>
              <a:t># </a:t>
            </a:r>
            <a:r>
              <a:rPr kumimoji="0" lang="en-US" altLang="en-US" sz="2000" b="0" i="0" u="none" strike="noStrike" cap="none" normalizeH="0" baseline="0" dirty="0" err="1">
                <a:ln>
                  <a:noFill/>
                </a:ln>
                <a:solidFill>
                  <a:srgbClr val="808080"/>
                </a:solidFill>
                <a:effectLst/>
                <a:latin typeface="JetBrains Mono"/>
              </a:rPr>
              <a:t>IndexError</a:t>
            </a:r>
            <a:r>
              <a:rPr kumimoji="0" lang="en-US" altLang="en-US" sz="2000" b="0" i="0" u="none" strike="noStrike" cap="none" normalizeH="0" baseline="0" dirty="0">
                <a:ln>
                  <a:noFill/>
                </a:ln>
                <a:solidFill>
                  <a:srgbClr val="808080"/>
                </a:solidFill>
                <a:effectLst/>
                <a:latin typeface="JetBrains Mono"/>
              </a:rPr>
              <a:t>: index 3 is out of bounds for axis 0 with size 3</a:t>
            </a:r>
            <a:br>
              <a:rPr kumimoji="0" lang="en-US" altLang="en-US" sz="2000" b="0" i="0" u="none" strike="noStrike" cap="none" normalizeH="0" baseline="0" dirty="0">
                <a:ln>
                  <a:noFill/>
                </a:ln>
                <a:solidFill>
                  <a:srgbClr val="808080"/>
                </a:solidFill>
                <a:effectLst/>
                <a:latin typeface="JetBrains Mono"/>
              </a:rPr>
            </a:br>
            <a:br>
              <a:rPr kumimoji="0" lang="en-US" altLang="en-US" sz="2000" b="0" i="0" u="none" strike="noStrike" cap="none" normalizeH="0" baseline="0" dirty="0">
                <a:ln>
                  <a:noFill/>
                </a:ln>
                <a:solidFill>
                  <a:srgbClr val="808080"/>
                </a:solidFill>
                <a:effectLst/>
                <a:latin typeface="JetBrains Mono"/>
              </a:rPr>
            </a:br>
            <a:r>
              <a:rPr kumimoji="0" lang="en-US" altLang="en-US" sz="2000" b="0" i="0" u="none" strike="noStrike" cap="none" normalizeH="0" baseline="0" dirty="0">
                <a:ln>
                  <a:noFill/>
                </a:ln>
                <a:solidFill>
                  <a:srgbClr val="A9B7C6"/>
                </a:solidFill>
                <a:effectLst/>
                <a:latin typeface="JetBrains Mono"/>
              </a:rPr>
              <a:t>B = x[</a:t>
            </a:r>
            <a:r>
              <a:rPr kumimoji="0" lang="en-US" altLang="en-US" sz="2000" b="0" i="0" u="none" strike="noStrike" cap="none" normalizeH="0" baseline="0" dirty="0">
                <a:ln>
                  <a:noFill/>
                </a:ln>
                <a:solidFill>
                  <a:srgbClr val="6897BB"/>
                </a:solidFill>
                <a:effectLst/>
                <a:latin typeface="JetBrains Mono"/>
              </a:rPr>
              <a:t>0</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C = x[</a:t>
            </a:r>
            <a:r>
              <a:rPr kumimoji="0" lang="en-US" altLang="en-US" sz="2000" b="0" i="0" u="none" strike="noStrike" cap="none" normalizeH="0" baseline="0" dirty="0">
                <a:ln>
                  <a:noFill/>
                </a:ln>
                <a:solidFill>
                  <a:srgbClr val="6897BB"/>
                </a:solidFill>
                <a:effectLst/>
                <a:latin typeface="JetBrains Mono"/>
              </a:rPr>
              <a:t>1</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6897BB"/>
                </a:solidFill>
                <a:effectLst/>
                <a:latin typeface="JetBrains Mono"/>
              </a:rPr>
              <a:t>1</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D = x[</a:t>
            </a:r>
            <a:r>
              <a:rPr kumimoji="0" lang="en-US" altLang="en-US" sz="2000" b="0" i="0" u="none" strike="noStrike" cap="none" normalizeH="0" baseline="0" dirty="0">
                <a:ln>
                  <a:noFill/>
                </a:ln>
                <a:solidFill>
                  <a:srgbClr val="6897BB"/>
                </a:solidFill>
                <a:effectLst/>
                <a:latin typeface="JetBrains Mono"/>
              </a:rPr>
              <a:t>1</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6897BB"/>
                </a:solidFill>
                <a:effectLst/>
                <a:latin typeface="JetBrains Mono"/>
              </a:rPr>
              <a:t>0</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897BB"/>
                </a:solidFill>
                <a:effectLst/>
                <a:latin typeface="JetBrains Mono"/>
              </a:rPr>
              <a:t>3</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808080"/>
                </a:solidFill>
                <a:effectLst/>
                <a:latin typeface="JetBrains Mono"/>
              </a:rPr>
              <a:t>#print(A)</a:t>
            </a:r>
            <a:br>
              <a:rPr kumimoji="0" lang="en-US" altLang="en-US" sz="2000" b="0" i="0" u="none" strike="noStrike" cap="none" normalizeH="0" baseline="0" dirty="0">
                <a:ln>
                  <a:noFill/>
                </a:ln>
                <a:solidFill>
                  <a:srgbClr val="808080"/>
                </a:solidFill>
                <a:effectLst/>
                <a:latin typeface="JetBrains Mono"/>
              </a:rPr>
            </a:br>
            <a:r>
              <a:rPr kumimoji="0" lang="en-US" altLang="en-US" sz="2000" b="0" i="0" u="none" strike="noStrike" cap="none" normalizeH="0" baseline="0" dirty="0">
                <a:ln>
                  <a:noFill/>
                </a:ln>
                <a:solidFill>
                  <a:srgbClr val="8888C6"/>
                </a:solidFill>
                <a:effectLst/>
                <a:latin typeface="JetBrains Mono"/>
              </a:rPr>
              <a:t>print</a:t>
            </a:r>
            <a:r>
              <a:rPr kumimoji="0" lang="en-US" altLang="en-US" sz="2000" b="0" i="0" u="none" strike="noStrike" cap="none" normalizeH="0" baseline="0" dirty="0">
                <a:ln>
                  <a:noFill/>
                </a:ln>
                <a:solidFill>
                  <a:srgbClr val="A9B7C6"/>
                </a:solidFill>
                <a:effectLst/>
                <a:latin typeface="JetBrains Mono"/>
              </a:rPr>
              <a:t>(B)</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8888C6"/>
                </a:solidFill>
                <a:effectLst/>
                <a:latin typeface="JetBrains Mono"/>
              </a:rPr>
              <a:t>print</a:t>
            </a:r>
            <a:r>
              <a:rPr kumimoji="0" lang="en-US" altLang="en-US" sz="2000" b="0" i="0" u="none" strike="noStrike" cap="none" normalizeH="0" baseline="0" dirty="0">
                <a:ln>
                  <a:noFill/>
                </a:ln>
                <a:solidFill>
                  <a:srgbClr val="A9B7C6"/>
                </a:solidFill>
                <a:effectLst/>
                <a:latin typeface="JetBrains Mono"/>
              </a:rPr>
              <a:t>(C)</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8888C6"/>
                </a:solidFill>
                <a:effectLst/>
                <a:latin typeface="JetBrains Mono"/>
              </a:rPr>
              <a:t>print</a:t>
            </a:r>
            <a:r>
              <a:rPr kumimoji="0" lang="en-US" altLang="en-US" sz="2000" b="0" i="0" u="none" strike="noStrike" cap="none" normalizeH="0" baseline="0" dirty="0">
                <a:ln>
                  <a:noFill/>
                </a:ln>
                <a:solidFill>
                  <a:srgbClr val="A9B7C6"/>
                </a:solidFill>
                <a:effectLst/>
                <a:latin typeface="JetBrains Mono"/>
              </a:rPr>
              <a:t>(D)</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2379E8F1-355E-4C14-9F98-6B93CF2BCE9B}"/>
              </a:ext>
            </a:extLst>
          </p:cNvPr>
          <p:cNvSpPr txBox="1"/>
          <p:nvPr/>
        </p:nvSpPr>
        <p:spPr>
          <a:xfrm>
            <a:off x="5206116" y="1277639"/>
            <a:ext cx="6768547" cy="3539430"/>
          </a:xfrm>
          <a:prstGeom prst="rect">
            <a:avLst/>
          </a:prstGeom>
          <a:noFill/>
        </p:spPr>
        <p:txBody>
          <a:bodyPr wrap="square">
            <a:spAutoFit/>
          </a:bodyPr>
          <a:lstStyle/>
          <a:p>
            <a:r>
              <a:rPr lang="en-US" sz="3200" dirty="0">
                <a:latin typeface="Courier New" panose="02070309020205020404" pitchFamily="49" charset="0"/>
                <a:cs typeface="Courier New" panose="02070309020205020404" pitchFamily="49" charset="0"/>
              </a:rPr>
              <a:t>[1 2 3]</a:t>
            </a:r>
          </a:p>
          <a:p>
            <a:endParaRPr lang="en-US" sz="3200" dirty="0">
              <a:latin typeface="Courier New" panose="02070309020205020404" pitchFamily="49" charset="0"/>
              <a:cs typeface="Courier New" panose="02070309020205020404" pitchFamily="49" charset="0"/>
            </a:endParaRPr>
          </a:p>
          <a:p>
            <a:r>
              <a:rPr lang="en-US" sz="3200" dirty="0">
                <a:latin typeface="Courier New" panose="02070309020205020404" pitchFamily="49" charset="0"/>
                <a:cs typeface="Courier New" panose="02070309020205020404" pitchFamily="49" charset="0"/>
              </a:rPr>
              <a:t>[[5 6]</a:t>
            </a:r>
          </a:p>
          <a:p>
            <a:r>
              <a:rPr lang="en-US" sz="3200" dirty="0">
                <a:latin typeface="Courier New" panose="02070309020205020404" pitchFamily="49" charset="0"/>
                <a:cs typeface="Courier New" panose="02070309020205020404" pitchFamily="49" charset="0"/>
              </a:rPr>
              <a:t> [8 9]]</a:t>
            </a:r>
          </a:p>
          <a:p>
            <a:endParaRPr lang="en-US" sz="3200" dirty="0">
              <a:latin typeface="Courier New" panose="02070309020205020404" pitchFamily="49" charset="0"/>
              <a:cs typeface="Courier New" panose="02070309020205020404" pitchFamily="49" charset="0"/>
            </a:endParaRPr>
          </a:p>
          <a:p>
            <a:r>
              <a:rPr lang="en-US" sz="3200" dirty="0">
                <a:latin typeface="Courier New" panose="02070309020205020404" pitchFamily="49" charset="0"/>
                <a:cs typeface="Courier New" panose="02070309020205020404" pitchFamily="49" charset="0"/>
              </a:rPr>
              <a:t>[4 5 6]</a:t>
            </a:r>
          </a:p>
          <a:p>
            <a:endParaRPr lang="en-US"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74879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949F3-08B5-4DC6-9F43-008C027F9F28}"/>
              </a:ext>
            </a:extLst>
          </p:cNvPr>
          <p:cNvSpPr>
            <a:spLocks noGrp="1"/>
          </p:cNvSpPr>
          <p:nvPr>
            <p:ph type="title"/>
          </p:nvPr>
        </p:nvSpPr>
        <p:spPr/>
        <p:txBody>
          <a:bodyPr/>
          <a:lstStyle/>
          <a:p>
            <a:r>
              <a:rPr lang="en-US" dirty="0"/>
              <a:t>Python For Loop Example</a:t>
            </a:r>
          </a:p>
        </p:txBody>
      </p:sp>
      <p:sp>
        <p:nvSpPr>
          <p:cNvPr id="3" name="Content Placeholder 2">
            <a:extLst>
              <a:ext uri="{FF2B5EF4-FFF2-40B4-BE49-F238E27FC236}">
                <a16:creationId xmlns:a16="http://schemas.microsoft.com/office/drawing/2014/main" id="{6736DBA4-2653-4C5F-93BE-396E13F4471B}"/>
              </a:ext>
            </a:extLst>
          </p:cNvPr>
          <p:cNvSpPr>
            <a:spLocks noGrp="1"/>
          </p:cNvSpPr>
          <p:nvPr>
            <p:ph idx="1"/>
          </p:nvPr>
        </p:nvSpPr>
        <p:spPr/>
        <p:txBody>
          <a:bodyPr>
            <a:normAutofit lnSpcReduction="10000"/>
          </a:bodyPr>
          <a:lstStyle/>
          <a:p>
            <a:r>
              <a:rPr lang="en-US" dirty="0"/>
              <a:t>Write a script to print the following pattern:</a:t>
            </a:r>
          </a:p>
          <a:p>
            <a:pPr marL="0" indent="0">
              <a:buNone/>
            </a:pPr>
            <a:r>
              <a:rPr lang="en-US" dirty="0">
                <a:latin typeface="Courier New" panose="02070309020205020404" pitchFamily="49" charset="0"/>
                <a:cs typeface="Courier New" panose="02070309020205020404" pitchFamily="49" charset="0"/>
              </a:rPr>
              <a:t>1</a:t>
            </a:r>
          </a:p>
          <a:p>
            <a:pPr marL="0" indent="0">
              <a:buNone/>
            </a:pPr>
            <a:r>
              <a:rPr lang="en-US" dirty="0">
                <a:latin typeface="Courier New" panose="02070309020205020404" pitchFamily="49" charset="0"/>
                <a:cs typeface="Courier New" panose="02070309020205020404" pitchFamily="49" charset="0"/>
              </a:rPr>
              <a:t>1  3</a:t>
            </a:r>
          </a:p>
          <a:p>
            <a:pPr marL="0" indent="0">
              <a:buNone/>
            </a:pPr>
            <a:r>
              <a:rPr lang="en-US" dirty="0">
                <a:latin typeface="Courier New" panose="02070309020205020404" pitchFamily="49" charset="0"/>
                <a:cs typeface="Courier New" panose="02070309020205020404" pitchFamily="49" charset="0"/>
              </a:rPr>
              <a:t>1  4  7</a:t>
            </a:r>
          </a:p>
          <a:p>
            <a:pPr marL="0" indent="0">
              <a:buNone/>
            </a:pPr>
            <a:r>
              <a:rPr lang="en-US" dirty="0">
                <a:latin typeface="Courier New" panose="02070309020205020404" pitchFamily="49" charset="0"/>
                <a:cs typeface="Courier New" panose="02070309020205020404" pitchFamily="49" charset="0"/>
              </a:rPr>
              <a:t>1  5  9  13</a:t>
            </a:r>
          </a:p>
          <a:p>
            <a:pPr marL="0" indent="0">
              <a:buNone/>
            </a:pPr>
            <a:r>
              <a:rPr lang="en-US" dirty="0">
                <a:latin typeface="Courier New" panose="02070309020205020404" pitchFamily="49" charset="0"/>
                <a:cs typeface="Courier New" panose="02070309020205020404" pitchFamily="49" charset="0"/>
              </a:rPr>
              <a:t>1  6  11 16 21</a:t>
            </a:r>
          </a:p>
          <a:p>
            <a:pPr marL="514350" indent="-514350">
              <a:buAutoNum type="arabicPlain"/>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https://docs.python.org/3/library/functions.html#print</a:t>
            </a:r>
          </a:p>
        </p:txBody>
      </p:sp>
    </p:spTree>
    <p:extLst>
      <p:ext uri="{BB962C8B-B14F-4D97-AF65-F5344CB8AC3E}">
        <p14:creationId xmlns:p14="http://schemas.microsoft.com/office/powerpoint/2010/main" val="2448232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43FB79D-0777-4782-A27A-6CC3A05BB42D}"/>
              </a:ext>
            </a:extLst>
          </p:cNvPr>
          <p:cNvSpPr>
            <a:spLocks noGrp="1" noChangeArrowheads="1"/>
          </p:cNvSpPr>
          <p:nvPr>
            <p:ph idx="1"/>
          </p:nvPr>
        </p:nvSpPr>
        <p:spPr bwMode="auto">
          <a:xfrm>
            <a:off x="115510" y="515275"/>
            <a:ext cx="8075212" cy="52014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a:ln>
                  <a:noFill/>
                </a:ln>
                <a:solidFill>
                  <a:srgbClr val="CC7832"/>
                </a:solidFill>
                <a:effectLst/>
                <a:latin typeface="JetBrains Mono"/>
              </a:rPr>
              <a:t>for </a:t>
            </a:r>
            <a:r>
              <a:rPr kumimoji="0" lang="en-US" altLang="en-US" sz="4400" b="0" i="0" u="none" strike="noStrike" cap="none" normalizeH="0" baseline="0" dirty="0" err="1">
                <a:ln>
                  <a:noFill/>
                </a:ln>
                <a:solidFill>
                  <a:srgbClr val="A9B7C6"/>
                </a:solidFill>
                <a:effectLst/>
                <a:latin typeface="JetBrains Mono"/>
              </a:rPr>
              <a:t>i</a:t>
            </a:r>
            <a:r>
              <a:rPr kumimoji="0" lang="en-US" altLang="en-US" sz="4400" b="0" i="0" u="none" strike="noStrike" cap="none" normalizeH="0" baseline="0" dirty="0">
                <a:ln>
                  <a:noFill/>
                </a:ln>
                <a:solidFill>
                  <a:srgbClr val="A9B7C6"/>
                </a:solidFill>
                <a:effectLst/>
                <a:latin typeface="JetBrains Mono"/>
              </a:rPr>
              <a:t> </a:t>
            </a:r>
            <a:r>
              <a:rPr kumimoji="0" lang="en-US" altLang="en-US" sz="4400" b="0" i="0" u="none" strike="noStrike" cap="none" normalizeH="0" baseline="0" dirty="0">
                <a:ln>
                  <a:noFill/>
                </a:ln>
                <a:solidFill>
                  <a:srgbClr val="CC7832"/>
                </a:solidFill>
                <a:effectLst/>
                <a:latin typeface="JetBrains Mono"/>
              </a:rPr>
              <a:t>in </a:t>
            </a:r>
            <a:r>
              <a:rPr kumimoji="0" lang="en-US" altLang="en-US" sz="4400" b="0" i="0" u="none" strike="noStrike" cap="none" normalizeH="0" baseline="0" dirty="0">
                <a:ln>
                  <a:noFill/>
                </a:ln>
                <a:solidFill>
                  <a:srgbClr val="8888C6"/>
                </a:solidFill>
                <a:effectLst/>
                <a:latin typeface="JetBrains Mono"/>
              </a:rPr>
              <a:t>range</a:t>
            </a:r>
            <a:r>
              <a:rPr kumimoji="0" lang="en-US" altLang="en-US" sz="4400" b="0" i="0" u="none" strike="noStrike" cap="none" normalizeH="0" baseline="0" dirty="0">
                <a:ln>
                  <a:noFill/>
                </a:ln>
                <a:solidFill>
                  <a:srgbClr val="A9B7C6"/>
                </a:solidFill>
                <a:effectLst/>
                <a:latin typeface="JetBrains Mono"/>
              </a:rPr>
              <a:t>(</a:t>
            </a:r>
            <a:r>
              <a:rPr kumimoji="0" lang="en-US" altLang="en-US" sz="4400" b="0" i="0" u="none" strike="noStrike" cap="none" normalizeH="0" baseline="0" dirty="0">
                <a:ln>
                  <a:noFill/>
                </a:ln>
                <a:solidFill>
                  <a:srgbClr val="6897BB"/>
                </a:solidFill>
                <a:effectLst/>
                <a:latin typeface="JetBrains Mono"/>
              </a:rPr>
              <a:t>5</a:t>
            </a:r>
            <a:r>
              <a:rPr kumimoji="0" lang="en-US" altLang="en-US" sz="4400" b="0" i="0" u="none" strike="noStrike" cap="none" normalizeH="0" baseline="0" dirty="0">
                <a:ln>
                  <a:noFill/>
                </a:ln>
                <a:solidFill>
                  <a:srgbClr val="A9B7C6"/>
                </a:solidFill>
                <a:effectLst/>
                <a:latin typeface="JetBrains Mono"/>
              </a:rPr>
              <a:t>):</a:t>
            </a:r>
            <a:br>
              <a:rPr kumimoji="0" lang="en-US" altLang="en-US" sz="4400" b="0" i="0" u="none" strike="noStrike" cap="none" normalizeH="0" baseline="0" dirty="0">
                <a:ln>
                  <a:noFill/>
                </a:ln>
                <a:solidFill>
                  <a:srgbClr val="A9B7C6"/>
                </a:solidFill>
                <a:effectLst/>
                <a:latin typeface="JetBrains Mono"/>
              </a:rPr>
            </a:br>
            <a:r>
              <a:rPr kumimoji="0" lang="en-US" altLang="en-US" sz="4400" b="0" i="0" u="none" strike="noStrike" cap="none" normalizeH="0" baseline="0" dirty="0">
                <a:ln>
                  <a:noFill/>
                </a:ln>
                <a:solidFill>
                  <a:srgbClr val="A9B7C6"/>
                </a:solidFill>
                <a:effectLst/>
                <a:latin typeface="JetBrains Mono"/>
              </a:rPr>
              <a:t>    </a:t>
            </a:r>
            <a:r>
              <a:rPr kumimoji="0" lang="en-US" altLang="en-US" sz="4400" b="0" i="0" u="none" strike="noStrike" cap="none" normalizeH="0" baseline="0" dirty="0">
                <a:ln>
                  <a:noFill/>
                </a:ln>
                <a:solidFill>
                  <a:srgbClr val="CC7832"/>
                </a:solidFill>
                <a:effectLst/>
                <a:latin typeface="JetBrains Mono"/>
              </a:rPr>
              <a:t>for </a:t>
            </a:r>
            <a:r>
              <a:rPr kumimoji="0" lang="en-US" altLang="en-US" sz="4400" b="0" i="0" u="none" strike="noStrike" cap="none" normalizeH="0" baseline="0" dirty="0">
                <a:ln>
                  <a:noFill/>
                </a:ln>
                <a:solidFill>
                  <a:srgbClr val="A9B7C6"/>
                </a:solidFill>
                <a:effectLst/>
                <a:latin typeface="JetBrains Mono"/>
              </a:rPr>
              <a:t>j </a:t>
            </a:r>
            <a:r>
              <a:rPr kumimoji="0" lang="en-US" altLang="en-US" sz="4400" b="0" i="0" u="none" strike="noStrike" cap="none" normalizeH="0" baseline="0" dirty="0">
                <a:ln>
                  <a:noFill/>
                </a:ln>
                <a:solidFill>
                  <a:srgbClr val="CC7832"/>
                </a:solidFill>
                <a:effectLst/>
                <a:latin typeface="JetBrains Mono"/>
              </a:rPr>
              <a:t>in </a:t>
            </a:r>
            <a:r>
              <a:rPr kumimoji="0" lang="en-US" altLang="en-US" sz="4400" b="0" i="0" u="none" strike="noStrike" cap="none" normalizeH="0" baseline="0" dirty="0">
                <a:ln>
                  <a:noFill/>
                </a:ln>
                <a:solidFill>
                  <a:srgbClr val="8888C6"/>
                </a:solidFill>
                <a:effectLst/>
                <a:latin typeface="JetBrains Mono"/>
              </a:rPr>
              <a:t>range</a:t>
            </a:r>
            <a:r>
              <a:rPr kumimoji="0" lang="en-US" altLang="en-US" sz="4400" b="0" i="0" u="none" strike="noStrike" cap="none" normalizeH="0" baseline="0" dirty="0">
                <a:ln>
                  <a:noFill/>
                </a:ln>
                <a:solidFill>
                  <a:srgbClr val="A9B7C6"/>
                </a:solidFill>
                <a:effectLst/>
                <a:latin typeface="JetBrains Mono"/>
              </a:rPr>
              <a:t>(i+</a:t>
            </a:r>
            <a:r>
              <a:rPr kumimoji="0" lang="en-US" altLang="en-US" sz="4400" b="0" i="0" u="none" strike="noStrike" cap="none" normalizeH="0" baseline="0" dirty="0">
                <a:ln>
                  <a:noFill/>
                </a:ln>
                <a:solidFill>
                  <a:srgbClr val="6897BB"/>
                </a:solidFill>
                <a:effectLst/>
                <a:latin typeface="JetBrains Mono"/>
              </a:rPr>
              <a:t>1</a:t>
            </a:r>
            <a:r>
              <a:rPr kumimoji="0" lang="en-US" altLang="en-US" sz="4400" b="0" i="0" u="none" strike="noStrike" cap="none" normalizeH="0" baseline="0" dirty="0">
                <a:ln>
                  <a:noFill/>
                </a:ln>
                <a:solidFill>
                  <a:srgbClr val="A9B7C6"/>
                </a:solidFill>
                <a:effectLst/>
                <a:latin typeface="JetBrains Mono"/>
              </a:rPr>
              <a:t>):</a:t>
            </a:r>
            <a:br>
              <a:rPr kumimoji="0" lang="en-US" altLang="en-US" sz="4400" b="0" i="0" u="none" strike="noStrike" cap="none" normalizeH="0" baseline="0" dirty="0">
                <a:ln>
                  <a:noFill/>
                </a:ln>
                <a:solidFill>
                  <a:srgbClr val="A9B7C6"/>
                </a:solidFill>
                <a:effectLst/>
                <a:latin typeface="JetBrains Mono"/>
              </a:rPr>
            </a:br>
            <a:r>
              <a:rPr kumimoji="0" lang="en-US" altLang="en-US" sz="4400" b="0" i="0" u="none" strike="noStrike" cap="none" normalizeH="0" baseline="0" dirty="0">
                <a:ln>
                  <a:noFill/>
                </a:ln>
                <a:solidFill>
                  <a:srgbClr val="A9B7C6"/>
                </a:solidFill>
                <a:effectLst/>
                <a:latin typeface="JetBrains Mono"/>
              </a:rPr>
              <a:t>        </a:t>
            </a:r>
            <a:r>
              <a:rPr kumimoji="0" lang="en-US" altLang="en-US" sz="4400" b="0" i="0" u="none" strike="noStrike" cap="none" normalizeH="0" baseline="0" dirty="0">
                <a:ln>
                  <a:noFill/>
                </a:ln>
                <a:solidFill>
                  <a:srgbClr val="CC7832"/>
                </a:solidFill>
                <a:effectLst/>
                <a:latin typeface="JetBrains Mono"/>
              </a:rPr>
              <a:t>if </a:t>
            </a:r>
            <a:r>
              <a:rPr kumimoji="0" lang="en-US" altLang="en-US" sz="4400" b="0" i="0" u="none" strike="noStrike" cap="none" normalizeH="0" baseline="0" dirty="0" err="1">
                <a:ln>
                  <a:noFill/>
                </a:ln>
                <a:solidFill>
                  <a:srgbClr val="A9B7C6"/>
                </a:solidFill>
                <a:effectLst/>
                <a:latin typeface="JetBrains Mono"/>
              </a:rPr>
              <a:t>i</a:t>
            </a:r>
            <a:r>
              <a:rPr kumimoji="0" lang="en-US" altLang="en-US" sz="4400" b="0" i="0" u="none" strike="noStrike" cap="none" normalizeH="0" baseline="0" dirty="0">
                <a:ln>
                  <a:noFill/>
                </a:ln>
                <a:solidFill>
                  <a:srgbClr val="A9B7C6"/>
                </a:solidFill>
                <a:effectLst/>
                <a:latin typeface="JetBrains Mono"/>
              </a:rPr>
              <a:t> == j:</a:t>
            </a:r>
            <a:br>
              <a:rPr kumimoji="0" lang="en-US" altLang="en-US" sz="4400" b="0" i="0" u="none" strike="noStrike" cap="none" normalizeH="0" baseline="0" dirty="0">
                <a:ln>
                  <a:noFill/>
                </a:ln>
                <a:solidFill>
                  <a:srgbClr val="A9B7C6"/>
                </a:solidFill>
                <a:effectLst/>
                <a:latin typeface="JetBrains Mono"/>
              </a:rPr>
            </a:br>
            <a:r>
              <a:rPr kumimoji="0" lang="en-US" altLang="en-US" sz="4400" b="0" i="0" u="none" strike="noStrike" cap="none" normalizeH="0" baseline="0" dirty="0">
                <a:ln>
                  <a:noFill/>
                </a:ln>
                <a:solidFill>
                  <a:srgbClr val="A9B7C6"/>
                </a:solidFill>
                <a:effectLst/>
                <a:latin typeface="JetBrains Mono"/>
              </a:rPr>
              <a:t>            end = </a:t>
            </a:r>
            <a:r>
              <a:rPr kumimoji="0" lang="en-US" altLang="en-US" sz="4400" b="0" i="0" u="none" strike="noStrike" cap="none" normalizeH="0" baseline="0" dirty="0">
                <a:ln>
                  <a:noFill/>
                </a:ln>
                <a:solidFill>
                  <a:srgbClr val="6A8759"/>
                </a:solidFill>
                <a:effectLst/>
                <a:latin typeface="JetBrains Mono"/>
              </a:rPr>
              <a:t>'</a:t>
            </a:r>
            <a:r>
              <a:rPr kumimoji="0" lang="en-US" altLang="en-US" sz="4400" b="0" i="0" u="none" strike="noStrike" cap="none" normalizeH="0" baseline="0" dirty="0">
                <a:ln>
                  <a:noFill/>
                </a:ln>
                <a:solidFill>
                  <a:srgbClr val="CC7832"/>
                </a:solidFill>
                <a:effectLst/>
                <a:latin typeface="JetBrains Mono"/>
              </a:rPr>
              <a:t>\n</a:t>
            </a:r>
            <a:r>
              <a:rPr kumimoji="0" lang="en-US" altLang="en-US" sz="4400" b="0" i="0" u="none" strike="noStrike" cap="none" normalizeH="0" baseline="0" dirty="0">
                <a:ln>
                  <a:noFill/>
                </a:ln>
                <a:solidFill>
                  <a:srgbClr val="6A8759"/>
                </a:solidFill>
                <a:effectLst/>
                <a:latin typeface="JetBrains Mono"/>
              </a:rPr>
              <a:t>'</a:t>
            </a:r>
            <a:br>
              <a:rPr kumimoji="0" lang="en-US" altLang="en-US" sz="4400" b="0" i="0" u="none" strike="noStrike" cap="none" normalizeH="0" baseline="0" dirty="0">
                <a:ln>
                  <a:noFill/>
                </a:ln>
                <a:solidFill>
                  <a:srgbClr val="6A8759"/>
                </a:solidFill>
                <a:effectLst/>
                <a:latin typeface="JetBrains Mono"/>
              </a:rPr>
            </a:br>
            <a:r>
              <a:rPr kumimoji="0" lang="en-US" altLang="en-US" sz="4400" b="0" i="0" u="none" strike="noStrike" cap="none" normalizeH="0" baseline="0" dirty="0">
                <a:ln>
                  <a:noFill/>
                </a:ln>
                <a:solidFill>
                  <a:srgbClr val="6A8759"/>
                </a:solidFill>
                <a:effectLst/>
                <a:latin typeface="JetBrains Mono"/>
              </a:rPr>
              <a:t>        </a:t>
            </a:r>
            <a:r>
              <a:rPr kumimoji="0" lang="en-US" altLang="en-US" sz="4400" b="0" i="0" u="none" strike="noStrike" cap="none" normalizeH="0" baseline="0" dirty="0">
                <a:ln>
                  <a:noFill/>
                </a:ln>
                <a:solidFill>
                  <a:srgbClr val="CC7832"/>
                </a:solidFill>
                <a:effectLst/>
                <a:latin typeface="JetBrains Mono"/>
              </a:rPr>
              <a:t>else</a:t>
            </a:r>
            <a:r>
              <a:rPr kumimoji="0" lang="en-US" altLang="en-US" sz="4400" b="0" i="0" u="none" strike="noStrike" cap="none" normalizeH="0" baseline="0" dirty="0">
                <a:ln>
                  <a:noFill/>
                </a:ln>
                <a:solidFill>
                  <a:srgbClr val="A9B7C6"/>
                </a:solidFill>
                <a:effectLst/>
                <a:latin typeface="JetBrains Mono"/>
              </a:rPr>
              <a:t>:</a:t>
            </a:r>
            <a:br>
              <a:rPr kumimoji="0" lang="en-US" altLang="en-US" sz="4400" b="0" i="0" u="none" strike="noStrike" cap="none" normalizeH="0" baseline="0" dirty="0">
                <a:ln>
                  <a:noFill/>
                </a:ln>
                <a:solidFill>
                  <a:srgbClr val="A9B7C6"/>
                </a:solidFill>
                <a:effectLst/>
                <a:latin typeface="JetBrains Mono"/>
              </a:rPr>
            </a:br>
            <a:r>
              <a:rPr kumimoji="0" lang="en-US" altLang="en-US" sz="4400" b="0" i="0" u="none" strike="noStrike" cap="none" normalizeH="0" baseline="0" dirty="0">
                <a:ln>
                  <a:noFill/>
                </a:ln>
                <a:solidFill>
                  <a:srgbClr val="A9B7C6"/>
                </a:solidFill>
                <a:effectLst/>
                <a:latin typeface="JetBrains Mono"/>
              </a:rPr>
              <a:t>            end = </a:t>
            </a:r>
            <a:r>
              <a:rPr kumimoji="0" lang="en-US" altLang="en-US" sz="4400" b="0" i="0" u="none" strike="noStrike" cap="none" normalizeH="0" baseline="0" dirty="0">
                <a:ln>
                  <a:noFill/>
                </a:ln>
                <a:solidFill>
                  <a:srgbClr val="6A8759"/>
                </a:solidFill>
                <a:effectLst/>
                <a:latin typeface="JetBrains Mono"/>
              </a:rPr>
              <a:t>' '</a:t>
            </a:r>
            <a:br>
              <a:rPr kumimoji="0" lang="en-US" altLang="en-US" sz="4400" b="0" i="0" u="none" strike="noStrike" cap="none" normalizeH="0" baseline="0" dirty="0">
                <a:ln>
                  <a:noFill/>
                </a:ln>
                <a:solidFill>
                  <a:srgbClr val="6A8759"/>
                </a:solidFill>
                <a:effectLst/>
                <a:latin typeface="JetBrains Mono"/>
              </a:rPr>
            </a:br>
            <a:r>
              <a:rPr kumimoji="0" lang="en-US" altLang="en-US" sz="4400" b="0" i="0" u="none" strike="noStrike" cap="none" normalizeH="0" baseline="0" dirty="0">
                <a:ln>
                  <a:noFill/>
                </a:ln>
                <a:solidFill>
                  <a:srgbClr val="6A8759"/>
                </a:solidFill>
                <a:effectLst/>
                <a:latin typeface="JetBrains Mono"/>
              </a:rPr>
              <a:t>        </a:t>
            </a:r>
            <a:r>
              <a:rPr kumimoji="0" lang="en-US" altLang="en-US" sz="4400" b="0" i="0" u="none" strike="noStrike" cap="none" normalizeH="0" baseline="0" dirty="0">
                <a:ln>
                  <a:noFill/>
                </a:ln>
                <a:solidFill>
                  <a:srgbClr val="8888C6"/>
                </a:solidFill>
                <a:effectLst/>
                <a:latin typeface="JetBrains Mono"/>
              </a:rPr>
              <a:t>print</a:t>
            </a:r>
            <a:r>
              <a:rPr kumimoji="0" lang="en-US" altLang="en-US" sz="4400" b="0" i="0" u="none" strike="noStrike" cap="none" normalizeH="0" baseline="0" dirty="0">
                <a:ln>
                  <a:noFill/>
                </a:ln>
                <a:solidFill>
                  <a:srgbClr val="A9B7C6"/>
                </a:solidFill>
                <a:effectLst/>
                <a:latin typeface="JetBrains Mono"/>
              </a:rPr>
              <a:t>((i+</a:t>
            </a:r>
            <a:r>
              <a:rPr kumimoji="0" lang="en-US" altLang="en-US" sz="4400" b="0" i="0" u="none" strike="noStrike" cap="none" normalizeH="0" baseline="0" dirty="0">
                <a:ln>
                  <a:noFill/>
                </a:ln>
                <a:solidFill>
                  <a:srgbClr val="6897BB"/>
                </a:solidFill>
                <a:effectLst/>
                <a:latin typeface="JetBrains Mono"/>
              </a:rPr>
              <a:t>1</a:t>
            </a:r>
            <a:r>
              <a:rPr kumimoji="0" lang="en-US" altLang="en-US" sz="4400" b="0" i="0" u="none" strike="noStrike" cap="none" normalizeH="0" baseline="0" dirty="0">
                <a:ln>
                  <a:noFill/>
                </a:ln>
                <a:solidFill>
                  <a:srgbClr val="A9B7C6"/>
                </a:solidFill>
                <a:effectLst/>
                <a:latin typeface="JetBrains Mono"/>
              </a:rPr>
              <a:t>) * j + </a:t>
            </a:r>
            <a:r>
              <a:rPr kumimoji="0" lang="en-US" altLang="en-US" sz="4400" b="0" i="0" u="none" strike="noStrike" cap="none" normalizeH="0" baseline="0" dirty="0">
                <a:ln>
                  <a:noFill/>
                </a:ln>
                <a:solidFill>
                  <a:srgbClr val="6897BB"/>
                </a:solidFill>
                <a:effectLst/>
                <a:latin typeface="JetBrains Mono"/>
              </a:rPr>
              <a:t>1</a:t>
            </a:r>
            <a:r>
              <a:rPr kumimoji="0" lang="en-US" altLang="en-US" sz="4400" b="0" i="0" u="none" strike="noStrike" cap="none" normalizeH="0" baseline="0" dirty="0">
                <a:ln>
                  <a:noFill/>
                </a:ln>
                <a:solidFill>
                  <a:srgbClr val="CC7832"/>
                </a:solidFill>
                <a:effectLst/>
                <a:latin typeface="JetBrains Mono"/>
              </a:rPr>
              <a:t>, </a:t>
            </a:r>
            <a:r>
              <a:rPr kumimoji="0" lang="en-US" altLang="en-US" sz="4400" b="0" i="0" u="none" strike="noStrike" cap="none" normalizeH="0" baseline="0" dirty="0">
                <a:ln>
                  <a:noFill/>
                </a:ln>
                <a:solidFill>
                  <a:srgbClr val="AA4926"/>
                </a:solidFill>
                <a:effectLst/>
                <a:latin typeface="JetBrains Mono"/>
              </a:rPr>
              <a:t>end</a:t>
            </a:r>
            <a:r>
              <a:rPr kumimoji="0" lang="en-US" altLang="en-US" sz="4400" b="0" i="0" u="none" strike="noStrike" cap="none" normalizeH="0" baseline="0" dirty="0">
                <a:ln>
                  <a:noFill/>
                </a:ln>
                <a:solidFill>
                  <a:srgbClr val="A9B7C6"/>
                </a:solidFill>
                <a:effectLst/>
                <a:latin typeface="JetBrains Mono"/>
              </a:rPr>
              <a:t>=end)</a:t>
            </a:r>
            <a:br>
              <a:rPr kumimoji="0" lang="en-US" altLang="en-US" sz="1050" b="0" i="0" u="none" strike="noStrike" cap="none" normalizeH="0" baseline="0" dirty="0">
                <a:ln>
                  <a:noFill/>
                </a:ln>
                <a:solidFill>
                  <a:srgbClr val="A9B7C6"/>
                </a:solidFill>
                <a:effectLst/>
                <a:latin typeface="JetBrains Mono"/>
              </a:rPr>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7126E587-7334-4EE6-AE28-76EFC3D34DB7}"/>
              </a:ext>
            </a:extLst>
          </p:cNvPr>
          <p:cNvSpPr txBox="1"/>
          <p:nvPr/>
        </p:nvSpPr>
        <p:spPr>
          <a:xfrm>
            <a:off x="8753545" y="1528335"/>
            <a:ext cx="2803944" cy="1477328"/>
          </a:xfrm>
          <a:prstGeom prst="rect">
            <a:avLst/>
          </a:prstGeom>
          <a:noFill/>
        </p:spPr>
        <p:txBody>
          <a:bodyPr wrap="square">
            <a:spAutoFit/>
          </a:bodyPr>
          <a:lstStyle/>
          <a:p>
            <a:pPr marL="0" indent="0">
              <a:buNone/>
            </a:pPr>
            <a:r>
              <a:rPr lang="en-US" dirty="0">
                <a:latin typeface="Courier New" panose="02070309020205020404" pitchFamily="49" charset="0"/>
                <a:cs typeface="Courier New" panose="02070309020205020404" pitchFamily="49" charset="0"/>
              </a:rPr>
              <a:t>1</a:t>
            </a:r>
          </a:p>
          <a:p>
            <a:pPr marL="0" indent="0">
              <a:buNone/>
            </a:pPr>
            <a:r>
              <a:rPr lang="en-US" dirty="0">
                <a:latin typeface="Courier New" panose="02070309020205020404" pitchFamily="49" charset="0"/>
                <a:cs typeface="Courier New" panose="02070309020205020404" pitchFamily="49" charset="0"/>
              </a:rPr>
              <a:t>1  3</a:t>
            </a:r>
          </a:p>
          <a:p>
            <a:pPr marL="0" indent="0">
              <a:buNone/>
            </a:pPr>
            <a:r>
              <a:rPr lang="en-US" dirty="0">
                <a:latin typeface="Courier New" panose="02070309020205020404" pitchFamily="49" charset="0"/>
                <a:cs typeface="Courier New" panose="02070309020205020404" pitchFamily="49" charset="0"/>
              </a:rPr>
              <a:t>1  4  7</a:t>
            </a:r>
          </a:p>
          <a:p>
            <a:pPr marL="0" indent="0">
              <a:buNone/>
            </a:pPr>
            <a:r>
              <a:rPr lang="en-US" dirty="0">
                <a:latin typeface="Courier New" panose="02070309020205020404" pitchFamily="49" charset="0"/>
                <a:cs typeface="Courier New" panose="02070309020205020404" pitchFamily="49" charset="0"/>
              </a:rPr>
              <a:t>1  5  9  13</a:t>
            </a:r>
          </a:p>
          <a:p>
            <a:pPr marL="0" indent="0">
              <a:buNone/>
            </a:pPr>
            <a:r>
              <a:rPr lang="en-US" dirty="0">
                <a:latin typeface="Courier New" panose="02070309020205020404" pitchFamily="49" charset="0"/>
                <a:cs typeface="Courier New" panose="02070309020205020404" pitchFamily="49" charset="0"/>
              </a:rPr>
              <a:t>1  6  11 16 21</a:t>
            </a:r>
          </a:p>
        </p:txBody>
      </p:sp>
    </p:spTree>
    <p:extLst>
      <p:ext uri="{BB962C8B-B14F-4D97-AF65-F5344CB8AC3E}">
        <p14:creationId xmlns:p14="http://schemas.microsoft.com/office/powerpoint/2010/main" val="1134441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72B24-5C83-4ACC-9792-6AF378939DE1}"/>
              </a:ext>
            </a:extLst>
          </p:cNvPr>
          <p:cNvSpPr>
            <a:spLocks noGrp="1"/>
          </p:cNvSpPr>
          <p:nvPr>
            <p:ph type="title"/>
          </p:nvPr>
        </p:nvSpPr>
        <p:spPr>
          <a:xfrm>
            <a:off x="665922" y="0"/>
            <a:ext cx="10515600" cy="1325563"/>
          </a:xfrm>
        </p:spPr>
        <p:txBody>
          <a:bodyPr/>
          <a:lstStyle/>
          <a:p>
            <a:r>
              <a:rPr lang="en-US" dirty="0"/>
              <a:t>Functions</a:t>
            </a:r>
          </a:p>
        </p:txBody>
      </p:sp>
      <p:sp>
        <p:nvSpPr>
          <p:cNvPr id="3" name="Content Placeholder 2">
            <a:extLst>
              <a:ext uri="{FF2B5EF4-FFF2-40B4-BE49-F238E27FC236}">
                <a16:creationId xmlns:a16="http://schemas.microsoft.com/office/drawing/2014/main" id="{CF49AC59-A3CD-489C-9DBE-A23BBD3B055D}"/>
              </a:ext>
            </a:extLst>
          </p:cNvPr>
          <p:cNvSpPr>
            <a:spLocks noGrp="1"/>
          </p:cNvSpPr>
          <p:nvPr>
            <p:ph sz="half" idx="1"/>
          </p:nvPr>
        </p:nvSpPr>
        <p:spPr>
          <a:xfrm>
            <a:off x="106680" y="1515523"/>
            <a:ext cx="5817042" cy="5153441"/>
          </a:xfrm>
        </p:spPr>
        <p:txBody>
          <a:bodyPr/>
          <a:lstStyle/>
          <a:p>
            <a:r>
              <a:rPr lang="en-US" dirty="0"/>
              <a:t>MATLAB</a:t>
            </a:r>
          </a:p>
          <a:p>
            <a:pPr marL="0" indent="0">
              <a:buNone/>
            </a:pPr>
            <a:r>
              <a:rPr lang="en-US" dirty="0">
                <a:latin typeface="Courier New" panose="02070309020205020404" pitchFamily="49" charset="0"/>
                <a:cs typeface="Courier New" panose="02070309020205020404" pitchFamily="49" charset="0"/>
              </a:rPr>
              <a:t>function [y1,...,</a:t>
            </a:r>
            <a:r>
              <a:rPr lang="en-US" dirty="0" err="1">
                <a:latin typeface="Courier New" panose="02070309020205020404" pitchFamily="49" charset="0"/>
                <a:cs typeface="Courier New" panose="02070309020205020404" pitchFamily="49" charset="0"/>
              </a:rPr>
              <a:t>yN</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myfun</a:t>
            </a:r>
            <a:r>
              <a:rPr lang="en-US" dirty="0">
                <a:latin typeface="Courier New" panose="02070309020205020404" pitchFamily="49" charset="0"/>
                <a:cs typeface="Courier New" panose="02070309020205020404" pitchFamily="49" charset="0"/>
              </a:rPr>
              <a:t>(x1,...,</a:t>
            </a:r>
            <a:r>
              <a:rPr lang="en-US" dirty="0" err="1">
                <a:latin typeface="Courier New" panose="02070309020205020404" pitchFamily="49" charset="0"/>
                <a:cs typeface="Courier New" panose="02070309020205020404" pitchFamily="49" charset="0"/>
              </a:rPr>
              <a:t>xM</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code() % Calc y1-yN</a:t>
            </a:r>
          </a:p>
          <a:p>
            <a:pPr marL="0" indent="0">
              <a:buNone/>
            </a:pPr>
            <a:r>
              <a:rPr lang="en-US" dirty="0">
                <a:latin typeface="Courier New" panose="02070309020205020404" pitchFamily="49" charset="0"/>
                <a:cs typeface="Courier New" panose="02070309020205020404" pitchFamily="49" charset="0"/>
              </a:rPr>
              <a:t>end</a:t>
            </a:r>
          </a:p>
          <a:p>
            <a:pPr marL="0" indent="0">
              <a:buNone/>
            </a:pPr>
            <a:r>
              <a:rPr lang="en-US" dirty="0">
                <a:cs typeface="Courier New" panose="02070309020205020404" pitchFamily="49" charset="0"/>
              </a:rPr>
              <a:t>Functions MUST be defined at the end of a script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cs typeface="Courier New" panose="02070309020205020404" pitchFamily="49" charset="0"/>
              </a:rPr>
              <a:t>Anonymous Function</a:t>
            </a:r>
          </a:p>
          <a:p>
            <a:pPr marL="0" indent="0">
              <a:buNone/>
            </a:pPr>
            <a:r>
              <a:rPr lang="en-US" dirty="0" err="1">
                <a:latin typeface="Courier New" panose="02070309020205020404" pitchFamily="49" charset="0"/>
                <a:cs typeface="Courier New" panose="02070309020205020404" pitchFamily="49" charset="0"/>
              </a:rPr>
              <a:t>myfun</a:t>
            </a:r>
            <a:r>
              <a:rPr lang="en-US" dirty="0">
                <a:latin typeface="Courier New" panose="02070309020205020404" pitchFamily="49" charset="0"/>
                <a:cs typeface="Courier New" panose="02070309020205020404" pitchFamily="49" charset="0"/>
              </a:rPr>
              <a:t> = @(x1) code()</a:t>
            </a:r>
          </a:p>
          <a:p>
            <a:pPr marL="0" indent="0">
              <a:buNone/>
            </a:pPr>
            <a:endParaRPr lang="en-US" dirty="0">
              <a:latin typeface="Courier New" panose="02070309020205020404" pitchFamily="49" charset="0"/>
              <a:cs typeface="Courier New" panose="02070309020205020404" pitchFamily="49" charset="0"/>
            </a:endParaRPr>
          </a:p>
        </p:txBody>
      </p:sp>
      <p:sp>
        <p:nvSpPr>
          <p:cNvPr id="4" name="Content Placeholder 3">
            <a:extLst>
              <a:ext uri="{FF2B5EF4-FFF2-40B4-BE49-F238E27FC236}">
                <a16:creationId xmlns:a16="http://schemas.microsoft.com/office/drawing/2014/main" id="{81E2DE16-D306-42EB-92B1-CD3E20D06B4E}"/>
              </a:ext>
            </a:extLst>
          </p:cNvPr>
          <p:cNvSpPr>
            <a:spLocks noGrp="1"/>
          </p:cNvSpPr>
          <p:nvPr>
            <p:ph sz="half" idx="2"/>
          </p:nvPr>
        </p:nvSpPr>
        <p:spPr>
          <a:xfrm>
            <a:off x="6096000" y="1436011"/>
            <a:ext cx="5989320" cy="5290104"/>
          </a:xfrm>
        </p:spPr>
        <p:txBody>
          <a:bodyPr/>
          <a:lstStyle/>
          <a:p>
            <a:r>
              <a:rPr lang="en-US" dirty="0"/>
              <a:t>Python</a:t>
            </a:r>
          </a:p>
          <a:p>
            <a:pPr marL="0" indent="0">
              <a:buNone/>
            </a:pPr>
            <a:r>
              <a:rPr lang="en-US" dirty="0">
                <a:latin typeface="Courier New" panose="02070309020205020404" pitchFamily="49" charset="0"/>
                <a:cs typeface="Courier New" panose="02070309020205020404" pitchFamily="49" charset="0"/>
              </a:rPr>
              <a:t>def </a:t>
            </a:r>
            <a:r>
              <a:rPr lang="en-US" dirty="0" err="1">
                <a:latin typeface="Courier New" panose="02070309020205020404" pitchFamily="49" charset="0"/>
                <a:cs typeface="Courier New" panose="02070309020205020404" pitchFamily="49" charset="0"/>
              </a:rPr>
              <a:t>myfun</a:t>
            </a:r>
            <a:r>
              <a:rPr lang="en-US" dirty="0">
                <a:latin typeface="Courier New" panose="02070309020205020404" pitchFamily="49" charset="0"/>
                <a:cs typeface="Courier New" panose="02070309020205020404" pitchFamily="49" charset="0"/>
              </a:rPr>
              <a:t>(x1,…,</a:t>
            </a:r>
            <a:r>
              <a:rPr lang="en-US" dirty="0" err="1">
                <a:latin typeface="Courier New" panose="02070309020205020404" pitchFamily="49" charset="0"/>
                <a:cs typeface="Courier New" panose="02070309020205020404" pitchFamily="49" charset="0"/>
              </a:rPr>
              <a:t>xM</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code() # Calc y1-yN</a:t>
            </a:r>
          </a:p>
          <a:p>
            <a:pPr marL="0" indent="0">
              <a:buNone/>
            </a:pPr>
            <a:r>
              <a:rPr lang="en-US" dirty="0">
                <a:latin typeface="Courier New" panose="02070309020205020404" pitchFamily="49" charset="0"/>
                <a:cs typeface="Courier New" panose="02070309020205020404" pitchFamily="49" charset="0"/>
              </a:rPr>
              <a:t>	return y1,…,</a:t>
            </a:r>
            <a:r>
              <a:rPr lang="en-US" dirty="0" err="1">
                <a:latin typeface="Courier New" panose="02070309020205020404" pitchFamily="49" charset="0"/>
                <a:cs typeface="Courier New" panose="02070309020205020404" pitchFamily="49" charset="0"/>
              </a:rPr>
              <a:t>yN</a:t>
            </a:r>
            <a:endParaRPr lang="en-US" dirty="0">
              <a:latin typeface="Courier New" panose="02070309020205020404" pitchFamily="49" charset="0"/>
              <a:cs typeface="Courier New" panose="02070309020205020404" pitchFamily="49" charset="0"/>
            </a:endParaRPr>
          </a:p>
          <a:p>
            <a:pPr marL="0" indent="0">
              <a:buNone/>
            </a:pPr>
            <a:r>
              <a:rPr lang="en-US" dirty="0">
                <a:cs typeface="Courier New" panose="02070309020205020404" pitchFamily="49" charset="0"/>
              </a:rPr>
              <a:t>You can return different things based on conditions!</a:t>
            </a:r>
          </a:p>
          <a:p>
            <a:pPr marL="0" indent="0">
              <a:buNone/>
            </a:pPr>
            <a:r>
              <a:rPr lang="en-US" dirty="0">
                <a:cs typeface="Courier New" panose="02070309020205020404" pitchFamily="49" charset="0"/>
              </a:rPr>
              <a:t>Functions MUST be defined before being used</a:t>
            </a:r>
          </a:p>
          <a:p>
            <a:pPr marL="0" indent="0">
              <a:buNone/>
            </a:pPr>
            <a:r>
              <a:rPr lang="en-US" dirty="0">
                <a:cs typeface="Courier New" panose="02070309020205020404" pitchFamily="49" charset="0"/>
              </a:rPr>
              <a:t>Lambda Function</a:t>
            </a:r>
          </a:p>
          <a:p>
            <a:pPr marL="0" indent="0">
              <a:buNone/>
            </a:pPr>
            <a:r>
              <a:rPr lang="en-US" dirty="0" err="1">
                <a:latin typeface="Courier New" panose="02070309020205020404" pitchFamily="49" charset="0"/>
                <a:cs typeface="Courier New" panose="02070309020205020404" pitchFamily="49" charset="0"/>
              </a:rPr>
              <a:t>myfun</a:t>
            </a:r>
            <a:r>
              <a:rPr lang="en-US" dirty="0">
                <a:latin typeface="Courier New" panose="02070309020205020404" pitchFamily="49" charset="0"/>
                <a:cs typeface="Courier New" panose="02070309020205020404" pitchFamily="49" charset="0"/>
              </a:rPr>
              <a:t> = lambda x1 : code()</a:t>
            </a:r>
          </a:p>
        </p:txBody>
      </p:sp>
    </p:spTree>
    <p:extLst>
      <p:ext uri="{BB962C8B-B14F-4D97-AF65-F5344CB8AC3E}">
        <p14:creationId xmlns:p14="http://schemas.microsoft.com/office/powerpoint/2010/main" val="1105122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D1732-E577-472E-AF58-7FC7EF09FAD0}"/>
              </a:ext>
            </a:extLst>
          </p:cNvPr>
          <p:cNvSpPr>
            <a:spLocks noGrp="1"/>
          </p:cNvSpPr>
          <p:nvPr>
            <p:ph type="title"/>
          </p:nvPr>
        </p:nvSpPr>
        <p:spPr/>
        <p:txBody>
          <a:bodyPr/>
          <a:lstStyle/>
          <a:p>
            <a:r>
              <a:rPr lang="en-US" dirty="0"/>
              <a:t>Python Functions Have Many More Functionalities!</a:t>
            </a:r>
          </a:p>
        </p:txBody>
      </p:sp>
      <p:sp>
        <p:nvSpPr>
          <p:cNvPr id="3" name="Content Placeholder 2">
            <a:extLst>
              <a:ext uri="{FF2B5EF4-FFF2-40B4-BE49-F238E27FC236}">
                <a16:creationId xmlns:a16="http://schemas.microsoft.com/office/drawing/2014/main" id="{900299A1-7271-4846-B986-66419EBF4C24}"/>
              </a:ext>
            </a:extLst>
          </p:cNvPr>
          <p:cNvSpPr>
            <a:spLocks noGrp="1"/>
          </p:cNvSpPr>
          <p:nvPr>
            <p:ph idx="1"/>
          </p:nvPr>
        </p:nvSpPr>
        <p:spPr>
          <a:xfrm>
            <a:off x="838200" y="1825624"/>
            <a:ext cx="10515600" cy="5032375"/>
          </a:xfrm>
        </p:spPr>
        <p:txBody>
          <a:bodyPr>
            <a:normAutofit/>
          </a:bodyPr>
          <a:lstStyle/>
          <a:p>
            <a:r>
              <a:rPr lang="en-US" dirty="0"/>
              <a:t>Default Parameter Values</a:t>
            </a:r>
          </a:p>
          <a:p>
            <a:pPr marL="0" indent="0">
              <a:buNone/>
            </a:pPr>
            <a:r>
              <a:rPr lang="en-US" dirty="0">
                <a:latin typeface="Courier New" panose="02070309020205020404" pitchFamily="49" charset="0"/>
                <a:cs typeface="Courier New" panose="02070309020205020404" pitchFamily="49" charset="0"/>
              </a:rPr>
              <a:t>def function(a, b = val1, c = val2)</a:t>
            </a:r>
          </a:p>
          <a:p>
            <a:pPr lvl="1"/>
            <a:r>
              <a:rPr lang="en-US" dirty="0">
                <a:cs typeface="Courier New" panose="02070309020205020404" pitchFamily="49" charset="0"/>
              </a:rPr>
              <a:t>a is a positional argument and needs to accept an argument</a:t>
            </a:r>
          </a:p>
          <a:p>
            <a:pPr lvl="1"/>
            <a:r>
              <a:rPr lang="en-US" dirty="0">
                <a:cs typeface="Courier New" panose="02070309020205020404" pitchFamily="49" charset="0"/>
              </a:rPr>
              <a:t>b and c are positional but do not need an argument</a:t>
            </a:r>
          </a:p>
          <a:p>
            <a:r>
              <a:rPr lang="en-US" dirty="0"/>
              <a:t>Arbitrary Arguments</a:t>
            </a:r>
          </a:p>
          <a:p>
            <a:pPr marL="0" indent="0">
              <a:buNone/>
            </a:pPr>
            <a:r>
              <a:rPr lang="en-US" dirty="0">
                <a:latin typeface="Courier New" panose="02070309020205020404" pitchFamily="49" charset="0"/>
                <a:cs typeface="Courier New" panose="02070309020205020404" pitchFamily="49" charset="0"/>
              </a:rPr>
              <a:t>def function(a, b, c,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a:t>
            </a:r>
          </a:p>
          <a:p>
            <a:pPr lvl="1"/>
            <a:r>
              <a:rPr lang="en-US" dirty="0">
                <a:cs typeface="Courier New" panose="02070309020205020404" pitchFamily="49" charset="0"/>
              </a:rPr>
              <a:t>The * allows for any number of arguments</a:t>
            </a:r>
          </a:p>
          <a:p>
            <a:pPr lvl="1"/>
            <a:r>
              <a:rPr lang="en-US" dirty="0">
                <a:cs typeface="Courier New" panose="02070309020205020404" pitchFamily="49" charset="0"/>
              </a:rPr>
              <a:t>Extra arguments are passed as a tuple called </a:t>
            </a:r>
            <a:r>
              <a:rPr lang="en-US" dirty="0" err="1">
                <a:cs typeface="Courier New" panose="02070309020205020404" pitchFamily="49" charset="0"/>
              </a:rPr>
              <a:t>args</a:t>
            </a:r>
            <a:endParaRPr lang="en-US" dirty="0">
              <a:cs typeface="Courier New" panose="02070309020205020404" pitchFamily="49" charset="0"/>
            </a:endParaRPr>
          </a:p>
          <a:p>
            <a:r>
              <a:rPr lang="en-US" dirty="0"/>
              <a:t>Keyword Arguments</a:t>
            </a:r>
          </a:p>
          <a:p>
            <a:pPr marL="0" indent="0">
              <a:buNone/>
            </a:pPr>
            <a:r>
              <a:rPr lang="en-US" dirty="0">
                <a:latin typeface="Courier New" panose="02070309020205020404" pitchFamily="49" charset="0"/>
                <a:cs typeface="Courier New" panose="02070309020205020404" pitchFamily="49" charset="0"/>
              </a:rPr>
              <a:t>def function(a, b, c, **</a:t>
            </a:r>
            <a:r>
              <a:rPr lang="en-US" dirty="0" err="1">
                <a:latin typeface="Courier New" panose="02070309020205020404" pitchFamily="49" charset="0"/>
                <a:cs typeface="Courier New" panose="02070309020205020404" pitchFamily="49" charset="0"/>
              </a:rPr>
              <a:t>kwargs</a:t>
            </a:r>
            <a:r>
              <a:rPr lang="en-US" dirty="0">
                <a:latin typeface="Courier New" panose="02070309020205020404" pitchFamily="49" charset="0"/>
                <a:cs typeface="Courier New" panose="02070309020205020404" pitchFamily="49" charset="0"/>
              </a:rPr>
              <a:t>)</a:t>
            </a:r>
          </a:p>
          <a:p>
            <a:pPr lvl="1"/>
            <a:r>
              <a:rPr lang="en-US" dirty="0">
                <a:cs typeface="Courier New" panose="02070309020205020404" pitchFamily="49" charset="0"/>
              </a:rPr>
              <a:t>Not going to cover</a:t>
            </a:r>
          </a:p>
        </p:txBody>
      </p:sp>
    </p:spTree>
    <p:extLst>
      <p:ext uri="{BB962C8B-B14F-4D97-AF65-F5344CB8AC3E}">
        <p14:creationId xmlns:p14="http://schemas.microsoft.com/office/powerpoint/2010/main" val="3279176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A868F-92B4-4710-B393-04273E065895}"/>
              </a:ext>
            </a:extLst>
          </p:cNvPr>
          <p:cNvSpPr>
            <a:spLocks noGrp="1"/>
          </p:cNvSpPr>
          <p:nvPr>
            <p:ph type="title"/>
          </p:nvPr>
        </p:nvSpPr>
        <p:spPr/>
        <p:txBody>
          <a:bodyPr/>
          <a:lstStyle/>
          <a:p>
            <a:r>
              <a:rPr lang="en-US" dirty="0"/>
              <a:t>Python Function Example :Default Parameters</a:t>
            </a:r>
          </a:p>
        </p:txBody>
      </p:sp>
      <p:sp>
        <p:nvSpPr>
          <p:cNvPr id="4" name="Rectangle 1">
            <a:extLst>
              <a:ext uri="{FF2B5EF4-FFF2-40B4-BE49-F238E27FC236}">
                <a16:creationId xmlns:a16="http://schemas.microsoft.com/office/drawing/2014/main" id="{4851499A-09F6-469E-80B1-EC3E96E3677F}"/>
              </a:ext>
            </a:extLst>
          </p:cNvPr>
          <p:cNvSpPr>
            <a:spLocks noGrp="1" noChangeArrowheads="1"/>
          </p:cNvSpPr>
          <p:nvPr>
            <p:ph idx="1"/>
          </p:nvPr>
        </p:nvSpPr>
        <p:spPr bwMode="auto">
          <a:xfrm>
            <a:off x="6096000" y="1678313"/>
            <a:ext cx="5491828"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CC7832"/>
                </a:solidFill>
                <a:effectLst/>
                <a:latin typeface="JetBrains Mono"/>
              </a:rPr>
              <a:t>def </a:t>
            </a:r>
            <a:r>
              <a:rPr kumimoji="0" lang="en-US" altLang="en-US" sz="4000" b="0" i="0" u="none" strike="noStrike" cap="none" normalizeH="0" baseline="0" dirty="0">
                <a:ln>
                  <a:noFill/>
                </a:ln>
                <a:solidFill>
                  <a:srgbClr val="FFC66D"/>
                </a:solidFill>
                <a:effectLst/>
                <a:latin typeface="JetBrains Mono"/>
              </a:rPr>
              <a:t>fun</a:t>
            </a:r>
            <a:r>
              <a:rPr kumimoji="0" lang="en-US" altLang="en-US" sz="4000" b="0" i="0" u="none" strike="noStrike" cap="none" normalizeH="0" baseline="0" dirty="0">
                <a:ln>
                  <a:noFill/>
                </a:ln>
                <a:solidFill>
                  <a:srgbClr val="A9B7C6"/>
                </a:solidFill>
                <a:effectLst/>
                <a:latin typeface="JetBrains Mono"/>
              </a:rPr>
              <a:t>(a</a:t>
            </a:r>
            <a:r>
              <a:rPr kumimoji="0" lang="en-US" altLang="en-US" sz="4000" b="0" i="0" u="none" strike="noStrike" cap="none" normalizeH="0" baseline="0" dirty="0">
                <a:ln>
                  <a:noFill/>
                </a:ln>
                <a:solidFill>
                  <a:srgbClr val="CC7832"/>
                </a:solidFill>
                <a:effectLst/>
                <a:latin typeface="JetBrains Mono"/>
              </a:rPr>
              <a:t>, </a:t>
            </a:r>
            <a:r>
              <a:rPr kumimoji="0" lang="en-US" altLang="en-US" sz="4000" b="0" i="0" u="none" strike="noStrike" cap="none" normalizeH="0" baseline="0" dirty="0">
                <a:ln>
                  <a:noFill/>
                </a:ln>
                <a:solidFill>
                  <a:srgbClr val="A9B7C6"/>
                </a:solidFill>
                <a:effectLst/>
                <a:latin typeface="JetBrains Mono"/>
              </a:rPr>
              <a:t>b</a:t>
            </a:r>
            <a:r>
              <a:rPr kumimoji="0" lang="en-US" altLang="en-US" sz="4000" b="0" i="0" u="none" strike="noStrike" cap="none" normalizeH="0" baseline="0" dirty="0">
                <a:ln>
                  <a:noFill/>
                </a:ln>
                <a:solidFill>
                  <a:srgbClr val="CC7832"/>
                </a:solidFill>
                <a:effectLst/>
                <a:latin typeface="JetBrains Mono"/>
              </a:rPr>
              <a:t>, </a:t>
            </a:r>
            <a:r>
              <a:rPr kumimoji="0" lang="en-US" altLang="en-US" sz="4000" b="0" i="0" u="none" strike="noStrike" cap="none" normalizeH="0" baseline="0" dirty="0">
                <a:ln>
                  <a:noFill/>
                </a:ln>
                <a:solidFill>
                  <a:srgbClr val="A9B7C6"/>
                </a:solidFill>
                <a:effectLst/>
                <a:latin typeface="JetBrains Mono"/>
              </a:rPr>
              <a:t>c=</a:t>
            </a:r>
            <a:r>
              <a:rPr kumimoji="0" lang="en-US" altLang="en-US" sz="4000" b="0" i="0" u="none" strike="noStrike" cap="none" normalizeH="0" baseline="0" dirty="0">
                <a:ln>
                  <a:noFill/>
                </a:ln>
                <a:solidFill>
                  <a:srgbClr val="6897BB"/>
                </a:solidFill>
                <a:effectLst/>
                <a:latin typeface="JetBrains Mono"/>
              </a:rPr>
              <a:t>2</a:t>
            </a:r>
            <a:r>
              <a:rPr kumimoji="0" lang="en-US" altLang="en-US" sz="4000" b="0" i="0" u="none" strike="noStrike" cap="none" normalizeH="0" baseline="0" dirty="0">
                <a:ln>
                  <a:noFill/>
                </a:ln>
                <a:solidFill>
                  <a:srgbClr val="CC7832"/>
                </a:solidFill>
                <a:effectLst/>
                <a:latin typeface="JetBrains Mono"/>
              </a:rPr>
              <a:t>, </a:t>
            </a:r>
            <a:r>
              <a:rPr kumimoji="0" lang="en-US" altLang="en-US" sz="4000" b="0" i="0" u="none" strike="noStrike" cap="none" normalizeH="0" baseline="0" dirty="0">
                <a:ln>
                  <a:noFill/>
                </a:ln>
                <a:solidFill>
                  <a:srgbClr val="A9B7C6"/>
                </a:solidFill>
                <a:effectLst/>
                <a:latin typeface="JetBrains Mono"/>
              </a:rPr>
              <a:t>d=</a:t>
            </a:r>
            <a:r>
              <a:rPr kumimoji="0" lang="en-US" altLang="en-US" sz="4000" b="0" i="0" u="none" strike="noStrike" cap="none" normalizeH="0" baseline="0" dirty="0">
                <a:ln>
                  <a:noFill/>
                </a:ln>
                <a:solidFill>
                  <a:srgbClr val="6897BB"/>
                </a:solidFill>
                <a:effectLst/>
                <a:latin typeface="JetBrains Mono"/>
              </a:rPr>
              <a:t>3</a:t>
            </a:r>
            <a:r>
              <a:rPr kumimoji="0" lang="en-US" altLang="en-US" sz="4000" b="0" i="0" u="none" strike="noStrike" cap="none" normalizeH="0" baseline="0" dirty="0">
                <a:ln>
                  <a:noFill/>
                </a:ln>
                <a:solidFill>
                  <a:srgbClr val="A9B7C6"/>
                </a:solidFill>
                <a:effectLst/>
                <a:latin typeface="JetBrains Mono"/>
              </a:rPr>
              <a:t>):</a:t>
            </a:r>
            <a:br>
              <a:rPr kumimoji="0" lang="en-US" altLang="en-US" sz="4000" b="0" i="0" u="none" strike="noStrike" cap="none" normalizeH="0" baseline="0" dirty="0">
                <a:ln>
                  <a:noFill/>
                </a:ln>
                <a:solidFill>
                  <a:srgbClr val="A9B7C6"/>
                </a:solidFill>
                <a:effectLst/>
                <a:latin typeface="JetBrains Mono"/>
              </a:rPr>
            </a:br>
            <a:r>
              <a:rPr kumimoji="0" lang="en-US" altLang="en-US" sz="4000" b="0" i="0" u="none" strike="noStrike" cap="none" normalizeH="0" baseline="0" dirty="0">
                <a:ln>
                  <a:noFill/>
                </a:ln>
                <a:solidFill>
                  <a:srgbClr val="A9B7C6"/>
                </a:solidFill>
                <a:effectLst/>
                <a:latin typeface="JetBrains Mono"/>
              </a:rPr>
              <a:t>      </a:t>
            </a:r>
            <a:r>
              <a:rPr kumimoji="0" lang="en-US" altLang="en-US" sz="4000" b="0" i="0" u="none" strike="noStrike" cap="none" normalizeH="0" baseline="0" dirty="0">
                <a:ln>
                  <a:noFill/>
                </a:ln>
                <a:solidFill>
                  <a:srgbClr val="8888C6"/>
                </a:solidFill>
                <a:effectLst/>
                <a:latin typeface="JetBrains Mono"/>
              </a:rPr>
              <a:t>print</a:t>
            </a:r>
            <a:r>
              <a:rPr kumimoji="0" lang="en-US" altLang="en-US" sz="4000" b="0" i="0" u="none" strike="noStrike" cap="none" normalizeH="0" baseline="0" dirty="0">
                <a:ln>
                  <a:noFill/>
                </a:ln>
                <a:solidFill>
                  <a:srgbClr val="A9B7C6"/>
                </a:solidFill>
                <a:effectLst/>
                <a:latin typeface="JetBrains Mono"/>
              </a:rPr>
              <a:t>(a + b*c + d**</a:t>
            </a:r>
            <a:r>
              <a:rPr kumimoji="0" lang="en-US" altLang="en-US" sz="4000" b="0" i="0" u="none" strike="noStrike" cap="none" normalizeH="0" baseline="0" dirty="0">
                <a:ln>
                  <a:noFill/>
                </a:ln>
                <a:solidFill>
                  <a:srgbClr val="6897BB"/>
                </a:solidFill>
                <a:effectLst/>
                <a:latin typeface="JetBrains Mono"/>
              </a:rPr>
              <a:t>2</a:t>
            </a:r>
            <a:r>
              <a:rPr kumimoji="0" lang="en-US" altLang="en-US" sz="4000" b="0" i="0" u="none" strike="noStrike" cap="none" normalizeH="0" baseline="0" dirty="0">
                <a:ln>
                  <a:noFill/>
                </a:ln>
                <a:solidFill>
                  <a:srgbClr val="A9B7C6"/>
                </a:solidFill>
                <a:effectLst/>
                <a:latin typeface="JetBrains Mono"/>
              </a:rPr>
              <a:t>)</a:t>
            </a:r>
            <a:endParaRPr kumimoji="0" lang="en-US" altLang="en-US" sz="80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F9FC8BB7-60DA-4536-8120-8A157B74BFFD}"/>
              </a:ext>
            </a:extLst>
          </p:cNvPr>
          <p:cNvSpPr txBox="1"/>
          <p:nvPr/>
        </p:nvSpPr>
        <p:spPr>
          <a:xfrm>
            <a:off x="433754" y="1227355"/>
            <a:ext cx="3033346" cy="646331"/>
          </a:xfrm>
          <a:prstGeom prst="rect">
            <a:avLst/>
          </a:prstGeom>
          <a:noFill/>
        </p:spPr>
        <p:txBody>
          <a:bodyPr wrap="square" rtlCol="0">
            <a:spAutoFit/>
          </a:bodyPr>
          <a:lstStyle/>
          <a:p>
            <a:r>
              <a:rPr lang="en-US" dirty="0"/>
              <a:t>Predict the output of these functions</a:t>
            </a:r>
          </a:p>
        </p:txBody>
      </p:sp>
      <p:sp>
        <p:nvSpPr>
          <p:cNvPr id="8" name="Rectangle 4">
            <a:extLst>
              <a:ext uri="{FF2B5EF4-FFF2-40B4-BE49-F238E27FC236}">
                <a16:creationId xmlns:a16="http://schemas.microsoft.com/office/drawing/2014/main" id="{F809E5F5-1955-4EE8-A3C9-5FB9B3CC625B}"/>
              </a:ext>
            </a:extLst>
          </p:cNvPr>
          <p:cNvSpPr>
            <a:spLocks noChangeArrowheads="1"/>
          </p:cNvSpPr>
          <p:nvPr/>
        </p:nvSpPr>
        <p:spPr bwMode="auto">
          <a:xfrm>
            <a:off x="230587" y="2201895"/>
            <a:ext cx="4338047" cy="415498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a:ln>
                  <a:noFill/>
                </a:ln>
                <a:solidFill>
                  <a:srgbClr val="A9B7C6"/>
                </a:solidFill>
                <a:effectLst/>
                <a:latin typeface="JetBrains Mono"/>
              </a:rPr>
              <a:t>fun(</a:t>
            </a:r>
            <a:r>
              <a:rPr kumimoji="0" lang="en-US" altLang="en-US" sz="4400" b="0" i="0" u="none" strike="noStrike" cap="none" normalizeH="0" baseline="0" dirty="0">
                <a:ln>
                  <a:noFill/>
                </a:ln>
                <a:solidFill>
                  <a:srgbClr val="6897BB"/>
                </a:solidFill>
                <a:effectLst/>
                <a:latin typeface="JetBrains Mono"/>
              </a:rPr>
              <a:t>1</a:t>
            </a:r>
            <a:r>
              <a:rPr kumimoji="0" lang="en-US" altLang="en-US" sz="4400" b="0" i="0" u="none" strike="noStrike" cap="none" normalizeH="0" baseline="0" dirty="0">
                <a:ln>
                  <a:noFill/>
                </a:ln>
                <a:solidFill>
                  <a:srgbClr val="CC7832"/>
                </a:solidFill>
                <a:effectLst/>
                <a:latin typeface="JetBrains Mono"/>
              </a:rPr>
              <a:t>, </a:t>
            </a:r>
            <a:r>
              <a:rPr kumimoji="0" lang="en-US" altLang="en-US" sz="4400" b="0" i="0" u="none" strike="noStrike" cap="none" normalizeH="0" baseline="0" dirty="0">
                <a:ln>
                  <a:noFill/>
                </a:ln>
                <a:solidFill>
                  <a:srgbClr val="6897BB"/>
                </a:solidFill>
                <a:effectLst/>
                <a:latin typeface="JetBrains Mono"/>
              </a:rPr>
              <a:t>2</a:t>
            </a:r>
            <a:r>
              <a:rPr kumimoji="0" lang="en-US" altLang="en-US" sz="4400" b="0" i="0" u="none" strike="noStrike" cap="none" normalizeH="0" baseline="0" dirty="0">
                <a:ln>
                  <a:noFill/>
                </a:ln>
                <a:solidFill>
                  <a:srgbClr val="A9B7C6"/>
                </a:solidFill>
                <a:effectLst/>
                <a:latin typeface="JetBrains Mono"/>
              </a:rPr>
              <a:t>)</a:t>
            </a:r>
            <a:br>
              <a:rPr kumimoji="0" lang="en-US" altLang="en-US" sz="4400" b="0" i="0" u="none" strike="noStrike" cap="none" normalizeH="0" baseline="0" dirty="0">
                <a:ln>
                  <a:noFill/>
                </a:ln>
                <a:solidFill>
                  <a:srgbClr val="A9B7C6"/>
                </a:solidFill>
                <a:effectLst/>
                <a:latin typeface="JetBrains Mono"/>
              </a:rPr>
            </a:br>
            <a:r>
              <a:rPr kumimoji="0" lang="en-US" altLang="en-US" sz="4400" b="0" i="0" u="none" strike="noStrike" cap="none" normalizeH="0" baseline="0" dirty="0">
                <a:ln>
                  <a:noFill/>
                </a:ln>
                <a:solidFill>
                  <a:srgbClr val="A9B7C6"/>
                </a:solidFill>
                <a:effectLst/>
                <a:latin typeface="JetBrains Mono"/>
              </a:rPr>
              <a:t>fun(</a:t>
            </a:r>
            <a:r>
              <a:rPr kumimoji="0" lang="en-US" altLang="en-US" sz="4400" b="0" i="0" u="none" strike="noStrike" cap="none" normalizeH="0" baseline="0" dirty="0">
                <a:ln>
                  <a:noFill/>
                </a:ln>
                <a:solidFill>
                  <a:srgbClr val="6897BB"/>
                </a:solidFill>
                <a:effectLst/>
                <a:latin typeface="JetBrains Mono"/>
              </a:rPr>
              <a:t>1</a:t>
            </a:r>
            <a:r>
              <a:rPr kumimoji="0" lang="en-US" altLang="en-US" sz="4400" b="0" i="0" u="none" strike="noStrike" cap="none" normalizeH="0" baseline="0" dirty="0">
                <a:ln>
                  <a:noFill/>
                </a:ln>
                <a:solidFill>
                  <a:srgbClr val="CC7832"/>
                </a:solidFill>
                <a:effectLst/>
                <a:latin typeface="JetBrains Mono"/>
              </a:rPr>
              <a:t>, </a:t>
            </a:r>
            <a:r>
              <a:rPr kumimoji="0" lang="en-US" altLang="en-US" sz="4400" b="0" i="0" u="none" strike="noStrike" cap="none" normalizeH="0" baseline="0" dirty="0">
                <a:ln>
                  <a:noFill/>
                </a:ln>
                <a:solidFill>
                  <a:srgbClr val="AA4926"/>
                </a:solidFill>
                <a:effectLst/>
                <a:latin typeface="JetBrains Mono"/>
              </a:rPr>
              <a:t>c</a:t>
            </a:r>
            <a:r>
              <a:rPr kumimoji="0" lang="en-US" altLang="en-US" sz="4400" b="0" i="0" u="none" strike="noStrike" cap="none" normalizeH="0" baseline="0" dirty="0">
                <a:ln>
                  <a:noFill/>
                </a:ln>
                <a:solidFill>
                  <a:srgbClr val="A9B7C6"/>
                </a:solidFill>
                <a:effectLst/>
                <a:latin typeface="JetBrains Mono"/>
              </a:rPr>
              <a:t>=</a:t>
            </a:r>
            <a:r>
              <a:rPr kumimoji="0" lang="en-US" altLang="en-US" sz="4400" b="0" i="0" u="none" strike="noStrike" cap="none" normalizeH="0" baseline="0" dirty="0">
                <a:ln>
                  <a:noFill/>
                </a:ln>
                <a:solidFill>
                  <a:srgbClr val="6897BB"/>
                </a:solidFill>
                <a:effectLst/>
                <a:latin typeface="JetBrains Mono"/>
              </a:rPr>
              <a:t>3</a:t>
            </a:r>
            <a:r>
              <a:rPr kumimoji="0" lang="en-US" altLang="en-US" sz="4400" b="0" i="0" u="none" strike="noStrike" cap="none" normalizeH="0" baseline="0" dirty="0">
                <a:ln>
                  <a:noFill/>
                </a:ln>
                <a:solidFill>
                  <a:srgbClr val="A9B7C6"/>
                </a:solidFill>
                <a:effectLst/>
                <a:latin typeface="JetBrains Mono"/>
              </a:rPr>
              <a:t>)</a:t>
            </a:r>
            <a:br>
              <a:rPr kumimoji="0" lang="en-US" altLang="en-US" sz="4400" b="0" i="0" u="none" strike="noStrike" cap="none" normalizeH="0" baseline="0" dirty="0">
                <a:ln>
                  <a:noFill/>
                </a:ln>
                <a:solidFill>
                  <a:srgbClr val="A9B7C6"/>
                </a:solidFill>
                <a:effectLst/>
                <a:latin typeface="JetBrains Mono"/>
              </a:rPr>
            </a:br>
            <a:r>
              <a:rPr kumimoji="0" lang="en-US" altLang="en-US" sz="4400" b="0" i="0" u="none" strike="noStrike" cap="none" normalizeH="0" baseline="0" dirty="0">
                <a:ln>
                  <a:noFill/>
                </a:ln>
                <a:solidFill>
                  <a:srgbClr val="A9B7C6"/>
                </a:solidFill>
                <a:effectLst/>
                <a:latin typeface="JetBrains Mono"/>
              </a:rPr>
              <a:t>fun(</a:t>
            </a:r>
            <a:r>
              <a:rPr kumimoji="0" lang="en-US" altLang="en-US" sz="4400" b="0" i="0" u="none" strike="noStrike" cap="none" normalizeH="0" baseline="0" dirty="0">
                <a:ln>
                  <a:noFill/>
                </a:ln>
                <a:solidFill>
                  <a:srgbClr val="6897BB"/>
                </a:solidFill>
                <a:effectLst/>
                <a:latin typeface="JetBrains Mono"/>
              </a:rPr>
              <a:t>2</a:t>
            </a:r>
            <a:r>
              <a:rPr kumimoji="0" lang="en-US" altLang="en-US" sz="4400" b="0" i="0" u="none" strike="noStrike" cap="none" normalizeH="0" baseline="0" dirty="0">
                <a:ln>
                  <a:noFill/>
                </a:ln>
                <a:solidFill>
                  <a:srgbClr val="CC7832"/>
                </a:solidFill>
                <a:effectLst/>
                <a:latin typeface="JetBrains Mono"/>
              </a:rPr>
              <a:t>, </a:t>
            </a:r>
            <a:r>
              <a:rPr kumimoji="0" lang="en-US" altLang="en-US" sz="4400" b="0" i="0" u="none" strike="noStrike" cap="none" normalizeH="0" baseline="0" dirty="0">
                <a:ln>
                  <a:noFill/>
                </a:ln>
                <a:solidFill>
                  <a:srgbClr val="6897BB"/>
                </a:solidFill>
                <a:effectLst/>
                <a:latin typeface="JetBrains Mono"/>
              </a:rPr>
              <a:t>2</a:t>
            </a:r>
            <a:r>
              <a:rPr kumimoji="0" lang="en-US" altLang="en-US" sz="4400" b="0" i="0" u="none" strike="noStrike" cap="none" normalizeH="0" baseline="0" dirty="0">
                <a:ln>
                  <a:noFill/>
                </a:ln>
                <a:solidFill>
                  <a:srgbClr val="CC7832"/>
                </a:solidFill>
                <a:effectLst/>
                <a:latin typeface="JetBrains Mono"/>
              </a:rPr>
              <a:t>, </a:t>
            </a:r>
            <a:r>
              <a:rPr kumimoji="0" lang="en-US" altLang="en-US" sz="4400" b="0" i="0" u="none" strike="noStrike" cap="none" normalizeH="0" baseline="0" dirty="0">
                <a:ln>
                  <a:noFill/>
                </a:ln>
                <a:solidFill>
                  <a:srgbClr val="6897BB"/>
                </a:solidFill>
                <a:effectLst/>
                <a:latin typeface="JetBrains Mono"/>
              </a:rPr>
              <a:t>3</a:t>
            </a:r>
            <a:r>
              <a:rPr kumimoji="0" lang="en-US" altLang="en-US" sz="4400" b="0" i="0" u="none" strike="noStrike" cap="none" normalizeH="0" baseline="0" dirty="0">
                <a:ln>
                  <a:noFill/>
                </a:ln>
                <a:solidFill>
                  <a:srgbClr val="A9B7C6"/>
                </a:solidFill>
                <a:effectLst/>
                <a:latin typeface="JetBrains Mono"/>
              </a:rPr>
              <a:t>)</a:t>
            </a:r>
            <a:br>
              <a:rPr kumimoji="0" lang="en-US" altLang="en-US" sz="4400" b="0" i="0" u="none" strike="noStrike" cap="none" normalizeH="0" baseline="0" dirty="0">
                <a:ln>
                  <a:noFill/>
                </a:ln>
                <a:solidFill>
                  <a:srgbClr val="A9B7C6"/>
                </a:solidFill>
                <a:effectLst/>
                <a:latin typeface="JetBrains Mono"/>
              </a:rPr>
            </a:br>
            <a:r>
              <a:rPr kumimoji="0" lang="en-US" altLang="en-US" sz="4400" b="0" i="0" u="none" strike="noStrike" cap="none" normalizeH="0" baseline="0" dirty="0">
                <a:ln>
                  <a:noFill/>
                </a:ln>
                <a:solidFill>
                  <a:srgbClr val="A9B7C6"/>
                </a:solidFill>
                <a:effectLst/>
                <a:latin typeface="JetBrains Mono"/>
              </a:rPr>
              <a:t>fun(</a:t>
            </a:r>
            <a:r>
              <a:rPr kumimoji="0" lang="en-US" altLang="en-US" sz="4400" b="0" i="0" u="none" strike="noStrike" cap="none" normalizeH="0" baseline="0" dirty="0">
                <a:ln>
                  <a:noFill/>
                </a:ln>
                <a:solidFill>
                  <a:srgbClr val="6897BB"/>
                </a:solidFill>
                <a:effectLst/>
                <a:latin typeface="JetBrains Mono"/>
              </a:rPr>
              <a:t>1</a:t>
            </a:r>
            <a:r>
              <a:rPr kumimoji="0" lang="en-US" altLang="en-US" sz="4400" b="0" i="0" u="none" strike="noStrike" cap="none" normalizeH="0" baseline="0" dirty="0">
                <a:ln>
                  <a:noFill/>
                </a:ln>
                <a:solidFill>
                  <a:srgbClr val="CC7832"/>
                </a:solidFill>
                <a:effectLst/>
                <a:latin typeface="JetBrains Mono"/>
              </a:rPr>
              <a:t>, </a:t>
            </a:r>
            <a:r>
              <a:rPr kumimoji="0" lang="en-US" altLang="en-US" sz="4400" b="0" i="0" u="none" strike="noStrike" cap="none" normalizeH="0" baseline="0" dirty="0">
                <a:ln>
                  <a:noFill/>
                </a:ln>
                <a:solidFill>
                  <a:srgbClr val="6897BB"/>
                </a:solidFill>
                <a:effectLst/>
                <a:latin typeface="JetBrains Mono"/>
              </a:rPr>
              <a:t>1</a:t>
            </a:r>
            <a:r>
              <a:rPr kumimoji="0" lang="en-US" altLang="en-US" sz="4400" b="0" i="0" u="none" strike="noStrike" cap="none" normalizeH="0" baseline="0" dirty="0">
                <a:ln>
                  <a:noFill/>
                </a:ln>
                <a:solidFill>
                  <a:srgbClr val="CC7832"/>
                </a:solidFill>
                <a:effectLst/>
                <a:latin typeface="JetBrains Mono"/>
              </a:rPr>
              <a:t>, </a:t>
            </a:r>
            <a:r>
              <a:rPr kumimoji="0" lang="en-US" altLang="en-US" sz="4400" b="0" i="0" u="none" strike="noStrike" cap="none" normalizeH="0" baseline="0" dirty="0">
                <a:ln>
                  <a:noFill/>
                </a:ln>
                <a:solidFill>
                  <a:srgbClr val="6897BB"/>
                </a:solidFill>
                <a:effectLst/>
                <a:latin typeface="JetBrains Mono"/>
              </a:rPr>
              <a:t>2</a:t>
            </a:r>
            <a:r>
              <a:rPr kumimoji="0" lang="en-US" altLang="en-US" sz="4400" b="0" i="0" u="none" strike="noStrike" cap="none" normalizeH="0" baseline="0" dirty="0">
                <a:ln>
                  <a:noFill/>
                </a:ln>
                <a:solidFill>
                  <a:srgbClr val="CC7832"/>
                </a:solidFill>
                <a:effectLst/>
                <a:latin typeface="JetBrains Mono"/>
              </a:rPr>
              <a:t>, </a:t>
            </a:r>
            <a:r>
              <a:rPr kumimoji="0" lang="en-US" altLang="en-US" sz="4400" b="0" i="0" u="none" strike="noStrike" cap="none" normalizeH="0" baseline="0" dirty="0">
                <a:ln>
                  <a:noFill/>
                </a:ln>
                <a:solidFill>
                  <a:srgbClr val="6897BB"/>
                </a:solidFill>
                <a:effectLst/>
                <a:latin typeface="JetBrains Mono"/>
              </a:rPr>
              <a:t>1</a:t>
            </a:r>
            <a:r>
              <a:rPr kumimoji="0" lang="en-US" altLang="en-US" sz="4400" b="0" i="0" u="none" strike="noStrike" cap="none" normalizeH="0" baseline="0" dirty="0">
                <a:ln>
                  <a:noFill/>
                </a:ln>
                <a:solidFill>
                  <a:srgbClr val="A9B7C6"/>
                </a:solidFill>
                <a:effectLst/>
                <a:latin typeface="JetBrains Mono"/>
              </a:rPr>
              <a:t>)</a:t>
            </a:r>
            <a:br>
              <a:rPr kumimoji="0" lang="en-US" altLang="en-US" sz="4400" b="0" i="0" u="none" strike="noStrike" cap="none" normalizeH="0" baseline="0" dirty="0">
                <a:ln>
                  <a:noFill/>
                </a:ln>
                <a:solidFill>
                  <a:srgbClr val="A9B7C6"/>
                </a:solidFill>
                <a:effectLst/>
                <a:latin typeface="JetBrains Mono"/>
              </a:rPr>
            </a:br>
            <a:r>
              <a:rPr kumimoji="0" lang="en-US" altLang="en-US" sz="4400" b="0" i="0" u="none" strike="noStrike" cap="none" normalizeH="0" baseline="0" dirty="0">
                <a:ln>
                  <a:noFill/>
                </a:ln>
                <a:solidFill>
                  <a:srgbClr val="A9B7C6"/>
                </a:solidFill>
                <a:effectLst/>
                <a:latin typeface="JetBrains Mono"/>
              </a:rPr>
              <a:t>fun(</a:t>
            </a:r>
            <a:r>
              <a:rPr kumimoji="0" lang="en-US" altLang="en-US" sz="4400" b="0" i="0" u="none" strike="noStrike" cap="none" normalizeH="0" baseline="0" dirty="0">
                <a:ln>
                  <a:noFill/>
                </a:ln>
                <a:solidFill>
                  <a:srgbClr val="6897BB"/>
                </a:solidFill>
                <a:effectLst/>
                <a:latin typeface="JetBrains Mono"/>
              </a:rPr>
              <a:t>2</a:t>
            </a:r>
            <a:r>
              <a:rPr kumimoji="0" lang="en-US" altLang="en-US" sz="4400" b="0" i="0" u="none" strike="noStrike" cap="none" normalizeH="0" baseline="0" dirty="0">
                <a:ln>
                  <a:noFill/>
                </a:ln>
                <a:solidFill>
                  <a:srgbClr val="CC7832"/>
                </a:solidFill>
                <a:effectLst/>
                <a:latin typeface="JetBrains Mono"/>
              </a:rPr>
              <a:t>, </a:t>
            </a:r>
            <a:r>
              <a:rPr kumimoji="0" lang="en-US" altLang="en-US" sz="4400" b="0" i="0" u="none" strike="noStrike" cap="none" normalizeH="0" baseline="0" dirty="0">
                <a:ln>
                  <a:noFill/>
                </a:ln>
                <a:solidFill>
                  <a:srgbClr val="AA4926"/>
                </a:solidFill>
                <a:effectLst/>
                <a:latin typeface="JetBrains Mono"/>
              </a:rPr>
              <a:t>d</a:t>
            </a:r>
            <a:r>
              <a:rPr kumimoji="0" lang="en-US" altLang="en-US" sz="4400" b="0" i="0" u="none" strike="noStrike" cap="none" normalizeH="0" baseline="0" dirty="0">
                <a:ln>
                  <a:noFill/>
                </a:ln>
                <a:solidFill>
                  <a:srgbClr val="A9B7C6"/>
                </a:solidFill>
                <a:effectLst/>
                <a:latin typeface="JetBrains Mono"/>
              </a:rPr>
              <a:t>=</a:t>
            </a:r>
            <a:r>
              <a:rPr kumimoji="0" lang="en-US" altLang="en-US" sz="4400" b="0" i="0" u="none" strike="noStrike" cap="none" normalizeH="0" baseline="0" dirty="0">
                <a:ln>
                  <a:noFill/>
                </a:ln>
                <a:solidFill>
                  <a:srgbClr val="6897BB"/>
                </a:solidFill>
                <a:effectLst/>
                <a:latin typeface="JetBrains Mono"/>
              </a:rPr>
              <a:t>2</a:t>
            </a:r>
            <a:r>
              <a:rPr kumimoji="0" lang="en-US" altLang="en-US" sz="4400" b="0" i="0" u="none" strike="noStrike" cap="none" normalizeH="0" baseline="0" dirty="0">
                <a:ln>
                  <a:noFill/>
                </a:ln>
                <a:solidFill>
                  <a:srgbClr val="CC7832"/>
                </a:solidFill>
                <a:effectLst/>
                <a:latin typeface="JetBrains Mono"/>
              </a:rPr>
              <a:t>, </a:t>
            </a:r>
            <a:r>
              <a:rPr kumimoji="0" lang="en-US" altLang="en-US" sz="4400" b="0" i="0" u="none" strike="noStrike" cap="none" normalizeH="0" baseline="0" dirty="0">
                <a:ln>
                  <a:noFill/>
                </a:ln>
                <a:solidFill>
                  <a:srgbClr val="6897BB"/>
                </a:solidFill>
                <a:effectLst/>
                <a:latin typeface="JetBrains Mono"/>
              </a:rPr>
              <a:t>3</a:t>
            </a:r>
            <a:r>
              <a:rPr kumimoji="0" lang="en-US" altLang="en-US" sz="4400" b="0" i="0" u="none" strike="noStrike" cap="none" normalizeH="0" baseline="0" dirty="0">
                <a:ln>
                  <a:noFill/>
                </a:ln>
                <a:solidFill>
                  <a:srgbClr val="A9B7C6"/>
                </a:solidFill>
                <a:effectLst/>
                <a:latin typeface="JetBrains Mono"/>
              </a:rPr>
              <a:t>)</a:t>
            </a:r>
            <a:br>
              <a:rPr kumimoji="0" lang="en-US" altLang="en-US" sz="4400" b="0" i="0" u="none" strike="noStrike" cap="none" normalizeH="0" baseline="0" dirty="0">
                <a:ln>
                  <a:noFill/>
                </a:ln>
                <a:solidFill>
                  <a:srgbClr val="A9B7C6"/>
                </a:solidFill>
                <a:effectLst/>
                <a:latin typeface="JetBrains Mono"/>
              </a:rPr>
            </a:br>
            <a:r>
              <a:rPr kumimoji="0" lang="en-US" altLang="en-US" sz="4400" b="0" i="0" u="none" strike="noStrike" cap="none" normalizeH="0" baseline="0" dirty="0">
                <a:ln>
                  <a:noFill/>
                </a:ln>
                <a:solidFill>
                  <a:srgbClr val="A9B7C6"/>
                </a:solidFill>
                <a:effectLst/>
                <a:latin typeface="JetBrains Mono"/>
              </a:rPr>
              <a:t>fun(</a:t>
            </a:r>
            <a:r>
              <a:rPr kumimoji="0" lang="en-US" altLang="en-US" sz="4400" b="0" i="0" u="none" strike="noStrike" cap="none" normalizeH="0" baseline="0" dirty="0">
                <a:ln>
                  <a:noFill/>
                </a:ln>
                <a:solidFill>
                  <a:srgbClr val="6897BB"/>
                </a:solidFill>
                <a:effectLst/>
                <a:latin typeface="JetBrains Mono"/>
              </a:rPr>
              <a:t>2</a:t>
            </a:r>
            <a:r>
              <a:rPr kumimoji="0" lang="en-US" altLang="en-US" sz="4400" b="0" i="0" u="none" strike="noStrike" cap="none" normalizeH="0" baseline="0" dirty="0">
                <a:ln>
                  <a:noFill/>
                </a:ln>
                <a:solidFill>
                  <a:srgbClr val="CC7832"/>
                </a:solidFill>
                <a:effectLst/>
                <a:latin typeface="JetBrains Mono"/>
              </a:rPr>
              <a:t>, </a:t>
            </a:r>
            <a:r>
              <a:rPr kumimoji="0" lang="en-US" altLang="en-US" sz="4400" b="0" i="0" u="none" strike="noStrike" cap="none" normalizeH="0" baseline="0" dirty="0">
                <a:ln>
                  <a:noFill/>
                </a:ln>
                <a:solidFill>
                  <a:srgbClr val="6897BB"/>
                </a:solidFill>
                <a:effectLst/>
                <a:latin typeface="JetBrains Mono"/>
              </a:rPr>
              <a:t>3</a:t>
            </a:r>
            <a:r>
              <a:rPr kumimoji="0" lang="en-US" altLang="en-US" sz="4400" b="0" i="0" u="none" strike="noStrike" cap="none" normalizeH="0" baseline="0" dirty="0">
                <a:ln>
                  <a:noFill/>
                </a:ln>
                <a:solidFill>
                  <a:srgbClr val="CC7832"/>
                </a:solidFill>
                <a:effectLst/>
                <a:latin typeface="JetBrains Mono"/>
              </a:rPr>
              <a:t>, </a:t>
            </a:r>
            <a:r>
              <a:rPr kumimoji="0" lang="en-US" altLang="en-US" sz="4400" b="0" i="0" u="none" strike="noStrike" cap="none" normalizeH="0" baseline="0" dirty="0">
                <a:ln>
                  <a:noFill/>
                </a:ln>
                <a:solidFill>
                  <a:srgbClr val="AA4926"/>
                </a:solidFill>
                <a:effectLst/>
                <a:latin typeface="JetBrains Mono"/>
              </a:rPr>
              <a:t>d</a:t>
            </a:r>
            <a:r>
              <a:rPr kumimoji="0" lang="en-US" altLang="en-US" sz="4400" b="0" i="0" u="none" strike="noStrike" cap="none" normalizeH="0" baseline="0" dirty="0">
                <a:ln>
                  <a:noFill/>
                </a:ln>
                <a:solidFill>
                  <a:srgbClr val="A9B7C6"/>
                </a:solidFill>
                <a:effectLst/>
                <a:latin typeface="JetBrains Mono"/>
              </a:rPr>
              <a:t>=</a:t>
            </a:r>
            <a:r>
              <a:rPr kumimoji="0" lang="en-US" altLang="en-US" sz="4400" b="0" i="0" u="none" strike="noStrike" cap="none" normalizeH="0" baseline="0" dirty="0">
                <a:ln>
                  <a:noFill/>
                </a:ln>
                <a:solidFill>
                  <a:srgbClr val="6897BB"/>
                </a:solidFill>
                <a:effectLst/>
                <a:latin typeface="JetBrains Mono"/>
              </a:rPr>
              <a:t>2</a:t>
            </a:r>
            <a:r>
              <a:rPr kumimoji="0" lang="en-US" altLang="en-US" sz="4400" b="0" i="0" u="none" strike="noStrike" cap="none" normalizeH="0" baseline="0" dirty="0">
                <a:ln>
                  <a:noFill/>
                </a:ln>
                <a:solidFill>
                  <a:srgbClr val="CC7832"/>
                </a:solidFill>
                <a:effectLst/>
                <a:latin typeface="JetBrains Mono"/>
              </a:rPr>
              <a:t>, </a:t>
            </a:r>
            <a:r>
              <a:rPr kumimoji="0" lang="en-US" altLang="en-US" sz="4400" b="0" i="0" u="none" strike="noStrike" cap="none" normalizeH="0" baseline="0" dirty="0">
                <a:ln>
                  <a:noFill/>
                </a:ln>
                <a:solidFill>
                  <a:srgbClr val="AA4926"/>
                </a:solidFill>
                <a:effectLst/>
                <a:latin typeface="JetBrains Mono"/>
              </a:rPr>
              <a:t>c</a:t>
            </a:r>
            <a:r>
              <a:rPr kumimoji="0" lang="en-US" altLang="en-US" sz="4400" b="0" i="0" u="none" strike="noStrike" cap="none" normalizeH="0" baseline="0" dirty="0">
                <a:ln>
                  <a:noFill/>
                </a:ln>
                <a:solidFill>
                  <a:srgbClr val="A9B7C6"/>
                </a:solidFill>
                <a:effectLst/>
                <a:latin typeface="JetBrains Mono"/>
              </a:rPr>
              <a:t>=</a:t>
            </a:r>
            <a:r>
              <a:rPr kumimoji="0" lang="en-US" altLang="en-US" sz="4400" b="0" i="0" u="none" strike="noStrike" cap="none" normalizeH="0" baseline="0" dirty="0">
                <a:ln>
                  <a:noFill/>
                </a:ln>
                <a:solidFill>
                  <a:srgbClr val="6897BB"/>
                </a:solidFill>
                <a:effectLst/>
                <a:latin typeface="JetBrains Mono"/>
              </a:rPr>
              <a:t>1</a:t>
            </a:r>
            <a:r>
              <a:rPr kumimoji="0" lang="en-US" altLang="en-US" sz="4400" b="0" i="0" u="none" strike="noStrike" cap="none" normalizeH="0" baseline="0" dirty="0">
                <a:ln>
                  <a:noFill/>
                </a:ln>
                <a:solidFill>
                  <a:srgbClr val="A9B7C6"/>
                </a:solidFill>
                <a:effectLst/>
                <a:latin typeface="JetBrains Mono"/>
              </a:rPr>
              <a:t>)</a:t>
            </a:r>
            <a:endParaRPr kumimoji="0" lang="en-US" altLang="en-US" sz="8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54031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EED30-2B84-4D04-93DC-615D80F05DA4}"/>
              </a:ext>
            </a:extLst>
          </p:cNvPr>
          <p:cNvSpPr>
            <a:spLocks noGrp="1"/>
          </p:cNvSpPr>
          <p:nvPr>
            <p:ph type="title"/>
          </p:nvPr>
        </p:nvSpPr>
        <p:spPr/>
        <p:txBody>
          <a:bodyPr/>
          <a:lstStyle/>
          <a:p>
            <a:r>
              <a:rPr lang="en-US" dirty="0"/>
              <a:t>Reminders</a:t>
            </a:r>
          </a:p>
        </p:txBody>
      </p:sp>
      <p:sp>
        <p:nvSpPr>
          <p:cNvPr id="3" name="Content Placeholder 2">
            <a:extLst>
              <a:ext uri="{FF2B5EF4-FFF2-40B4-BE49-F238E27FC236}">
                <a16:creationId xmlns:a16="http://schemas.microsoft.com/office/drawing/2014/main" id="{CBCB57F9-1E7C-4C52-9AEB-610401C0067E}"/>
              </a:ext>
            </a:extLst>
          </p:cNvPr>
          <p:cNvSpPr>
            <a:spLocks noGrp="1"/>
          </p:cNvSpPr>
          <p:nvPr>
            <p:ph idx="1"/>
          </p:nvPr>
        </p:nvSpPr>
        <p:spPr/>
        <p:txBody>
          <a:bodyPr/>
          <a:lstStyle/>
          <a:p>
            <a:r>
              <a:rPr lang="en-US" dirty="0"/>
              <a:t>HW 3 is due February 26 (not tomorrow)</a:t>
            </a:r>
          </a:p>
          <a:p>
            <a:r>
              <a:rPr lang="en-US" dirty="0"/>
              <a:t>Project 1 is due on March 5</a:t>
            </a:r>
            <a:r>
              <a:rPr lang="en-US" baseline="30000" dirty="0"/>
              <a:t>th</a:t>
            </a:r>
            <a:r>
              <a:rPr lang="en-US" dirty="0"/>
              <a:t> (Get a head start!)</a:t>
            </a:r>
          </a:p>
          <a:p>
            <a:endParaRPr lang="en-US" dirty="0"/>
          </a:p>
        </p:txBody>
      </p:sp>
    </p:spTree>
    <p:extLst>
      <p:ext uri="{BB962C8B-B14F-4D97-AF65-F5344CB8AC3E}">
        <p14:creationId xmlns:p14="http://schemas.microsoft.com/office/powerpoint/2010/main" val="3609311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3DF80-E64E-4CAB-A122-484588BDEF0C}"/>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86BDD7A7-5E7B-492F-9B92-64CDA451046A}"/>
              </a:ext>
            </a:extLst>
          </p:cNvPr>
          <p:cNvSpPr>
            <a:spLocks noGrp="1" noChangeArrowheads="1"/>
          </p:cNvSpPr>
          <p:nvPr>
            <p:ph idx="1"/>
          </p:nvPr>
        </p:nvSpPr>
        <p:spPr bwMode="auto">
          <a:xfrm>
            <a:off x="308197" y="1228397"/>
            <a:ext cx="11575605" cy="440120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JetBrains Mono"/>
              </a:rPr>
              <a:t>def </a:t>
            </a:r>
            <a:r>
              <a:rPr kumimoji="0" lang="en-US" altLang="en-US" b="0" i="0" u="none" strike="noStrike" cap="none" normalizeH="0" baseline="0" dirty="0">
                <a:ln>
                  <a:noFill/>
                </a:ln>
                <a:solidFill>
                  <a:srgbClr val="FFC66D"/>
                </a:solidFill>
                <a:effectLst/>
                <a:latin typeface="JetBrains Mono"/>
              </a:rPr>
              <a:t>fun</a:t>
            </a:r>
            <a:r>
              <a:rPr kumimoji="0" lang="en-US" altLang="en-US" b="0" i="0" u="none" strike="noStrike" cap="none" normalizeH="0" baseline="0" dirty="0">
                <a:ln>
                  <a:noFill/>
                </a:ln>
                <a:solidFill>
                  <a:srgbClr val="A9B7C6"/>
                </a:solidFill>
                <a:effectLst/>
                <a:latin typeface="JetBrains Mono"/>
              </a:rPr>
              <a:t>(a</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a:ln>
                  <a:noFill/>
                </a:ln>
                <a:solidFill>
                  <a:srgbClr val="A9B7C6"/>
                </a:solidFill>
                <a:effectLst/>
                <a:latin typeface="JetBrains Mono"/>
              </a:rPr>
              <a:t>b</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a:ln>
                  <a:noFill/>
                </a:ln>
                <a:solidFill>
                  <a:srgbClr val="A9B7C6"/>
                </a:solidFill>
                <a:effectLst/>
                <a:latin typeface="JetBrains Mono"/>
              </a:rPr>
              <a:t>c=</a:t>
            </a:r>
            <a:r>
              <a:rPr kumimoji="0" lang="en-US" altLang="en-US" b="0" i="0" u="none" strike="noStrike" cap="none" normalizeH="0" baseline="0" dirty="0">
                <a:ln>
                  <a:noFill/>
                </a:ln>
                <a:solidFill>
                  <a:srgbClr val="6897BB"/>
                </a:solidFill>
                <a:effectLst/>
                <a:latin typeface="JetBrains Mono"/>
              </a:rPr>
              <a:t>2</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a:ln>
                  <a:noFill/>
                </a:ln>
                <a:solidFill>
                  <a:srgbClr val="A9B7C6"/>
                </a:solidFill>
                <a:effectLst/>
                <a:latin typeface="JetBrains Mono"/>
              </a:rPr>
              <a:t>d=</a:t>
            </a:r>
            <a:r>
              <a:rPr kumimoji="0" lang="en-US" altLang="en-US" b="0" i="0" u="none" strike="noStrike" cap="none" normalizeH="0" baseline="0" dirty="0">
                <a:ln>
                  <a:noFill/>
                </a:ln>
                <a:solidFill>
                  <a:srgbClr val="6897BB"/>
                </a:solidFill>
                <a:effectLst/>
                <a:latin typeface="JetBrains Mono"/>
              </a:rPr>
              <a:t>3</a:t>
            </a:r>
            <a:r>
              <a:rPr kumimoji="0" lang="en-US" altLang="en-US" b="0" i="0" u="none" strike="noStrike" cap="none" normalizeH="0" baseline="0" dirty="0">
                <a:ln>
                  <a:noFill/>
                </a:ln>
                <a:solidFill>
                  <a:srgbClr val="A9B7C6"/>
                </a:solidFill>
                <a:effectLst/>
                <a:latin typeface="JetBrains Mono"/>
              </a:rPr>
              <a:t>):</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    </a:t>
            </a:r>
            <a:r>
              <a:rPr kumimoji="0" lang="en-US" altLang="en-US" b="0" i="0" u="none" strike="noStrike" cap="none" normalizeH="0" baseline="0" dirty="0">
                <a:ln>
                  <a:noFill/>
                </a:ln>
                <a:solidFill>
                  <a:srgbClr val="8888C6"/>
                </a:solidFill>
                <a:effectLst/>
                <a:latin typeface="JetBrains Mono"/>
              </a:rPr>
              <a:t>print</a:t>
            </a:r>
            <a:r>
              <a:rPr kumimoji="0" lang="en-US" altLang="en-US" b="0" i="0" u="none" strike="noStrike" cap="none" normalizeH="0" baseline="0" dirty="0">
                <a:ln>
                  <a:noFill/>
                </a:ln>
                <a:solidFill>
                  <a:srgbClr val="A9B7C6"/>
                </a:solidFill>
                <a:effectLst/>
                <a:latin typeface="JetBrains Mono"/>
              </a:rPr>
              <a:t>(a + b*c + d**</a:t>
            </a:r>
            <a:r>
              <a:rPr kumimoji="0" lang="en-US" altLang="en-US" b="0" i="0" u="none" strike="noStrike" cap="none" normalizeH="0" baseline="0" dirty="0">
                <a:ln>
                  <a:noFill/>
                </a:ln>
                <a:solidFill>
                  <a:srgbClr val="6897BB"/>
                </a:solidFill>
                <a:effectLst/>
                <a:latin typeface="JetBrains Mono"/>
              </a:rPr>
              <a:t>2</a:t>
            </a:r>
            <a:r>
              <a:rPr kumimoji="0" lang="en-US" altLang="en-US" b="0" i="0" u="none" strike="noStrike" cap="none" normalizeH="0" baseline="0" dirty="0">
                <a:ln>
                  <a:noFill/>
                </a:ln>
                <a:solidFill>
                  <a:srgbClr val="A9B7C6"/>
                </a:solidFill>
                <a:effectLst/>
                <a:latin typeface="JetBrains Mono"/>
              </a:rPr>
              <a:t>)</a:t>
            </a:r>
            <a:br>
              <a:rPr kumimoji="0" lang="en-US" altLang="en-US" b="0" i="0" u="none" strike="noStrike" cap="none" normalizeH="0" baseline="0" dirty="0">
                <a:ln>
                  <a:noFill/>
                </a:ln>
                <a:solidFill>
                  <a:srgbClr val="A9B7C6"/>
                </a:solidFill>
                <a:effectLst/>
                <a:latin typeface="JetBrains Mono"/>
              </a:rPr>
            </a:br>
            <a:br>
              <a:rPr kumimoji="0" lang="en-US" altLang="en-US" b="0" i="0" u="none" strike="noStrike" cap="none" normalizeH="0" baseline="0" dirty="0">
                <a:ln>
                  <a:noFill/>
                </a:ln>
                <a:solidFill>
                  <a:srgbClr val="A9B7C6"/>
                </a:solidFill>
                <a:effectLst/>
                <a:latin typeface="JetBrains Mono"/>
              </a:rPr>
            </a:b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fun(</a:t>
            </a:r>
            <a:r>
              <a:rPr kumimoji="0" lang="en-US" altLang="en-US" b="0" i="0" u="none" strike="noStrike" cap="none" normalizeH="0" baseline="0" dirty="0">
                <a:ln>
                  <a:noFill/>
                </a:ln>
                <a:solidFill>
                  <a:srgbClr val="6897BB"/>
                </a:solidFill>
                <a:effectLst/>
                <a:latin typeface="JetBrains Mono"/>
              </a:rPr>
              <a:t>1</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a:ln>
                  <a:noFill/>
                </a:ln>
                <a:solidFill>
                  <a:srgbClr val="6897BB"/>
                </a:solidFill>
                <a:effectLst/>
                <a:latin typeface="JetBrains Mono"/>
              </a:rPr>
              <a:t>2</a:t>
            </a:r>
            <a:r>
              <a:rPr kumimoji="0" lang="en-US" altLang="en-US" b="0" i="0" u="none" strike="noStrike" cap="none" normalizeH="0" baseline="0" dirty="0">
                <a:ln>
                  <a:noFill/>
                </a:ln>
                <a:solidFill>
                  <a:srgbClr val="A9B7C6"/>
                </a:solidFill>
                <a:effectLst/>
                <a:latin typeface="JetBrains Mono"/>
              </a:rPr>
              <a:t>)  </a:t>
            </a:r>
            <a:r>
              <a:rPr kumimoji="0" lang="en-US" altLang="en-US" b="0" i="0" u="none" strike="noStrike" cap="none" normalizeH="0" baseline="0" dirty="0">
                <a:ln>
                  <a:noFill/>
                </a:ln>
                <a:solidFill>
                  <a:srgbClr val="808080"/>
                </a:solidFill>
                <a:effectLst/>
                <a:latin typeface="JetBrains Mono"/>
              </a:rPr>
              <a:t># 14</a:t>
            </a:r>
            <a:br>
              <a:rPr kumimoji="0" lang="en-US" altLang="en-US" b="0" i="0" u="none" strike="noStrike" cap="none" normalizeH="0" baseline="0" dirty="0">
                <a:ln>
                  <a:noFill/>
                </a:ln>
                <a:solidFill>
                  <a:srgbClr val="808080"/>
                </a:solidFill>
                <a:effectLst/>
                <a:latin typeface="JetBrains Mono"/>
              </a:rPr>
            </a:br>
            <a:r>
              <a:rPr kumimoji="0" lang="en-US" altLang="en-US" b="0" i="0" u="none" strike="noStrike" cap="none" normalizeH="0" baseline="0" dirty="0">
                <a:ln>
                  <a:noFill/>
                </a:ln>
                <a:solidFill>
                  <a:srgbClr val="808080"/>
                </a:solidFill>
                <a:effectLst/>
                <a:latin typeface="JetBrains Mono"/>
              </a:rPr>
              <a:t># fun(1, c=3)  # </a:t>
            </a:r>
            <a:r>
              <a:rPr kumimoji="0" lang="en-US" altLang="en-US" b="0" i="0" u="none" strike="noStrike" cap="none" normalizeH="0" baseline="0" dirty="0" err="1">
                <a:ln>
                  <a:noFill/>
                </a:ln>
                <a:solidFill>
                  <a:srgbClr val="808080"/>
                </a:solidFill>
                <a:effectLst/>
                <a:latin typeface="JetBrains Mono"/>
              </a:rPr>
              <a:t>TypeError</a:t>
            </a:r>
            <a:r>
              <a:rPr kumimoji="0" lang="en-US" altLang="en-US" b="0" i="0" u="none" strike="noStrike" cap="none" normalizeH="0" baseline="0" dirty="0">
                <a:ln>
                  <a:noFill/>
                </a:ln>
                <a:solidFill>
                  <a:srgbClr val="808080"/>
                </a:solidFill>
                <a:effectLst/>
                <a:latin typeface="JetBrains Mono"/>
              </a:rPr>
              <a:t>: fun() missing 1 required positional argument: 'b'</a:t>
            </a:r>
            <a:br>
              <a:rPr kumimoji="0" lang="en-US" altLang="en-US" b="0" i="0" u="none" strike="noStrike" cap="none" normalizeH="0" baseline="0" dirty="0">
                <a:ln>
                  <a:noFill/>
                </a:ln>
                <a:solidFill>
                  <a:srgbClr val="808080"/>
                </a:solidFill>
                <a:effectLst/>
                <a:latin typeface="JetBrains Mono"/>
              </a:rPr>
            </a:br>
            <a:r>
              <a:rPr kumimoji="0" lang="en-US" altLang="en-US" b="0" i="0" u="none" strike="noStrike" cap="none" normalizeH="0" baseline="0" dirty="0">
                <a:ln>
                  <a:noFill/>
                </a:ln>
                <a:solidFill>
                  <a:srgbClr val="A9B7C6"/>
                </a:solidFill>
                <a:effectLst/>
                <a:latin typeface="JetBrains Mono"/>
              </a:rPr>
              <a:t>fun(</a:t>
            </a:r>
            <a:r>
              <a:rPr kumimoji="0" lang="en-US" altLang="en-US" b="0" i="0" u="none" strike="noStrike" cap="none" normalizeH="0" baseline="0" dirty="0">
                <a:ln>
                  <a:noFill/>
                </a:ln>
                <a:solidFill>
                  <a:srgbClr val="6897BB"/>
                </a:solidFill>
                <a:effectLst/>
                <a:latin typeface="JetBrains Mono"/>
              </a:rPr>
              <a:t>2</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a:ln>
                  <a:noFill/>
                </a:ln>
                <a:solidFill>
                  <a:srgbClr val="6897BB"/>
                </a:solidFill>
                <a:effectLst/>
                <a:latin typeface="JetBrains Mono"/>
              </a:rPr>
              <a:t>2</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a:ln>
                  <a:noFill/>
                </a:ln>
                <a:solidFill>
                  <a:srgbClr val="6897BB"/>
                </a:solidFill>
                <a:effectLst/>
                <a:latin typeface="JetBrains Mono"/>
              </a:rPr>
              <a:t>3</a:t>
            </a:r>
            <a:r>
              <a:rPr kumimoji="0" lang="en-US" altLang="en-US" b="0" i="0" u="none" strike="noStrike" cap="none" normalizeH="0" baseline="0" dirty="0">
                <a:ln>
                  <a:noFill/>
                </a:ln>
                <a:solidFill>
                  <a:srgbClr val="A9B7C6"/>
                </a:solidFill>
                <a:effectLst/>
                <a:latin typeface="JetBrains Mono"/>
              </a:rPr>
              <a:t>)  </a:t>
            </a:r>
            <a:r>
              <a:rPr kumimoji="0" lang="en-US" altLang="en-US" b="0" i="0" u="none" strike="noStrike" cap="none" normalizeH="0" baseline="0" dirty="0">
                <a:ln>
                  <a:noFill/>
                </a:ln>
                <a:solidFill>
                  <a:srgbClr val="808080"/>
                </a:solidFill>
                <a:effectLst/>
                <a:latin typeface="JetBrains Mono"/>
              </a:rPr>
              <a:t># 17</a:t>
            </a:r>
            <a:br>
              <a:rPr kumimoji="0" lang="en-US" altLang="en-US" b="0" i="0" u="none" strike="noStrike" cap="none" normalizeH="0" baseline="0" dirty="0">
                <a:ln>
                  <a:noFill/>
                </a:ln>
                <a:solidFill>
                  <a:srgbClr val="808080"/>
                </a:solidFill>
                <a:effectLst/>
                <a:latin typeface="JetBrains Mono"/>
              </a:rPr>
            </a:br>
            <a:r>
              <a:rPr kumimoji="0" lang="en-US" altLang="en-US" b="0" i="0" u="none" strike="noStrike" cap="none" normalizeH="0" baseline="0" dirty="0">
                <a:ln>
                  <a:noFill/>
                </a:ln>
                <a:solidFill>
                  <a:srgbClr val="A9B7C6"/>
                </a:solidFill>
                <a:effectLst/>
                <a:latin typeface="JetBrains Mono"/>
              </a:rPr>
              <a:t>fun(</a:t>
            </a:r>
            <a:r>
              <a:rPr kumimoji="0" lang="en-US" altLang="en-US" b="0" i="0" u="none" strike="noStrike" cap="none" normalizeH="0" baseline="0" dirty="0">
                <a:ln>
                  <a:noFill/>
                </a:ln>
                <a:solidFill>
                  <a:srgbClr val="6897BB"/>
                </a:solidFill>
                <a:effectLst/>
                <a:latin typeface="JetBrains Mono"/>
              </a:rPr>
              <a:t>1</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a:ln>
                  <a:noFill/>
                </a:ln>
                <a:solidFill>
                  <a:srgbClr val="6897BB"/>
                </a:solidFill>
                <a:effectLst/>
                <a:latin typeface="JetBrains Mono"/>
              </a:rPr>
              <a:t>1</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a:ln>
                  <a:noFill/>
                </a:ln>
                <a:solidFill>
                  <a:srgbClr val="6897BB"/>
                </a:solidFill>
                <a:effectLst/>
                <a:latin typeface="JetBrains Mono"/>
              </a:rPr>
              <a:t>2</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a:ln>
                  <a:noFill/>
                </a:ln>
                <a:solidFill>
                  <a:srgbClr val="6897BB"/>
                </a:solidFill>
                <a:effectLst/>
                <a:latin typeface="JetBrains Mono"/>
              </a:rPr>
              <a:t>1</a:t>
            </a:r>
            <a:r>
              <a:rPr kumimoji="0" lang="en-US" altLang="en-US" b="0" i="0" u="none" strike="noStrike" cap="none" normalizeH="0" baseline="0" dirty="0">
                <a:ln>
                  <a:noFill/>
                </a:ln>
                <a:solidFill>
                  <a:srgbClr val="A9B7C6"/>
                </a:solidFill>
                <a:effectLst/>
                <a:latin typeface="JetBrains Mono"/>
              </a:rPr>
              <a:t>)  </a:t>
            </a:r>
            <a:r>
              <a:rPr kumimoji="0" lang="en-US" altLang="en-US" b="0" i="0" u="none" strike="noStrike" cap="none" normalizeH="0" baseline="0" dirty="0">
                <a:ln>
                  <a:noFill/>
                </a:ln>
                <a:solidFill>
                  <a:srgbClr val="808080"/>
                </a:solidFill>
                <a:effectLst/>
                <a:latin typeface="JetBrains Mono"/>
              </a:rPr>
              <a:t># 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08080"/>
                </a:solidFill>
                <a:latin typeface="JetBrains Mono"/>
              </a:rPr>
              <a:t>#fun(2, d=2, 3)   # </a:t>
            </a:r>
            <a:r>
              <a:rPr lang="en-US" altLang="en-US" dirty="0" err="1">
                <a:solidFill>
                  <a:srgbClr val="808080"/>
                </a:solidFill>
                <a:latin typeface="JetBrains Mono"/>
              </a:rPr>
              <a:t>SyntaxError</a:t>
            </a:r>
            <a:r>
              <a:rPr lang="en-US" altLang="en-US" dirty="0">
                <a:solidFill>
                  <a:srgbClr val="808080"/>
                </a:solidFill>
                <a:latin typeface="JetBrains Mono"/>
              </a:rPr>
              <a:t>: positional argument follows keyword argument</a:t>
            </a:r>
            <a:br>
              <a:rPr kumimoji="0" lang="en-US" altLang="en-US" b="0" i="0" u="none" strike="noStrike" cap="none" normalizeH="0" baseline="0" dirty="0">
                <a:ln>
                  <a:noFill/>
                </a:ln>
                <a:solidFill>
                  <a:srgbClr val="808080"/>
                </a:solidFill>
                <a:effectLst/>
                <a:latin typeface="JetBrains Mono"/>
              </a:rPr>
            </a:br>
            <a:r>
              <a:rPr kumimoji="0" lang="en-US" altLang="en-US" b="0" i="0" u="none" strike="noStrike" cap="none" normalizeH="0" baseline="0" dirty="0">
                <a:ln>
                  <a:noFill/>
                </a:ln>
                <a:solidFill>
                  <a:srgbClr val="A9B7C6"/>
                </a:solidFill>
                <a:effectLst/>
                <a:latin typeface="JetBrains Mono"/>
              </a:rPr>
              <a:t>fun(</a:t>
            </a:r>
            <a:r>
              <a:rPr kumimoji="0" lang="en-US" altLang="en-US" b="0" i="0" u="none" strike="noStrike" cap="none" normalizeH="0" baseline="0" dirty="0">
                <a:ln>
                  <a:noFill/>
                </a:ln>
                <a:solidFill>
                  <a:srgbClr val="6897BB"/>
                </a:solidFill>
                <a:effectLst/>
                <a:latin typeface="JetBrains Mono"/>
              </a:rPr>
              <a:t>2</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a:ln>
                  <a:noFill/>
                </a:ln>
                <a:solidFill>
                  <a:srgbClr val="6897BB"/>
                </a:solidFill>
                <a:effectLst/>
                <a:latin typeface="JetBrains Mono"/>
              </a:rPr>
              <a:t>3</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a:ln>
                  <a:noFill/>
                </a:ln>
                <a:solidFill>
                  <a:srgbClr val="AA4926"/>
                </a:solidFill>
                <a:effectLst/>
                <a:latin typeface="JetBrains Mono"/>
              </a:rPr>
              <a:t>d</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6897BB"/>
                </a:solidFill>
                <a:effectLst/>
                <a:latin typeface="JetBrains Mono"/>
              </a:rPr>
              <a:t>2</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a:ln>
                  <a:noFill/>
                </a:ln>
                <a:solidFill>
                  <a:srgbClr val="AA4926"/>
                </a:solidFill>
                <a:effectLst/>
                <a:latin typeface="JetBrains Mono"/>
              </a:rPr>
              <a:t>c</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6897BB"/>
                </a:solidFill>
                <a:effectLst/>
                <a:latin typeface="JetBrains Mono"/>
              </a:rPr>
              <a:t>1</a:t>
            </a:r>
            <a:r>
              <a:rPr kumimoji="0" lang="en-US" altLang="en-US" b="0" i="0" u="none" strike="noStrike" cap="none" normalizeH="0" baseline="0" dirty="0">
                <a:ln>
                  <a:noFill/>
                </a:ln>
                <a:solidFill>
                  <a:srgbClr val="A9B7C6"/>
                </a:solidFill>
                <a:effectLst/>
                <a:latin typeface="JetBrains Mono"/>
              </a:rPr>
              <a:t>)  </a:t>
            </a:r>
            <a:r>
              <a:rPr kumimoji="0" lang="en-US" altLang="en-US" b="0" i="0" u="none" strike="noStrike" cap="none" normalizeH="0" baseline="0" dirty="0">
                <a:ln>
                  <a:noFill/>
                </a:ln>
                <a:solidFill>
                  <a:srgbClr val="808080"/>
                </a:solidFill>
                <a:effectLst/>
                <a:latin typeface="JetBrains Mono"/>
              </a:rPr>
              <a:t># 9</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7155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91F99-9713-418A-915D-8F84145D743D}"/>
              </a:ext>
            </a:extLst>
          </p:cNvPr>
          <p:cNvSpPr>
            <a:spLocks noGrp="1"/>
          </p:cNvSpPr>
          <p:nvPr>
            <p:ph type="title"/>
          </p:nvPr>
        </p:nvSpPr>
        <p:spPr>
          <a:xfrm>
            <a:off x="838200" y="185185"/>
            <a:ext cx="10515600" cy="1325563"/>
          </a:xfrm>
        </p:spPr>
        <p:txBody>
          <a:bodyPr/>
          <a:lstStyle/>
          <a:p>
            <a:r>
              <a:rPr lang="en-US" dirty="0"/>
              <a:t>Python Function Example : “Perfect Numbers”</a:t>
            </a:r>
          </a:p>
        </p:txBody>
      </p:sp>
      <p:sp>
        <p:nvSpPr>
          <p:cNvPr id="3" name="Content Placeholder 2">
            <a:extLst>
              <a:ext uri="{FF2B5EF4-FFF2-40B4-BE49-F238E27FC236}">
                <a16:creationId xmlns:a16="http://schemas.microsoft.com/office/drawing/2014/main" id="{4C2BE42F-BA29-47B0-B220-1FCE6821E937}"/>
              </a:ext>
            </a:extLst>
          </p:cNvPr>
          <p:cNvSpPr>
            <a:spLocks noGrp="1"/>
          </p:cNvSpPr>
          <p:nvPr>
            <p:ph idx="1"/>
          </p:nvPr>
        </p:nvSpPr>
        <p:spPr>
          <a:xfrm>
            <a:off x="838200" y="1510748"/>
            <a:ext cx="10515600" cy="5104737"/>
          </a:xfrm>
        </p:spPr>
        <p:txBody>
          <a:bodyPr/>
          <a:lstStyle/>
          <a:p>
            <a:r>
              <a:rPr lang="en-US" b="0" i="0" dirty="0">
                <a:effectLst/>
                <a:latin typeface="Helvetica" panose="020B0604020202020204" pitchFamily="34" charset="0"/>
              </a:rPr>
              <a:t>In number theory, a perfect number is a positive integer that is equal to the sum of its proper positive divisors, that is, the sum of its positive divisors excluding the number itself (also known as its aliquot sum).</a:t>
            </a:r>
          </a:p>
          <a:p>
            <a:r>
              <a:rPr lang="en-US" dirty="0">
                <a:latin typeface="Helvetica" panose="020B0604020202020204" pitchFamily="34" charset="0"/>
              </a:rPr>
              <a:t>Write a function that tells the user if an integer passed is a “Perfect Number”</a:t>
            </a:r>
          </a:p>
          <a:p>
            <a:r>
              <a:rPr lang="en-US" dirty="0"/>
              <a:t>Perfect numbers: 6, 28, 496, 8128</a:t>
            </a:r>
          </a:p>
          <a:p>
            <a:r>
              <a:rPr lang="en-US" dirty="0"/>
              <a:t>Hints :</a:t>
            </a:r>
          </a:p>
          <a:p>
            <a:pPr lvl="1"/>
            <a:r>
              <a:rPr lang="en-US" dirty="0"/>
              <a:t>Remember Python indexes [inclusive, exclusive]</a:t>
            </a:r>
          </a:p>
          <a:p>
            <a:pPr lvl="1"/>
            <a:r>
              <a:rPr lang="en-US" dirty="0"/>
              <a:t>Modulo operator (%) returns the remainder</a:t>
            </a:r>
          </a:p>
          <a:p>
            <a:pPr lvl="1"/>
            <a:r>
              <a:rPr lang="en-US" dirty="0"/>
              <a:t>Indentation and colons (:)</a:t>
            </a:r>
          </a:p>
        </p:txBody>
      </p:sp>
    </p:spTree>
    <p:extLst>
      <p:ext uri="{BB962C8B-B14F-4D97-AF65-F5344CB8AC3E}">
        <p14:creationId xmlns:p14="http://schemas.microsoft.com/office/powerpoint/2010/main" val="3190002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BAF2BD5-950F-47C5-97EE-041AFD2825E0}"/>
              </a:ext>
            </a:extLst>
          </p:cNvPr>
          <p:cNvSpPr>
            <a:spLocks noGrp="1" noChangeArrowheads="1"/>
          </p:cNvSpPr>
          <p:nvPr>
            <p:ph idx="1"/>
          </p:nvPr>
        </p:nvSpPr>
        <p:spPr bwMode="auto">
          <a:xfrm>
            <a:off x="726882" y="181957"/>
            <a:ext cx="7367546" cy="648918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CC7832"/>
                </a:solidFill>
                <a:effectLst/>
                <a:latin typeface="JetBrains Mono"/>
              </a:rPr>
              <a:t>def </a:t>
            </a:r>
            <a:r>
              <a:rPr kumimoji="0" lang="en-US" altLang="en-US" sz="3200" b="0" i="0" u="none" strike="noStrike" cap="none" normalizeH="0" baseline="0" dirty="0" err="1">
                <a:ln>
                  <a:noFill/>
                </a:ln>
                <a:solidFill>
                  <a:srgbClr val="FFC66D"/>
                </a:solidFill>
                <a:effectLst/>
                <a:latin typeface="JetBrains Mono"/>
              </a:rPr>
              <a:t>perfect_number</a:t>
            </a:r>
            <a:r>
              <a:rPr kumimoji="0" lang="en-US" altLang="en-US" sz="3200" b="0" i="0" u="none" strike="noStrike" cap="none" normalizeH="0" baseline="0" dirty="0">
                <a:ln>
                  <a:noFill/>
                </a:ln>
                <a:solidFill>
                  <a:srgbClr val="A9B7C6"/>
                </a:solidFill>
                <a:effectLst/>
                <a:latin typeface="JetBrains Mono"/>
              </a:rPr>
              <a:t>(z):</a:t>
            </a:r>
            <a:br>
              <a:rPr kumimoji="0" lang="en-US" altLang="en-US" sz="3200" b="0" i="0" u="none" strike="noStrike" cap="none" normalizeH="0" baseline="0" dirty="0">
                <a:ln>
                  <a:noFill/>
                </a:ln>
                <a:solidFill>
                  <a:srgbClr val="A9B7C6"/>
                </a:solidFill>
                <a:effectLst/>
                <a:latin typeface="JetBrains Mono"/>
              </a:rPr>
            </a:br>
            <a:r>
              <a:rPr kumimoji="0" lang="en-US" altLang="en-US" sz="3200" b="0" i="0" u="none" strike="noStrike" cap="none" normalizeH="0" baseline="0" dirty="0">
                <a:ln>
                  <a:noFill/>
                </a:ln>
                <a:solidFill>
                  <a:srgbClr val="A9B7C6"/>
                </a:solidFill>
                <a:effectLst/>
                <a:latin typeface="JetBrains Mono"/>
              </a:rPr>
              <a:t>    sum = </a:t>
            </a:r>
            <a:r>
              <a:rPr kumimoji="0" lang="en-US" altLang="en-US" sz="3200" b="0" i="0" u="none" strike="noStrike" cap="none" normalizeH="0" baseline="0" dirty="0">
                <a:ln>
                  <a:noFill/>
                </a:ln>
                <a:solidFill>
                  <a:srgbClr val="6897BB"/>
                </a:solidFill>
                <a:effectLst/>
                <a:latin typeface="JetBrains Mono"/>
              </a:rPr>
              <a:t>0</a:t>
            </a:r>
            <a:br>
              <a:rPr kumimoji="0" lang="en-US" altLang="en-US" sz="3200" b="0" i="0" u="none" strike="noStrike" cap="none" normalizeH="0" baseline="0" dirty="0">
                <a:ln>
                  <a:noFill/>
                </a:ln>
                <a:solidFill>
                  <a:srgbClr val="6897BB"/>
                </a:solidFill>
                <a:effectLst/>
                <a:latin typeface="JetBrains Mono"/>
              </a:rPr>
            </a:br>
            <a:r>
              <a:rPr kumimoji="0" lang="en-US" altLang="en-US" sz="3200" b="0" i="0" u="none" strike="noStrike" cap="none" normalizeH="0" baseline="0" dirty="0">
                <a:ln>
                  <a:noFill/>
                </a:ln>
                <a:solidFill>
                  <a:srgbClr val="6897BB"/>
                </a:solidFill>
                <a:effectLst/>
                <a:latin typeface="JetBrains Mono"/>
              </a:rPr>
              <a:t>    </a:t>
            </a:r>
            <a:r>
              <a:rPr kumimoji="0" lang="en-US" altLang="en-US" sz="3200" b="0" i="0" u="none" strike="noStrike" cap="none" normalizeH="0" baseline="0" dirty="0">
                <a:ln>
                  <a:noFill/>
                </a:ln>
                <a:solidFill>
                  <a:srgbClr val="CC7832"/>
                </a:solidFill>
                <a:effectLst/>
                <a:latin typeface="JetBrains Mono"/>
              </a:rPr>
              <a:t>for </a:t>
            </a:r>
            <a:r>
              <a:rPr kumimoji="0" lang="en-US" altLang="en-US" sz="3200" b="0" i="0" u="none" strike="noStrike" cap="none" normalizeH="0" baseline="0" dirty="0" err="1">
                <a:ln>
                  <a:noFill/>
                </a:ln>
                <a:solidFill>
                  <a:srgbClr val="A9B7C6"/>
                </a:solidFill>
                <a:effectLst/>
                <a:latin typeface="JetBrains Mono"/>
              </a:rPr>
              <a:t>i</a:t>
            </a:r>
            <a:r>
              <a:rPr kumimoji="0" lang="en-US" altLang="en-US" sz="3200" b="0" i="0" u="none" strike="noStrike" cap="none" normalizeH="0" baseline="0" dirty="0">
                <a:ln>
                  <a:noFill/>
                </a:ln>
                <a:solidFill>
                  <a:srgbClr val="A9B7C6"/>
                </a:solidFill>
                <a:effectLst/>
                <a:latin typeface="JetBrains Mono"/>
              </a:rPr>
              <a:t> </a:t>
            </a:r>
            <a:r>
              <a:rPr kumimoji="0" lang="en-US" altLang="en-US" sz="3200" b="0" i="0" u="none" strike="noStrike" cap="none" normalizeH="0" baseline="0" dirty="0">
                <a:ln>
                  <a:noFill/>
                </a:ln>
                <a:solidFill>
                  <a:srgbClr val="CC7832"/>
                </a:solidFill>
                <a:effectLst/>
                <a:latin typeface="JetBrains Mono"/>
              </a:rPr>
              <a:t>in </a:t>
            </a:r>
            <a:r>
              <a:rPr kumimoji="0" lang="en-US" altLang="en-US" sz="3200" b="0" i="0" u="none" strike="noStrike" cap="none" normalizeH="0" baseline="0" dirty="0">
                <a:ln>
                  <a:noFill/>
                </a:ln>
                <a:solidFill>
                  <a:srgbClr val="8888C6"/>
                </a:solidFill>
                <a:effectLst/>
                <a:latin typeface="JetBrains Mono"/>
              </a:rPr>
              <a:t>range</a:t>
            </a:r>
            <a:r>
              <a:rPr kumimoji="0" lang="en-US" altLang="en-US" sz="3200" b="0" i="0" u="none" strike="noStrike" cap="none" normalizeH="0" baseline="0" dirty="0">
                <a:ln>
                  <a:noFill/>
                </a:ln>
                <a:solidFill>
                  <a:srgbClr val="A9B7C6"/>
                </a:solidFill>
                <a:effectLst/>
                <a:latin typeface="JetBrains Mono"/>
              </a:rPr>
              <a:t>(</a:t>
            </a:r>
            <a:r>
              <a:rPr kumimoji="0" lang="en-US" altLang="en-US" sz="3200" b="0" i="0" u="none" strike="noStrike" cap="none" normalizeH="0" baseline="0" dirty="0">
                <a:ln>
                  <a:noFill/>
                </a:ln>
                <a:solidFill>
                  <a:srgbClr val="6897BB"/>
                </a:solidFill>
                <a:effectLst/>
                <a:latin typeface="JetBrains Mono"/>
              </a:rPr>
              <a:t>1</a:t>
            </a:r>
            <a:r>
              <a:rPr kumimoji="0" lang="en-US" altLang="en-US" sz="3200" b="0" i="0" u="none" strike="noStrike" cap="none" normalizeH="0" baseline="0" dirty="0">
                <a:ln>
                  <a:noFill/>
                </a:ln>
                <a:solidFill>
                  <a:srgbClr val="CC7832"/>
                </a:solidFill>
                <a:effectLst/>
                <a:latin typeface="JetBrains Mono"/>
              </a:rPr>
              <a:t>, </a:t>
            </a:r>
            <a:r>
              <a:rPr kumimoji="0" lang="en-US" altLang="en-US" sz="3200" b="0" i="0" u="none" strike="noStrike" cap="none" normalizeH="0" baseline="0" dirty="0">
                <a:ln>
                  <a:noFill/>
                </a:ln>
                <a:solidFill>
                  <a:srgbClr val="A9B7C6"/>
                </a:solidFill>
                <a:effectLst/>
                <a:latin typeface="JetBrains Mono"/>
              </a:rPr>
              <a:t>z):</a:t>
            </a:r>
            <a:br>
              <a:rPr kumimoji="0" lang="en-US" altLang="en-US" sz="3200" b="0" i="0" u="none" strike="noStrike" cap="none" normalizeH="0" baseline="0" dirty="0">
                <a:ln>
                  <a:noFill/>
                </a:ln>
                <a:solidFill>
                  <a:srgbClr val="A9B7C6"/>
                </a:solidFill>
                <a:effectLst/>
                <a:latin typeface="JetBrains Mono"/>
              </a:rPr>
            </a:br>
            <a:r>
              <a:rPr kumimoji="0" lang="en-US" altLang="en-US" sz="3200" b="0" i="0" u="none" strike="noStrike" cap="none" normalizeH="0" baseline="0" dirty="0">
                <a:ln>
                  <a:noFill/>
                </a:ln>
                <a:solidFill>
                  <a:srgbClr val="A9B7C6"/>
                </a:solidFill>
                <a:effectLst/>
                <a:latin typeface="JetBrains Mono"/>
              </a:rPr>
              <a:t>        </a:t>
            </a:r>
            <a:r>
              <a:rPr kumimoji="0" lang="en-US" altLang="en-US" sz="3200" b="0" i="0" u="none" strike="noStrike" cap="none" normalizeH="0" baseline="0" dirty="0">
                <a:ln>
                  <a:noFill/>
                </a:ln>
                <a:solidFill>
                  <a:srgbClr val="CC7832"/>
                </a:solidFill>
                <a:effectLst/>
                <a:latin typeface="JetBrains Mono"/>
              </a:rPr>
              <a:t>if </a:t>
            </a:r>
            <a:r>
              <a:rPr kumimoji="0" lang="en-US" altLang="en-US" sz="3200" b="0" i="0" u="none" strike="noStrike" cap="none" normalizeH="0" baseline="0" dirty="0">
                <a:ln>
                  <a:noFill/>
                </a:ln>
                <a:solidFill>
                  <a:srgbClr val="A9B7C6"/>
                </a:solidFill>
                <a:effectLst/>
                <a:latin typeface="JetBrains Mono"/>
              </a:rPr>
              <a:t>z % </a:t>
            </a:r>
            <a:r>
              <a:rPr kumimoji="0" lang="en-US" altLang="en-US" sz="3200" b="0" i="0" u="none" strike="noStrike" cap="none" normalizeH="0" baseline="0" dirty="0" err="1">
                <a:ln>
                  <a:noFill/>
                </a:ln>
                <a:solidFill>
                  <a:srgbClr val="A9B7C6"/>
                </a:solidFill>
                <a:effectLst/>
                <a:latin typeface="JetBrains Mono"/>
              </a:rPr>
              <a:t>i</a:t>
            </a:r>
            <a:r>
              <a:rPr kumimoji="0" lang="en-US" altLang="en-US" sz="3200" b="0" i="0" u="none" strike="noStrike" cap="none" normalizeH="0" baseline="0" dirty="0">
                <a:ln>
                  <a:noFill/>
                </a:ln>
                <a:solidFill>
                  <a:srgbClr val="A9B7C6"/>
                </a:solidFill>
                <a:effectLst/>
                <a:latin typeface="JetBrains Mono"/>
              </a:rPr>
              <a:t> == </a:t>
            </a:r>
            <a:r>
              <a:rPr kumimoji="0" lang="en-US" altLang="en-US" sz="3200" b="0" i="0" u="none" strike="noStrike" cap="none" normalizeH="0" baseline="0" dirty="0">
                <a:ln>
                  <a:noFill/>
                </a:ln>
                <a:solidFill>
                  <a:srgbClr val="6897BB"/>
                </a:solidFill>
                <a:effectLst/>
                <a:latin typeface="JetBrains Mono"/>
              </a:rPr>
              <a:t>0</a:t>
            </a:r>
            <a:r>
              <a:rPr kumimoji="0" lang="en-US" altLang="en-US" sz="3200" b="0" i="0" u="none" strike="noStrike" cap="none" normalizeH="0" baseline="0" dirty="0">
                <a:ln>
                  <a:noFill/>
                </a:ln>
                <a:solidFill>
                  <a:srgbClr val="A9B7C6"/>
                </a:solidFill>
                <a:effectLst/>
                <a:latin typeface="JetBrains Mono"/>
              </a:rPr>
              <a:t>:</a:t>
            </a:r>
            <a:br>
              <a:rPr kumimoji="0" lang="en-US" altLang="en-US" sz="3200" b="0" i="0" u="none" strike="noStrike" cap="none" normalizeH="0" baseline="0" dirty="0">
                <a:ln>
                  <a:noFill/>
                </a:ln>
                <a:solidFill>
                  <a:srgbClr val="A9B7C6"/>
                </a:solidFill>
                <a:effectLst/>
                <a:latin typeface="JetBrains Mono"/>
              </a:rPr>
            </a:br>
            <a:r>
              <a:rPr kumimoji="0" lang="en-US" altLang="en-US" sz="3200" b="0" i="0" u="none" strike="noStrike" cap="none" normalizeH="0" baseline="0" dirty="0">
                <a:ln>
                  <a:noFill/>
                </a:ln>
                <a:solidFill>
                  <a:srgbClr val="A9B7C6"/>
                </a:solidFill>
                <a:effectLst/>
                <a:latin typeface="JetBrains Mono"/>
              </a:rPr>
              <a:t>            sum += </a:t>
            </a:r>
            <a:r>
              <a:rPr kumimoji="0" lang="en-US" altLang="en-US" sz="3200" b="0" i="0" u="none" strike="noStrike" cap="none" normalizeH="0" baseline="0" dirty="0" err="1">
                <a:ln>
                  <a:noFill/>
                </a:ln>
                <a:solidFill>
                  <a:srgbClr val="A9B7C6"/>
                </a:solidFill>
                <a:effectLst/>
                <a:latin typeface="JetBrains Mono"/>
              </a:rPr>
              <a:t>i</a:t>
            </a:r>
            <a:br>
              <a:rPr kumimoji="0" lang="en-US" altLang="en-US" sz="3200" b="0" i="0" u="none" strike="noStrike" cap="none" normalizeH="0" baseline="0" dirty="0">
                <a:ln>
                  <a:noFill/>
                </a:ln>
                <a:solidFill>
                  <a:srgbClr val="A9B7C6"/>
                </a:solidFill>
                <a:effectLst/>
                <a:latin typeface="JetBrains Mono"/>
              </a:rPr>
            </a:br>
            <a:br>
              <a:rPr kumimoji="0" lang="en-US" altLang="en-US" sz="3200" b="0" i="0" u="none" strike="noStrike" cap="none" normalizeH="0" baseline="0" dirty="0">
                <a:ln>
                  <a:noFill/>
                </a:ln>
                <a:solidFill>
                  <a:srgbClr val="A9B7C6"/>
                </a:solidFill>
                <a:effectLst/>
                <a:latin typeface="JetBrains Mono"/>
              </a:rPr>
            </a:br>
            <a:r>
              <a:rPr kumimoji="0" lang="en-US" altLang="en-US" sz="3200" b="0" i="0" u="none" strike="noStrike" cap="none" normalizeH="0" baseline="0" dirty="0">
                <a:ln>
                  <a:noFill/>
                </a:ln>
                <a:solidFill>
                  <a:srgbClr val="A9B7C6"/>
                </a:solidFill>
                <a:effectLst/>
                <a:latin typeface="JetBrains Mono"/>
              </a:rPr>
              <a:t>    </a:t>
            </a:r>
            <a:r>
              <a:rPr kumimoji="0" lang="en-US" altLang="en-US" sz="3200" b="0" i="0" u="none" strike="noStrike" cap="none" normalizeH="0" baseline="0" dirty="0">
                <a:ln>
                  <a:noFill/>
                </a:ln>
                <a:solidFill>
                  <a:srgbClr val="CC7832"/>
                </a:solidFill>
                <a:effectLst/>
                <a:latin typeface="JetBrains Mono"/>
              </a:rPr>
              <a:t>if </a:t>
            </a:r>
            <a:r>
              <a:rPr kumimoji="0" lang="en-US" altLang="en-US" sz="3200" b="0" i="0" u="none" strike="noStrike" cap="none" normalizeH="0" baseline="0" dirty="0">
                <a:ln>
                  <a:noFill/>
                </a:ln>
                <a:solidFill>
                  <a:srgbClr val="A9B7C6"/>
                </a:solidFill>
                <a:effectLst/>
                <a:latin typeface="JetBrains Mono"/>
              </a:rPr>
              <a:t>sum == z:</a:t>
            </a:r>
            <a:br>
              <a:rPr kumimoji="0" lang="en-US" altLang="en-US" sz="3200" b="0" i="0" u="none" strike="noStrike" cap="none" normalizeH="0" baseline="0" dirty="0">
                <a:ln>
                  <a:noFill/>
                </a:ln>
                <a:solidFill>
                  <a:srgbClr val="A9B7C6"/>
                </a:solidFill>
                <a:effectLst/>
                <a:latin typeface="JetBrains Mono"/>
              </a:rPr>
            </a:br>
            <a:r>
              <a:rPr kumimoji="0" lang="en-US" altLang="en-US" sz="3200" b="0" i="0" u="none" strike="noStrike" cap="none" normalizeH="0" baseline="0" dirty="0">
                <a:ln>
                  <a:noFill/>
                </a:ln>
                <a:solidFill>
                  <a:srgbClr val="A9B7C6"/>
                </a:solidFill>
                <a:effectLst/>
                <a:latin typeface="JetBrains Mono"/>
              </a:rPr>
              <a:t>        </a:t>
            </a:r>
            <a:r>
              <a:rPr kumimoji="0" lang="en-US" altLang="en-US" sz="3200" b="0" i="0" u="none" strike="noStrike" cap="none" normalizeH="0" baseline="0" dirty="0">
                <a:ln>
                  <a:noFill/>
                </a:ln>
                <a:solidFill>
                  <a:srgbClr val="CC7832"/>
                </a:solidFill>
                <a:effectLst/>
                <a:latin typeface="JetBrains Mono"/>
              </a:rPr>
              <a:t>return </a:t>
            </a:r>
            <a:r>
              <a:rPr kumimoji="0" lang="en-US" altLang="en-US" sz="3200" b="0" i="0" u="none" strike="noStrike" cap="none" normalizeH="0" baseline="0" dirty="0">
                <a:ln>
                  <a:noFill/>
                </a:ln>
                <a:solidFill>
                  <a:srgbClr val="6A8759"/>
                </a:solidFill>
                <a:effectLst/>
                <a:latin typeface="JetBrains Mono"/>
              </a:rPr>
              <a:t>"This is a perfect number"</a:t>
            </a:r>
            <a:br>
              <a:rPr kumimoji="0" lang="en-US" altLang="en-US" sz="3200" b="0" i="0" u="none" strike="noStrike" cap="none" normalizeH="0" baseline="0" dirty="0">
                <a:ln>
                  <a:noFill/>
                </a:ln>
                <a:solidFill>
                  <a:srgbClr val="6A8759"/>
                </a:solidFill>
                <a:effectLst/>
                <a:latin typeface="JetBrains Mono"/>
              </a:rPr>
            </a:br>
            <a:r>
              <a:rPr kumimoji="0" lang="en-US" altLang="en-US" sz="3200" b="0" i="0" u="none" strike="noStrike" cap="none" normalizeH="0" baseline="0" dirty="0">
                <a:ln>
                  <a:noFill/>
                </a:ln>
                <a:solidFill>
                  <a:srgbClr val="6A8759"/>
                </a:solidFill>
                <a:effectLst/>
                <a:latin typeface="JetBrains Mono"/>
              </a:rPr>
              <a:t>    </a:t>
            </a:r>
            <a:r>
              <a:rPr kumimoji="0" lang="en-US" altLang="en-US" sz="3200" b="0" i="0" u="none" strike="noStrike" cap="none" normalizeH="0" baseline="0" dirty="0">
                <a:ln>
                  <a:noFill/>
                </a:ln>
                <a:solidFill>
                  <a:srgbClr val="CC7832"/>
                </a:solidFill>
                <a:effectLst/>
                <a:latin typeface="JetBrains Mono"/>
              </a:rPr>
              <a:t>else</a:t>
            </a:r>
            <a:r>
              <a:rPr kumimoji="0" lang="en-US" altLang="en-US" sz="3200" b="0" i="0" u="none" strike="noStrike" cap="none" normalizeH="0" baseline="0" dirty="0">
                <a:ln>
                  <a:noFill/>
                </a:ln>
                <a:solidFill>
                  <a:srgbClr val="A9B7C6"/>
                </a:solidFill>
                <a:effectLst/>
                <a:latin typeface="JetBrains Mono"/>
              </a:rPr>
              <a:t>:</a:t>
            </a:r>
            <a:br>
              <a:rPr kumimoji="0" lang="en-US" altLang="en-US" sz="3200" b="0" i="0" u="none" strike="noStrike" cap="none" normalizeH="0" baseline="0" dirty="0">
                <a:ln>
                  <a:noFill/>
                </a:ln>
                <a:solidFill>
                  <a:srgbClr val="A9B7C6"/>
                </a:solidFill>
                <a:effectLst/>
                <a:latin typeface="JetBrains Mono"/>
              </a:rPr>
            </a:br>
            <a:r>
              <a:rPr kumimoji="0" lang="en-US" altLang="en-US" sz="3200" b="0" i="0" u="none" strike="noStrike" cap="none" normalizeH="0" baseline="0" dirty="0">
                <a:ln>
                  <a:noFill/>
                </a:ln>
                <a:solidFill>
                  <a:srgbClr val="A9B7C6"/>
                </a:solidFill>
                <a:effectLst/>
                <a:latin typeface="JetBrains Mono"/>
              </a:rPr>
              <a:t>        </a:t>
            </a:r>
            <a:r>
              <a:rPr kumimoji="0" lang="en-US" altLang="en-US" sz="3200" b="0" i="0" u="none" strike="noStrike" cap="none" normalizeH="0" baseline="0" dirty="0">
                <a:ln>
                  <a:noFill/>
                </a:ln>
                <a:solidFill>
                  <a:srgbClr val="CC7832"/>
                </a:solidFill>
                <a:effectLst/>
                <a:latin typeface="JetBrains Mono"/>
              </a:rPr>
              <a:t>return </a:t>
            </a:r>
            <a:r>
              <a:rPr kumimoji="0" lang="en-US" altLang="en-US" sz="3200" b="0" i="0" u="none" strike="noStrike" cap="none" normalizeH="0" baseline="0" dirty="0">
                <a:ln>
                  <a:noFill/>
                </a:ln>
                <a:solidFill>
                  <a:srgbClr val="6A8759"/>
                </a:solidFill>
                <a:effectLst/>
                <a:latin typeface="JetBrains Mono"/>
              </a:rPr>
              <a:t>"This is not a perfect number"</a:t>
            </a:r>
            <a:br>
              <a:rPr kumimoji="0" lang="en-US" altLang="en-US" sz="3200" b="0" i="0" u="none" strike="noStrike" cap="none" normalizeH="0" baseline="0" dirty="0">
                <a:ln>
                  <a:noFill/>
                </a:ln>
                <a:solidFill>
                  <a:srgbClr val="6A8759"/>
                </a:solidFill>
                <a:effectLst/>
                <a:latin typeface="JetBrains Mono"/>
              </a:rPr>
            </a:br>
            <a:br>
              <a:rPr kumimoji="0" lang="en-US" altLang="en-US" sz="3200" b="0" i="0" u="none" strike="noStrike" cap="none" normalizeH="0" baseline="0" dirty="0">
                <a:ln>
                  <a:noFill/>
                </a:ln>
                <a:solidFill>
                  <a:srgbClr val="6A8759"/>
                </a:solidFill>
                <a:effectLst/>
                <a:latin typeface="JetBrains Mono"/>
              </a:rPr>
            </a:br>
            <a:br>
              <a:rPr kumimoji="0" lang="en-US" altLang="en-US" sz="3200" b="0" i="0" u="none" strike="noStrike" cap="none" normalizeH="0" baseline="0" dirty="0">
                <a:ln>
                  <a:noFill/>
                </a:ln>
                <a:solidFill>
                  <a:srgbClr val="6A8759"/>
                </a:solidFill>
                <a:effectLst/>
                <a:latin typeface="JetBrains Mono"/>
              </a:rPr>
            </a:br>
            <a:r>
              <a:rPr kumimoji="0" lang="en-US" altLang="en-US" sz="3200" b="0" i="0" u="none" strike="noStrike" cap="none" normalizeH="0" baseline="0" dirty="0">
                <a:ln>
                  <a:noFill/>
                </a:ln>
                <a:solidFill>
                  <a:srgbClr val="8888C6"/>
                </a:solidFill>
                <a:effectLst/>
                <a:latin typeface="JetBrains Mono"/>
              </a:rPr>
              <a:t>print</a:t>
            </a:r>
            <a:r>
              <a:rPr kumimoji="0" lang="en-US" altLang="en-US" sz="3200" b="0" i="0" u="none" strike="noStrike" cap="none" normalizeH="0" baseline="0" dirty="0">
                <a:ln>
                  <a:noFill/>
                </a:ln>
                <a:solidFill>
                  <a:srgbClr val="A9B7C6"/>
                </a:solidFill>
                <a:effectLst/>
                <a:latin typeface="JetBrains Mono"/>
              </a:rPr>
              <a:t>(</a:t>
            </a:r>
            <a:r>
              <a:rPr kumimoji="0" lang="en-US" altLang="en-US" sz="3200" b="0" i="0" u="none" strike="noStrike" cap="none" normalizeH="0" baseline="0" dirty="0" err="1">
                <a:ln>
                  <a:noFill/>
                </a:ln>
                <a:solidFill>
                  <a:srgbClr val="A9B7C6"/>
                </a:solidFill>
                <a:effectLst/>
                <a:latin typeface="JetBrains Mono"/>
              </a:rPr>
              <a:t>perfect_number</a:t>
            </a:r>
            <a:r>
              <a:rPr kumimoji="0" lang="en-US" altLang="en-US" sz="3200" b="0" i="0" u="none" strike="noStrike" cap="none" normalizeH="0" baseline="0" dirty="0">
                <a:ln>
                  <a:noFill/>
                </a:ln>
                <a:solidFill>
                  <a:srgbClr val="A9B7C6"/>
                </a:solidFill>
                <a:effectLst/>
                <a:latin typeface="JetBrains Mono"/>
              </a:rPr>
              <a:t>(</a:t>
            </a:r>
            <a:r>
              <a:rPr kumimoji="0" lang="en-US" altLang="en-US" sz="3200" b="0" i="0" u="none" strike="noStrike" cap="none" normalizeH="0" baseline="0" dirty="0">
                <a:ln>
                  <a:noFill/>
                </a:ln>
                <a:solidFill>
                  <a:srgbClr val="6897BB"/>
                </a:solidFill>
                <a:effectLst/>
                <a:latin typeface="JetBrains Mono"/>
              </a:rPr>
              <a:t>6</a:t>
            </a:r>
            <a:r>
              <a:rPr kumimoji="0" lang="en-US" altLang="en-US" sz="3200" b="0" i="0" u="none" strike="noStrike" cap="none" normalizeH="0" baseline="0" dirty="0">
                <a:ln>
                  <a:noFill/>
                </a:ln>
                <a:solidFill>
                  <a:srgbClr val="A9B7C6"/>
                </a:solidFill>
                <a:effectLst/>
                <a:latin typeface="JetBrains Mono"/>
              </a:rPr>
              <a:t>))</a:t>
            </a:r>
            <a:endParaRPr kumimoji="0" lang="en-US" altLang="en-US" sz="6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1645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B8ACF-3E3E-4815-9BEA-668197812D2C}"/>
              </a:ext>
            </a:extLst>
          </p:cNvPr>
          <p:cNvSpPr>
            <a:spLocks noGrp="1"/>
          </p:cNvSpPr>
          <p:nvPr>
            <p:ph type="title"/>
          </p:nvPr>
        </p:nvSpPr>
        <p:spPr>
          <a:xfrm>
            <a:off x="758687" y="-57165"/>
            <a:ext cx="10515600" cy="1325563"/>
          </a:xfrm>
        </p:spPr>
        <p:txBody>
          <a:bodyPr/>
          <a:lstStyle/>
          <a:p>
            <a:r>
              <a:rPr lang="en-US" dirty="0"/>
              <a:t>Variable Scope</a:t>
            </a:r>
          </a:p>
        </p:txBody>
      </p:sp>
      <p:sp>
        <p:nvSpPr>
          <p:cNvPr id="3" name="Content Placeholder 2">
            <a:extLst>
              <a:ext uri="{FF2B5EF4-FFF2-40B4-BE49-F238E27FC236}">
                <a16:creationId xmlns:a16="http://schemas.microsoft.com/office/drawing/2014/main" id="{26CD1E53-04A5-4553-9DA3-08B9744D9997}"/>
              </a:ext>
            </a:extLst>
          </p:cNvPr>
          <p:cNvSpPr>
            <a:spLocks noGrp="1"/>
          </p:cNvSpPr>
          <p:nvPr>
            <p:ph idx="1"/>
          </p:nvPr>
        </p:nvSpPr>
        <p:spPr>
          <a:xfrm>
            <a:off x="520149" y="998689"/>
            <a:ext cx="10515600" cy="4351338"/>
          </a:xfrm>
        </p:spPr>
        <p:txBody>
          <a:bodyPr/>
          <a:lstStyle/>
          <a:p>
            <a:r>
              <a:rPr lang="en-US" dirty="0"/>
              <a:t>From Dr. Dahlke’s tutorial 3_10_1</a:t>
            </a:r>
          </a:p>
        </p:txBody>
      </p:sp>
      <p:pic>
        <p:nvPicPr>
          <p:cNvPr id="5" name="Picture 4">
            <a:extLst>
              <a:ext uri="{FF2B5EF4-FFF2-40B4-BE49-F238E27FC236}">
                <a16:creationId xmlns:a16="http://schemas.microsoft.com/office/drawing/2014/main" id="{50FA5AEF-CEAC-4DFF-BDA0-70E622CB7FD3}"/>
              </a:ext>
            </a:extLst>
          </p:cNvPr>
          <p:cNvPicPr>
            <a:picLocks noChangeAspect="1"/>
          </p:cNvPicPr>
          <p:nvPr/>
        </p:nvPicPr>
        <p:blipFill>
          <a:blip r:embed="rId2"/>
          <a:stretch>
            <a:fillRect/>
          </a:stretch>
        </p:blipFill>
        <p:spPr>
          <a:xfrm>
            <a:off x="1211914" y="1507973"/>
            <a:ext cx="8722107" cy="4669723"/>
          </a:xfrm>
          <a:prstGeom prst="rect">
            <a:avLst/>
          </a:prstGeom>
        </p:spPr>
      </p:pic>
    </p:spTree>
    <p:extLst>
      <p:ext uri="{BB962C8B-B14F-4D97-AF65-F5344CB8AC3E}">
        <p14:creationId xmlns:p14="http://schemas.microsoft.com/office/powerpoint/2010/main" val="1445207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A8EED-D049-401A-849B-A2DC5757415D}"/>
              </a:ext>
            </a:extLst>
          </p:cNvPr>
          <p:cNvSpPr>
            <a:spLocks noGrp="1"/>
          </p:cNvSpPr>
          <p:nvPr>
            <p:ph type="title"/>
          </p:nvPr>
        </p:nvSpPr>
        <p:spPr>
          <a:xfrm>
            <a:off x="286247" y="-80148"/>
            <a:ext cx="10515600" cy="1325563"/>
          </a:xfrm>
        </p:spPr>
        <p:txBody>
          <a:bodyPr/>
          <a:lstStyle/>
          <a:p>
            <a:r>
              <a:rPr lang="en-US" dirty="0"/>
              <a:t>Variable Scope</a:t>
            </a:r>
          </a:p>
        </p:txBody>
      </p:sp>
      <p:sp>
        <p:nvSpPr>
          <p:cNvPr id="3" name="Content Placeholder 2">
            <a:extLst>
              <a:ext uri="{FF2B5EF4-FFF2-40B4-BE49-F238E27FC236}">
                <a16:creationId xmlns:a16="http://schemas.microsoft.com/office/drawing/2014/main" id="{936A512E-C89D-4362-92F8-644E507688CB}"/>
              </a:ext>
            </a:extLst>
          </p:cNvPr>
          <p:cNvSpPr>
            <a:spLocks noGrp="1"/>
          </p:cNvSpPr>
          <p:nvPr>
            <p:ph idx="1"/>
          </p:nvPr>
        </p:nvSpPr>
        <p:spPr>
          <a:xfrm>
            <a:off x="286247" y="858741"/>
            <a:ext cx="11744076" cy="5318222"/>
          </a:xfrm>
        </p:spPr>
        <p:txBody>
          <a:bodyPr>
            <a:normAutofit/>
          </a:bodyPr>
          <a:lstStyle/>
          <a:p>
            <a:r>
              <a:rPr lang="en-US" sz="2400" dirty="0"/>
              <a:t>In MATLAB, if you don’t need to pass something to a function but want to use it, you need to declare that variable global</a:t>
            </a:r>
          </a:p>
          <a:p>
            <a:pPr marL="0" indent="0">
              <a:lnSpc>
                <a:spcPct val="100000"/>
              </a:lnSpc>
              <a:buNone/>
            </a:pPr>
            <a:r>
              <a:rPr lang="en-US" sz="1600" b="0" i="0" u="none" strike="noStrike" baseline="0" dirty="0">
                <a:solidFill>
                  <a:srgbClr val="000000"/>
                </a:solidFill>
                <a:latin typeface="Courier New" panose="02070309020205020404" pitchFamily="49" charset="0"/>
              </a:rPr>
              <a:t>a = 3;</a:t>
            </a:r>
          </a:p>
          <a:p>
            <a:pPr marL="0" indent="0">
              <a:lnSpc>
                <a:spcPct val="100000"/>
              </a:lnSpc>
              <a:buNone/>
            </a:pPr>
            <a:r>
              <a:rPr lang="en-US" sz="1600" b="0" i="0" u="none" strike="noStrike" baseline="0" dirty="0">
                <a:solidFill>
                  <a:srgbClr val="000000"/>
                </a:solidFill>
                <a:latin typeface="Courier New" panose="02070309020205020404" pitchFamily="49" charset="0"/>
              </a:rPr>
              <a:t>y = </a:t>
            </a:r>
            <a:r>
              <a:rPr lang="en-US" sz="1600" b="0" i="0" u="none" strike="noStrike" baseline="0" dirty="0" err="1">
                <a:solidFill>
                  <a:srgbClr val="000000"/>
                </a:solidFill>
                <a:latin typeface="Courier New" panose="02070309020205020404" pitchFamily="49" charset="0"/>
              </a:rPr>
              <a:t>add_a</a:t>
            </a:r>
            <a:r>
              <a:rPr lang="en-US" sz="1600" b="0" i="0" u="none" strike="noStrike" baseline="0" dirty="0">
                <a:solidFill>
                  <a:srgbClr val="000000"/>
                </a:solidFill>
                <a:latin typeface="Courier New" panose="02070309020205020404" pitchFamily="49" charset="0"/>
              </a:rPr>
              <a:t>(3);</a:t>
            </a:r>
          </a:p>
          <a:p>
            <a:pPr marL="0" indent="0">
              <a:lnSpc>
                <a:spcPct val="100000"/>
              </a:lnSpc>
              <a:buNone/>
            </a:pPr>
            <a:r>
              <a:rPr lang="en-US" sz="1600" b="0" i="0" u="none" strike="noStrike" baseline="0" dirty="0">
                <a:solidFill>
                  <a:srgbClr val="0E00FF"/>
                </a:solidFill>
                <a:latin typeface="Courier New" panose="02070309020205020404" pitchFamily="49" charset="0"/>
              </a:rPr>
              <a:t>function</a:t>
            </a:r>
            <a:r>
              <a:rPr lang="en-US" sz="1600" b="0" i="0" u="none" strike="noStrike" baseline="0" dirty="0">
                <a:solidFill>
                  <a:srgbClr val="000000"/>
                </a:solidFill>
                <a:latin typeface="Courier New" panose="02070309020205020404" pitchFamily="49" charset="0"/>
              </a:rPr>
              <a:t> y = </a:t>
            </a:r>
            <a:r>
              <a:rPr lang="en-US" sz="1600" b="0" i="0" u="none" strike="noStrike" baseline="0" dirty="0" err="1">
                <a:solidFill>
                  <a:srgbClr val="000000"/>
                </a:solidFill>
                <a:latin typeface="Courier New" panose="02070309020205020404" pitchFamily="49" charset="0"/>
              </a:rPr>
              <a:t>add_a</a:t>
            </a:r>
            <a:r>
              <a:rPr lang="en-US" sz="1600" b="0" i="0" u="none" strike="noStrike" baseline="0" dirty="0">
                <a:solidFill>
                  <a:srgbClr val="000000"/>
                </a:solidFill>
                <a:latin typeface="Courier New" panose="02070309020205020404" pitchFamily="49" charset="0"/>
              </a:rPr>
              <a:t>(x)</a:t>
            </a:r>
          </a:p>
          <a:p>
            <a:pPr marL="0" indent="0">
              <a:lnSpc>
                <a:spcPct val="100000"/>
              </a:lnSpc>
              <a:buNone/>
            </a:pPr>
            <a:r>
              <a:rPr lang="en-US" sz="1600" b="0" i="0" u="none" strike="noStrike" baseline="0" dirty="0">
                <a:solidFill>
                  <a:srgbClr val="0E00FF"/>
                </a:solidFill>
                <a:latin typeface="Courier New" panose="02070309020205020404" pitchFamily="49" charset="0"/>
              </a:rPr>
              <a:t>global</a:t>
            </a:r>
            <a:r>
              <a:rPr lang="en-US" sz="1600" b="0" i="0" u="none" strike="noStrike" baseline="0" dirty="0">
                <a:solidFill>
                  <a:srgbClr val="000000"/>
                </a:solidFill>
                <a:latin typeface="Courier New" panose="02070309020205020404" pitchFamily="49" charset="0"/>
              </a:rPr>
              <a:t> a</a:t>
            </a:r>
          </a:p>
          <a:p>
            <a:pPr marL="0" indent="0">
              <a:lnSpc>
                <a:spcPct val="100000"/>
              </a:lnSpc>
              <a:buNone/>
            </a:pPr>
            <a:r>
              <a:rPr lang="en-US" sz="1600" b="0" i="0" u="none" strike="noStrike" baseline="0" dirty="0">
                <a:solidFill>
                  <a:srgbClr val="000000"/>
                </a:solidFill>
                <a:latin typeface="Courier New" panose="02070309020205020404" pitchFamily="49" charset="0"/>
              </a:rPr>
              <a:t>y = a + x;</a:t>
            </a:r>
          </a:p>
          <a:p>
            <a:pPr marL="0" indent="0">
              <a:lnSpc>
                <a:spcPct val="100000"/>
              </a:lnSpc>
              <a:buNone/>
            </a:pPr>
            <a:r>
              <a:rPr lang="en-US" sz="1600" b="0" i="0" u="none" strike="noStrike" baseline="0" dirty="0">
                <a:solidFill>
                  <a:srgbClr val="0E00FF"/>
                </a:solidFill>
                <a:latin typeface="Courier New" panose="02070309020205020404" pitchFamily="49" charset="0"/>
              </a:rPr>
              <a:t>end</a:t>
            </a:r>
            <a:endParaRPr lang="en-US" sz="2400" dirty="0"/>
          </a:p>
          <a:p>
            <a:r>
              <a:rPr lang="en-US" sz="2400" dirty="0"/>
              <a:t>In Python if a variable is not defined in a function scope it will check the global scope and use it</a:t>
            </a:r>
          </a:p>
          <a:p>
            <a:pPr lvl="1"/>
            <a:r>
              <a:rPr lang="en-US" sz="2000" dirty="0"/>
              <a:t>Python communities consider using the “global” keyword to be a bad practice!</a:t>
            </a:r>
          </a:p>
          <a:p>
            <a:endParaRPr lang="en-US" dirty="0"/>
          </a:p>
        </p:txBody>
      </p:sp>
      <p:sp>
        <p:nvSpPr>
          <p:cNvPr id="5" name="Rectangle 2">
            <a:extLst>
              <a:ext uri="{FF2B5EF4-FFF2-40B4-BE49-F238E27FC236}">
                <a16:creationId xmlns:a16="http://schemas.microsoft.com/office/drawing/2014/main" id="{18DAAF75-E2A9-4E81-8F19-BD1BC7A5CB2B}"/>
              </a:ext>
            </a:extLst>
          </p:cNvPr>
          <p:cNvSpPr>
            <a:spLocks noChangeArrowheads="1"/>
          </p:cNvSpPr>
          <p:nvPr/>
        </p:nvSpPr>
        <p:spPr bwMode="auto">
          <a:xfrm>
            <a:off x="772742" y="4919008"/>
            <a:ext cx="1890967"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C7832"/>
                </a:solidFill>
                <a:effectLst/>
                <a:latin typeface="JetBrains Mono"/>
              </a:rPr>
              <a:t>def </a:t>
            </a:r>
            <a:r>
              <a:rPr kumimoji="0" lang="en-US" altLang="en-US" sz="2400" b="0" i="0" u="none" strike="noStrike" cap="none" normalizeH="0" baseline="0" dirty="0" err="1">
                <a:ln>
                  <a:noFill/>
                </a:ln>
                <a:solidFill>
                  <a:srgbClr val="FFC66D"/>
                </a:solidFill>
                <a:effectLst/>
                <a:latin typeface="JetBrains Mono"/>
              </a:rPr>
              <a:t>add_a</a:t>
            </a:r>
            <a:r>
              <a:rPr kumimoji="0" lang="en-US" altLang="en-US" sz="2400" b="0" i="0" u="none" strike="noStrike" cap="none" normalizeH="0" baseline="0" dirty="0">
                <a:ln>
                  <a:noFill/>
                </a:ln>
                <a:solidFill>
                  <a:srgbClr val="A9B7C6"/>
                </a:solidFill>
                <a:effectLst/>
                <a:latin typeface="JetBrains Mono"/>
              </a:rPr>
              <a:t>(x):</a:t>
            </a: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a:ln>
                  <a:noFill/>
                </a:ln>
                <a:solidFill>
                  <a:srgbClr val="A9B7C6"/>
                </a:solidFill>
                <a:effectLst/>
                <a:latin typeface="JetBrains Mono"/>
              </a:rPr>
              <a:t>    </a:t>
            </a:r>
            <a:r>
              <a:rPr kumimoji="0" lang="en-US" altLang="en-US" sz="2400" b="0" i="0" u="none" strike="noStrike" cap="none" normalizeH="0" baseline="0" dirty="0">
                <a:ln>
                  <a:noFill/>
                </a:ln>
                <a:solidFill>
                  <a:srgbClr val="CC7832"/>
                </a:solidFill>
                <a:effectLst/>
                <a:latin typeface="JetBrains Mono"/>
              </a:rPr>
              <a:t>return </a:t>
            </a:r>
            <a:r>
              <a:rPr kumimoji="0" lang="en-US" altLang="en-US" sz="2400" b="0" i="0" u="none" strike="noStrike" cap="none" normalizeH="0" baseline="0" dirty="0">
                <a:ln>
                  <a:noFill/>
                </a:ln>
                <a:solidFill>
                  <a:srgbClr val="A9B7C6"/>
                </a:solidFill>
                <a:effectLst/>
                <a:latin typeface="JetBrains Mono"/>
              </a:rPr>
              <a:t>a + x</a:t>
            </a:r>
            <a:br>
              <a:rPr kumimoji="0" lang="en-US" altLang="en-US" sz="2400" b="0" i="0" u="none" strike="noStrike" cap="none" normalizeH="0" baseline="0" dirty="0">
                <a:ln>
                  <a:noFill/>
                </a:ln>
                <a:solidFill>
                  <a:srgbClr val="A9B7C6"/>
                </a:solidFill>
                <a:effectLst/>
                <a:latin typeface="JetBrains Mono"/>
              </a:rPr>
            </a:b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a:ln>
                  <a:noFill/>
                </a:ln>
                <a:solidFill>
                  <a:srgbClr val="A9B7C6"/>
                </a:solidFill>
                <a:effectLst/>
                <a:latin typeface="JetBrains Mono"/>
              </a:rPr>
              <a:t>a = </a:t>
            </a:r>
            <a:r>
              <a:rPr kumimoji="0" lang="en-US" altLang="en-US" sz="2400" b="0" i="0" u="none" strike="noStrike" cap="none" normalizeH="0" baseline="0" dirty="0">
                <a:ln>
                  <a:noFill/>
                </a:ln>
                <a:solidFill>
                  <a:srgbClr val="6897BB"/>
                </a:solidFill>
                <a:effectLst/>
                <a:latin typeface="JetBrains Mono"/>
              </a:rPr>
              <a:t>3</a:t>
            </a:r>
            <a:br>
              <a:rPr kumimoji="0" lang="en-US" altLang="en-US" sz="2400" b="0" i="0" u="none" strike="noStrike" cap="none" normalizeH="0" baseline="0" dirty="0">
                <a:ln>
                  <a:noFill/>
                </a:ln>
                <a:solidFill>
                  <a:srgbClr val="6897BB"/>
                </a:solidFill>
                <a:effectLst/>
                <a:latin typeface="JetBrains Mono"/>
              </a:rPr>
            </a:br>
            <a:r>
              <a:rPr kumimoji="0" lang="en-US" altLang="en-US" sz="2400" b="0" i="0" u="none" strike="noStrike" cap="none" normalizeH="0" baseline="0" dirty="0">
                <a:ln>
                  <a:noFill/>
                </a:ln>
                <a:solidFill>
                  <a:srgbClr val="A9B7C6"/>
                </a:solidFill>
                <a:effectLst/>
                <a:latin typeface="JetBrains Mono"/>
              </a:rPr>
              <a:t>y = </a:t>
            </a:r>
            <a:r>
              <a:rPr kumimoji="0" lang="en-US" altLang="en-US" sz="2400" b="0" i="0" u="none" strike="noStrike" cap="none" normalizeH="0" baseline="0" dirty="0" err="1">
                <a:ln>
                  <a:noFill/>
                </a:ln>
                <a:solidFill>
                  <a:srgbClr val="A9B7C6"/>
                </a:solidFill>
                <a:effectLst/>
                <a:latin typeface="JetBrains Mono"/>
              </a:rPr>
              <a:t>add_a</a:t>
            </a:r>
            <a:r>
              <a:rPr kumimoji="0" lang="en-US" altLang="en-US" sz="2400" b="0" i="0" u="none" strike="noStrike" cap="none" normalizeH="0" baseline="0" dirty="0">
                <a:ln>
                  <a:noFill/>
                </a:ln>
                <a:solidFill>
                  <a:srgbClr val="A9B7C6"/>
                </a:solidFill>
                <a:effectLst/>
                <a:latin typeface="JetBrains Mono"/>
              </a:rPr>
              <a:t>(x)</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1313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61934-B668-4172-8D27-8C3FF04EDB93}"/>
              </a:ext>
            </a:extLst>
          </p:cNvPr>
          <p:cNvSpPr>
            <a:spLocks noGrp="1"/>
          </p:cNvSpPr>
          <p:nvPr>
            <p:ph type="title"/>
          </p:nvPr>
        </p:nvSpPr>
        <p:spPr/>
        <p:txBody>
          <a:bodyPr/>
          <a:lstStyle/>
          <a:p>
            <a:r>
              <a:rPr lang="en-US" dirty="0"/>
              <a:t>Plotting in MATLAB vs Python</a:t>
            </a:r>
          </a:p>
        </p:txBody>
      </p:sp>
      <p:sp>
        <p:nvSpPr>
          <p:cNvPr id="3" name="Text Placeholder 2">
            <a:extLst>
              <a:ext uri="{FF2B5EF4-FFF2-40B4-BE49-F238E27FC236}">
                <a16:creationId xmlns:a16="http://schemas.microsoft.com/office/drawing/2014/main" id="{C0B0868D-0D19-4AC1-AE62-5C593D7C9C5E}"/>
              </a:ext>
            </a:extLst>
          </p:cNvPr>
          <p:cNvSpPr>
            <a:spLocks noGrp="1"/>
          </p:cNvSpPr>
          <p:nvPr>
            <p:ph type="body" idx="1"/>
          </p:nvPr>
        </p:nvSpPr>
        <p:spPr>
          <a:xfrm>
            <a:off x="839788" y="886116"/>
            <a:ext cx="5157787" cy="823912"/>
          </a:xfrm>
        </p:spPr>
        <p:txBody>
          <a:bodyPr/>
          <a:lstStyle/>
          <a:p>
            <a:r>
              <a:rPr lang="en-US" dirty="0"/>
              <a:t>MATLAB</a:t>
            </a:r>
          </a:p>
        </p:txBody>
      </p:sp>
      <p:sp>
        <p:nvSpPr>
          <p:cNvPr id="4" name="Content Placeholder 3">
            <a:extLst>
              <a:ext uri="{FF2B5EF4-FFF2-40B4-BE49-F238E27FC236}">
                <a16:creationId xmlns:a16="http://schemas.microsoft.com/office/drawing/2014/main" id="{9903E1B1-2654-4A8E-A758-93A7FF5EEFA7}"/>
              </a:ext>
            </a:extLst>
          </p:cNvPr>
          <p:cNvSpPr>
            <a:spLocks noGrp="1"/>
          </p:cNvSpPr>
          <p:nvPr>
            <p:ph sz="half" idx="2"/>
          </p:nvPr>
        </p:nvSpPr>
        <p:spPr>
          <a:xfrm>
            <a:off x="836612" y="1844364"/>
            <a:ext cx="5157787" cy="3684588"/>
          </a:xfrm>
        </p:spPr>
        <p:txBody>
          <a:bodyPr>
            <a:normAutofit lnSpcReduction="10000"/>
          </a:bodyPr>
          <a:lstStyle/>
          <a:p>
            <a:r>
              <a:rPr lang="en-US" dirty="0"/>
              <a:t>All plotting functionalities are native to MATLAB</a:t>
            </a:r>
          </a:p>
        </p:txBody>
      </p:sp>
      <p:sp>
        <p:nvSpPr>
          <p:cNvPr id="5" name="Text Placeholder 4">
            <a:extLst>
              <a:ext uri="{FF2B5EF4-FFF2-40B4-BE49-F238E27FC236}">
                <a16:creationId xmlns:a16="http://schemas.microsoft.com/office/drawing/2014/main" id="{BFB87F29-E10A-4FC8-85DE-AC214ED037A3}"/>
              </a:ext>
            </a:extLst>
          </p:cNvPr>
          <p:cNvSpPr>
            <a:spLocks noGrp="1"/>
          </p:cNvSpPr>
          <p:nvPr>
            <p:ph type="body" sz="quarter" idx="3"/>
          </p:nvPr>
        </p:nvSpPr>
        <p:spPr>
          <a:xfrm>
            <a:off x="6096000" y="1020452"/>
            <a:ext cx="5183188" cy="823912"/>
          </a:xfrm>
        </p:spPr>
        <p:txBody>
          <a:bodyPr/>
          <a:lstStyle/>
          <a:p>
            <a:r>
              <a:rPr lang="en-US" dirty="0"/>
              <a:t>Python</a:t>
            </a:r>
          </a:p>
        </p:txBody>
      </p:sp>
      <p:sp>
        <p:nvSpPr>
          <p:cNvPr id="6" name="Content Placeholder 5">
            <a:extLst>
              <a:ext uri="{FF2B5EF4-FFF2-40B4-BE49-F238E27FC236}">
                <a16:creationId xmlns:a16="http://schemas.microsoft.com/office/drawing/2014/main" id="{CAD99082-BC05-4794-8771-1459BE89B0F0}"/>
              </a:ext>
            </a:extLst>
          </p:cNvPr>
          <p:cNvSpPr>
            <a:spLocks noGrp="1"/>
          </p:cNvSpPr>
          <p:nvPr>
            <p:ph sz="quarter" idx="4"/>
          </p:nvPr>
        </p:nvSpPr>
        <p:spPr>
          <a:xfrm>
            <a:off x="6096000" y="1855297"/>
            <a:ext cx="5183188" cy="3684588"/>
          </a:xfrm>
        </p:spPr>
        <p:txBody>
          <a:bodyPr>
            <a:normAutofit lnSpcReduction="10000"/>
          </a:bodyPr>
          <a:lstStyle/>
          <a:p>
            <a:r>
              <a:rPr lang="en-US" dirty="0"/>
              <a:t>Plotting functionalities belong to “</a:t>
            </a:r>
            <a:r>
              <a:rPr lang="en-US" dirty="0" err="1"/>
              <a:t>matplotlib.pyplot</a:t>
            </a:r>
            <a:r>
              <a:rPr lang="en-US" dirty="0"/>
              <a:t>” module</a:t>
            </a:r>
          </a:p>
          <a:p>
            <a:pPr lvl="1"/>
            <a:r>
              <a:rPr lang="en-US" dirty="0"/>
              <a:t>By convention </a:t>
            </a:r>
            <a:r>
              <a:rPr lang="en-US" dirty="0" err="1"/>
              <a:t>matplotlib.pyplot</a:t>
            </a:r>
            <a:r>
              <a:rPr lang="en-US" dirty="0"/>
              <a:t> is imported as </a:t>
            </a:r>
            <a:r>
              <a:rPr lang="en-US" dirty="0" err="1"/>
              <a:t>plt</a:t>
            </a:r>
            <a:endParaRPr lang="en-US" dirty="0"/>
          </a:p>
          <a:p>
            <a:r>
              <a:rPr lang="en-US" dirty="0"/>
              <a:t>Matplotlib is designed to be similar to MATLAB plotting</a:t>
            </a:r>
          </a:p>
          <a:p>
            <a:r>
              <a:rPr lang="en-US" dirty="0"/>
              <a:t>Need to show the plot after creation</a:t>
            </a:r>
          </a:p>
          <a:p>
            <a:pPr marL="457200" lvl="1" indent="0">
              <a:buNone/>
            </a:pPr>
            <a:r>
              <a:rPr lang="en-US" dirty="0"/>
              <a:t>	</a:t>
            </a:r>
            <a:r>
              <a:rPr lang="en-US" dirty="0" err="1"/>
              <a:t>plt.show</a:t>
            </a:r>
            <a:r>
              <a:rPr lang="en-US" dirty="0"/>
              <a:t>()</a:t>
            </a:r>
          </a:p>
        </p:txBody>
      </p:sp>
    </p:spTree>
    <p:extLst>
      <p:ext uri="{BB962C8B-B14F-4D97-AF65-F5344CB8AC3E}">
        <p14:creationId xmlns:p14="http://schemas.microsoft.com/office/powerpoint/2010/main" val="1067818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8F4B3-4A74-47F5-BF2F-61608A390DEC}"/>
              </a:ext>
            </a:extLst>
          </p:cNvPr>
          <p:cNvSpPr>
            <a:spLocks noGrp="1"/>
          </p:cNvSpPr>
          <p:nvPr>
            <p:ph type="title"/>
          </p:nvPr>
        </p:nvSpPr>
        <p:spPr/>
        <p:txBody>
          <a:bodyPr/>
          <a:lstStyle/>
          <a:p>
            <a:r>
              <a:rPr lang="en-US" dirty="0"/>
              <a:t>A Bunch of MATLAB Plotting Functions</a:t>
            </a:r>
          </a:p>
        </p:txBody>
      </p:sp>
      <p:sp>
        <p:nvSpPr>
          <p:cNvPr id="3" name="Content Placeholder 2">
            <a:extLst>
              <a:ext uri="{FF2B5EF4-FFF2-40B4-BE49-F238E27FC236}">
                <a16:creationId xmlns:a16="http://schemas.microsoft.com/office/drawing/2014/main" id="{C398DC21-8D27-4B84-A010-BEE33AC53F22}"/>
              </a:ext>
            </a:extLst>
          </p:cNvPr>
          <p:cNvSpPr>
            <a:spLocks noGrp="1"/>
          </p:cNvSpPr>
          <p:nvPr>
            <p:ph idx="1"/>
          </p:nvPr>
        </p:nvSpPr>
        <p:spPr/>
        <p:txBody>
          <a:bodyPr>
            <a:normAutofit fontScale="92500" lnSpcReduction="20000"/>
          </a:bodyPr>
          <a:lstStyle/>
          <a:p>
            <a:r>
              <a:rPr lang="es-ES" dirty="0" err="1"/>
              <a:t>plot</a:t>
            </a:r>
            <a:r>
              <a:rPr lang="es-ES" dirty="0"/>
              <a:t>(X1,Y1,LineSpec1,...,</a:t>
            </a:r>
            <a:r>
              <a:rPr lang="es-ES" dirty="0" err="1"/>
              <a:t>Xn,Yn,LineSpecn</a:t>
            </a:r>
            <a:r>
              <a:rPr lang="es-ES" dirty="0"/>
              <a:t>)</a:t>
            </a:r>
          </a:p>
          <a:p>
            <a:r>
              <a:rPr lang="es-ES" dirty="0" err="1"/>
              <a:t>fplot</a:t>
            </a:r>
            <a:endParaRPr lang="es-ES" dirty="0"/>
          </a:p>
          <a:p>
            <a:r>
              <a:rPr lang="en-US" dirty="0"/>
              <a:t>subplot(</a:t>
            </a:r>
            <a:r>
              <a:rPr lang="en-US" dirty="0" err="1"/>
              <a:t>m,n,l</a:t>
            </a:r>
            <a:r>
              <a:rPr lang="en-US" dirty="0"/>
              <a:t>)</a:t>
            </a:r>
          </a:p>
          <a:p>
            <a:r>
              <a:rPr lang="en-US" dirty="0" err="1"/>
              <a:t>xlim</a:t>
            </a:r>
            <a:r>
              <a:rPr lang="en-US" dirty="0"/>
              <a:t>([</a:t>
            </a:r>
            <a:r>
              <a:rPr lang="en-US" dirty="0" err="1"/>
              <a:t>low,high</a:t>
            </a:r>
            <a:r>
              <a:rPr lang="en-US" dirty="0"/>
              <a:t>])</a:t>
            </a:r>
          </a:p>
          <a:p>
            <a:r>
              <a:rPr lang="en-US" dirty="0" err="1"/>
              <a:t>ylim</a:t>
            </a:r>
            <a:r>
              <a:rPr lang="en-US" dirty="0"/>
              <a:t>([</a:t>
            </a:r>
            <a:r>
              <a:rPr lang="en-US" dirty="0" err="1"/>
              <a:t>low,high</a:t>
            </a:r>
            <a:r>
              <a:rPr lang="en-US" dirty="0"/>
              <a:t>])</a:t>
            </a:r>
          </a:p>
          <a:p>
            <a:r>
              <a:rPr lang="en-US" dirty="0"/>
              <a:t>axis([</a:t>
            </a:r>
            <a:r>
              <a:rPr lang="en-US" dirty="0" err="1"/>
              <a:t>xlow,xhigh,ylow,yhigh</a:t>
            </a:r>
            <a:r>
              <a:rPr lang="en-US" dirty="0"/>
              <a:t>])</a:t>
            </a:r>
          </a:p>
          <a:p>
            <a:r>
              <a:rPr lang="en-US" dirty="0" err="1"/>
              <a:t>xlabel</a:t>
            </a:r>
            <a:r>
              <a:rPr lang="en-US" dirty="0"/>
              <a:t>(‘</a:t>
            </a:r>
            <a:r>
              <a:rPr lang="en-US" dirty="0" err="1"/>
              <a:t>xstring</a:t>
            </a:r>
            <a:r>
              <a:rPr lang="en-US" dirty="0"/>
              <a:t>’)</a:t>
            </a:r>
          </a:p>
          <a:p>
            <a:r>
              <a:rPr lang="en-US" dirty="0" err="1"/>
              <a:t>ylabel</a:t>
            </a:r>
            <a:r>
              <a:rPr lang="en-US" dirty="0"/>
              <a:t>(‘</a:t>
            </a:r>
            <a:r>
              <a:rPr lang="en-US" dirty="0" err="1"/>
              <a:t>ystring</a:t>
            </a:r>
            <a:r>
              <a:rPr lang="en-US" dirty="0"/>
              <a:t>’)</a:t>
            </a:r>
          </a:p>
          <a:p>
            <a:r>
              <a:rPr lang="en-US" dirty="0"/>
              <a:t>title(‘</a:t>
            </a:r>
            <a:r>
              <a:rPr lang="en-US" dirty="0" err="1"/>
              <a:t>titlestring</a:t>
            </a:r>
            <a:r>
              <a:rPr lang="en-US" dirty="0"/>
              <a:t>’)</a:t>
            </a:r>
          </a:p>
          <a:p>
            <a:r>
              <a:rPr lang="en-US" dirty="0"/>
              <a:t>legend(label1,label2,…,</a:t>
            </a:r>
            <a:r>
              <a:rPr lang="en-US" dirty="0" err="1"/>
              <a:t>labelN</a:t>
            </a:r>
            <a:r>
              <a:rPr lang="en-US" dirty="0"/>
              <a:t>)</a:t>
            </a:r>
          </a:p>
          <a:p>
            <a:endParaRPr lang="en-US" dirty="0"/>
          </a:p>
        </p:txBody>
      </p:sp>
    </p:spTree>
    <p:extLst>
      <p:ext uri="{BB962C8B-B14F-4D97-AF65-F5344CB8AC3E}">
        <p14:creationId xmlns:p14="http://schemas.microsoft.com/office/powerpoint/2010/main" val="1879836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DF03-9C73-419F-80B8-5CA9B103D56F}"/>
              </a:ext>
            </a:extLst>
          </p:cNvPr>
          <p:cNvSpPr>
            <a:spLocks noGrp="1"/>
          </p:cNvSpPr>
          <p:nvPr>
            <p:ph type="title"/>
          </p:nvPr>
        </p:nvSpPr>
        <p:spPr/>
        <p:txBody>
          <a:bodyPr/>
          <a:lstStyle/>
          <a:p>
            <a:r>
              <a:rPr lang="en-US" dirty="0"/>
              <a:t>Quick Python Plot</a:t>
            </a:r>
          </a:p>
        </p:txBody>
      </p:sp>
      <p:sp>
        <p:nvSpPr>
          <p:cNvPr id="3" name="Content Placeholder 2">
            <a:extLst>
              <a:ext uri="{FF2B5EF4-FFF2-40B4-BE49-F238E27FC236}">
                <a16:creationId xmlns:a16="http://schemas.microsoft.com/office/drawing/2014/main" id="{64981229-031C-47CC-8EF6-17A9A180E769}"/>
              </a:ext>
            </a:extLst>
          </p:cNvPr>
          <p:cNvSpPr>
            <a:spLocks noGrp="1"/>
          </p:cNvSpPr>
          <p:nvPr>
            <p:ph idx="1"/>
          </p:nvPr>
        </p:nvSpPr>
        <p:spPr/>
        <p:txBody>
          <a:bodyPr/>
          <a:lstStyle/>
          <a:p>
            <a:r>
              <a:rPr lang="en-US" dirty="0"/>
              <a:t>Plot y = x * sin(1/x)</a:t>
            </a:r>
          </a:p>
          <a:p>
            <a:r>
              <a:rPr lang="en-US" dirty="0"/>
              <a:t>0 &lt; x &lt;= pi/12</a:t>
            </a:r>
          </a:p>
          <a:p>
            <a:pPr lvl="1"/>
            <a:r>
              <a:rPr lang="en-US" dirty="0"/>
              <a:t>Increase the number of points in </a:t>
            </a:r>
            <a:r>
              <a:rPr lang="en-US" dirty="0" err="1"/>
              <a:t>linspace</a:t>
            </a:r>
            <a:r>
              <a:rPr lang="en-US" dirty="0"/>
              <a:t> to make the plot look better</a:t>
            </a:r>
          </a:p>
          <a:p>
            <a:r>
              <a:rPr lang="en-US" dirty="0"/>
              <a:t>Play with line formatting</a:t>
            </a:r>
          </a:p>
        </p:txBody>
      </p:sp>
    </p:spTree>
    <p:extLst>
      <p:ext uri="{BB962C8B-B14F-4D97-AF65-F5344CB8AC3E}">
        <p14:creationId xmlns:p14="http://schemas.microsoft.com/office/powerpoint/2010/main" val="2748011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A2DD4-9294-414C-B3FB-ADF2BBFC853A}"/>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E0C66D13-4B8A-44F6-B482-1A6AE1FCA186}"/>
              </a:ext>
            </a:extLst>
          </p:cNvPr>
          <p:cNvSpPr>
            <a:spLocks noGrp="1" noChangeArrowheads="1"/>
          </p:cNvSpPr>
          <p:nvPr>
            <p:ph idx="1"/>
          </p:nvPr>
        </p:nvSpPr>
        <p:spPr bwMode="auto">
          <a:xfrm>
            <a:off x="0" y="419807"/>
            <a:ext cx="12192000" cy="618630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CC7832"/>
                </a:solidFill>
                <a:effectLst/>
                <a:latin typeface="JetBrains Mono"/>
              </a:rPr>
              <a:t>import </a:t>
            </a:r>
            <a:r>
              <a:rPr kumimoji="0" lang="en-US" altLang="en-US" sz="3600" b="0" i="0" u="none" strike="noStrike" cap="none" normalizeH="0" baseline="0" dirty="0" err="1">
                <a:ln>
                  <a:noFill/>
                </a:ln>
                <a:solidFill>
                  <a:srgbClr val="A9B7C6"/>
                </a:solidFill>
                <a:effectLst/>
                <a:latin typeface="JetBrains Mono"/>
              </a:rPr>
              <a:t>numpy</a:t>
            </a:r>
            <a:r>
              <a:rPr kumimoji="0" lang="en-US" altLang="en-US" sz="3600" b="0" i="0" u="none" strike="noStrike" cap="none" normalizeH="0" baseline="0" dirty="0">
                <a:ln>
                  <a:noFill/>
                </a:ln>
                <a:solidFill>
                  <a:srgbClr val="A9B7C6"/>
                </a:solidFill>
                <a:effectLst/>
                <a:latin typeface="JetBrains Mono"/>
              </a:rPr>
              <a:t> </a:t>
            </a:r>
            <a:r>
              <a:rPr kumimoji="0" lang="en-US" altLang="en-US" sz="3600" b="0" i="0" u="none" strike="noStrike" cap="none" normalizeH="0" baseline="0" dirty="0">
                <a:ln>
                  <a:noFill/>
                </a:ln>
                <a:solidFill>
                  <a:srgbClr val="CC7832"/>
                </a:solidFill>
                <a:effectLst/>
                <a:latin typeface="JetBrains Mono"/>
              </a:rPr>
              <a:t>as </a:t>
            </a:r>
            <a:r>
              <a:rPr kumimoji="0" lang="en-US" altLang="en-US" sz="3600" b="0" i="0" u="none" strike="noStrike" cap="none" normalizeH="0" baseline="0" dirty="0">
                <a:ln>
                  <a:noFill/>
                </a:ln>
                <a:solidFill>
                  <a:srgbClr val="A9B7C6"/>
                </a:solidFill>
                <a:effectLst/>
                <a:latin typeface="JetBrains Mono"/>
              </a:rPr>
              <a:t>np</a:t>
            </a:r>
            <a:br>
              <a:rPr kumimoji="0" lang="en-US" altLang="en-US" sz="3600" b="0" i="0" u="none" strike="noStrike" cap="none" normalizeH="0" baseline="0" dirty="0">
                <a:ln>
                  <a:noFill/>
                </a:ln>
                <a:solidFill>
                  <a:srgbClr val="A9B7C6"/>
                </a:solidFill>
                <a:effectLst/>
                <a:latin typeface="JetBrains Mono"/>
              </a:rPr>
            </a:br>
            <a:r>
              <a:rPr kumimoji="0" lang="en-US" altLang="en-US" sz="3600" b="0" i="0" u="none" strike="noStrike" cap="none" normalizeH="0" baseline="0" dirty="0">
                <a:ln>
                  <a:noFill/>
                </a:ln>
                <a:solidFill>
                  <a:srgbClr val="CC7832"/>
                </a:solidFill>
                <a:effectLst/>
                <a:latin typeface="JetBrains Mono"/>
              </a:rPr>
              <a:t>import </a:t>
            </a:r>
            <a:r>
              <a:rPr kumimoji="0" lang="en-US" altLang="en-US" sz="3600" b="0" i="0" u="none" strike="noStrike" cap="none" normalizeH="0" baseline="0" dirty="0" err="1">
                <a:ln>
                  <a:noFill/>
                </a:ln>
                <a:solidFill>
                  <a:srgbClr val="A9B7C6"/>
                </a:solidFill>
                <a:effectLst/>
                <a:latin typeface="JetBrains Mono"/>
              </a:rPr>
              <a:t>matplotlib.pyplot</a:t>
            </a:r>
            <a:r>
              <a:rPr kumimoji="0" lang="en-US" altLang="en-US" sz="3600" b="0" i="0" u="none" strike="noStrike" cap="none" normalizeH="0" baseline="0" dirty="0">
                <a:ln>
                  <a:noFill/>
                </a:ln>
                <a:solidFill>
                  <a:srgbClr val="A9B7C6"/>
                </a:solidFill>
                <a:effectLst/>
                <a:latin typeface="JetBrains Mono"/>
              </a:rPr>
              <a:t> </a:t>
            </a:r>
            <a:r>
              <a:rPr kumimoji="0" lang="en-US" altLang="en-US" sz="3600" b="0" i="0" u="none" strike="noStrike" cap="none" normalizeH="0" baseline="0" dirty="0">
                <a:ln>
                  <a:noFill/>
                </a:ln>
                <a:solidFill>
                  <a:srgbClr val="CC7832"/>
                </a:solidFill>
                <a:effectLst/>
                <a:latin typeface="JetBrains Mono"/>
              </a:rPr>
              <a:t>as </a:t>
            </a:r>
            <a:r>
              <a:rPr kumimoji="0" lang="en-US" altLang="en-US" sz="3600" b="0" i="0" u="none" strike="noStrike" cap="none" normalizeH="0" baseline="0" dirty="0" err="1">
                <a:ln>
                  <a:noFill/>
                </a:ln>
                <a:solidFill>
                  <a:srgbClr val="A9B7C6"/>
                </a:solidFill>
                <a:effectLst/>
                <a:latin typeface="JetBrains Mono"/>
              </a:rPr>
              <a:t>plt</a:t>
            </a:r>
            <a:br>
              <a:rPr kumimoji="0" lang="en-US" altLang="en-US" sz="3600" b="0" i="0" u="none" strike="noStrike" cap="none" normalizeH="0" baseline="0" dirty="0">
                <a:ln>
                  <a:noFill/>
                </a:ln>
                <a:solidFill>
                  <a:srgbClr val="A9B7C6"/>
                </a:solidFill>
                <a:effectLst/>
                <a:latin typeface="JetBrains Mono"/>
              </a:rPr>
            </a:br>
            <a:br>
              <a:rPr kumimoji="0" lang="en-US" altLang="en-US" sz="3600" b="0" i="0" u="none" strike="noStrike" cap="none" normalizeH="0" baseline="0" dirty="0">
                <a:ln>
                  <a:noFill/>
                </a:ln>
                <a:solidFill>
                  <a:srgbClr val="A9B7C6"/>
                </a:solidFill>
                <a:effectLst/>
                <a:latin typeface="JetBrains Mono"/>
              </a:rPr>
            </a:br>
            <a:r>
              <a:rPr kumimoji="0" lang="en-US" altLang="en-US" sz="3600" b="0" i="0" u="none" strike="noStrike" cap="none" normalizeH="0" baseline="0" dirty="0">
                <a:ln>
                  <a:noFill/>
                </a:ln>
                <a:solidFill>
                  <a:srgbClr val="A9B7C6"/>
                </a:solidFill>
                <a:effectLst/>
                <a:latin typeface="JetBrains Mono"/>
              </a:rPr>
              <a:t>x = </a:t>
            </a:r>
            <a:r>
              <a:rPr kumimoji="0" lang="en-US" altLang="en-US" sz="3600" b="0" i="0" u="none" strike="noStrike" cap="none" normalizeH="0" baseline="0" dirty="0" err="1">
                <a:ln>
                  <a:noFill/>
                </a:ln>
                <a:solidFill>
                  <a:srgbClr val="A9B7C6"/>
                </a:solidFill>
                <a:effectLst/>
                <a:latin typeface="JetBrains Mono"/>
              </a:rPr>
              <a:t>np.linspace</a:t>
            </a:r>
            <a:r>
              <a:rPr kumimoji="0" lang="en-US" altLang="en-US" sz="3600" b="0" i="0" u="none" strike="noStrike" cap="none" normalizeH="0" baseline="0" dirty="0">
                <a:ln>
                  <a:noFill/>
                </a:ln>
                <a:solidFill>
                  <a:srgbClr val="A9B7C6"/>
                </a:solidFill>
                <a:effectLst/>
                <a:latin typeface="JetBrains Mono"/>
              </a:rPr>
              <a:t>(</a:t>
            </a:r>
            <a:r>
              <a:rPr kumimoji="0" lang="en-US" altLang="en-US" sz="3600" b="0" i="0" u="none" strike="noStrike" cap="none" normalizeH="0" baseline="0" dirty="0">
                <a:ln>
                  <a:noFill/>
                </a:ln>
                <a:solidFill>
                  <a:srgbClr val="6897BB"/>
                </a:solidFill>
                <a:effectLst/>
                <a:latin typeface="JetBrains Mono"/>
              </a:rPr>
              <a:t>.001</a:t>
            </a:r>
            <a:r>
              <a:rPr kumimoji="0" lang="en-US" altLang="en-US" sz="3600" b="0" i="0" u="none" strike="noStrike" cap="none" normalizeH="0" baseline="0" dirty="0">
                <a:ln>
                  <a:noFill/>
                </a:ln>
                <a:solidFill>
                  <a:srgbClr val="CC7832"/>
                </a:solidFill>
                <a:effectLst/>
                <a:latin typeface="JetBrains Mono"/>
              </a:rPr>
              <a:t>, </a:t>
            </a:r>
            <a:r>
              <a:rPr kumimoji="0" lang="en-US" altLang="en-US" sz="3600" b="0" i="0" u="none" strike="noStrike" cap="none" normalizeH="0" baseline="0" dirty="0" err="1">
                <a:ln>
                  <a:noFill/>
                </a:ln>
                <a:solidFill>
                  <a:srgbClr val="A9B7C6"/>
                </a:solidFill>
                <a:effectLst/>
                <a:latin typeface="JetBrains Mono"/>
              </a:rPr>
              <a:t>np.pi</a:t>
            </a:r>
            <a:r>
              <a:rPr kumimoji="0" lang="en-US" altLang="en-US" sz="3600" b="0" i="0" u="none" strike="noStrike" cap="none" normalizeH="0" baseline="0" dirty="0">
                <a:ln>
                  <a:noFill/>
                </a:ln>
                <a:solidFill>
                  <a:srgbClr val="A9B7C6"/>
                </a:solidFill>
                <a:effectLst/>
                <a:latin typeface="JetBrains Mono"/>
              </a:rPr>
              <a:t> / </a:t>
            </a:r>
            <a:r>
              <a:rPr kumimoji="0" lang="en-US" altLang="en-US" sz="3600" b="0" i="0" u="none" strike="noStrike" cap="none" normalizeH="0" baseline="0" dirty="0">
                <a:ln>
                  <a:noFill/>
                </a:ln>
                <a:solidFill>
                  <a:srgbClr val="6897BB"/>
                </a:solidFill>
                <a:effectLst/>
                <a:latin typeface="JetBrains Mono"/>
              </a:rPr>
              <a:t>12</a:t>
            </a:r>
            <a:r>
              <a:rPr kumimoji="0" lang="en-US" altLang="en-US" sz="3600" b="0" i="0" u="none" strike="noStrike" cap="none" normalizeH="0" baseline="0" dirty="0">
                <a:ln>
                  <a:noFill/>
                </a:ln>
                <a:solidFill>
                  <a:srgbClr val="CC7832"/>
                </a:solidFill>
                <a:effectLst/>
                <a:latin typeface="JetBrains Mono"/>
              </a:rPr>
              <a:t>, </a:t>
            </a:r>
            <a:r>
              <a:rPr kumimoji="0" lang="en-US" altLang="en-US" sz="3600" b="0" i="0" u="none" strike="noStrike" cap="none" normalizeH="0" baseline="0" dirty="0">
                <a:ln>
                  <a:noFill/>
                </a:ln>
                <a:solidFill>
                  <a:srgbClr val="AA4926"/>
                </a:solidFill>
                <a:effectLst/>
                <a:latin typeface="JetBrains Mono"/>
              </a:rPr>
              <a:t>num</a:t>
            </a:r>
            <a:r>
              <a:rPr kumimoji="0" lang="en-US" altLang="en-US" sz="3600" b="0" i="0" u="none" strike="noStrike" cap="none" normalizeH="0" baseline="0" dirty="0">
                <a:ln>
                  <a:noFill/>
                </a:ln>
                <a:solidFill>
                  <a:srgbClr val="A9B7C6"/>
                </a:solidFill>
                <a:effectLst/>
                <a:latin typeface="JetBrains Mono"/>
              </a:rPr>
              <a:t>=</a:t>
            </a:r>
            <a:r>
              <a:rPr kumimoji="0" lang="en-US" altLang="en-US" sz="3600" b="0" i="0" u="none" strike="noStrike" cap="none" normalizeH="0" baseline="0" dirty="0">
                <a:ln>
                  <a:noFill/>
                </a:ln>
                <a:solidFill>
                  <a:srgbClr val="6897BB"/>
                </a:solidFill>
                <a:effectLst/>
                <a:latin typeface="JetBrains Mono"/>
              </a:rPr>
              <a:t>300</a:t>
            </a:r>
            <a:r>
              <a:rPr kumimoji="0" lang="en-US" altLang="en-US" sz="3600" b="0" i="0" u="none" strike="noStrike" cap="none" normalizeH="0" baseline="0" dirty="0">
                <a:ln>
                  <a:noFill/>
                </a:ln>
                <a:solidFill>
                  <a:srgbClr val="A9B7C6"/>
                </a:solidFill>
                <a:effectLst/>
                <a:latin typeface="JetBrains Mono"/>
              </a:rPr>
              <a:t>)</a:t>
            </a:r>
            <a:br>
              <a:rPr kumimoji="0" lang="en-US" altLang="en-US" sz="3600" b="0" i="0" u="none" strike="noStrike" cap="none" normalizeH="0" baseline="0" dirty="0">
                <a:ln>
                  <a:noFill/>
                </a:ln>
                <a:solidFill>
                  <a:srgbClr val="A9B7C6"/>
                </a:solidFill>
                <a:effectLst/>
                <a:latin typeface="JetBrains Mono"/>
              </a:rPr>
            </a:br>
            <a:r>
              <a:rPr kumimoji="0" lang="en-US" altLang="en-US" sz="3600" b="0" i="0" u="none" strike="noStrike" cap="none" normalizeH="0" baseline="0" dirty="0">
                <a:ln>
                  <a:noFill/>
                </a:ln>
                <a:solidFill>
                  <a:srgbClr val="A9B7C6"/>
                </a:solidFill>
                <a:effectLst/>
                <a:latin typeface="JetBrains Mono"/>
              </a:rPr>
              <a:t>y = x * </a:t>
            </a:r>
            <a:r>
              <a:rPr kumimoji="0" lang="en-US" altLang="en-US" sz="3600" b="0" i="0" u="none" strike="noStrike" cap="none" normalizeH="0" baseline="0" dirty="0" err="1">
                <a:ln>
                  <a:noFill/>
                </a:ln>
                <a:solidFill>
                  <a:srgbClr val="A9B7C6"/>
                </a:solidFill>
                <a:effectLst/>
                <a:latin typeface="JetBrains Mono"/>
              </a:rPr>
              <a:t>np.sin</a:t>
            </a:r>
            <a:r>
              <a:rPr kumimoji="0" lang="en-US" altLang="en-US" sz="3600" b="0" i="0" u="none" strike="noStrike" cap="none" normalizeH="0" baseline="0" dirty="0">
                <a:ln>
                  <a:noFill/>
                </a:ln>
                <a:solidFill>
                  <a:srgbClr val="A9B7C6"/>
                </a:solidFill>
                <a:effectLst/>
                <a:latin typeface="JetBrains Mono"/>
              </a:rPr>
              <a:t>(</a:t>
            </a:r>
            <a:r>
              <a:rPr kumimoji="0" lang="en-US" altLang="en-US" sz="3600" b="0" i="0" u="none" strike="noStrike" cap="none" normalizeH="0" baseline="0" dirty="0">
                <a:ln>
                  <a:noFill/>
                </a:ln>
                <a:solidFill>
                  <a:srgbClr val="6897BB"/>
                </a:solidFill>
                <a:effectLst/>
                <a:latin typeface="JetBrains Mono"/>
              </a:rPr>
              <a:t>1</a:t>
            </a:r>
            <a:r>
              <a:rPr kumimoji="0" lang="en-US" altLang="en-US" sz="3600" b="0" i="0" u="none" strike="noStrike" cap="none" normalizeH="0" baseline="0" dirty="0">
                <a:ln>
                  <a:noFill/>
                </a:ln>
                <a:solidFill>
                  <a:srgbClr val="A9B7C6"/>
                </a:solidFill>
                <a:effectLst/>
                <a:latin typeface="JetBrains Mono"/>
              </a:rPr>
              <a:t>/x)</a:t>
            </a:r>
            <a:br>
              <a:rPr kumimoji="0" lang="en-US" altLang="en-US" sz="3600" b="0" i="0" u="none" strike="noStrike" cap="none" normalizeH="0" baseline="0" dirty="0">
                <a:ln>
                  <a:noFill/>
                </a:ln>
                <a:solidFill>
                  <a:srgbClr val="A9B7C6"/>
                </a:solidFill>
                <a:effectLst/>
                <a:latin typeface="JetBrains Mono"/>
              </a:rPr>
            </a:br>
            <a:br>
              <a:rPr kumimoji="0" lang="en-US" altLang="en-US" sz="3600" b="0" i="0" u="none" strike="noStrike" cap="none" normalizeH="0" baseline="0" dirty="0">
                <a:ln>
                  <a:noFill/>
                </a:ln>
                <a:solidFill>
                  <a:srgbClr val="A9B7C6"/>
                </a:solidFill>
                <a:effectLst/>
                <a:latin typeface="JetBrains Mono"/>
              </a:rPr>
            </a:br>
            <a:r>
              <a:rPr kumimoji="0" lang="en-US" altLang="en-US" sz="3600" b="0" i="0" u="none" strike="noStrike" cap="none" normalizeH="0" baseline="0" dirty="0" err="1">
                <a:ln>
                  <a:noFill/>
                </a:ln>
                <a:solidFill>
                  <a:srgbClr val="A9B7C6"/>
                </a:solidFill>
                <a:effectLst/>
                <a:latin typeface="JetBrains Mono"/>
              </a:rPr>
              <a:t>plt.plot</a:t>
            </a:r>
            <a:r>
              <a:rPr kumimoji="0" lang="en-US" altLang="en-US" sz="3600" b="0" i="0" u="none" strike="noStrike" cap="none" normalizeH="0" baseline="0" dirty="0">
                <a:ln>
                  <a:noFill/>
                </a:ln>
                <a:solidFill>
                  <a:srgbClr val="A9B7C6"/>
                </a:solidFill>
                <a:effectLst/>
                <a:latin typeface="JetBrains Mono"/>
              </a:rPr>
              <a:t>(x</a:t>
            </a:r>
            <a:r>
              <a:rPr kumimoji="0" lang="en-US" altLang="en-US" sz="3600" b="0" i="0" u="none" strike="noStrike" cap="none" normalizeH="0" baseline="0" dirty="0">
                <a:ln>
                  <a:noFill/>
                </a:ln>
                <a:solidFill>
                  <a:srgbClr val="CC7832"/>
                </a:solidFill>
                <a:effectLst/>
                <a:latin typeface="JetBrains Mono"/>
              </a:rPr>
              <a:t>, </a:t>
            </a:r>
            <a:r>
              <a:rPr kumimoji="0" lang="en-US" altLang="en-US" sz="3600" b="0" i="0" u="none" strike="noStrike" cap="none" normalizeH="0" baseline="0" dirty="0">
                <a:ln>
                  <a:noFill/>
                </a:ln>
                <a:solidFill>
                  <a:srgbClr val="A9B7C6"/>
                </a:solidFill>
                <a:effectLst/>
                <a:latin typeface="JetBrains Mono"/>
              </a:rPr>
              <a:t>y</a:t>
            </a:r>
            <a:r>
              <a:rPr kumimoji="0" lang="en-US" altLang="en-US" sz="3600" b="0" i="0" u="none" strike="noStrike" cap="none" normalizeH="0" baseline="0" dirty="0">
                <a:ln>
                  <a:noFill/>
                </a:ln>
                <a:solidFill>
                  <a:srgbClr val="CC7832"/>
                </a:solidFill>
                <a:effectLst/>
                <a:latin typeface="JetBrains Mono"/>
              </a:rPr>
              <a:t>, </a:t>
            </a:r>
            <a:r>
              <a:rPr kumimoji="0" lang="en-US" altLang="en-US" sz="3600" b="0" i="0" u="none" strike="noStrike" cap="none" normalizeH="0" baseline="0" dirty="0">
                <a:ln>
                  <a:noFill/>
                </a:ln>
                <a:solidFill>
                  <a:srgbClr val="6A8759"/>
                </a:solidFill>
                <a:effectLst/>
                <a:latin typeface="JetBrains Mono"/>
              </a:rPr>
              <a:t>'r-o'</a:t>
            </a:r>
            <a:r>
              <a:rPr kumimoji="0" lang="en-US" altLang="en-US" sz="3600" b="0" i="0" u="none" strike="noStrike" cap="none" normalizeH="0" baseline="0" dirty="0">
                <a:ln>
                  <a:noFill/>
                </a:ln>
                <a:solidFill>
                  <a:srgbClr val="CC7832"/>
                </a:solidFill>
                <a:effectLst/>
                <a:latin typeface="JetBrains Mono"/>
              </a:rPr>
              <a:t>, </a:t>
            </a:r>
            <a:r>
              <a:rPr kumimoji="0" lang="en-US" altLang="en-US" sz="3600" b="0" i="0" u="none" strike="noStrike" cap="none" normalizeH="0" baseline="0" dirty="0" err="1">
                <a:ln>
                  <a:noFill/>
                </a:ln>
                <a:solidFill>
                  <a:srgbClr val="AA4926"/>
                </a:solidFill>
                <a:effectLst/>
                <a:latin typeface="JetBrains Mono"/>
              </a:rPr>
              <a:t>markersize</a:t>
            </a:r>
            <a:r>
              <a:rPr kumimoji="0" lang="en-US" altLang="en-US" sz="3600" b="0" i="0" u="none" strike="noStrike" cap="none" normalizeH="0" baseline="0" dirty="0">
                <a:ln>
                  <a:noFill/>
                </a:ln>
                <a:solidFill>
                  <a:srgbClr val="A9B7C6"/>
                </a:solidFill>
                <a:effectLst/>
                <a:latin typeface="JetBrains Mono"/>
              </a:rPr>
              <a:t>=</a:t>
            </a:r>
            <a:r>
              <a:rPr kumimoji="0" lang="en-US" altLang="en-US" sz="3600" b="0" i="0" u="none" strike="noStrike" cap="none" normalizeH="0" baseline="0" dirty="0">
                <a:ln>
                  <a:noFill/>
                </a:ln>
                <a:solidFill>
                  <a:srgbClr val="6897BB"/>
                </a:solidFill>
                <a:effectLst/>
                <a:latin typeface="JetBrains Mono"/>
              </a:rPr>
              <a:t>3</a:t>
            </a:r>
            <a:r>
              <a:rPr kumimoji="0" lang="en-US" altLang="en-US" sz="3600" b="0" i="0" u="none" strike="noStrike" cap="none" normalizeH="0" baseline="0" dirty="0">
                <a:ln>
                  <a:noFill/>
                </a:ln>
                <a:solidFill>
                  <a:srgbClr val="A9B7C6"/>
                </a:solidFill>
                <a:effectLst/>
                <a:latin typeface="JetBrains Mono"/>
              </a:rPr>
              <a:t>)</a:t>
            </a:r>
            <a:br>
              <a:rPr kumimoji="0" lang="en-US" altLang="en-US" sz="3600" b="0" i="0" u="none" strike="noStrike" cap="none" normalizeH="0" baseline="0" dirty="0">
                <a:ln>
                  <a:noFill/>
                </a:ln>
                <a:solidFill>
                  <a:srgbClr val="A9B7C6"/>
                </a:solidFill>
                <a:effectLst/>
                <a:latin typeface="JetBrains Mono"/>
              </a:rPr>
            </a:br>
            <a:r>
              <a:rPr kumimoji="0" lang="en-US" altLang="en-US" sz="3600" b="0" i="0" u="none" strike="noStrike" cap="none" normalizeH="0" baseline="0" dirty="0" err="1">
                <a:ln>
                  <a:noFill/>
                </a:ln>
                <a:solidFill>
                  <a:srgbClr val="A9B7C6"/>
                </a:solidFill>
                <a:effectLst/>
                <a:latin typeface="JetBrains Mono"/>
              </a:rPr>
              <a:t>plt.xlabel</a:t>
            </a:r>
            <a:r>
              <a:rPr kumimoji="0" lang="en-US" altLang="en-US" sz="3600" b="0" i="0" u="none" strike="noStrike" cap="none" normalizeH="0" baseline="0" dirty="0">
                <a:ln>
                  <a:noFill/>
                </a:ln>
                <a:solidFill>
                  <a:srgbClr val="A9B7C6"/>
                </a:solidFill>
                <a:effectLst/>
                <a:latin typeface="JetBrains Mono"/>
              </a:rPr>
              <a:t>(</a:t>
            </a:r>
            <a:r>
              <a:rPr kumimoji="0" lang="en-US" altLang="en-US" sz="3600" b="0" i="0" u="none" strike="noStrike" cap="none" normalizeH="0" baseline="0" dirty="0">
                <a:ln>
                  <a:noFill/>
                </a:ln>
                <a:solidFill>
                  <a:srgbClr val="6A8759"/>
                </a:solidFill>
                <a:effectLst/>
                <a:latin typeface="JetBrains Mono"/>
              </a:rPr>
              <a:t>"x"</a:t>
            </a:r>
            <a:r>
              <a:rPr kumimoji="0" lang="en-US" altLang="en-US" sz="3600" b="0" i="0" u="none" strike="noStrike" cap="none" normalizeH="0" baseline="0" dirty="0">
                <a:ln>
                  <a:noFill/>
                </a:ln>
                <a:solidFill>
                  <a:srgbClr val="A9B7C6"/>
                </a:solidFill>
                <a:effectLst/>
                <a:latin typeface="JetBrains Mono"/>
              </a:rPr>
              <a:t>)</a:t>
            </a:r>
            <a:br>
              <a:rPr kumimoji="0" lang="en-US" altLang="en-US" sz="3600" b="0" i="0" u="none" strike="noStrike" cap="none" normalizeH="0" baseline="0" dirty="0">
                <a:ln>
                  <a:noFill/>
                </a:ln>
                <a:solidFill>
                  <a:srgbClr val="A9B7C6"/>
                </a:solidFill>
                <a:effectLst/>
                <a:latin typeface="JetBrains Mono"/>
              </a:rPr>
            </a:br>
            <a:r>
              <a:rPr kumimoji="0" lang="en-US" altLang="en-US" sz="3600" b="0" i="0" u="none" strike="noStrike" cap="none" normalizeH="0" baseline="0" dirty="0" err="1">
                <a:ln>
                  <a:noFill/>
                </a:ln>
                <a:solidFill>
                  <a:srgbClr val="A9B7C6"/>
                </a:solidFill>
                <a:effectLst/>
                <a:latin typeface="JetBrains Mono"/>
              </a:rPr>
              <a:t>plt.ylabel</a:t>
            </a:r>
            <a:r>
              <a:rPr kumimoji="0" lang="en-US" altLang="en-US" sz="3600" b="0" i="0" u="none" strike="noStrike" cap="none" normalizeH="0" baseline="0" dirty="0">
                <a:ln>
                  <a:noFill/>
                </a:ln>
                <a:solidFill>
                  <a:srgbClr val="A9B7C6"/>
                </a:solidFill>
                <a:effectLst/>
                <a:latin typeface="JetBrains Mono"/>
              </a:rPr>
              <a:t>(</a:t>
            </a:r>
            <a:r>
              <a:rPr kumimoji="0" lang="en-US" altLang="en-US" sz="3600" b="0" i="0" u="none" strike="noStrike" cap="none" normalizeH="0" baseline="0" dirty="0">
                <a:ln>
                  <a:noFill/>
                </a:ln>
                <a:solidFill>
                  <a:srgbClr val="6A8759"/>
                </a:solidFill>
                <a:effectLst/>
                <a:latin typeface="JetBrains Mono"/>
              </a:rPr>
              <a:t>"y"</a:t>
            </a:r>
            <a:r>
              <a:rPr kumimoji="0" lang="en-US" altLang="en-US" sz="3600" b="0" i="0" u="none" strike="noStrike" cap="none" normalizeH="0" baseline="0" dirty="0">
                <a:ln>
                  <a:noFill/>
                </a:ln>
                <a:solidFill>
                  <a:srgbClr val="A9B7C6"/>
                </a:solidFill>
                <a:effectLst/>
                <a:latin typeface="JetBrains Mono"/>
              </a:rPr>
              <a:t>)</a:t>
            </a:r>
            <a:br>
              <a:rPr kumimoji="0" lang="en-US" altLang="en-US" sz="3600" b="0" i="0" u="none" strike="noStrike" cap="none" normalizeH="0" baseline="0" dirty="0">
                <a:ln>
                  <a:noFill/>
                </a:ln>
                <a:solidFill>
                  <a:srgbClr val="A9B7C6"/>
                </a:solidFill>
                <a:effectLst/>
                <a:latin typeface="JetBrains Mono"/>
              </a:rPr>
            </a:br>
            <a:r>
              <a:rPr kumimoji="0" lang="en-US" altLang="en-US" sz="3600" b="0" i="0" u="none" strike="noStrike" cap="none" normalizeH="0" baseline="0" dirty="0" err="1">
                <a:ln>
                  <a:noFill/>
                </a:ln>
                <a:solidFill>
                  <a:srgbClr val="A9B7C6"/>
                </a:solidFill>
                <a:effectLst/>
                <a:latin typeface="JetBrains Mono"/>
              </a:rPr>
              <a:t>plt.title</a:t>
            </a:r>
            <a:r>
              <a:rPr kumimoji="0" lang="en-US" altLang="en-US" sz="3600" b="0" i="0" u="none" strike="noStrike" cap="none" normalizeH="0" baseline="0" dirty="0">
                <a:ln>
                  <a:noFill/>
                </a:ln>
                <a:solidFill>
                  <a:srgbClr val="A9B7C6"/>
                </a:solidFill>
                <a:effectLst/>
                <a:latin typeface="JetBrains Mono"/>
              </a:rPr>
              <a:t>(</a:t>
            </a:r>
            <a:r>
              <a:rPr kumimoji="0" lang="en-US" altLang="en-US" sz="3600" b="0" i="0" u="none" strike="noStrike" cap="none" normalizeH="0" baseline="0" dirty="0">
                <a:ln>
                  <a:noFill/>
                </a:ln>
                <a:solidFill>
                  <a:srgbClr val="6A8759"/>
                </a:solidFill>
                <a:effectLst/>
                <a:latin typeface="JetBrains Mono"/>
              </a:rPr>
              <a:t>"Plotting in python"</a:t>
            </a:r>
            <a:r>
              <a:rPr kumimoji="0" lang="en-US" altLang="en-US" sz="3600" b="0" i="0" u="none" strike="noStrike" cap="none" normalizeH="0" baseline="0" dirty="0">
                <a:ln>
                  <a:noFill/>
                </a:ln>
                <a:solidFill>
                  <a:srgbClr val="A9B7C6"/>
                </a:solidFill>
                <a:effectLst/>
                <a:latin typeface="JetBrains Mono"/>
              </a:rPr>
              <a:t>)</a:t>
            </a:r>
            <a:br>
              <a:rPr kumimoji="0" lang="en-US" altLang="en-US" sz="3600" b="0" i="0" u="none" strike="noStrike" cap="none" normalizeH="0" baseline="0" dirty="0">
                <a:ln>
                  <a:noFill/>
                </a:ln>
                <a:solidFill>
                  <a:srgbClr val="A9B7C6"/>
                </a:solidFill>
                <a:effectLst/>
                <a:latin typeface="JetBrains Mono"/>
              </a:rPr>
            </a:br>
            <a:r>
              <a:rPr kumimoji="0" lang="en-US" altLang="en-US" sz="3600" b="0" i="0" u="none" strike="noStrike" cap="none" normalizeH="0" baseline="0" dirty="0" err="1">
                <a:ln>
                  <a:noFill/>
                </a:ln>
                <a:solidFill>
                  <a:srgbClr val="A9B7C6"/>
                </a:solidFill>
                <a:effectLst/>
                <a:latin typeface="JetBrains Mono"/>
              </a:rPr>
              <a:t>plt.show</a:t>
            </a:r>
            <a:r>
              <a:rPr kumimoji="0" lang="en-US" altLang="en-US" sz="3600" b="0" i="0" u="none" strike="noStrike" cap="none" normalizeH="0" baseline="0" dirty="0">
                <a:ln>
                  <a:noFill/>
                </a:ln>
                <a:solidFill>
                  <a:srgbClr val="A9B7C6"/>
                </a:solidFill>
                <a:effectLst/>
                <a:latin typeface="JetBrains Mono"/>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6" name="Picture 5" descr="Chart, line chart, histogram&#10;&#10;Description automatically generated">
            <a:extLst>
              <a:ext uri="{FF2B5EF4-FFF2-40B4-BE49-F238E27FC236}">
                <a16:creationId xmlns:a16="http://schemas.microsoft.com/office/drawing/2014/main" id="{ED1B5E01-FCF2-4A0E-A0E4-00C1069638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3728" y="3022539"/>
            <a:ext cx="4554205" cy="3415654"/>
          </a:xfrm>
          <a:prstGeom prst="rect">
            <a:avLst/>
          </a:prstGeom>
        </p:spPr>
      </p:pic>
    </p:spTree>
    <p:extLst>
      <p:ext uri="{BB962C8B-B14F-4D97-AF65-F5344CB8AC3E}">
        <p14:creationId xmlns:p14="http://schemas.microsoft.com/office/powerpoint/2010/main" val="34881759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DD827-A32E-4F61-B12E-CFB6D8BF7663}"/>
              </a:ext>
            </a:extLst>
          </p:cNvPr>
          <p:cNvSpPr>
            <a:spLocks noGrp="1"/>
          </p:cNvSpPr>
          <p:nvPr>
            <p:ph type="title"/>
          </p:nvPr>
        </p:nvSpPr>
        <p:spPr>
          <a:xfrm>
            <a:off x="838200" y="-19878"/>
            <a:ext cx="10515600" cy="1325563"/>
          </a:xfrm>
        </p:spPr>
        <p:txBody>
          <a:bodyPr/>
          <a:lstStyle/>
          <a:p>
            <a:r>
              <a:rPr lang="en-US" dirty="0"/>
              <a:t>MATLAB Plotting Example : Lissajous Curve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849E017-F666-47B3-AFD9-28B5636DABD0}"/>
                  </a:ext>
                </a:extLst>
              </p:cNvPr>
              <p:cNvSpPr>
                <a:spLocks noGrp="1"/>
              </p:cNvSpPr>
              <p:nvPr>
                <p:ph idx="1"/>
              </p:nvPr>
            </p:nvSpPr>
            <p:spPr>
              <a:xfrm>
                <a:off x="838200" y="1305684"/>
                <a:ext cx="10515600" cy="5341605"/>
              </a:xfrm>
            </p:spPr>
            <p:txBody>
              <a:bodyPr>
                <a:normAutofit lnSpcReduction="10000"/>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Lissajous curve is similar to an ellipse, but the x and y sinusoids are not in phase. In canonical position, a Lissajous curve is given by</a:t>
                </a:r>
                <a:endParaRPr lang="en-US" dirty="0"/>
              </a:p>
              <a:p>
                <a:pPr marL="0" marR="0" indent="0">
                  <a:lnSpc>
                    <a:spcPct val="200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𝑥</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𝑎</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𝑐𝑜𝑠</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oMath>
                  </m:oMathPara>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200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𝑠𝑖𝑛</m:t>
                      </m:r>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oMath>
                  </m:oMathPara>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dirty="0"/>
                  <a:t>Write a function that:</a:t>
                </a:r>
              </a:p>
              <a:p>
                <a:r>
                  <a:rPr lang="en-US" dirty="0"/>
                  <a:t>Takes arguments a, b, </a:t>
                </a:r>
                <a:r>
                  <a:rPr lang="en-US" dirty="0" err="1"/>
                  <a:t>k_x</a:t>
                </a:r>
                <a:r>
                  <a:rPr lang="en-US" dirty="0"/>
                  <a:t>, </a:t>
                </a:r>
                <a:r>
                  <a:rPr lang="en-US" dirty="0" err="1"/>
                  <a:t>k_y</a:t>
                </a:r>
                <a:r>
                  <a:rPr lang="en-US" dirty="0"/>
                  <a:t>, t min, t max, t </a:t>
                </a:r>
                <a:r>
                  <a:rPr lang="en-US" dirty="0" err="1"/>
                  <a:t>stepsize</a:t>
                </a:r>
                <a:r>
                  <a:rPr lang="en-US" dirty="0"/>
                  <a:t>, and plot formatting</a:t>
                </a:r>
              </a:p>
              <a:p>
                <a:pPr lvl="1"/>
                <a:r>
                  <a:rPr lang="en-US" dirty="0"/>
                  <a:t>Make the range of t one argument</a:t>
                </a:r>
              </a:p>
              <a:p>
                <a:r>
                  <a:rPr lang="en-US" dirty="0"/>
                  <a:t>Plots a Lissajous Curve</a:t>
                </a:r>
              </a:p>
              <a:p>
                <a:r>
                  <a:rPr lang="en-US" dirty="0"/>
                  <a:t>When you finish this: Google “throw error MATLAB” and create rules for all inputs</a:t>
                </a:r>
              </a:p>
              <a:p>
                <a:pPr lvl="1"/>
                <a:r>
                  <a:rPr lang="en-US" dirty="0"/>
                  <a:t>Make it so a user could not reach a built-in error from MATLAB</a:t>
                </a:r>
              </a:p>
              <a:p>
                <a:endParaRPr lang="en-US" dirty="0"/>
              </a:p>
            </p:txBody>
          </p:sp>
        </mc:Choice>
        <mc:Fallback>
          <p:sp>
            <p:nvSpPr>
              <p:cNvPr id="3" name="Content Placeholder 2">
                <a:extLst>
                  <a:ext uri="{FF2B5EF4-FFF2-40B4-BE49-F238E27FC236}">
                    <a16:creationId xmlns:a16="http://schemas.microsoft.com/office/drawing/2014/main" id="{9849E017-F666-47B3-AFD9-28B5636DABD0}"/>
                  </a:ext>
                </a:extLst>
              </p:cNvPr>
              <p:cNvSpPr>
                <a:spLocks noGrp="1" noRot="1" noChangeAspect="1" noMove="1" noResize="1" noEditPoints="1" noAdjustHandles="1" noChangeArrowheads="1" noChangeShapeType="1" noTextEdit="1"/>
              </p:cNvSpPr>
              <p:nvPr>
                <p:ph idx="1"/>
              </p:nvPr>
            </p:nvSpPr>
            <p:spPr>
              <a:xfrm>
                <a:off x="838200" y="1305684"/>
                <a:ext cx="10515600" cy="5341605"/>
              </a:xfrm>
              <a:blipFill>
                <a:blip r:embed="rId2"/>
                <a:stretch>
                  <a:fillRect l="-1217" t="-1598"/>
                </a:stretch>
              </a:blipFill>
            </p:spPr>
            <p:txBody>
              <a:bodyPr/>
              <a:lstStyle/>
              <a:p>
                <a:r>
                  <a:rPr lang="en-US">
                    <a:noFill/>
                  </a:rPr>
                  <a:t> </a:t>
                </a:r>
              </a:p>
            </p:txBody>
          </p:sp>
        </mc:Fallback>
      </mc:AlternateContent>
    </p:spTree>
    <p:extLst>
      <p:ext uri="{BB962C8B-B14F-4D97-AF65-F5344CB8AC3E}">
        <p14:creationId xmlns:p14="http://schemas.microsoft.com/office/powerpoint/2010/main" val="2883733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F61E7-9586-4C35-887C-A2EE48E0ADDF}"/>
              </a:ext>
            </a:extLst>
          </p:cNvPr>
          <p:cNvSpPr>
            <a:spLocks noGrp="1"/>
          </p:cNvSpPr>
          <p:nvPr>
            <p:ph type="title"/>
          </p:nvPr>
        </p:nvSpPr>
        <p:spPr>
          <a:xfrm>
            <a:off x="715108" y="373674"/>
            <a:ext cx="10515600" cy="819882"/>
          </a:xfrm>
        </p:spPr>
        <p:txBody>
          <a:bodyPr>
            <a:normAutofit/>
          </a:bodyPr>
          <a:lstStyle/>
          <a:p>
            <a:r>
              <a:rPr lang="en-US" dirty="0"/>
              <a:t>Agenda</a:t>
            </a:r>
          </a:p>
        </p:txBody>
      </p:sp>
      <p:sp>
        <p:nvSpPr>
          <p:cNvPr id="3" name="Content Placeholder 2">
            <a:extLst>
              <a:ext uri="{FF2B5EF4-FFF2-40B4-BE49-F238E27FC236}">
                <a16:creationId xmlns:a16="http://schemas.microsoft.com/office/drawing/2014/main" id="{28E3256F-5ACF-49C5-83CF-2B6A8D9A6F18}"/>
              </a:ext>
            </a:extLst>
          </p:cNvPr>
          <p:cNvSpPr>
            <a:spLocks noGrp="1"/>
          </p:cNvSpPr>
          <p:nvPr>
            <p:ph idx="1"/>
          </p:nvPr>
        </p:nvSpPr>
        <p:spPr>
          <a:xfrm>
            <a:off x="838200" y="868240"/>
            <a:ext cx="10515600" cy="5523768"/>
          </a:xfrm>
        </p:spPr>
        <p:txBody>
          <a:bodyPr>
            <a:normAutofit/>
          </a:bodyPr>
          <a:lstStyle/>
          <a:p>
            <a:endParaRPr lang="en-US" dirty="0"/>
          </a:p>
          <a:p>
            <a:r>
              <a:rPr lang="en-US" dirty="0"/>
              <a:t>Questions?</a:t>
            </a:r>
          </a:p>
          <a:p>
            <a:r>
              <a:rPr lang="en-US" dirty="0"/>
              <a:t>Python</a:t>
            </a:r>
          </a:p>
          <a:p>
            <a:r>
              <a:rPr lang="en-US" dirty="0"/>
              <a:t>Functions</a:t>
            </a:r>
          </a:p>
          <a:p>
            <a:r>
              <a:rPr lang="en-US" dirty="0"/>
              <a:t>Plotting</a:t>
            </a:r>
          </a:p>
          <a:p>
            <a:r>
              <a:rPr lang="en-US" dirty="0"/>
              <a:t>Time for project questions</a:t>
            </a:r>
          </a:p>
          <a:p>
            <a:endParaRPr lang="en-US" dirty="0"/>
          </a:p>
        </p:txBody>
      </p:sp>
    </p:spTree>
    <p:extLst>
      <p:ext uri="{BB962C8B-B14F-4D97-AF65-F5344CB8AC3E}">
        <p14:creationId xmlns:p14="http://schemas.microsoft.com/office/powerpoint/2010/main" val="531214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692CA0-C1E1-47AC-926D-BB130987B9C9}"/>
              </a:ext>
            </a:extLst>
          </p:cNvPr>
          <p:cNvSpPr>
            <a:spLocks noGrp="1"/>
          </p:cNvSpPr>
          <p:nvPr>
            <p:ph idx="1"/>
          </p:nvPr>
        </p:nvSpPr>
        <p:spPr>
          <a:xfrm>
            <a:off x="0" y="39565"/>
            <a:ext cx="12192000" cy="6818435"/>
          </a:xfrm>
        </p:spPr>
        <p:txBody>
          <a:bodyPr>
            <a:normAutofit fontScale="25000" lnSpcReduction="20000"/>
          </a:bodyPr>
          <a:lstStyle/>
          <a:p>
            <a:pPr marL="0" indent="0">
              <a:buNone/>
            </a:pPr>
            <a:r>
              <a:rPr lang="fi-FI" sz="4800" b="0" i="0" u="none" strike="noStrike" baseline="0" dirty="0">
                <a:solidFill>
                  <a:srgbClr val="000000"/>
                </a:solidFill>
                <a:latin typeface="Courier New" panose="02070309020205020404" pitchFamily="49" charset="0"/>
              </a:rPr>
              <a:t>Lissajous(1, 1, 3, 4, [0,10], .01, </a:t>
            </a:r>
            <a:r>
              <a:rPr lang="fi-FI" sz="4800" b="0" i="0" u="none" strike="noStrike" baseline="0" dirty="0">
                <a:solidFill>
                  <a:srgbClr val="AA04F9"/>
                </a:solidFill>
                <a:latin typeface="Courier New" panose="02070309020205020404" pitchFamily="49" charset="0"/>
              </a:rPr>
              <a:t>'k-'</a:t>
            </a:r>
            <a:r>
              <a:rPr lang="fi-FI" sz="4800" b="0" i="0" u="none" strike="noStrike" baseline="0" dirty="0">
                <a:solidFill>
                  <a:srgbClr val="000000"/>
                </a:solidFill>
                <a:latin typeface="Courier New" panose="02070309020205020404" pitchFamily="49" charset="0"/>
              </a:rPr>
              <a:t>)</a:t>
            </a:r>
          </a:p>
          <a:p>
            <a:pPr marL="0" indent="0">
              <a:buNone/>
            </a:pPr>
            <a:r>
              <a:rPr lang="en-US" sz="4800" b="0" i="0" u="none" strike="noStrike" baseline="0" dirty="0">
                <a:solidFill>
                  <a:srgbClr val="000000"/>
                </a:solidFill>
                <a:latin typeface="Courier New" panose="02070309020205020404" pitchFamily="49" charset="0"/>
              </a:rPr>
              <a:t> </a:t>
            </a:r>
          </a:p>
          <a:p>
            <a:pPr marL="0" indent="0">
              <a:buNone/>
            </a:pPr>
            <a:r>
              <a:rPr lang="en-US" sz="4800" b="0" i="0" u="none" strike="noStrike" baseline="0" dirty="0">
                <a:solidFill>
                  <a:srgbClr val="0E00FF"/>
                </a:solidFill>
                <a:latin typeface="Courier New" panose="02070309020205020404" pitchFamily="49" charset="0"/>
              </a:rPr>
              <a:t>function</a:t>
            </a:r>
            <a:r>
              <a:rPr lang="en-US" sz="4800" b="0" i="0" u="none" strike="noStrike" baseline="0" dirty="0">
                <a:solidFill>
                  <a:srgbClr val="000000"/>
                </a:solidFill>
                <a:latin typeface="Courier New" panose="02070309020205020404" pitchFamily="49" charset="0"/>
              </a:rPr>
              <a:t> [] = Lissajous(a, b, </a:t>
            </a:r>
            <a:r>
              <a:rPr lang="en-US" sz="4800" b="0" i="0" u="none" strike="noStrike" baseline="0" dirty="0" err="1">
                <a:solidFill>
                  <a:srgbClr val="000000"/>
                </a:solidFill>
                <a:latin typeface="Courier New" panose="02070309020205020404" pitchFamily="49" charset="0"/>
              </a:rPr>
              <a:t>k_x</a:t>
            </a:r>
            <a:r>
              <a:rPr lang="en-US" sz="4800" b="0" i="0" u="none" strike="noStrike" baseline="0" dirty="0">
                <a:solidFill>
                  <a:srgbClr val="000000"/>
                </a:solidFill>
                <a:latin typeface="Courier New" panose="02070309020205020404" pitchFamily="49" charset="0"/>
              </a:rPr>
              <a:t>, </a:t>
            </a:r>
            <a:r>
              <a:rPr lang="en-US" sz="4800" b="0" i="0" u="none" strike="noStrike" baseline="0" dirty="0" err="1">
                <a:solidFill>
                  <a:srgbClr val="000000"/>
                </a:solidFill>
                <a:latin typeface="Courier New" panose="02070309020205020404" pitchFamily="49" charset="0"/>
              </a:rPr>
              <a:t>k_y</a:t>
            </a:r>
            <a:r>
              <a:rPr lang="en-US" sz="4800" b="0" i="0" u="none" strike="noStrike" baseline="0" dirty="0">
                <a:solidFill>
                  <a:srgbClr val="000000"/>
                </a:solidFill>
                <a:latin typeface="Courier New" panose="02070309020205020404" pitchFamily="49" charset="0"/>
              </a:rPr>
              <a:t>, </a:t>
            </a:r>
            <a:r>
              <a:rPr lang="en-US" sz="4800" b="0" i="0" u="none" strike="noStrike" baseline="0" dirty="0" err="1">
                <a:solidFill>
                  <a:srgbClr val="000000"/>
                </a:solidFill>
                <a:latin typeface="Courier New" panose="02070309020205020404" pitchFamily="49" charset="0"/>
              </a:rPr>
              <a:t>t_range</a:t>
            </a:r>
            <a:r>
              <a:rPr lang="en-US" sz="4800" b="0" i="0" u="none" strike="noStrike" baseline="0" dirty="0">
                <a:solidFill>
                  <a:srgbClr val="000000"/>
                </a:solidFill>
                <a:latin typeface="Courier New" panose="02070309020205020404" pitchFamily="49" charset="0"/>
              </a:rPr>
              <a:t>, step, </a:t>
            </a:r>
            <a:r>
              <a:rPr lang="en-US" sz="4800" b="0" i="0" u="none" strike="noStrike" baseline="0" dirty="0" err="1">
                <a:solidFill>
                  <a:srgbClr val="000000"/>
                </a:solidFill>
                <a:latin typeface="Courier New" panose="02070309020205020404" pitchFamily="49" charset="0"/>
              </a:rPr>
              <a:t>lf</a:t>
            </a:r>
            <a:r>
              <a:rPr lang="en-US" sz="4800" b="0" i="0" u="none" strike="noStrike" baseline="0" dirty="0">
                <a:solidFill>
                  <a:srgbClr val="000000"/>
                </a:solidFill>
                <a:latin typeface="Courier New" panose="02070309020205020404" pitchFamily="49" charset="0"/>
              </a:rPr>
              <a:t>)</a:t>
            </a:r>
          </a:p>
          <a:p>
            <a:pPr marL="0" indent="0">
              <a:buNone/>
            </a:pPr>
            <a:r>
              <a:rPr lang="en-US" sz="4800" b="0" i="0" u="none" strike="noStrike" baseline="0" dirty="0">
                <a:solidFill>
                  <a:srgbClr val="028009"/>
                </a:solidFill>
                <a:latin typeface="Courier New" panose="02070309020205020404" pitchFamily="49" charset="0"/>
              </a:rPr>
              <a:t>% Lissajous Creates a Lissajous plot provided required values</a:t>
            </a:r>
          </a:p>
          <a:p>
            <a:pPr marL="0" indent="0">
              <a:buNone/>
            </a:pPr>
            <a:r>
              <a:rPr lang="en-US" sz="4800" b="0" i="0" u="none" strike="noStrike" baseline="0" dirty="0">
                <a:solidFill>
                  <a:srgbClr val="028009"/>
                </a:solidFill>
                <a:latin typeface="Courier New" panose="02070309020205020404" pitchFamily="49" charset="0"/>
              </a:rPr>
              <a:t>% Check for errors</a:t>
            </a:r>
          </a:p>
          <a:p>
            <a:pPr marL="0" indent="0">
              <a:buNone/>
            </a:pPr>
            <a:r>
              <a:rPr lang="en-US" sz="4800" b="0" i="0" u="none" strike="noStrike" baseline="0" dirty="0">
                <a:solidFill>
                  <a:srgbClr val="0E00FF"/>
                </a:solidFill>
                <a:latin typeface="Courier New" panose="02070309020205020404" pitchFamily="49" charset="0"/>
              </a:rPr>
              <a:t>if</a:t>
            </a:r>
            <a:r>
              <a:rPr lang="en-US" sz="4800" b="0" i="0" u="none" strike="noStrike" baseline="0" dirty="0">
                <a:solidFill>
                  <a:srgbClr val="000000"/>
                </a:solidFill>
                <a:latin typeface="Courier New" panose="02070309020205020404" pitchFamily="49" charset="0"/>
              </a:rPr>
              <a:t> ~(class(a) == </a:t>
            </a:r>
            <a:r>
              <a:rPr lang="en-US" sz="4800" b="0" i="0" u="none" strike="noStrike" baseline="0" dirty="0">
                <a:solidFill>
                  <a:srgbClr val="AA04F9"/>
                </a:solidFill>
                <a:latin typeface="Courier New" panose="02070309020205020404" pitchFamily="49" charset="0"/>
              </a:rPr>
              <a:t>'double'</a:t>
            </a:r>
            <a:r>
              <a:rPr lang="en-US" sz="4800" b="0" i="0" u="none" strike="noStrike" baseline="0" dirty="0">
                <a:solidFill>
                  <a:srgbClr val="000000"/>
                </a:solidFill>
                <a:latin typeface="Courier New" panose="02070309020205020404" pitchFamily="49" charset="0"/>
              </a:rPr>
              <a:t>)</a:t>
            </a:r>
          </a:p>
          <a:p>
            <a:pPr marL="0" indent="0">
              <a:buNone/>
            </a:pPr>
            <a:r>
              <a:rPr lang="en-US" sz="4800" b="0" i="0" u="none" strike="noStrike" baseline="0" dirty="0">
                <a:solidFill>
                  <a:srgbClr val="000000"/>
                </a:solidFill>
                <a:latin typeface="Courier New" panose="02070309020205020404" pitchFamily="49" charset="0"/>
              </a:rPr>
              <a:t>    error(</a:t>
            </a:r>
            <a:r>
              <a:rPr lang="en-US" sz="4800" b="0" i="0" u="none" strike="noStrike" baseline="0" dirty="0">
                <a:solidFill>
                  <a:srgbClr val="AA04F9"/>
                </a:solidFill>
                <a:latin typeface="Courier New" panose="02070309020205020404" pitchFamily="49" charset="0"/>
              </a:rPr>
              <a:t>"Type Error:  a must be a scalar."</a:t>
            </a:r>
            <a:r>
              <a:rPr lang="en-US" sz="4800" b="0" i="0" u="none" strike="noStrike" baseline="0" dirty="0">
                <a:solidFill>
                  <a:srgbClr val="000000"/>
                </a:solidFill>
                <a:latin typeface="Courier New" panose="02070309020205020404" pitchFamily="49" charset="0"/>
              </a:rPr>
              <a:t>)</a:t>
            </a:r>
          </a:p>
          <a:p>
            <a:pPr marL="0" indent="0">
              <a:buNone/>
            </a:pPr>
            <a:r>
              <a:rPr lang="en-US" sz="4800" b="0" i="0" u="none" strike="noStrike" baseline="0" dirty="0">
                <a:solidFill>
                  <a:srgbClr val="0E00FF"/>
                </a:solidFill>
                <a:latin typeface="Courier New" panose="02070309020205020404" pitchFamily="49" charset="0"/>
              </a:rPr>
              <a:t>end</a:t>
            </a:r>
          </a:p>
          <a:p>
            <a:pPr marL="0" indent="0">
              <a:buNone/>
            </a:pPr>
            <a:r>
              <a:rPr lang="en-US" sz="4800" b="0" i="0" u="none" strike="noStrike" baseline="0" dirty="0">
                <a:solidFill>
                  <a:srgbClr val="0E00FF"/>
                </a:solidFill>
                <a:latin typeface="Courier New" panose="02070309020205020404" pitchFamily="49" charset="0"/>
              </a:rPr>
              <a:t>if</a:t>
            </a:r>
            <a:r>
              <a:rPr lang="en-US" sz="4800" b="0" i="0" u="none" strike="noStrike" baseline="0" dirty="0">
                <a:solidFill>
                  <a:srgbClr val="000000"/>
                </a:solidFill>
                <a:latin typeface="Courier New" panose="02070309020205020404" pitchFamily="49" charset="0"/>
              </a:rPr>
              <a:t> size(</a:t>
            </a:r>
            <a:r>
              <a:rPr lang="en-US" sz="4800" b="0" i="0" u="none" strike="noStrike" baseline="0" dirty="0" err="1">
                <a:solidFill>
                  <a:srgbClr val="000000"/>
                </a:solidFill>
                <a:latin typeface="Courier New" panose="02070309020205020404" pitchFamily="49" charset="0"/>
              </a:rPr>
              <a:t>t_range</a:t>
            </a:r>
            <a:r>
              <a:rPr lang="en-US" sz="4800" b="0" i="0" u="none" strike="noStrike" baseline="0" dirty="0">
                <a:solidFill>
                  <a:srgbClr val="000000"/>
                </a:solidFill>
                <a:latin typeface="Courier New" panose="02070309020205020404" pitchFamily="49" charset="0"/>
              </a:rPr>
              <a:t>) ~= [1,2]</a:t>
            </a:r>
          </a:p>
          <a:p>
            <a:pPr marL="0" indent="0">
              <a:buNone/>
            </a:pPr>
            <a:r>
              <a:rPr lang="en-US" sz="4800" b="0" i="0" u="none" strike="noStrike" baseline="0" dirty="0">
                <a:solidFill>
                  <a:srgbClr val="000000"/>
                </a:solidFill>
                <a:latin typeface="Courier New" panose="02070309020205020404" pitchFamily="49" charset="0"/>
              </a:rPr>
              <a:t>    error(</a:t>
            </a:r>
            <a:r>
              <a:rPr lang="en-US" sz="4800" b="0" i="0" u="none" strike="noStrike" baseline="0" dirty="0">
                <a:solidFill>
                  <a:srgbClr val="AA04F9"/>
                </a:solidFill>
                <a:latin typeface="Courier New" panose="02070309020205020404" pitchFamily="49" charset="0"/>
              </a:rPr>
              <a:t>"Size Error:  </a:t>
            </a:r>
            <a:r>
              <a:rPr lang="en-US" sz="4800" b="0" i="0" u="none" strike="noStrike" baseline="0" dirty="0" err="1">
                <a:solidFill>
                  <a:srgbClr val="AA04F9"/>
                </a:solidFill>
                <a:latin typeface="Courier New" panose="02070309020205020404" pitchFamily="49" charset="0"/>
              </a:rPr>
              <a:t>t_range</a:t>
            </a:r>
            <a:r>
              <a:rPr lang="en-US" sz="4800" b="0" i="0" u="none" strike="noStrike" baseline="0" dirty="0">
                <a:solidFill>
                  <a:srgbClr val="AA04F9"/>
                </a:solidFill>
                <a:latin typeface="Courier New" panose="02070309020205020404" pitchFamily="49" charset="0"/>
              </a:rPr>
              <a:t> must be size [1,2]"</a:t>
            </a:r>
            <a:r>
              <a:rPr lang="en-US" sz="4800" b="0" i="0" u="none" strike="noStrike" baseline="0" dirty="0">
                <a:solidFill>
                  <a:srgbClr val="000000"/>
                </a:solidFill>
                <a:latin typeface="Courier New" panose="02070309020205020404" pitchFamily="49" charset="0"/>
              </a:rPr>
              <a:t>)</a:t>
            </a:r>
          </a:p>
          <a:p>
            <a:pPr marL="0" indent="0">
              <a:buNone/>
            </a:pPr>
            <a:r>
              <a:rPr lang="en-US" sz="4800" b="0" i="0" u="none" strike="noStrike" baseline="0" dirty="0">
                <a:solidFill>
                  <a:srgbClr val="0E00FF"/>
                </a:solidFill>
                <a:latin typeface="Courier New" panose="02070309020205020404" pitchFamily="49" charset="0"/>
              </a:rPr>
              <a:t>end</a:t>
            </a:r>
          </a:p>
          <a:p>
            <a:pPr marL="0" indent="0">
              <a:buNone/>
            </a:pPr>
            <a:r>
              <a:rPr lang="en-US" sz="4800" b="0" i="0" u="none" strike="noStrike" baseline="0" dirty="0">
                <a:solidFill>
                  <a:srgbClr val="0E00FF"/>
                </a:solidFill>
                <a:latin typeface="Courier New" panose="02070309020205020404" pitchFamily="49" charset="0"/>
              </a:rPr>
              <a:t>if</a:t>
            </a:r>
            <a:r>
              <a:rPr lang="en-US" sz="4800" b="0" i="0" u="none" strike="noStrike" baseline="0" dirty="0">
                <a:solidFill>
                  <a:srgbClr val="000000"/>
                </a:solidFill>
                <a:latin typeface="Courier New" panose="02070309020205020404" pitchFamily="49" charset="0"/>
              </a:rPr>
              <a:t> ~</a:t>
            </a:r>
            <a:r>
              <a:rPr lang="en-US" sz="4800" b="0" i="0" u="none" strike="noStrike" baseline="0" dirty="0" err="1">
                <a:solidFill>
                  <a:srgbClr val="000000"/>
                </a:solidFill>
                <a:latin typeface="Courier New" panose="02070309020205020404" pitchFamily="49" charset="0"/>
              </a:rPr>
              <a:t>strcmp</a:t>
            </a:r>
            <a:r>
              <a:rPr lang="en-US" sz="4800" b="0" i="0" u="none" strike="noStrike" baseline="0" dirty="0">
                <a:solidFill>
                  <a:srgbClr val="000000"/>
                </a:solidFill>
                <a:latin typeface="Courier New" panose="02070309020205020404" pitchFamily="49" charset="0"/>
              </a:rPr>
              <a:t>(class(ls), </a:t>
            </a:r>
            <a:r>
              <a:rPr lang="en-US" sz="4800" b="0" i="0" u="none" strike="noStrike" baseline="0" dirty="0">
                <a:solidFill>
                  <a:srgbClr val="AA04F9"/>
                </a:solidFill>
                <a:latin typeface="Courier New" panose="02070309020205020404" pitchFamily="49" charset="0"/>
              </a:rPr>
              <a:t>'char'</a:t>
            </a:r>
            <a:r>
              <a:rPr lang="en-US" sz="4800" b="0" i="0" u="none" strike="noStrike" baseline="0" dirty="0">
                <a:solidFill>
                  <a:srgbClr val="000000"/>
                </a:solidFill>
                <a:latin typeface="Courier New" panose="02070309020205020404" pitchFamily="49" charset="0"/>
              </a:rPr>
              <a:t>) &amp;&amp; ~</a:t>
            </a:r>
            <a:r>
              <a:rPr lang="en-US" sz="4800" b="0" i="0" u="none" strike="noStrike" baseline="0" dirty="0" err="1">
                <a:solidFill>
                  <a:srgbClr val="000000"/>
                </a:solidFill>
                <a:latin typeface="Courier New" panose="02070309020205020404" pitchFamily="49" charset="0"/>
              </a:rPr>
              <a:t>strcmp</a:t>
            </a:r>
            <a:r>
              <a:rPr lang="en-US" sz="4800" b="0" i="0" u="none" strike="noStrike" baseline="0" dirty="0">
                <a:solidFill>
                  <a:srgbClr val="000000"/>
                </a:solidFill>
                <a:latin typeface="Courier New" panose="02070309020205020404" pitchFamily="49" charset="0"/>
              </a:rPr>
              <a:t>(class(ls), </a:t>
            </a:r>
            <a:r>
              <a:rPr lang="en-US" sz="4800" b="0" i="0" u="none" strike="noStrike" baseline="0" dirty="0">
                <a:solidFill>
                  <a:srgbClr val="AA04F9"/>
                </a:solidFill>
                <a:latin typeface="Courier New" panose="02070309020205020404" pitchFamily="49" charset="0"/>
              </a:rPr>
              <a:t>'string'</a:t>
            </a:r>
            <a:r>
              <a:rPr lang="en-US" sz="4800" b="0" i="0" u="none" strike="noStrike" baseline="0" dirty="0">
                <a:solidFill>
                  <a:srgbClr val="000000"/>
                </a:solidFill>
                <a:latin typeface="Courier New" panose="02070309020205020404" pitchFamily="49" charset="0"/>
              </a:rPr>
              <a:t>)</a:t>
            </a:r>
          </a:p>
          <a:p>
            <a:pPr marL="0" indent="0">
              <a:buNone/>
            </a:pPr>
            <a:r>
              <a:rPr lang="en-US" sz="4800" b="0" i="0" u="none" strike="noStrike" baseline="0" dirty="0">
                <a:solidFill>
                  <a:srgbClr val="000000"/>
                </a:solidFill>
                <a:latin typeface="Courier New" panose="02070309020205020404" pitchFamily="49" charset="0"/>
              </a:rPr>
              <a:t>    error(</a:t>
            </a:r>
            <a:r>
              <a:rPr lang="en-US" sz="4800" b="0" i="0" u="none" strike="noStrike" baseline="0" dirty="0">
                <a:solidFill>
                  <a:srgbClr val="AA04F9"/>
                </a:solidFill>
                <a:latin typeface="Courier New" panose="02070309020205020404" pitchFamily="49" charset="0"/>
              </a:rPr>
              <a:t>'Type Error:  ls must be a string'</a:t>
            </a:r>
            <a:r>
              <a:rPr lang="en-US" sz="4800" b="0" i="0" u="none" strike="noStrike" baseline="0" dirty="0">
                <a:solidFill>
                  <a:srgbClr val="000000"/>
                </a:solidFill>
                <a:latin typeface="Courier New" panose="02070309020205020404" pitchFamily="49" charset="0"/>
              </a:rPr>
              <a:t>)</a:t>
            </a:r>
          </a:p>
          <a:p>
            <a:pPr marL="0" indent="0">
              <a:buNone/>
            </a:pPr>
            <a:r>
              <a:rPr lang="en-US" sz="4800" b="0" i="0" u="none" strike="noStrike" baseline="0" dirty="0">
                <a:solidFill>
                  <a:srgbClr val="0E00FF"/>
                </a:solidFill>
                <a:latin typeface="Courier New" panose="02070309020205020404" pitchFamily="49" charset="0"/>
              </a:rPr>
              <a:t>end</a:t>
            </a:r>
          </a:p>
          <a:p>
            <a:pPr marL="0" indent="0">
              <a:buNone/>
            </a:pPr>
            <a:r>
              <a:rPr lang="en-US" sz="4800" b="0" i="0" u="none" strike="noStrike" baseline="0" dirty="0">
                <a:solidFill>
                  <a:srgbClr val="0E00FF"/>
                </a:solidFill>
                <a:latin typeface="Courier New" panose="02070309020205020404" pitchFamily="49" charset="0"/>
              </a:rPr>
              <a:t> </a:t>
            </a:r>
          </a:p>
          <a:p>
            <a:pPr marL="0" indent="0">
              <a:buNone/>
            </a:pPr>
            <a:r>
              <a:rPr lang="en-US" sz="4800" b="0" i="0" u="none" strike="noStrike" baseline="0" dirty="0">
                <a:solidFill>
                  <a:srgbClr val="028009"/>
                </a:solidFill>
                <a:latin typeface="Courier New" panose="02070309020205020404" pitchFamily="49" charset="0"/>
              </a:rPr>
              <a:t>% Create the plotting vector of t</a:t>
            </a:r>
          </a:p>
          <a:p>
            <a:pPr marL="0" indent="0">
              <a:buNone/>
            </a:pPr>
            <a:r>
              <a:rPr lang="fr-FR" sz="4800" b="0" i="0" u="none" strike="noStrike" baseline="0" dirty="0">
                <a:solidFill>
                  <a:srgbClr val="000000"/>
                </a:solidFill>
                <a:latin typeface="Courier New" panose="02070309020205020404" pitchFamily="49" charset="0"/>
              </a:rPr>
              <a:t>t = </a:t>
            </a:r>
            <a:r>
              <a:rPr lang="fr-FR" sz="4800" b="0" i="0" u="none" strike="noStrike" baseline="0" dirty="0" err="1">
                <a:solidFill>
                  <a:srgbClr val="000000"/>
                </a:solidFill>
                <a:latin typeface="Courier New" panose="02070309020205020404" pitchFamily="49" charset="0"/>
              </a:rPr>
              <a:t>t_range</a:t>
            </a:r>
            <a:r>
              <a:rPr lang="fr-FR" sz="4800" b="0" i="0" u="none" strike="noStrike" baseline="0" dirty="0">
                <a:solidFill>
                  <a:srgbClr val="000000"/>
                </a:solidFill>
                <a:latin typeface="Courier New" panose="02070309020205020404" pitchFamily="49" charset="0"/>
              </a:rPr>
              <a:t>(1) : </a:t>
            </a:r>
            <a:r>
              <a:rPr lang="fr-FR" sz="4800" b="0" i="0" u="none" strike="noStrike" baseline="0" dirty="0" err="1">
                <a:solidFill>
                  <a:srgbClr val="000000"/>
                </a:solidFill>
                <a:latin typeface="Courier New" panose="02070309020205020404" pitchFamily="49" charset="0"/>
              </a:rPr>
              <a:t>step</a:t>
            </a:r>
            <a:r>
              <a:rPr lang="fr-FR" sz="4800" b="0" i="0" u="none" strike="noStrike" baseline="0" dirty="0">
                <a:solidFill>
                  <a:srgbClr val="000000"/>
                </a:solidFill>
                <a:latin typeface="Courier New" panose="02070309020205020404" pitchFamily="49" charset="0"/>
              </a:rPr>
              <a:t> : </a:t>
            </a:r>
            <a:r>
              <a:rPr lang="fr-FR" sz="4800" b="0" i="0" u="none" strike="noStrike" baseline="0" dirty="0" err="1">
                <a:solidFill>
                  <a:srgbClr val="000000"/>
                </a:solidFill>
                <a:latin typeface="Courier New" panose="02070309020205020404" pitchFamily="49" charset="0"/>
              </a:rPr>
              <a:t>t_range</a:t>
            </a:r>
            <a:r>
              <a:rPr lang="fr-FR" sz="4800" b="0" i="0" u="none" strike="noStrike" baseline="0" dirty="0">
                <a:solidFill>
                  <a:srgbClr val="000000"/>
                </a:solidFill>
                <a:latin typeface="Courier New" panose="02070309020205020404" pitchFamily="49" charset="0"/>
              </a:rPr>
              <a:t>(2);</a:t>
            </a:r>
          </a:p>
          <a:p>
            <a:pPr marL="0" indent="0">
              <a:buNone/>
            </a:pPr>
            <a:r>
              <a:rPr lang="en-US" sz="4800" b="0" i="0" u="none" strike="noStrike" baseline="0" dirty="0">
                <a:solidFill>
                  <a:srgbClr val="000000"/>
                </a:solidFill>
                <a:latin typeface="Courier New" panose="02070309020205020404" pitchFamily="49" charset="0"/>
              </a:rPr>
              <a:t> </a:t>
            </a:r>
          </a:p>
          <a:p>
            <a:pPr marL="0" indent="0">
              <a:buNone/>
            </a:pPr>
            <a:r>
              <a:rPr lang="en-US" sz="4800" b="0" i="0" u="none" strike="noStrike" baseline="0" dirty="0">
                <a:solidFill>
                  <a:srgbClr val="028009"/>
                </a:solidFill>
                <a:latin typeface="Courier New" panose="02070309020205020404" pitchFamily="49" charset="0"/>
              </a:rPr>
              <a:t>% Calculate x and y</a:t>
            </a:r>
          </a:p>
          <a:p>
            <a:pPr marL="0" indent="0">
              <a:buNone/>
            </a:pPr>
            <a:r>
              <a:rPr lang="en-US" sz="4800" b="0" i="0" u="none" strike="noStrike" baseline="0" dirty="0">
                <a:solidFill>
                  <a:srgbClr val="000000"/>
                </a:solidFill>
                <a:latin typeface="Courier New" panose="02070309020205020404" pitchFamily="49" charset="0"/>
              </a:rPr>
              <a:t>x = a * cos(</a:t>
            </a:r>
            <a:r>
              <a:rPr lang="en-US" sz="4800" b="0" i="0" u="none" strike="noStrike" baseline="0" dirty="0" err="1">
                <a:solidFill>
                  <a:srgbClr val="000000"/>
                </a:solidFill>
                <a:latin typeface="Courier New" panose="02070309020205020404" pitchFamily="49" charset="0"/>
              </a:rPr>
              <a:t>k_x</a:t>
            </a:r>
            <a:r>
              <a:rPr lang="en-US" sz="4800" b="0" i="0" u="none" strike="noStrike" baseline="0" dirty="0">
                <a:solidFill>
                  <a:srgbClr val="000000"/>
                </a:solidFill>
                <a:latin typeface="Courier New" panose="02070309020205020404" pitchFamily="49" charset="0"/>
              </a:rPr>
              <a:t> * t);</a:t>
            </a:r>
          </a:p>
          <a:p>
            <a:pPr marL="0" indent="0">
              <a:buNone/>
            </a:pPr>
            <a:r>
              <a:rPr lang="es-ES" sz="4800" b="0" i="0" u="none" strike="noStrike" baseline="0" dirty="0">
                <a:solidFill>
                  <a:srgbClr val="000000"/>
                </a:solidFill>
                <a:latin typeface="Courier New" panose="02070309020205020404" pitchFamily="49" charset="0"/>
              </a:rPr>
              <a:t>y = b * sin(</a:t>
            </a:r>
            <a:r>
              <a:rPr lang="es-ES" sz="4800" b="0" i="0" u="none" strike="noStrike" baseline="0" dirty="0" err="1">
                <a:solidFill>
                  <a:srgbClr val="000000"/>
                </a:solidFill>
                <a:latin typeface="Courier New" panose="02070309020205020404" pitchFamily="49" charset="0"/>
              </a:rPr>
              <a:t>k_y</a:t>
            </a:r>
            <a:r>
              <a:rPr lang="es-ES" sz="4800" b="0" i="0" u="none" strike="noStrike" baseline="0" dirty="0">
                <a:solidFill>
                  <a:srgbClr val="000000"/>
                </a:solidFill>
                <a:latin typeface="Courier New" panose="02070309020205020404" pitchFamily="49" charset="0"/>
              </a:rPr>
              <a:t> * t);</a:t>
            </a:r>
          </a:p>
          <a:p>
            <a:pPr marL="0" indent="0">
              <a:buNone/>
            </a:pPr>
            <a:r>
              <a:rPr lang="en-US" sz="4800" b="0" i="0" u="none" strike="noStrike" baseline="0" dirty="0">
                <a:solidFill>
                  <a:srgbClr val="000000"/>
                </a:solidFill>
                <a:latin typeface="Courier New" panose="02070309020205020404" pitchFamily="49" charset="0"/>
              </a:rPr>
              <a:t> </a:t>
            </a:r>
          </a:p>
          <a:p>
            <a:pPr marL="0" indent="0">
              <a:buNone/>
            </a:pPr>
            <a:r>
              <a:rPr lang="en-US" sz="4800" b="0" i="0" u="none" strike="noStrike" baseline="0" dirty="0">
                <a:solidFill>
                  <a:srgbClr val="028009"/>
                </a:solidFill>
                <a:latin typeface="Courier New" panose="02070309020205020404" pitchFamily="49" charset="0"/>
              </a:rPr>
              <a:t>% Plot the results</a:t>
            </a:r>
          </a:p>
          <a:p>
            <a:pPr marL="0" indent="0">
              <a:buNone/>
            </a:pPr>
            <a:r>
              <a:rPr lang="en-US" sz="4800" b="0" i="0" u="none" strike="noStrike" baseline="0" dirty="0">
                <a:solidFill>
                  <a:srgbClr val="000000"/>
                </a:solidFill>
                <a:latin typeface="Courier New" panose="02070309020205020404" pitchFamily="49" charset="0"/>
              </a:rPr>
              <a:t>plot(x, y, </a:t>
            </a:r>
            <a:r>
              <a:rPr lang="en-US" sz="4800" b="0" i="0" u="none" strike="noStrike" baseline="0" dirty="0" err="1">
                <a:solidFill>
                  <a:srgbClr val="000000"/>
                </a:solidFill>
                <a:latin typeface="Courier New" panose="02070309020205020404" pitchFamily="49" charset="0"/>
              </a:rPr>
              <a:t>lf</a:t>
            </a:r>
            <a:r>
              <a:rPr lang="en-US" sz="4800" b="0" i="0" u="none" strike="noStrike" baseline="0" dirty="0">
                <a:solidFill>
                  <a:srgbClr val="000000"/>
                </a:solidFill>
                <a:latin typeface="Courier New" panose="02070309020205020404" pitchFamily="49" charset="0"/>
              </a:rPr>
              <a:t>)</a:t>
            </a:r>
          </a:p>
          <a:p>
            <a:pPr marL="0" indent="0">
              <a:buNone/>
            </a:pPr>
            <a:r>
              <a:rPr lang="en-US" sz="4800" b="0" i="0" u="none" strike="noStrike" baseline="0" dirty="0">
                <a:solidFill>
                  <a:srgbClr val="000000"/>
                </a:solidFill>
                <a:latin typeface="Courier New" panose="02070309020205020404" pitchFamily="49" charset="0"/>
              </a:rPr>
              <a:t> </a:t>
            </a:r>
          </a:p>
          <a:p>
            <a:pPr marL="0" indent="0">
              <a:buNone/>
            </a:pPr>
            <a:r>
              <a:rPr lang="en-US" sz="4800" b="0" i="0" u="none" strike="noStrike" baseline="0" dirty="0">
                <a:solidFill>
                  <a:srgbClr val="0E00FF"/>
                </a:solidFill>
                <a:latin typeface="Courier New" panose="02070309020205020404" pitchFamily="49" charset="0"/>
              </a:rPr>
              <a:t>end</a:t>
            </a:r>
          </a:p>
          <a:p>
            <a:endParaRPr lang="en-US" dirty="0"/>
          </a:p>
        </p:txBody>
      </p:sp>
      <p:pic>
        <p:nvPicPr>
          <p:cNvPr id="6" name="Picture 5" descr="Diagram&#10;&#10;Description automatically generated with medium confidence">
            <a:extLst>
              <a:ext uri="{FF2B5EF4-FFF2-40B4-BE49-F238E27FC236}">
                <a16:creationId xmlns:a16="http://schemas.microsoft.com/office/drawing/2014/main" id="{A4292D87-F235-420C-B6BC-37A2A9377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2353" y="433632"/>
            <a:ext cx="4763679" cy="3572759"/>
          </a:xfrm>
          <a:prstGeom prst="rect">
            <a:avLst/>
          </a:prstGeom>
        </p:spPr>
      </p:pic>
    </p:spTree>
    <p:extLst>
      <p:ext uri="{BB962C8B-B14F-4D97-AF65-F5344CB8AC3E}">
        <p14:creationId xmlns:p14="http://schemas.microsoft.com/office/powerpoint/2010/main" val="3375507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2A9E-F709-42CC-8E18-1A7BFC4972CC}"/>
              </a:ext>
            </a:extLst>
          </p:cNvPr>
          <p:cNvSpPr>
            <a:spLocks noGrp="1"/>
          </p:cNvSpPr>
          <p:nvPr>
            <p:ph type="title"/>
          </p:nvPr>
        </p:nvSpPr>
        <p:spPr/>
        <p:txBody>
          <a:bodyPr/>
          <a:lstStyle/>
          <a:p>
            <a:r>
              <a:rPr lang="en-US" dirty="0"/>
              <a:t>Python Syntax</a:t>
            </a:r>
          </a:p>
        </p:txBody>
      </p:sp>
      <p:sp>
        <p:nvSpPr>
          <p:cNvPr id="3" name="Content Placeholder 2">
            <a:extLst>
              <a:ext uri="{FF2B5EF4-FFF2-40B4-BE49-F238E27FC236}">
                <a16:creationId xmlns:a16="http://schemas.microsoft.com/office/drawing/2014/main" id="{327F5A72-D405-4AA5-A633-42B5E58A1A73}"/>
              </a:ext>
            </a:extLst>
          </p:cNvPr>
          <p:cNvSpPr>
            <a:spLocks noGrp="1"/>
          </p:cNvSpPr>
          <p:nvPr>
            <p:ph idx="1"/>
          </p:nvPr>
        </p:nvSpPr>
        <p:spPr/>
        <p:txBody>
          <a:bodyPr>
            <a:normAutofit fontScale="92500" lnSpcReduction="10000"/>
          </a:bodyPr>
          <a:lstStyle/>
          <a:p>
            <a:r>
              <a:rPr lang="en-US" dirty="0"/>
              <a:t>See “Python_Matlab_comparison.pdf” on Canvas!</a:t>
            </a:r>
          </a:p>
          <a:p>
            <a:r>
              <a:rPr lang="en-US" dirty="0"/>
              <a:t>Assignment is still a single equals sign</a:t>
            </a:r>
          </a:p>
          <a:p>
            <a:r>
              <a:rPr lang="en-US" dirty="0"/>
              <a:t>Don’t need to suppress output with a semicolon (;)</a:t>
            </a:r>
          </a:p>
          <a:p>
            <a:r>
              <a:rPr lang="en-US" dirty="0"/>
              <a:t>Indentation is REQUIRED in Python (if statements, for loops, while loops, </a:t>
            </a:r>
            <a:r>
              <a:rPr lang="en-US" dirty="0" err="1"/>
              <a:t>etc</a:t>
            </a:r>
            <a:r>
              <a:rPr lang="en-US" dirty="0"/>
              <a:t>)</a:t>
            </a:r>
          </a:p>
          <a:p>
            <a:r>
              <a:rPr lang="en-US" dirty="0"/>
              <a:t>Don’t use “end” keyword (return to previous indentation)</a:t>
            </a:r>
          </a:p>
          <a:p>
            <a:r>
              <a:rPr lang="en-US" dirty="0"/>
              <a:t>Comment with #</a:t>
            </a:r>
          </a:p>
          <a:p>
            <a:r>
              <a:rPr lang="en-US" dirty="0"/>
              <a:t>‘elseif’ is changed to “</a:t>
            </a:r>
            <a:r>
              <a:rPr lang="en-US" dirty="0" err="1"/>
              <a:t>elif</a:t>
            </a:r>
            <a:r>
              <a:rPr lang="en-US" dirty="0"/>
              <a:t>”</a:t>
            </a:r>
          </a:p>
          <a:p>
            <a:r>
              <a:rPr lang="en-US" dirty="0"/>
              <a:t>Use a colon after for/while loops and if statements</a:t>
            </a:r>
          </a:p>
          <a:p>
            <a:r>
              <a:rPr lang="en-US" dirty="0"/>
              <a:t>Functions are syntactically different (Later)</a:t>
            </a:r>
          </a:p>
        </p:txBody>
      </p:sp>
    </p:spTree>
    <p:extLst>
      <p:ext uri="{BB962C8B-B14F-4D97-AF65-F5344CB8AC3E}">
        <p14:creationId xmlns:p14="http://schemas.microsoft.com/office/powerpoint/2010/main" val="1099458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D22CB-7177-45E6-9658-089BAC2821F7}"/>
              </a:ext>
            </a:extLst>
          </p:cNvPr>
          <p:cNvSpPr>
            <a:spLocks noGrp="1"/>
          </p:cNvSpPr>
          <p:nvPr>
            <p:ph type="title"/>
          </p:nvPr>
        </p:nvSpPr>
        <p:spPr>
          <a:xfrm>
            <a:off x="838200" y="131885"/>
            <a:ext cx="10515600" cy="835269"/>
          </a:xfrm>
        </p:spPr>
        <p:txBody>
          <a:bodyPr>
            <a:normAutofit/>
          </a:bodyPr>
          <a:lstStyle/>
          <a:p>
            <a:r>
              <a:rPr lang="en-US" dirty="0"/>
              <a:t>Modules</a:t>
            </a:r>
          </a:p>
        </p:txBody>
      </p:sp>
      <p:sp>
        <p:nvSpPr>
          <p:cNvPr id="3" name="Content Placeholder 2">
            <a:extLst>
              <a:ext uri="{FF2B5EF4-FFF2-40B4-BE49-F238E27FC236}">
                <a16:creationId xmlns:a16="http://schemas.microsoft.com/office/drawing/2014/main" id="{1510F894-97DD-419A-8978-4DCF26F55511}"/>
              </a:ext>
            </a:extLst>
          </p:cNvPr>
          <p:cNvSpPr>
            <a:spLocks noGrp="1"/>
          </p:cNvSpPr>
          <p:nvPr>
            <p:ph idx="1"/>
          </p:nvPr>
        </p:nvSpPr>
        <p:spPr>
          <a:xfrm>
            <a:off x="363416" y="893639"/>
            <a:ext cx="10515600" cy="5929192"/>
          </a:xfrm>
        </p:spPr>
        <p:txBody>
          <a:bodyPr/>
          <a:lstStyle/>
          <a:p>
            <a:r>
              <a:rPr lang="en-US" sz="2400" dirty="0"/>
              <a:t>Python doesn’t have many native functions</a:t>
            </a:r>
          </a:p>
          <a:p>
            <a:r>
              <a:rPr lang="en-US" sz="2400" dirty="0"/>
              <a:t>For more you need modules</a:t>
            </a:r>
          </a:p>
          <a:p>
            <a:r>
              <a:rPr lang="en-US" sz="1800" dirty="0"/>
              <a:t>1</a:t>
            </a:r>
          </a:p>
          <a:p>
            <a:r>
              <a:rPr lang="en-US" sz="1800" dirty="0"/>
              <a:t>2</a:t>
            </a:r>
          </a:p>
          <a:p>
            <a:r>
              <a:rPr lang="en-US" sz="1800" dirty="0"/>
              <a:t>3</a:t>
            </a:r>
          </a:p>
          <a:p>
            <a:r>
              <a:rPr lang="en-US" sz="1800" dirty="0"/>
              <a:t>4</a:t>
            </a:r>
          </a:p>
          <a:p>
            <a:endParaRPr lang="en-US" sz="1600" dirty="0"/>
          </a:p>
          <a:p>
            <a:r>
              <a:rPr lang="en-US" sz="2400" dirty="0"/>
              <a:t>Imports entire “math” module, it’s functions and attributes are stored under “math”</a:t>
            </a:r>
          </a:p>
          <a:p>
            <a:r>
              <a:rPr lang="en-US" sz="2400" dirty="0"/>
              <a:t>Imports entire “</a:t>
            </a:r>
            <a:r>
              <a:rPr lang="en-US" sz="2400" dirty="0" err="1"/>
              <a:t>numpy</a:t>
            </a:r>
            <a:r>
              <a:rPr lang="en-US" sz="2400" dirty="0"/>
              <a:t>” module, it’s functions and attributes are stored under np (you can use any pseudonym you want but Python communities are strict about their naming conventions!)</a:t>
            </a:r>
          </a:p>
          <a:p>
            <a:r>
              <a:rPr lang="en-US" sz="2400" dirty="0"/>
              <a:t>Imports one function (</a:t>
            </a:r>
            <a:r>
              <a:rPr lang="en-US" sz="2400" dirty="0" err="1"/>
              <a:t>fsolve</a:t>
            </a:r>
            <a:r>
              <a:rPr lang="en-US" sz="2400" dirty="0"/>
              <a:t>) from the </a:t>
            </a:r>
            <a:r>
              <a:rPr lang="en-US" sz="2400" dirty="0" err="1"/>
              <a:t>scipy</a:t>
            </a:r>
            <a:r>
              <a:rPr lang="en-US" sz="2400" dirty="0"/>
              <a:t> module, it is NOT stored under </a:t>
            </a:r>
            <a:r>
              <a:rPr lang="en-US" sz="2400" dirty="0" err="1"/>
              <a:t>scipy</a:t>
            </a:r>
            <a:endParaRPr lang="en-US" sz="2400" dirty="0"/>
          </a:p>
          <a:p>
            <a:r>
              <a:rPr lang="en-US" sz="2400" dirty="0"/>
              <a:t>Imports the entirety of the </a:t>
            </a:r>
            <a:r>
              <a:rPr lang="en-US" sz="2400" dirty="0" err="1"/>
              <a:t>scipy.optimize</a:t>
            </a:r>
            <a:r>
              <a:rPr lang="en-US" sz="2400" dirty="0"/>
              <a:t> module, functions and attributes are NOT stored under </a:t>
            </a:r>
            <a:r>
              <a:rPr lang="en-US" sz="2400" dirty="0" err="1"/>
              <a:t>scipy.optimize</a:t>
            </a:r>
            <a:endParaRPr lang="en-US" sz="2400" dirty="0"/>
          </a:p>
          <a:p>
            <a:endParaRPr lang="en-US" dirty="0"/>
          </a:p>
        </p:txBody>
      </p:sp>
      <p:sp>
        <p:nvSpPr>
          <p:cNvPr id="4" name="Rectangle 1">
            <a:extLst>
              <a:ext uri="{FF2B5EF4-FFF2-40B4-BE49-F238E27FC236}">
                <a16:creationId xmlns:a16="http://schemas.microsoft.com/office/drawing/2014/main" id="{01F9ED82-2D87-4A69-9BB7-7534FA707BED}"/>
              </a:ext>
            </a:extLst>
          </p:cNvPr>
          <p:cNvSpPr>
            <a:spLocks noChangeArrowheads="1"/>
          </p:cNvSpPr>
          <p:nvPr/>
        </p:nvSpPr>
        <p:spPr bwMode="auto">
          <a:xfrm>
            <a:off x="911468" y="1914230"/>
            <a:ext cx="3159370"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JetBrains Mono"/>
              </a:rPr>
              <a:t>import </a:t>
            </a:r>
            <a:r>
              <a:rPr kumimoji="0" lang="en-US" altLang="en-US" sz="2000" b="0" i="0" u="none" strike="noStrike" cap="none" normalizeH="0" baseline="0" dirty="0">
                <a:ln>
                  <a:noFill/>
                </a:ln>
                <a:solidFill>
                  <a:srgbClr val="A9B7C6"/>
                </a:solidFill>
                <a:effectLst/>
                <a:latin typeface="JetBrains Mono"/>
              </a:rPr>
              <a:t>math</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CC7832"/>
                </a:solidFill>
                <a:effectLst/>
                <a:latin typeface="JetBrains Mono"/>
              </a:rPr>
              <a:t>import </a:t>
            </a:r>
            <a:r>
              <a:rPr kumimoji="0" lang="en-US" altLang="en-US" sz="2000" b="0" i="0" u="none" strike="noStrike" cap="none" normalizeH="0" baseline="0" dirty="0" err="1">
                <a:ln>
                  <a:noFill/>
                </a:ln>
                <a:solidFill>
                  <a:srgbClr val="A9B7C6"/>
                </a:solidFill>
                <a:effectLst/>
                <a:latin typeface="JetBrains Mono"/>
              </a:rPr>
              <a:t>numpy</a:t>
            </a: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CC7832"/>
                </a:solidFill>
                <a:effectLst/>
                <a:latin typeface="JetBrains Mono"/>
              </a:rPr>
              <a:t>as </a:t>
            </a:r>
            <a:r>
              <a:rPr kumimoji="0" lang="en-US" altLang="en-US" sz="2000" b="0" i="0" u="none" strike="noStrike" cap="none" normalizeH="0" baseline="0" dirty="0">
                <a:ln>
                  <a:noFill/>
                </a:ln>
                <a:solidFill>
                  <a:srgbClr val="A9B7C6"/>
                </a:solidFill>
                <a:effectLst/>
                <a:latin typeface="JetBrains Mono"/>
              </a:rPr>
              <a:t>np</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CC7832"/>
                </a:solidFill>
                <a:effectLst/>
                <a:latin typeface="JetBrains Mono"/>
              </a:rPr>
              <a:t>from </a:t>
            </a:r>
            <a:r>
              <a:rPr kumimoji="0" lang="en-US" altLang="en-US" sz="2000" b="0" i="0" u="none" strike="noStrike" cap="none" normalizeH="0" baseline="0" dirty="0" err="1">
                <a:ln>
                  <a:noFill/>
                </a:ln>
                <a:solidFill>
                  <a:srgbClr val="A9B7C6"/>
                </a:solidFill>
                <a:effectLst/>
                <a:latin typeface="JetBrains Mono"/>
              </a:rPr>
              <a:t>scipy</a:t>
            </a: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CC7832"/>
                </a:solidFill>
                <a:effectLst/>
                <a:latin typeface="JetBrains Mono"/>
              </a:rPr>
              <a:t>import </a:t>
            </a:r>
            <a:r>
              <a:rPr kumimoji="0" lang="en-US" altLang="en-US" sz="2000" b="0" i="0" u="none" strike="noStrike" cap="none" normalizeH="0" baseline="0" dirty="0" err="1">
                <a:ln>
                  <a:noFill/>
                </a:ln>
                <a:solidFill>
                  <a:srgbClr val="A9B7C6"/>
                </a:solidFill>
                <a:effectLst/>
                <a:latin typeface="JetBrains Mono"/>
              </a:rPr>
              <a:t>fsolve</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CC7832"/>
                </a:solidFill>
                <a:effectLst/>
                <a:latin typeface="JetBrains Mono"/>
              </a:rPr>
              <a:t>from </a:t>
            </a:r>
            <a:r>
              <a:rPr kumimoji="0" lang="en-US" altLang="en-US" sz="2000" b="0" i="0" u="none" strike="noStrike" cap="none" normalizeH="0" baseline="0" dirty="0" err="1">
                <a:ln>
                  <a:noFill/>
                </a:ln>
                <a:solidFill>
                  <a:srgbClr val="A9B7C6"/>
                </a:solidFill>
                <a:effectLst/>
                <a:latin typeface="JetBrains Mono"/>
              </a:rPr>
              <a:t>scipy.optimize</a:t>
            </a: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CC7832"/>
                </a:solidFill>
                <a:effectLst/>
                <a:latin typeface="JetBrains Mono"/>
              </a:rPr>
              <a:t>import </a:t>
            </a:r>
            <a:r>
              <a:rPr kumimoji="0" lang="en-US" altLang="en-US" sz="2000" b="0" i="0" u="none" strike="noStrike" cap="none" normalizeH="0" baseline="0" dirty="0">
                <a:ln>
                  <a:noFill/>
                </a:ln>
                <a:solidFill>
                  <a:srgbClr val="A9B7C6"/>
                </a:solidFill>
                <a:effectLst/>
                <a:latin typeface="JetBrains Mono"/>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6005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DB4AC-F38D-4223-8972-7C83EFB3B1E5}"/>
              </a:ext>
            </a:extLst>
          </p:cNvPr>
          <p:cNvSpPr>
            <a:spLocks noGrp="1"/>
          </p:cNvSpPr>
          <p:nvPr>
            <p:ph type="title"/>
          </p:nvPr>
        </p:nvSpPr>
        <p:spPr/>
        <p:txBody>
          <a:bodyPr/>
          <a:lstStyle/>
          <a:p>
            <a:r>
              <a:rPr lang="en-US" dirty="0" err="1"/>
              <a:t>Module.attribute</a:t>
            </a:r>
            <a:endParaRPr lang="en-US" dirty="0"/>
          </a:p>
        </p:txBody>
      </p:sp>
      <p:sp>
        <p:nvSpPr>
          <p:cNvPr id="4" name="Rectangle 1">
            <a:extLst>
              <a:ext uri="{FF2B5EF4-FFF2-40B4-BE49-F238E27FC236}">
                <a16:creationId xmlns:a16="http://schemas.microsoft.com/office/drawing/2014/main" id="{ECC23E33-3E61-4641-B40B-7FF2886852AD}"/>
              </a:ext>
            </a:extLst>
          </p:cNvPr>
          <p:cNvSpPr>
            <a:spLocks noGrp="1" noChangeArrowheads="1"/>
          </p:cNvSpPr>
          <p:nvPr>
            <p:ph idx="1"/>
          </p:nvPr>
        </p:nvSpPr>
        <p:spPr bwMode="auto">
          <a:xfrm>
            <a:off x="408830" y="1690688"/>
            <a:ext cx="6101607" cy="341632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400" b="0" i="0" u="none" strike="noStrike" cap="none" normalizeH="0" baseline="0" dirty="0">
                <a:ln>
                  <a:noFill/>
                </a:ln>
                <a:solidFill>
                  <a:srgbClr val="A9B7C6"/>
                </a:solidFill>
                <a:effectLst/>
                <a:latin typeface="JetBrains Mono"/>
              </a:rPr>
              <a:t>pi = </a:t>
            </a:r>
            <a:r>
              <a:rPr kumimoji="0" lang="en-US" altLang="en-US" sz="5400" b="0" i="0" u="none" strike="noStrike" cap="none" normalizeH="0" baseline="0" dirty="0" err="1">
                <a:ln>
                  <a:noFill/>
                </a:ln>
                <a:solidFill>
                  <a:srgbClr val="A9B7C6"/>
                </a:solidFill>
                <a:effectLst/>
                <a:latin typeface="JetBrains Mono"/>
              </a:rPr>
              <a:t>math.pi</a:t>
            </a:r>
            <a:br>
              <a:rPr kumimoji="0" lang="en-US" altLang="en-US" sz="5400" b="0" i="0" u="none" strike="noStrike" cap="none" normalizeH="0" baseline="0" dirty="0">
                <a:ln>
                  <a:noFill/>
                </a:ln>
                <a:solidFill>
                  <a:srgbClr val="A9B7C6"/>
                </a:solidFill>
                <a:effectLst/>
                <a:latin typeface="JetBrains Mono"/>
              </a:rPr>
            </a:br>
            <a:r>
              <a:rPr kumimoji="0" lang="en-US" altLang="en-US" sz="5400" b="0" i="0" u="none" strike="noStrike" cap="none" normalizeH="0" baseline="0" dirty="0">
                <a:ln>
                  <a:noFill/>
                </a:ln>
                <a:solidFill>
                  <a:srgbClr val="A9B7C6"/>
                </a:solidFill>
                <a:effectLst/>
                <a:latin typeface="JetBrains Mono"/>
              </a:rPr>
              <a:t>a = </a:t>
            </a:r>
            <a:r>
              <a:rPr kumimoji="0" lang="en-US" altLang="en-US" sz="5400" b="0" i="0" u="none" strike="noStrike" cap="none" normalizeH="0" baseline="0" dirty="0" err="1">
                <a:ln>
                  <a:noFill/>
                </a:ln>
                <a:solidFill>
                  <a:srgbClr val="A9B7C6"/>
                </a:solidFill>
                <a:effectLst/>
                <a:latin typeface="JetBrains Mono"/>
              </a:rPr>
              <a:t>math.sin</a:t>
            </a:r>
            <a:r>
              <a:rPr kumimoji="0" lang="en-US" altLang="en-US" sz="5400" b="0" i="0" u="none" strike="noStrike" cap="none" normalizeH="0" baseline="0" dirty="0">
                <a:ln>
                  <a:noFill/>
                </a:ln>
                <a:solidFill>
                  <a:srgbClr val="A9B7C6"/>
                </a:solidFill>
                <a:effectLst/>
                <a:latin typeface="JetBrains Mono"/>
              </a:rPr>
              <a:t>(pi)</a:t>
            </a:r>
            <a:br>
              <a:rPr kumimoji="0" lang="en-US" altLang="en-US" sz="5400" b="0" i="0" u="none" strike="noStrike" cap="none" normalizeH="0" baseline="0" dirty="0">
                <a:ln>
                  <a:noFill/>
                </a:ln>
                <a:solidFill>
                  <a:srgbClr val="A9B7C6"/>
                </a:solidFill>
                <a:effectLst/>
                <a:latin typeface="JetBrains Mono"/>
              </a:rPr>
            </a:br>
            <a:br>
              <a:rPr kumimoji="0" lang="en-US" altLang="en-US" sz="5400" b="0" i="0" u="none" strike="noStrike" cap="none" normalizeH="0" baseline="0" dirty="0">
                <a:ln>
                  <a:noFill/>
                </a:ln>
                <a:solidFill>
                  <a:srgbClr val="A9B7C6"/>
                </a:solidFill>
                <a:effectLst/>
                <a:latin typeface="JetBrains Mono"/>
              </a:rPr>
            </a:br>
            <a:r>
              <a:rPr kumimoji="0" lang="en-US" altLang="en-US" sz="5400" b="0" i="0" u="none" strike="noStrike" cap="none" normalizeH="0" baseline="0" dirty="0">
                <a:ln>
                  <a:noFill/>
                </a:ln>
                <a:solidFill>
                  <a:srgbClr val="A9B7C6"/>
                </a:solidFill>
                <a:effectLst/>
                <a:latin typeface="JetBrains Mono"/>
              </a:rPr>
              <a:t>b = </a:t>
            </a:r>
            <a:r>
              <a:rPr kumimoji="0" lang="en-US" altLang="en-US" sz="5400" b="0" i="0" u="none" strike="noStrike" cap="none" normalizeH="0" baseline="0" dirty="0" err="1">
                <a:ln>
                  <a:noFill/>
                </a:ln>
                <a:solidFill>
                  <a:srgbClr val="A9B7C6"/>
                </a:solidFill>
                <a:effectLst/>
                <a:latin typeface="JetBrains Mono"/>
              </a:rPr>
              <a:t>np.array</a:t>
            </a:r>
            <a:r>
              <a:rPr kumimoji="0" lang="en-US" altLang="en-US" sz="5400" b="0" i="0" u="none" strike="noStrike" cap="none" normalizeH="0" baseline="0" dirty="0">
                <a:ln>
                  <a:noFill/>
                </a:ln>
                <a:solidFill>
                  <a:srgbClr val="A9B7C6"/>
                </a:solidFill>
                <a:effectLst/>
                <a:latin typeface="JetBrains Mono"/>
              </a:rPr>
              <a:t>([</a:t>
            </a:r>
            <a:r>
              <a:rPr kumimoji="0" lang="en-US" altLang="en-US" sz="5400" b="0" i="0" u="none" strike="noStrike" cap="none" normalizeH="0" baseline="0" dirty="0">
                <a:ln>
                  <a:noFill/>
                </a:ln>
                <a:solidFill>
                  <a:srgbClr val="6897BB"/>
                </a:solidFill>
                <a:effectLst/>
                <a:latin typeface="JetBrains Mono"/>
              </a:rPr>
              <a:t>1</a:t>
            </a:r>
            <a:r>
              <a:rPr kumimoji="0" lang="en-US" altLang="en-US" sz="5400" b="0" i="0" u="none" strike="noStrike" cap="none" normalizeH="0" baseline="0" dirty="0">
                <a:ln>
                  <a:noFill/>
                </a:ln>
                <a:solidFill>
                  <a:srgbClr val="CC7832"/>
                </a:solidFill>
                <a:effectLst/>
                <a:latin typeface="JetBrains Mono"/>
              </a:rPr>
              <a:t>, </a:t>
            </a:r>
            <a:r>
              <a:rPr kumimoji="0" lang="en-US" altLang="en-US" sz="5400" b="0" i="0" u="none" strike="noStrike" cap="none" normalizeH="0" baseline="0" dirty="0">
                <a:ln>
                  <a:noFill/>
                </a:ln>
                <a:solidFill>
                  <a:srgbClr val="6897BB"/>
                </a:solidFill>
                <a:effectLst/>
                <a:latin typeface="JetBrains Mono"/>
              </a:rPr>
              <a:t>2</a:t>
            </a:r>
            <a:r>
              <a:rPr kumimoji="0" lang="en-US" altLang="en-US" sz="5400" b="0" i="0" u="none" strike="noStrike" cap="none" normalizeH="0" baseline="0" dirty="0">
                <a:ln>
                  <a:noFill/>
                </a:ln>
                <a:solidFill>
                  <a:srgbClr val="CC7832"/>
                </a:solidFill>
                <a:effectLst/>
                <a:latin typeface="JetBrains Mono"/>
              </a:rPr>
              <a:t>, </a:t>
            </a:r>
            <a:r>
              <a:rPr kumimoji="0" lang="en-US" altLang="en-US" sz="5400" b="0" i="0" u="none" strike="noStrike" cap="none" normalizeH="0" baseline="0" dirty="0">
                <a:ln>
                  <a:noFill/>
                </a:ln>
                <a:solidFill>
                  <a:srgbClr val="6897BB"/>
                </a:solidFill>
                <a:effectLst/>
                <a:latin typeface="JetBrains Mono"/>
              </a:rPr>
              <a:t>3</a:t>
            </a:r>
            <a:r>
              <a:rPr kumimoji="0" lang="en-US" altLang="en-US" sz="5400" b="0" i="0" u="none" strike="noStrike" cap="none" normalizeH="0" baseline="0" dirty="0">
                <a:ln>
                  <a:noFill/>
                </a:ln>
                <a:solidFill>
                  <a:srgbClr val="A9B7C6"/>
                </a:solidFill>
                <a:effectLst/>
                <a:latin typeface="JetBrains Mono"/>
              </a:rPr>
              <a:t>])</a:t>
            </a:r>
            <a:endParaRPr kumimoji="0" lang="en-US" altLang="en-US" sz="115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B8566D52-8064-4DA5-BD2A-0DDA8CBEE60F}"/>
              </a:ext>
            </a:extLst>
          </p:cNvPr>
          <p:cNvSpPr txBox="1"/>
          <p:nvPr/>
        </p:nvSpPr>
        <p:spPr>
          <a:xfrm>
            <a:off x="7218485" y="1762858"/>
            <a:ext cx="3420207" cy="2308324"/>
          </a:xfrm>
          <a:prstGeom prst="rect">
            <a:avLst/>
          </a:prstGeom>
          <a:noFill/>
        </p:spPr>
        <p:txBody>
          <a:bodyPr wrap="square" rtlCol="0">
            <a:spAutoFit/>
          </a:bodyPr>
          <a:lstStyle/>
          <a:p>
            <a:r>
              <a:rPr lang="en-US" dirty="0"/>
              <a:t>The value pi is an attribute (float) belonging to the math module</a:t>
            </a:r>
          </a:p>
          <a:p>
            <a:endParaRPr lang="en-US" dirty="0"/>
          </a:p>
          <a:p>
            <a:r>
              <a:rPr lang="en-US" dirty="0"/>
              <a:t>The function sin is an attribute belonging to the math module</a:t>
            </a:r>
          </a:p>
          <a:p>
            <a:endParaRPr lang="en-US" dirty="0"/>
          </a:p>
          <a:p>
            <a:r>
              <a:rPr lang="en-US" dirty="0"/>
              <a:t>An array is a datatype belonging to the </a:t>
            </a:r>
            <a:r>
              <a:rPr lang="en-US" dirty="0" err="1"/>
              <a:t>numpy</a:t>
            </a:r>
            <a:r>
              <a:rPr lang="en-US" dirty="0"/>
              <a:t> module</a:t>
            </a:r>
          </a:p>
        </p:txBody>
      </p:sp>
    </p:spTree>
    <p:extLst>
      <p:ext uri="{BB962C8B-B14F-4D97-AF65-F5344CB8AC3E}">
        <p14:creationId xmlns:p14="http://schemas.microsoft.com/office/powerpoint/2010/main" val="1871635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B9D8-EDD1-4282-A425-A5480A09D13F}"/>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093BCD4E-CAD8-47BF-8D39-853293342C73}"/>
              </a:ext>
            </a:extLst>
          </p:cNvPr>
          <p:cNvSpPr>
            <a:spLocks noGrp="1"/>
          </p:cNvSpPr>
          <p:nvPr>
            <p:ph idx="1"/>
          </p:nvPr>
        </p:nvSpPr>
        <p:spPr/>
        <p:txBody>
          <a:bodyPr/>
          <a:lstStyle/>
          <a:p>
            <a:r>
              <a:rPr lang="en-US" dirty="0"/>
              <a:t>List</a:t>
            </a:r>
          </a:p>
          <a:p>
            <a:pPr lvl="1"/>
            <a:r>
              <a:rPr lang="en-US" dirty="0"/>
              <a:t>Square brackets []</a:t>
            </a:r>
          </a:p>
          <a:p>
            <a:pPr lvl="1"/>
            <a:r>
              <a:rPr lang="en-US" dirty="0"/>
              <a:t>Comma separates elements</a:t>
            </a:r>
          </a:p>
          <a:p>
            <a:pPr lvl="1"/>
            <a:r>
              <a:rPr lang="en-US" dirty="0"/>
              <a:t>There is only a single index (no second or greater dimension)</a:t>
            </a:r>
          </a:p>
          <a:p>
            <a:pPr lvl="1"/>
            <a:r>
              <a:rPr lang="en-US" dirty="0"/>
              <a:t>You can store ANYTHING in a list index (Even another list)</a:t>
            </a:r>
          </a:p>
          <a:p>
            <a:r>
              <a:rPr lang="en-US" dirty="0"/>
              <a:t>Tuple</a:t>
            </a:r>
          </a:p>
          <a:p>
            <a:pPr lvl="1"/>
            <a:r>
              <a:rPr lang="en-US" dirty="0"/>
              <a:t>Parentheses ()</a:t>
            </a:r>
          </a:p>
          <a:p>
            <a:pPr lvl="1"/>
            <a:r>
              <a:rPr lang="en-US" dirty="0"/>
              <a:t>Very similar to list</a:t>
            </a:r>
          </a:p>
          <a:p>
            <a:pPr lvl="1"/>
            <a:r>
              <a:rPr lang="en-US" dirty="0"/>
              <a:t>Immutable (Cannot be modified once made)</a:t>
            </a:r>
          </a:p>
          <a:p>
            <a:r>
              <a:rPr lang="en-US" dirty="0"/>
              <a:t>A lot more!</a:t>
            </a:r>
          </a:p>
        </p:txBody>
      </p:sp>
    </p:spTree>
    <p:extLst>
      <p:ext uri="{BB962C8B-B14F-4D97-AF65-F5344CB8AC3E}">
        <p14:creationId xmlns:p14="http://schemas.microsoft.com/office/powerpoint/2010/main" val="2317208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BA3BB-316E-4CB0-B1BC-6FEFA4130856}"/>
              </a:ext>
            </a:extLst>
          </p:cNvPr>
          <p:cNvSpPr>
            <a:spLocks noGrp="1"/>
          </p:cNvSpPr>
          <p:nvPr>
            <p:ph type="title"/>
          </p:nvPr>
        </p:nvSpPr>
        <p:spPr/>
        <p:txBody>
          <a:bodyPr/>
          <a:lstStyle/>
          <a:p>
            <a:r>
              <a:rPr lang="en-US" dirty="0"/>
              <a:t>What about arrays/matrices?!</a:t>
            </a:r>
          </a:p>
        </p:txBody>
      </p:sp>
      <p:sp>
        <p:nvSpPr>
          <p:cNvPr id="3" name="Content Placeholder 2">
            <a:extLst>
              <a:ext uri="{FF2B5EF4-FFF2-40B4-BE49-F238E27FC236}">
                <a16:creationId xmlns:a16="http://schemas.microsoft.com/office/drawing/2014/main" id="{F58B80C1-67FA-4704-8E9F-7F6091840F88}"/>
              </a:ext>
            </a:extLst>
          </p:cNvPr>
          <p:cNvSpPr>
            <a:spLocks noGrp="1"/>
          </p:cNvSpPr>
          <p:nvPr>
            <p:ph idx="1"/>
          </p:nvPr>
        </p:nvSpPr>
        <p:spPr/>
        <p:txBody>
          <a:bodyPr/>
          <a:lstStyle/>
          <a:p>
            <a:r>
              <a:rPr lang="en-US" dirty="0"/>
              <a:t>It is incredibly rare to need linear algebra</a:t>
            </a:r>
          </a:p>
          <a:p>
            <a:r>
              <a:rPr lang="en-US" dirty="0"/>
              <a:t>A list of lists is sort of like a native array</a:t>
            </a:r>
          </a:p>
          <a:p>
            <a:r>
              <a:rPr lang="en-US" dirty="0"/>
              <a:t>Arrays aren’t the best way to store data.  Ask yourself: would you rather have a </a:t>
            </a:r>
            <a:r>
              <a:rPr lang="en-US" dirty="0" err="1"/>
              <a:t>DataFrame</a:t>
            </a:r>
            <a:r>
              <a:rPr lang="en-US" dirty="0"/>
              <a:t> (think: table) or define your own class?</a:t>
            </a:r>
          </a:p>
          <a:p>
            <a:r>
              <a:rPr lang="en-US" dirty="0"/>
              <a:t>If mathematical operations are needed -&gt; </a:t>
            </a:r>
            <a:r>
              <a:rPr lang="en-US" dirty="0" err="1"/>
              <a:t>numpy</a:t>
            </a:r>
            <a:endParaRPr lang="en-US" dirty="0"/>
          </a:p>
        </p:txBody>
      </p:sp>
    </p:spTree>
    <p:extLst>
      <p:ext uri="{BB962C8B-B14F-4D97-AF65-F5344CB8AC3E}">
        <p14:creationId xmlns:p14="http://schemas.microsoft.com/office/powerpoint/2010/main" val="3291740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E4252-3874-40FB-8ECC-E442B843AD54}"/>
              </a:ext>
            </a:extLst>
          </p:cNvPr>
          <p:cNvSpPr>
            <a:spLocks noGrp="1"/>
          </p:cNvSpPr>
          <p:nvPr>
            <p:ph type="title"/>
          </p:nvPr>
        </p:nvSpPr>
        <p:spPr/>
        <p:txBody>
          <a:bodyPr/>
          <a:lstStyle/>
          <a:p>
            <a:r>
              <a:rPr lang="en-US" dirty="0"/>
              <a:t>List of Lists</a:t>
            </a:r>
          </a:p>
        </p:txBody>
      </p:sp>
      <p:sp>
        <p:nvSpPr>
          <p:cNvPr id="3" name="Content Placeholder 2">
            <a:extLst>
              <a:ext uri="{FF2B5EF4-FFF2-40B4-BE49-F238E27FC236}">
                <a16:creationId xmlns:a16="http://schemas.microsoft.com/office/drawing/2014/main" id="{C4901094-21D5-4EF2-836E-630566EE3B10}"/>
              </a:ext>
            </a:extLst>
          </p:cNvPr>
          <p:cNvSpPr>
            <a:spLocks noGrp="1"/>
          </p:cNvSpPr>
          <p:nvPr>
            <p:ph idx="1"/>
          </p:nvPr>
        </p:nvSpPr>
        <p:spPr/>
        <p:txBody>
          <a:bodyPr/>
          <a:lstStyle/>
          <a:p>
            <a:r>
              <a:rPr lang="pt-BR" dirty="0"/>
              <a:t>a = [1, 2, 3, 4, 5, 6]</a:t>
            </a:r>
          </a:p>
          <a:p>
            <a:endParaRPr lang="pt-BR" dirty="0"/>
          </a:p>
          <a:p>
            <a:pPr marL="0" indent="0">
              <a:buNone/>
            </a:pPr>
            <a:r>
              <a:rPr lang="pt-BR" dirty="0"/>
              <a:t>a[1]</a:t>
            </a:r>
          </a:p>
          <a:p>
            <a:endParaRPr lang="pt-BR" dirty="0"/>
          </a:p>
          <a:p>
            <a:r>
              <a:rPr lang="en-US" dirty="0"/>
              <a:t>b = [[1, 2, 3], [1, 2], [1, 2, 3, 4], [1,2]]</a:t>
            </a:r>
          </a:p>
          <a:p>
            <a:endParaRPr lang="en-US" dirty="0"/>
          </a:p>
          <a:p>
            <a:pPr marL="0" indent="0">
              <a:buNone/>
            </a:pPr>
            <a:r>
              <a:rPr lang="en-US" dirty="0"/>
              <a:t>b[2]</a:t>
            </a:r>
          </a:p>
          <a:p>
            <a:pPr marL="0" indent="0">
              <a:buNone/>
            </a:pPr>
            <a:r>
              <a:rPr lang="en-US" dirty="0"/>
              <a:t>b[2][1]</a:t>
            </a:r>
          </a:p>
        </p:txBody>
      </p:sp>
    </p:spTree>
    <p:extLst>
      <p:ext uri="{BB962C8B-B14F-4D97-AF65-F5344CB8AC3E}">
        <p14:creationId xmlns:p14="http://schemas.microsoft.com/office/powerpoint/2010/main" val="761335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21205</TotalTime>
  <Words>2320</Words>
  <Application>Microsoft Office PowerPoint</Application>
  <PresentationFormat>Widescreen</PresentationFormat>
  <Paragraphs>237</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Calibri Light</vt:lpstr>
      <vt:lpstr>Cambria Math</vt:lpstr>
      <vt:lpstr>Courier New</vt:lpstr>
      <vt:lpstr>Helvetica</vt:lpstr>
      <vt:lpstr>JetBrains Mono</vt:lpstr>
      <vt:lpstr>Times New Roman</vt:lpstr>
      <vt:lpstr>Office Theme</vt:lpstr>
      <vt:lpstr>CBE255 Discussion 4 2/18/21</vt:lpstr>
      <vt:lpstr>Reminders</vt:lpstr>
      <vt:lpstr>Agenda</vt:lpstr>
      <vt:lpstr>Python Syntax</vt:lpstr>
      <vt:lpstr>Modules</vt:lpstr>
      <vt:lpstr>Module.attribute</vt:lpstr>
      <vt:lpstr>Data Types</vt:lpstr>
      <vt:lpstr>What about arrays/matrices?!</vt:lpstr>
      <vt:lpstr>List of Lists</vt:lpstr>
      <vt:lpstr>A Bunch of Convenient Python Functionalities</vt:lpstr>
      <vt:lpstr>For Loops and Understanding 0 Based Indexing</vt:lpstr>
      <vt:lpstr>For Loops and Understanding 0 Based Indexing</vt:lpstr>
      <vt:lpstr>Predict Indexing Outputs</vt:lpstr>
      <vt:lpstr>PowerPoint Presentation</vt:lpstr>
      <vt:lpstr>Python For Loop Example</vt:lpstr>
      <vt:lpstr>PowerPoint Presentation</vt:lpstr>
      <vt:lpstr>Functions</vt:lpstr>
      <vt:lpstr>Python Functions Have Many More Functionalities!</vt:lpstr>
      <vt:lpstr>Python Function Example :Default Parameters</vt:lpstr>
      <vt:lpstr>PowerPoint Presentation</vt:lpstr>
      <vt:lpstr>Python Function Example : “Perfect Numbers”</vt:lpstr>
      <vt:lpstr>PowerPoint Presentation</vt:lpstr>
      <vt:lpstr>Variable Scope</vt:lpstr>
      <vt:lpstr>Variable Scope</vt:lpstr>
      <vt:lpstr>Plotting in MATLAB vs Python</vt:lpstr>
      <vt:lpstr>A Bunch of MATLAB Plotting Functions</vt:lpstr>
      <vt:lpstr>Quick Python Plot</vt:lpstr>
      <vt:lpstr>PowerPoint Presentation</vt:lpstr>
      <vt:lpstr>MATLAB Plotting Example : Lissajous Curve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CBE255 Discussion 1</dc:title>
  <dc:creator>TURNER MICHAEL LUKE</dc:creator>
  <cp:lastModifiedBy>TURNER LUKE</cp:lastModifiedBy>
  <cp:revision>139</cp:revision>
  <dcterms:created xsi:type="dcterms:W3CDTF">2021-01-19T19:19:36Z</dcterms:created>
  <dcterms:modified xsi:type="dcterms:W3CDTF">2021-02-18T16:28:15Z</dcterms:modified>
</cp:coreProperties>
</file>