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6" r:id="rId12"/>
    <p:sldId id="337" r:id="rId13"/>
    <p:sldId id="340" r:id="rId14"/>
    <p:sldId id="341" r:id="rId15"/>
    <p:sldId id="338" r:id="rId16"/>
    <p:sldId id="339" r:id="rId17"/>
    <p:sldId id="342" r:id="rId18"/>
    <p:sldId id="343" r:id="rId19"/>
    <p:sldId id="344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14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0,'0'67,"10"447,-8-392,-3-77,-15-52,1-3,1 0,-21-19,-1-1,15 15,4 3,-30-29,56 52,0 1,-1 0,7 14,6 8,36 47,-47-69,1 0,-1-1,2 0,16 12,-27-22,1 0,0 0,0-1,0 1,0 0,0-1,0 1,0-1,0 1,0-1,0 0,0 0,0 0,0 0,0-1,0 1,0 0,0-1,0 1,3-2,4-2,-1 0,0 0,10-7,-11 6,86-58,-88 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15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24,'0'0,"0"-2,0-5,0-1,0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16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0 107,'0'0,"0"-2,0-5,0-3,0-2,0 0,0-1,0 2,0 3,0 1,0 1,0 0,0 1,0 1,0 2,0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17.1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0,'0'6,"1"0,-1-1,1 1,3 10,4 17,13 84,12 65,3-61,-11-47,-10-24,28 119,-42-164,0-3,-1-1,1 1,-1-1,0 1,0-1,0 1,0 0,0-1,0 1,0-1,-1 3,1-5,-1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19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0,'15'53,"18"62,24 159,-33-87,2 342,-27-464,-7 146,4-165,-6 60,8-86,1 28,1-38,0-9,0-1,0 1,0 0,0 0,0-1,0 1,0 0,0 0,0-1,-1 1,1 0,0 0,0-1,-1 1,1 0,-1-1,1 1,0-1,-1 1,0-1,1 1,-1-1,1 1,-1-1,-1 1,1 0,0-1,-1 1,1-1,-1 0,1 1,-1-1,1 0,-1 0,1 0,-1-1,1 1,-3 0,-1-2,-1 0,0 0,0 0,0-1,-6-3,3-1,1 1,0-1,0-1,1 1,-1-1,2 0,-1-1,-5-10,-5-11,-16-37,-17-55,43 101,1 0,1 0,0 0,0-24,4 41,1 2,-1 0,1 1,0-1,0 0,0 1,0-1,0 0,0 1,1-1,-1 0,0 1,2-3,2 9,71 80,113 100,-178-176,28 22,-34-28,-1-1,1 0,0 0,0 0,0 0,0-1,0 1,8 0,-10-2,0 0,-1 0,1 0,0 0,0 0,-1-1,1 1,0-1,-1 0,1 1,-1-1,1 0,0 0,-1 0,0 0,1 0,-1 0,2-2,3-3,-1 0,8-11,-7 9,77-119,-8 11,-68 106,-2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21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275 1,'4'80,"0"-18,-2 80,-1-42,14 108,0-104,13 105,-14 2,-1 47,-5-153,-7 136,-7-170,3-39,1 54,-10-92,-11-11,2 0,-33-34,-31-49,60 66,1-2,-22-46,-27-83,73 164,-5-11,5 9,3 8,12 24,15 28,1-1,49 62,-46-78,1-1,3-2,1-1,49 35,-85-69,-1-1,1 1,0 0,-1-1,1 0,0 1,0-1,0 0,0-1,0 1,0 0,0-1,0 0,0 1,0-1,0 0,0-1,0 1,0-1,0 1,0-1,0 0,0 0,0 0,0 0,3-2,9-6,0 0,0-1,-1 0,0-1,14-15,58-69,-70 75,-16 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2:33:23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746 1,'6'0,"1"1,-1 1,0-1,0 1,0 0,0 0,0 1,7 4,-1-2,91 47,-2 3,-3 5,-3 5,-3 3,-2 4,-4 4,-4 4,-2 3,73 103,-103-116,68 130,17 87,-74-138,-7 2,63 291,-38 21,-40 6,-44 21,-2-403,-4 0,-3 0,-42 133,-48 45,-18-7,42-91,42-85,-180 355,14-64,17 7,148-301,-82 125,24-52,-109 154,176-264,-172 215,123-167,-67 74,95-111,-57 45,63-66,32-24,1 0,0 1,-14 14,-92 93,113-111,6-6,-1 0,0 0,1 1,-1-1,0 0,1 0,-1 0,0 0,0 0,0-1,1-5,99-385,-95 376,9-33,-32 86,4-2,-63 143,55-136,-29 59,43-83,1 0,1 1,-7 31,12-44,0-2,0 1,1 0,-1 0,1 7,0-11,1 0,-1 0,0-1,0 1,0 0,0 0,1 0,-1 0,0 0,1 0,-1-1,1 1,-1 0,1 0,0-1,-1 1,1 0,-1-1,1 1,0-1,0 1,-1 0,1-1,0 0,0 1,0-1,0 1,-1-1,3 0,11 2,1-1,-1 0,27-3,-21 1,106-12,-36 3,-88 10,1 0,0 0,-1-1,1 1,0-1,-1 1,1-1,-1 0,4-1,-2-1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6</a:t>
            </a:r>
            <a:br>
              <a:rPr lang="en-US" dirty="0"/>
            </a:br>
            <a:r>
              <a:rPr lang="en-US" dirty="0"/>
              <a:t>3/4/21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FB4A-3731-497F-9CC5-925A38E3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740"/>
            <a:ext cx="10515600" cy="1325563"/>
          </a:xfrm>
        </p:spPr>
        <p:txBody>
          <a:bodyPr/>
          <a:lstStyle/>
          <a:p>
            <a:r>
              <a:rPr lang="en-US" dirty="0"/>
              <a:t>Should Data Interpolations Be Monotonic?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FE648D-0E36-4BCB-93FC-0417BBBE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8" y="1081146"/>
            <a:ext cx="4347344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scipy.interpolate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interp1d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PchipInterpolator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 = np.linspace(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'quadratic'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'cubic'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'linear'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 = []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type_i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y_types.append(interp1d(x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type_i)(xplt))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y_types.append(PchipInterpolator(x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y)(xplt))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'r.'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markersize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y_i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plt.plot(xplt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types.insert(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types.append(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"Pchip"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plt.legend(types)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6805C9E-BE15-4BA6-A0E2-24F40B84E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0572" r="7994" b="4646"/>
          <a:stretch/>
        </p:blipFill>
        <p:spPr>
          <a:xfrm>
            <a:off x="4489394" y="1079286"/>
            <a:ext cx="7388026" cy="55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020-E8F6-4069-B77A-5FC56EFA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365125"/>
            <a:ext cx="11814798" cy="1325563"/>
          </a:xfrm>
        </p:spPr>
        <p:txBody>
          <a:bodyPr/>
          <a:lstStyle/>
          <a:p>
            <a:r>
              <a:rPr lang="en-US" dirty="0"/>
              <a:t>Use Your Best Judgement When Choosing a Model!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D20C-8B86-4E38-BF3E-C26BC398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7C27E-9CDF-4223-A591-EECB95AC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6" y="1675912"/>
            <a:ext cx="11735667" cy="48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F21E-83FC-4B39-8A38-A7878A3F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6" y="0"/>
            <a:ext cx="10515600" cy="1164981"/>
          </a:xfrm>
        </p:spPr>
        <p:txBody>
          <a:bodyPr/>
          <a:lstStyle/>
          <a:p>
            <a:r>
              <a:rPr lang="en-US" dirty="0"/>
              <a:t>Interpolation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85EB-A4F3-4B8E-9FFD-75010943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04"/>
            <a:ext cx="10515600" cy="5580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are running an endothermic batch reaction</a:t>
            </a:r>
          </a:p>
          <a:p>
            <a:r>
              <a:rPr lang="en-US" dirty="0"/>
              <a:t>The heat is supplied to this reaction by condensing pressurized steam</a:t>
            </a:r>
          </a:p>
          <a:p>
            <a:r>
              <a:rPr lang="en-US" dirty="0"/>
              <a:t>The reaction proceeds at a rate proportional to the temperature</a:t>
            </a:r>
          </a:p>
          <a:p>
            <a:r>
              <a:rPr lang="en-US" dirty="0"/>
              <a:t>Pressurized steam costs money</a:t>
            </a:r>
          </a:p>
          <a:p>
            <a:pPr lvl="1"/>
            <a:r>
              <a:rPr lang="en-US" dirty="0"/>
              <a:t>You can’t buy pressurized steam on a gradient</a:t>
            </a:r>
          </a:p>
          <a:p>
            <a:pPr lvl="2"/>
            <a:r>
              <a:rPr lang="en-US" dirty="0"/>
              <a:t>You have to buy the next highest pressure of steam and let it depressurize through a valve</a:t>
            </a:r>
          </a:p>
          <a:p>
            <a:pPr lvl="1"/>
            <a:r>
              <a:rPr lang="en-US" dirty="0"/>
              <a:t>The cost of pressurized steam has been calculated per run (no need to worry about condensation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Your time is valuable</a:t>
            </a:r>
          </a:p>
          <a:p>
            <a:pPr lvl="1"/>
            <a:r>
              <a:rPr lang="en-US" dirty="0"/>
              <a:t>The reactor could be making $50/hour for the company elsewhere</a:t>
            </a:r>
          </a:p>
          <a:p>
            <a:r>
              <a:rPr lang="en-US" dirty="0"/>
              <a:t>Use linear interpolations where appropriate</a:t>
            </a:r>
          </a:p>
          <a:p>
            <a:r>
              <a:rPr lang="en-US" dirty="0"/>
              <a:t>The product degrades above 200°C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/>
              <a:t>The ideal pressure to run this reaction is 79.929 MPa</a:t>
            </a:r>
          </a:p>
          <a:p>
            <a:pPr lvl="1"/>
            <a:r>
              <a:rPr lang="en-US" dirty="0"/>
              <a:t>It will cost $187.56 per run</a:t>
            </a:r>
          </a:p>
        </p:txBody>
      </p:sp>
    </p:spTree>
    <p:extLst>
      <p:ext uri="{BB962C8B-B14F-4D97-AF65-F5344CB8AC3E}">
        <p14:creationId xmlns:p14="http://schemas.microsoft.com/office/powerpoint/2010/main" val="10949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34AE-28AA-4963-8B86-B0B95743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292-A802-4041-88D9-3F447C5F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07"/>
            <a:ext cx="10515600" cy="54782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Pressure vs Boiling Temperature</a:t>
            </a:r>
          </a:p>
          <a:p>
            <a:pPr marL="0" indent="0">
              <a:buNone/>
            </a:pPr>
            <a:r>
              <a:rPr lang="en-US" dirty="0" err="1"/>
              <a:t>P_PTdata</a:t>
            </a:r>
            <a:r>
              <a:rPr lang="en-US" dirty="0"/>
              <a:t> = [1, 5, 10, 50, 100, 300, 500, 700, 1000]  # kPa</a:t>
            </a:r>
          </a:p>
          <a:p>
            <a:pPr marL="0" indent="0">
              <a:buNone/>
            </a:pPr>
            <a:r>
              <a:rPr lang="en-US" dirty="0" err="1"/>
              <a:t>T_PTdata</a:t>
            </a:r>
            <a:r>
              <a:rPr lang="en-US" dirty="0"/>
              <a:t> = [6.97, 32.87, 45.81, 81.32, 99.61, 133.52, 151.83, 164.95, 179.88]  # </a:t>
            </a:r>
            <a:r>
              <a:rPr lang="en-US" dirty="0" err="1"/>
              <a:t>degC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Temperature vs Time of Reaction</a:t>
            </a:r>
          </a:p>
          <a:p>
            <a:pPr marL="0" indent="0">
              <a:buNone/>
            </a:pPr>
            <a:r>
              <a:rPr lang="en-US" dirty="0" err="1"/>
              <a:t>T_Ttdata</a:t>
            </a:r>
            <a:r>
              <a:rPr lang="en-US" dirty="0"/>
              <a:t> = [5, 50, 70, 90, 100, 150, 175, 200]  # </a:t>
            </a:r>
            <a:r>
              <a:rPr lang="en-US" dirty="0" err="1"/>
              <a:t>degC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t_Ttdata</a:t>
            </a:r>
            <a:r>
              <a:rPr lang="en-US" dirty="0"/>
              <a:t> = [1000, 202.3, 183.2, 150.5, 129.8, 102.4, 85.6, 59.2]  # minutes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Pressure of Steam vs Cost (of entire run)</a:t>
            </a:r>
          </a:p>
          <a:p>
            <a:pPr marL="0" indent="0">
              <a:buNone/>
            </a:pPr>
            <a:r>
              <a:rPr lang="en-US" dirty="0" err="1"/>
              <a:t>P_Pcdata</a:t>
            </a:r>
            <a:r>
              <a:rPr lang="en-US" dirty="0"/>
              <a:t> = [20, 50, 100, 500, 1000]  # kPa</a:t>
            </a:r>
          </a:p>
          <a:p>
            <a:pPr marL="0" indent="0">
              <a:buNone/>
            </a:pPr>
            <a:r>
              <a:rPr lang="en-US" dirty="0" err="1"/>
              <a:t>c_Pcdata</a:t>
            </a:r>
            <a:r>
              <a:rPr lang="en-US" dirty="0"/>
              <a:t> = [10, 80, 170, 800, 1800]  # $/run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B7C-5A65-4194-B9C3-16E4201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07" y="95023"/>
            <a:ext cx="3080657" cy="1325563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8193-B84A-46C3-A3B3-F66805F5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0586"/>
            <a:ext cx="7383236" cy="5389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“Guess” P</a:t>
            </a:r>
          </a:p>
          <a:p>
            <a:r>
              <a:rPr lang="en-US" dirty="0"/>
              <a:t>The temperature can be interpolated from P</a:t>
            </a:r>
          </a:p>
          <a:p>
            <a:r>
              <a:rPr lang="en-US" dirty="0"/>
              <a:t>The time can be interpolated from T</a:t>
            </a:r>
          </a:p>
          <a:p>
            <a:r>
              <a:rPr lang="en-US" dirty="0"/>
              <a:t>The cost can be calculated from t and interpolated from P</a:t>
            </a:r>
          </a:p>
          <a:p>
            <a:endParaRPr lang="en-US" dirty="0"/>
          </a:p>
          <a:p>
            <a:r>
              <a:rPr lang="en-US" dirty="0"/>
              <a:t>Therefore, after guessing a pressure the cost is fully specified</a:t>
            </a:r>
          </a:p>
          <a:p>
            <a:r>
              <a:rPr lang="en-US" dirty="0"/>
              <a:t>Performing this calculation a multitude of times across the pressure range can allow you to find the minimum price</a:t>
            </a:r>
          </a:p>
          <a:p>
            <a:r>
              <a:rPr lang="en-US" dirty="0"/>
              <a:t>This is called “brute forcing”</a:t>
            </a:r>
          </a:p>
          <a:p>
            <a:r>
              <a:rPr lang="en-US" dirty="0"/>
              <a:t>Answer : </a:t>
            </a:r>
          </a:p>
          <a:p>
            <a:pPr marL="0" indent="0">
              <a:buNone/>
            </a:pPr>
            <a:r>
              <a:rPr lang="en-US" sz="2200" dirty="0"/>
              <a:t>The ideal pressure to run this reaction is 79.929 MPa</a:t>
            </a:r>
          </a:p>
          <a:p>
            <a:pPr marL="0" indent="0">
              <a:buNone/>
            </a:pPr>
            <a:r>
              <a:rPr lang="en-US" sz="2200" dirty="0"/>
              <a:t>It will cost $187.56 per run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47580-7682-4736-9CF2-79B8156D5B44}"/>
              </a:ext>
            </a:extLst>
          </p:cNvPr>
          <p:cNvSpPr txBox="1"/>
          <p:nvPr/>
        </p:nvSpPr>
        <p:spPr>
          <a:xfrm>
            <a:off x="9015499" y="64872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Guess 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21DB2-1347-4709-AC9A-C1965B63BE14}"/>
              </a:ext>
            </a:extLst>
          </p:cNvPr>
          <p:cNvSpPr txBox="1"/>
          <p:nvPr/>
        </p:nvSpPr>
        <p:spPr>
          <a:xfrm>
            <a:off x="9152164" y="16656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BF7A8-DAEC-4BE7-8404-A0DB3DA0635F}"/>
              </a:ext>
            </a:extLst>
          </p:cNvPr>
          <p:cNvSpPr txBox="1"/>
          <p:nvPr/>
        </p:nvSpPr>
        <p:spPr>
          <a:xfrm>
            <a:off x="563743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5A8A2-BAFE-4225-9D21-312BB6742DD1}"/>
              </a:ext>
            </a:extLst>
          </p:cNvPr>
          <p:cNvSpPr txBox="1"/>
          <p:nvPr/>
        </p:nvSpPr>
        <p:spPr>
          <a:xfrm>
            <a:off x="9217478" y="269805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F4BA4-85C2-4E3C-9672-49B53565D4D1}"/>
              </a:ext>
            </a:extLst>
          </p:cNvPr>
          <p:cNvSpPr txBox="1"/>
          <p:nvPr/>
        </p:nvSpPr>
        <p:spPr>
          <a:xfrm flipH="1">
            <a:off x="9152164" y="3790610"/>
            <a:ext cx="25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</a:t>
            </a:r>
            <a:r>
              <a:rPr lang="en-US" dirty="0" err="1"/>
              <a:t>t,P</a:t>
            </a:r>
            <a:r>
              <a:rPr lang="en-US" dirty="0"/>
              <a:t>) -&gt; C(P)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E89779-0CCA-4FD4-8113-F009476DBB1E}"/>
              </a:ext>
            </a:extLst>
          </p:cNvPr>
          <p:cNvGrpSpPr/>
          <p:nvPr/>
        </p:nvGrpSpPr>
        <p:grpSpPr>
          <a:xfrm>
            <a:off x="9300122" y="905033"/>
            <a:ext cx="1234440" cy="2875320"/>
            <a:chOff x="9300122" y="905033"/>
            <a:chExt cx="1234440" cy="28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421D5-8848-4A18-B7C7-2CD2CC682CB9}"/>
                    </a:ext>
                  </a:extLst>
                </p14:cNvPr>
                <p14:cNvContentPartPr/>
                <p14:nvPr/>
              </p14:nvContentPartPr>
              <p14:xfrm>
                <a:off x="9300122" y="1351073"/>
                <a:ext cx="137880" cy="30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421D5-8848-4A18-B7C7-2CD2CC682C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91482" y="1342073"/>
                  <a:ext cx="155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96BE1E-0DB3-4FFA-9EF0-A824049A440E}"/>
                    </a:ext>
                  </a:extLst>
                </p14:cNvPr>
                <p14:cNvContentPartPr/>
                <p14:nvPr/>
              </p14:nvContentPartPr>
              <p14:xfrm>
                <a:off x="9351602" y="1371953"/>
                <a:ext cx="360" cy="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96BE1E-0DB3-4FFA-9EF0-A824049A44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2962" y="1362953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CFCC39-ADB3-4079-A7AC-A0EF6276AE47}"/>
                    </a:ext>
                  </a:extLst>
                </p14:cNvPr>
                <p14:cNvContentPartPr/>
                <p14:nvPr/>
              </p14:nvContentPartPr>
              <p14:xfrm>
                <a:off x="9356282" y="1157033"/>
                <a:ext cx="36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CFCC39-ADB3-4079-A7AC-A0EF6276AE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47282" y="1148033"/>
                  <a:ext cx="18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577FD1-7B14-4F12-BFD8-27A1D688B746}"/>
                    </a:ext>
                  </a:extLst>
                </p14:cNvPr>
                <p14:cNvContentPartPr/>
                <p14:nvPr/>
              </p14:nvContentPartPr>
              <p14:xfrm>
                <a:off x="9313802" y="1161713"/>
                <a:ext cx="6912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577FD1-7B14-4F12-BFD8-27A1D688B7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5162" y="1152713"/>
                  <a:ext cx="86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657E46-234E-4CB1-AE8A-A6ACFACAD047}"/>
                    </a:ext>
                  </a:extLst>
                </p14:cNvPr>
                <p14:cNvContentPartPr/>
                <p14:nvPr/>
              </p14:nvContentPartPr>
              <p14:xfrm>
                <a:off x="9367082" y="2083313"/>
                <a:ext cx="213840" cy="60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657E46-234E-4CB1-AE8A-A6ACFACAD0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58442" y="2074313"/>
                  <a:ext cx="2314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2F53B5-61A4-4043-9BDD-322697694DDF}"/>
                    </a:ext>
                  </a:extLst>
                </p14:cNvPr>
                <p14:cNvContentPartPr/>
                <p14:nvPr/>
              </p14:nvContentPartPr>
              <p14:xfrm>
                <a:off x="9350522" y="3092753"/>
                <a:ext cx="244800" cy="68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2F53B5-61A4-4043-9BDD-322697694D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41882" y="3084113"/>
                  <a:ext cx="26244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0CEBCC-6FD1-41A8-9739-50FBC86EFD0F}"/>
                    </a:ext>
                  </a:extLst>
                </p14:cNvPr>
                <p14:cNvContentPartPr/>
                <p14:nvPr/>
              </p14:nvContentPartPr>
              <p14:xfrm>
                <a:off x="9651122" y="905033"/>
                <a:ext cx="883440" cy="277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0CEBCC-6FD1-41A8-9739-50FBC86EFD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2122" y="896393"/>
                  <a:ext cx="901080" cy="279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2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8563-6DE0-46D0-88EF-2A0BCB88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959" y="448042"/>
            <a:ext cx="2575887" cy="1144588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1B6CC8-DE54-4030-897C-A91BE1AB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280"/>
            <a:ext cx="5490029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scipy.interpolate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interp1d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kPa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32.87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45.81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81.32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99.61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133.52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151.83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164.95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179.88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degC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T_Ttdata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degC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t_Ttdata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202.3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183.2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129.8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102.4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85.6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59.2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minutes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P_Pcdata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kPa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c_Pcdata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170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$/run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T_of_P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interp1d(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'linear'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fill_value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'extrapolate'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t_of_T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interp1d(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t_Ttdata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T_Ttdata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'linear'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fill_value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'extrapolate'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c_of_P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interp1d(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c_Pcdata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P_Pcdata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'next'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fill_value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'extrapolate'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P_PTdata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T_of_P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t_of_T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cost_of_steam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c_of_P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cost_of_time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60 minutes/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total_cost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cost_of_time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cost_of_steam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total_cost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total_cost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min_cost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best_pressure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P_vec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ideal pressure to run this reaction is {:.5} MPa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"It will cost ${:.5} per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run"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best_pressure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D0532-5196-464B-A90A-D49D150B75BB}"/>
              </a:ext>
            </a:extLst>
          </p:cNvPr>
          <p:cNvSpPr txBox="1"/>
          <p:nvPr/>
        </p:nvSpPr>
        <p:spPr>
          <a:xfrm>
            <a:off x="5787537" y="2886027"/>
            <a:ext cx="5128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ideal pressure to run this reaction is 79.929 MPa</a:t>
            </a:r>
          </a:p>
          <a:p>
            <a:r>
              <a:rPr lang="en-US" dirty="0"/>
              <a:t>It will cost $187.56 per run</a:t>
            </a:r>
          </a:p>
        </p:txBody>
      </p:sp>
    </p:spTree>
    <p:extLst>
      <p:ext uri="{BB962C8B-B14F-4D97-AF65-F5344CB8AC3E}">
        <p14:creationId xmlns:p14="http://schemas.microsoft.com/office/powerpoint/2010/main" val="195731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604C-A553-4B0E-B53D-2C5D3C95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323" y="198071"/>
            <a:ext cx="2516065" cy="1325563"/>
          </a:xfrm>
        </p:spPr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B40D0-90A1-4D59-A56C-A1AC905080E1}"/>
              </a:ext>
            </a:extLst>
          </p:cNvPr>
          <p:cNvSpPr txBox="1"/>
          <p:nvPr/>
        </p:nvSpPr>
        <p:spPr>
          <a:xfrm>
            <a:off x="-60762" y="45247"/>
            <a:ext cx="9943315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P_PTdata = [1, 5, 10, 50, 100, 300, 500, 700, 1000];  </a:t>
            </a:r>
            <a:r>
              <a:rPr lang="nn-NO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kPa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[6.97, 32.87, 45.81, 81.32, 99.61, 133.52, 151.83, 164.95, 179.88];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degC</a:t>
            </a:r>
            <a:endParaRPr lang="en-US" sz="14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T_Ttdata = [5, 50, 70, 90, 100, 150, 175, 200];  </a:t>
            </a:r>
            <a:r>
              <a:rPr lang="it-IT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degC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[1000, 202.3, 183.2, 150.5, 129.8, 102.4, 85.6, 59.2];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minutes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P_Pcdata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[20, 50, 100, 500, 1000];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kPa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c_Pcdata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[10, 80, 170, 800, 1800];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$/run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T_of_P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@(P) 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P_PTdata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T_PTdata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P,</a:t>
            </a:r>
            <a:r>
              <a:rPr lang="en-US" sz="14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'linear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t_of_T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@(T) 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'linear'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c_of_P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@(P) 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c_Pcdata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P_Pcdata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P, 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'next'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P_vec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P_PTdata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P_PTdata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10000);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T_vec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T_of_P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P_vec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t_vec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t_of_T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T_vec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cost_of_steam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c_of_P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P_vec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cost_of_time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t_vec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50 / 60;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60 minutes/</a:t>
            </a:r>
            <a:r>
              <a:rPr lang="en-US" sz="14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hr</a:t>
            </a:r>
            <a:endParaRPr lang="en-US" sz="14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cost_of_time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cost_of_steam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min(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best_run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best_pressure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P_vec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best_run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ideal pressure to run this reaction is %.3f MPa\</a:t>
            </a:r>
            <a:r>
              <a:rPr lang="en-US" sz="14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nIt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will cost $%.2f per run"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best_pressure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min_cost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B5F6-42AE-4C71-BE04-4C9768175E03}"/>
              </a:ext>
            </a:extLst>
          </p:cNvPr>
          <p:cNvSpPr txBox="1"/>
          <p:nvPr/>
        </p:nvSpPr>
        <p:spPr>
          <a:xfrm>
            <a:off x="6725331" y="3308207"/>
            <a:ext cx="6135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ideal pressure to run this reaction is 79.929 MPa</a:t>
            </a:r>
          </a:p>
          <a:p>
            <a:r>
              <a:rPr lang="en-US" dirty="0"/>
              <a:t>It will cost $187.56 per run&gt;&gt; </a:t>
            </a:r>
          </a:p>
        </p:txBody>
      </p:sp>
    </p:spTree>
    <p:extLst>
      <p:ext uri="{BB962C8B-B14F-4D97-AF65-F5344CB8AC3E}">
        <p14:creationId xmlns:p14="http://schemas.microsoft.com/office/powerpoint/2010/main" val="31903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2AF-CADD-49B6-BA66-CD2AF32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Convenient Python Objects: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6831-D076-48B0-8288-320F181F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781" y="3960789"/>
            <a:ext cx="3145971" cy="2088319"/>
          </a:xfrm>
        </p:spPr>
        <p:txBody>
          <a:bodyPr/>
          <a:lstStyle/>
          <a:p>
            <a:r>
              <a:rPr lang="en-US" dirty="0"/>
              <a:t>Dictionaries are created with {}, consisting of “Key”: value,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12102-1AC7-48E7-B0E1-C97F094BC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56" y="1611536"/>
            <a:ext cx="257782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myDictionary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"First"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"Second"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"Last"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66B93F-638E-4B01-B6BB-7978FA1D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215" y="1383885"/>
            <a:ext cx="365959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"Second"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34ECC-C725-467E-820D-67E110DC3A8E}"/>
              </a:ext>
            </a:extLst>
          </p:cNvPr>
          <p:cNvSpPr txBox="1"/>
          <p:nvPr/>
        </p:nvSpPr>
        <p:spPr>
          <a:xfrm>
            <a:off x="7860323" y="2709448"/>
            <a:ext cx="2955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Dictionaries are indexed with their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&gt;&gt; 2</a:t>
            </a:r>
          </a:p>
        </p:txBody>
      </p:sp>
    </p:spTree>
    <p:extLst>
      <p:ext uri="{BB962C8B-B14F-4D97-AF65-F5344CB8AC3E}">
        <p14:creationId xmlns:p14="http://schemas.microsoft.com/office/powerpoint/2010/main" val="349196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456D-5C74-414E-A1E8-9405CB82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F1D5-E56A-4B12-A710-B7346B94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/>
              <a:t>This will be important for project 2!</a:t>
            </a:r>
          </a:p>
          <a:p>
            <a:pPr marL="0" indent="0">
              <a:buNone/>
            </a:pPr>
            <a:r>
              <a:rPr lang="en-US" dirty="0" err="1"/>
              <a:t>myStr</a:t>
            </a:r>
            <a:r>
              <a:rPr lang="en-US" dirty="0"/>
              <a:t> = "CBE255 is the best class ever!"</a:t>
            </a:r>
          </a:p>
          <a:p>
            <a:r>
              <a:rPr lang="en-US" dirty="0"/>
              <a:t>Strings are indexable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myStr</a:t>
            </a:r>
            <a:r>
              <a:rPr lang="en-US" dirty="0"/>
              <a:t>[:6])</a:t>
            </a:r>
          </a:p>
          <a:p>
            <a:pPr lvl="1"/>
            <a:r>
              <a:rPr lang="en-US" dirty="0"/>
              <a:t>&gt;&gt;CBE255</a:t>
            </a:r>
          </a:p>
          <a:p>
            <a:r>
              <a:rPr lang="en-US" dirty="0"/>
              <a:t>There are tons of string methods</a:t>
            </a:r>
          </a:p>
          <a:p>
            <a:r>
              <a:rPr lang="en-US" dirty="0">
                <a:hlinkClick r:id="rId2"/>
              </a:rPr>
              <a:t>https://www.w3schools.com/python/python_ref_string.asp</a:t>
            </a:r>
            <a:endParaRPr lang="en-US" dirty="0"/>
          </a:p>
          <a:p>
            <a:pPr lvl="1"/>
            <a:r>
              <a:rPr lang="en-US" dirty="0"/>
              <a:t>If you want to know if a string consists of just numbers</a:t>
            </a:r>
          </a:p>
          <a:p>
            <a:pPr lvl="2"/>
            <a:r>
              <a:rPr lang="en-US" dirty="0" err="1"/>
              <a:t>isnumeric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you want to change the first letter of each word to be capitalized</a:t>
            </a:r>
          </a:p>
          <a:p>
            <a:pPr lvl="2"/>
            <a:r>
              <a:rPr lang="en-US" dirty="0"/>
              <a:t>title()</a:t>
            </a:r>
          </a:p>
        </p:txBody>
      </p:sp>
    </p:spTree>
    <p:extLst>
      <p:ext uri="{BB962C8B-B14F-4D97-AF65-F5344CB8AC3E}">
        <p14:creationId xmlns:p14="http://schemas.microsoft.com/office/powerpoint/2010/main" val="6774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B676-462E-47FC-A133-DA5B9353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7377-BCE6-4319-9E09-4E7B92B9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following string:</a:t>
            </a:r>
          </a:p>
          <a:p>
            <a:pPr lvl="1"/>
            <a:r>
              <a:rPr lang="en-US" dirty="0"/>
              <a:t>“Hey </a:t>
            </a:r>
            <a:r>
              <a:rPr lang="en-US" dirty="0" err="1"/>
              <a:t>ClasS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really </a:t>
            </a:r>
            <a:r>
              <a:rPr lang="en-US" dirty="0" err="1"/>
              <a:t>HOPe</a:t>
            </a:r>
            <a:r>
              <a:rPr lang="en-US" dirty="0"/>
              <a:t> </a:t>
            </a:r>
            <a:r>
              <a:rPr lang="en-US" dirty="0" err="1"/>
              <a:t>evERybOdy</a:t>
            </a:r>
            <a:r>
              <a:rPr lang="en-US" dirty="0"/>
              <a:t> </a:t>
            </a:r>
            <a:r>
              <a:rPr lang="en-US" dirty="0" err="1"/>
              <a:t>geTs</a:t>
            </a:r>
            <a:r>
              <a:rPr lang="en-US" dirty="0"/>
              <a:t> 100% on </a:t>
            </a:r>
            <a:r>
              <a:rPr lang="en-US" dirty="0" err="1"/>
              <a:t>thEIr</a:t>
            </a:r>
            <a:r>
              <a:rPr lang="en-US" dirty="0"/>
              <a:t> Project!”</a:t>
            </a:r>
          </a:p>
          <a:p>
            <a:pPr lvl="1"/>
            <a:endParaRPr lang="en-US" dirty="0"/>
          </a:p>
          <a:p>
            <a:r>
              <a:rPr lang="en-US" dirty="0"/>
              <a:t>Return:</a:t>
            </a:r>
          </a:p>
          <a:p>
            <a:pPr lvl="1"/>
            <a:r>
              <a:rPr lang="en-US" dirty="0"/>
              <a:t>Just the numbers in the string</a:t>
            </a:r>
          </a:p>
          <a:p>
            <a:pPr lvl="1"/>
            <a:r>
              <a:rPr lang="en-US" dirty="0"/>
              <a:t>The entire string with proper capitalization</a:t>
            </a:r>
          </a:p>
          <a:p>
            <a:pPr lvl="1"/>
            <a:r>
              <a:rPr lang="en-US" dirty="0"/>
              <a:t>The string with no spaces</a:t>
            </a:r>
          </a:p>
        </p:txBody>
      </p:sp>
    </p:spTree>
    <p:extLst>
      <p:ext uri="{BB962C8B-B14F-4D97-AF65-F5344CB8AC3E}">
        <p14:creationId xmlns:p14="http://schemas.microsoft.com/office/powerpoint/2010/main" val="388802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and Homework 4 due tomorrow</a:t>
            </a:r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B26F79-0FBE-4F3B-8A04-30259F90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5" y="121225"/>
            <a:ext cx="8051756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really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evERybOdy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100%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Project!"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Return just numbers: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.join([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i.isnumeric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Fix capitalization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1) Make all lower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start.lower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2) Fix first letter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cap.capitalize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3) Fix all "I"s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cap.rindex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 = cap[: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cap[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i_ind:i_ind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)].upper() + cap[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i_ind+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(cap)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Remove all Spaces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cap.replace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(spa)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Questions?</a:t>
            </a:r>
          </a:p>
          <a:p>
            <a:r>
              <a:rPr lang="en-US" dirty="0"/>
              <a:t>Interpolation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474-4B6A-4C3B-98AD-CAFA346B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928F-575A-4471-B46F-57C7142C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x dataset MUST be monotonic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MATLAB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interp1(x,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‘method’)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x, 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scipy.interpolate.interp1d(x, y, ‘method’)</a:t>
            </a:r>
          </a:p>
          <a:p>
            <a:pPr lvl="1"/>
            <a:r>
              <a:rPr lang="en-US" dirty="0"/>
              <a:t>Returns a function y(</a:t>
            </a:r>
            <a:r>
              <a:rPr lang="en-US" dirty="0" err="1"/>
              <a:t>xq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027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2C4D-37A3-4AFD-AC10-12C80B6D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54A1-A512-4BA2-BD22-36C23D13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36"/>
            <a:ext cx="10515600" cy="5086349"/>
          </a:xfrm>
        </p:spPr>
        <p:txBody>
          <a:bodyPr>
            <a:normAutofit/>
          </a:bodyPr>
          <a:lstStyle/>
          <a:p>
            <a:r>
              <a:rPr lang="en-US" dirty="0"/>
              <a:t>X and Y must be monotonic</a:t>
            </a:r>
          </a:p>
          <a:p>
            <a:pPr marL="0" indent="0">
              <a:buNone/>
            </a:pPr>
            <a:r>
              <a:rPr lang="en-US" dirty="0"/>
              <a:t>MATLAB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interp2(x, y, z,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X is a vector of size (n,)</a:t>
            </a:r>
          </a:p>
          <a:p>
            <a:r>
              <a:rPr lang="en-US" dirty="0"/>
              <a:t>Y is a vector of size (m,)</a:t>
            </a:r>
          </a:p>
          <a:p>
            <a:r>
              <a:rPr lang="en-US" dirty="0"/>
              <a:t>Z is an array of the size (m, n) with indices (y, x)</a:t>
            </a:r>
          </a:p>
          <a:p>
            <a:pPr marL="0" indent="0">
              <a:buNone/>
            </a:pP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scipy.interpolate.interp2d(x, y, z, kind)</a:t>
            </a:r>
          </a:p>
          <a:p>
            <a:pPr lvl="1"/>
            <a:r>
              <a:rPr lang="en-US" dirty="0"/>
              <a:t>Returns a function z(x, y)</a:t>
            </a:r>
          </a:p>
        </p:txBody>
      </p:sp>
    </p:spTree>
    <p:extLst>
      <p:ext uri="{BB962C8B-B14F-4D97-AF65-F5344CB8AC3E}">
        <p14:creationId xmlns:p14="http://schemas.microsoft.com/office/powerpoint/2010/main" val="387801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A78C-4C15-4024-ABCA-F49014F1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C0046-7762-4A49-B938-079A22F70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6446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‘linear’</a:t>
                </a:r>
              </a:p>
              <a:p>
                <a:pPr marL="0" marR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‘nearest’</a:t>
                </a:r>
              </a:p>
              <a:p>
                <a:r>
                  <a:rPr lang="en-US" dirty="0"/>
                  <a:t>‘cubic’</a:t>
                </a:r>
              </a:p>
              <a:p>
                <a:r>
                  <a:rPr lang="en-US" dirty="0"/>
                  <a:t>‘</a:t>
                </a:r>
                <a:r>
                  <a:rPr lang="en-US" dirty="0" err="1"/>
                  <a:t>makima</a:t>
                </a:r>
                <a:r>
                  <a:rPr lang="en-US" dirty="0"/>
                  <a:t>’</a:t>
                </a:r>
              </a:p>
              <a:p>
                <a:r>
                  <a:rPr lang="en-US" dirty="0"/>
                  <a:t>‘spline’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C0046-7762-4A49-B938-079A22F70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6446"/>
                <a:ext cx="10515600" cy="4351338"/>
              </a:xfrm>
              <a:blipFill>
                <a:blip r:embed="rId2"/>
                <a:stretch>
                  <a:fillRect l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3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01C8-C454-420A-A073-A3452712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Understanding Interpolation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BF96-7732-4429-8142-C77EB5BD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following dataset:</a:t>
            </a:r>
          </a:p>
          <a:p>
            <a:endParaRPr lang="en-US" dirty="0"/>
          </a:p>
          <a:p>
            <a:r>
              <a:rPr lang="en-US" dirty="0"/>
              <a:t>Prepare a nice-looking graph with as many interpolation methods displayed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0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A221-F6E2-4142-A4B2-D90F21E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B0970-EF30-4598-95DC-AD507579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807"/>
            <a:ext cx="9108831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scipy.interpolate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interp1d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'linear'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'zero'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'quadratic'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'cubic'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'previous'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'next'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'nearest'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(interp1d(x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styles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'r.'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markersize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style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styles):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style)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types.insert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(types)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2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D033-DF90-4B4B-913C-41F8B6C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9A60775-4A44-4BE5-A782-F7EA3F867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9906" r="7808" b="3989"/>
          <a:stretch/>
        </p:blipFill>
        <p:spPr>
          <a:xfrm>
            <a:off x="1985276" y="43244"/>
            <a:ext cx="8831050" cy="6723962"/>
          </a:xfrm>
        </p:spPr>
      </p:pic>
    </p:spTree>
    <p:extLst>
      <p:ext uri="{BB962C8B-B14F-4D97-AF65-F5344CB8AC3E}">
        <p14:creationId xmlns:p14="http://schemas.microsoft.com/office/powerpoint/2010/main" val="122844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24895</TotalTime>
  <Words>2230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JetBrains Mono</vt:lpstr>
      <vt:lpstr>Times New Roman</vt:lpstr>
      <vt:lpstr>Office Theme</vt:lpstr>
      <vt:lpstr>CBE255 Discussion 6 3/4/21</vt:lpstr>
      <vt:lpstr>Reminders</vt:lpstr>
      <vt:lpstr>Agenda</vt:lpstr>
      <vt:lpstr>1-D Interpolation</vt:lpstr>
      <vt:lpstr>2-D Interpolation</vt:lpstr>
      <vt:lpstr>Interpolation Methods</vt:lpstr>
      <vt:lpstr>Example : Understanding Interpolation Methods</vt:lpstr>
      <vt:lpstr>PowerPoint Presentation</vt:lpstr>
      <vt:lpstr>PowerPoint Presentation</vt:lpstr>
      <vt:lpstr>Should Data Interpolations Be Monotonic?</vt:lpstr>
      <vt:lpstr>Use Your Best Judgement When Choosing a Model!</vt:lpstr>
      <vt:lpstr>Interpolation Problem</vt:lpstr>
      <vt:lpstr>Data</vt:lpstr>
      <vt:lpstr>Method</vt:lpstr>
      <vt:lpstr>Python</vt:lpstr>
      <vt:lpstr>MATLAB</vt:lpstr>
      <vt:lpstr>Convenient Python Objects: Dictionary</vt:lpstr>
      <vt:lpstr>String Operations in Python</vt:lpstr>
      <vt:lpstr>String Operation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184</cp:revision>
  <cp:lastPrinted>2021-03-04T19:03:32Z</cp:lastPrinted>
  <dcterms:created xsi:type="dcterms:W3CDTF">2021-01-19T19:19:36Z</dcterms:created>
  <dcterms:modified xsi:type="dcterms:W3CDTF">2021-03-04T19:03:33Z</dcterms:modified>
</cp:coreProperties>
</file>