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8" r:id="rId3"/>
    <p:sldId id="277" r:id="rId4"/>
    <p:sldId id="329" r:id="rId5"/>
    <p:sldId id="330" r:id="rId6"/>
    <p:sldId id="333" r:id="rId7"/>
    <p:sldId id="331" r:id="rId8"/>
    <p:sldId id="348" r:id="rId9"/>
    <p:sldId id="332" r:id="rId10"/>
    <p:sldId id="336" r:id="rId11"/>
    <p:sldId id="335" r:id="rId12"/>
    <p:sldId id="338" r:id="rId13"/>
    <p:sldId id="339" r:id="rId14"/>
    <p:sldId id="349" r:id="rId15"/>
    <p:sldId id="340" r:id="rId16"/>
    <p:sldId id="341" r:id="rId17"/>
    <p:sldId id="342" r:id="rId18"/>
    <p:sldId id="343" r:id="rId19"/>
    <p:sldId id="344" r:id="rId20"/>
    <p:sldId id="345" r:id="rId21"/>
    <p:sldId id="346" r:id="rId22"/>
    <p:sldId id="34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RNER MICHAEL LUKE" initials="TML" lastIdx="1" clrIdx="0">
    <p:extLst>
      <p:ext uri="{19B8F6BF-5375-455C-9EA6-DF929625EA0E}">
        <p15:presenceInfo xmlns:p15="http://schemas.microsoft.com/office/powerpoint/2012/main" userId="TURNER MICHAEL LUKE" providerId="None"/>
      </p:ext>
    </p:extLst>
  </p:cmAuthor>
  <p:cmAuthor id="2" name="TURNER LUKE" initials="TL" lastIdx="3" clrIdx="1">
    <p:extLst>
      <p:ext uri="{19B8F6BF-5375-455C-9EA6-DF929625EA0E}">
        <p15:presenceInfo xmlns:p15="http://schemas.microsoft.com/office/powerpoint/2012/main" userId="TURNER LUK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40" autoAdjust="0"/>
    <p:restoredTop sz="94660"/>
  </p:normalViewPr>
  <p:slideViewPr>
    <p:cSldViewPr snapToGrid="0">
      <p:cViewPr varScale="1">
        <p:scale>
          <a:sx n="87" d="100"/>
          <a:sy n="87" d="100"/>
        </p:scale>
        <p:origin x="401"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8E8-83F0-4164-A549-3EA0FDAA56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584351-7CDC-43BB-8755-00C13EDE85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D5233E-F72A-4A88-AB6D-3F25541349BC}"/>
              </a:ext>
            </a:extLst>
          </p:cNvPr>
          <p:cNvSpPr>
            <a:spLocks noGrp="1"/>
          </p:cNvSpPr>
          <p:nvPr>
            <p:ph type="dt" sz="half" idx="10"/>
          </p:nvPr>
        </p:nvSpPr>
        <p:spPr/>
        <p:txBody>
          <a:bodyPr/>
          <a:lstStyle/>
          <a:p>
            <a:fld id="{5862F256-8A61-4730-B369-09CDC4CFCD4E}" type="datetimeFigureOut">
              <a:rPr lang="en-US" smtClean="0"/>
              <a:t>3/11/2021</a:t>
            </a:fld>
            <a:endParaRPr lang="en-US"/>
          </a:p>
        </p:txBody>
      </p:sp>
      <p:sp>
        <p:nvSpPr>
          <p:cNvPr id="5" name="Footer Placeholder 4">
            <a:extLst>
              <a:ext uri="{FF2B5EF4-FFF2-40B4-BE49-F238E27FC236}">
                <a16:creationId xmlns:a16="http://schemas.microsoft.com/office/drawing/2014/main" id="{73019C4A-24D0-4B44-A968-0E62DB010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13DCF-5940-418A-AFA5-2C9B49C6A91A}"/>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316379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F7AD-6CAB-4974-91AC-54B832AB70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62BAF6-9D1E-466D-BE69-614F35EBBE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5F4EF-930F-43F6-8F13-8A21C85CA075}"/>
              </a:ext>
            </a:extLst>
          </p:cNvPr>
          <p:cNvSpPr>
            <a:spLocks noGrp="1"/>
          </p:cNvSpPr>
          <p:nvPr>
            <p:ph type="dt" sz="half" idx="10"/>
          </p:nvPr>
        </p:nvSpPr>
        <p:spPr/>
        <p:txBody>
          <a:bodyPr/>
          <a:lstStyle/>
          <a:p>
            <a:fld id="{5862F256-8A61-4730-B369-09CDC4CFCD4E}" type="datetimeFigureOut">
              <a:rPr lang="en-US" smtClean="0"/>
              <a:t>3/11/2021</a:t>
            </a:fld>
            <a:endParaRPr lang="en-US"/>
          </a:p>
        </p:txBody>
      </p:sp>
      <p:sp>
        <p:nvSpPr>
          <p:cNvPr id="5" name="Footer Placeholder 4">
            <a:extLst>
              <a:ext uri="{FF2B5EF4-FFF2-40B4-BE49-F238E27FC236}">
                <a16:creationId xmlns:a16="http://schemas.microsoft.com/office/drawing/2014/main" id="{2B46DA95-DED6-42A8-A23E-7D9490ACB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1B300-1344-4082-9B62-D259E34D871C}"/>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224997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C2CC74-C540-49F2-BA3A-0BA058E4BC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476631-0BDA-477E-99F0-EA0BE2EA24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65134E-D8B0-4C05-939C-CCC3E1B15C30}"/>
              </a:ext>
            </a:extLst>
          </p:cNvPr>
          <p:cNvSpPr>
            <a:spLocks noGrp="1"/>
          </p:cNvSpPr>
          <p:nvPr>
            <p:ph type="dt" sz="half" idx="10"/>
          </p:nvPr>
        </p:nvSpPr>
        <p:spPr/>
        <p:txBody>
          <a:bodyPr/>
          <a:lstStyle/>
          <a:p>
            <a:fld id="{5862F256-8A61-4730-B369-09CDC4CFCD4E}" type="datetimeFigureOut">
              <a:rPr lang="en-US" smtClean="0"/>
              <a:t>3/11/2021</a:t>
            </a:fld>
            <a:endParaRPr lang="en-US"/>
          </a:p>
        </p:txBody>
      </p:sp>
      <p:sp>
        <p:nvSpPr>
          <p:cNvPr id="5" name="Footer Placeholder 4">
            <a:extLst>
              <a:ext uri="{FF2B5EF4-FFF2-40B4-BE49-F238E27FC236}">
                <a16:creationId xmlns:a16="http://schemas.microsoft.com/office/drawing/2014/main" id="{5229A1EC-2E39-45D6-82F9-9211B5E9C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FFD38-E79D-43D6-B714-A80CA2EDBFD9}"/>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3045016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21B9-2EF5-45F1-8948-F19F65F0DE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23FE5-77BF-4CBB-A35B-DFED1B2E3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334E4-8EED-403E-82EB-78BD3F65C7C1}"/>
              </a:ext>
            </a:extLst>
          </p:cNvPr>
          <p:cNvSpPr>
            <a:spLocks noGrp="1"/>
          </p:cNvSpPr>
          <p:nvPr>
            <p:ph type="dt" sz="half" idx="10"/>
          </p:nvPr>
        </p:nvSpPr>
        <p:spPr/>
        <p:txBody>
          <a:bodyPr/>
          <a:lstStyle/>
          <a:p>
            <a:fld id="{5862F256-8A61-4730-B369-09CDC4CFCD4E}" type="datetimeFigureOut">
              <a:rPr lang="en-US" smtClean="0"/>
              <a:t>3/11/2021</a:t>
            </a:fld>
            <a:endParaRPr lang="en-US"/>
          </a:p>
        </p:txBody>
      </p:sp>
      <p:sp>
        <p:nvSpPr>
          <p:cNvPr id="5" name="Footer Placeholder 4">
            <a:extLst>
              <a:ext uri="{FF2B5EF4-FFF2-40B4-BE49-F238E27FC236}">
                <a16:creationId xmlns:a16="http://schemas.microsoft.com/office/drawing/2014/main" id="{599B097F-3033-46AB-A7EB-D95B9D0BB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BD3DF-0DB3-4431-B8BD-04A9117DF722}"/>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29990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BE20-D716-4321-811F-D850EFFDD5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5A8154-BD6A-4317-B908-C1C1CFFF0B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6AE0F4-7B00-409C-9B71-F41E1375BD9A}"/>
              </a:ext>
            </a:extLst>
          </p:cNvPr>
          <p:cNvSpPr>
            <a:spLocks noGrp="1"/>
          </p:cNvSpPr>
          <p:nvPr>
            <p:ph type="dt" sz="half" idx="10"/>
          </p:nvPr>
        </p:nvSpPr>
        <p:spPr/>
        <p:txBody>
          <a:bodyPr/>
          <a:lstStyle/>
          <a:p>
            <a:fld id="{5862F256-8A61-4730-B369-09CDC4CFCD4E}" type="datetimeFigureOut">
              <a:rPr lang="en-US" smtClean="0"/>
              <a:t>3/11/2021</a:t>
            </a:fld>
            <a:endParaRPr lang="en-US"/>
          </a:p>
        </p:txBody>
      </p:sp>
      <p:sp>
        <p:nvSpPr>
          <p:cNvPr id="5" name="Footer Placeholder 4">
            <a:extLst>
              <a:ext uri="{FF2B5EF4-FFF2-40B4-BE49-F238E27FC236}">
                <a16:creationId xmlns:a16="http://schemas.microsoft.com/office/drawing/2014/main" id="{FFA28D99-E3CC-4729-B2E3-5265494E52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FBA9A-6B9F-4E01-968B-7C9D2709CBE4}"/>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1247803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DE118-5B8C-4E60-BD2A-77619A4F92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729D63-B07D-4D24-B5C0-2DE9EDA6D4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52717E-935E-4A4A-A8B6-2D7054E7C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B2AAF-D5E2-4906-B3A2-E34FF204DFDB}"/>
              </a:ext>
            </a:extLst>
          </p:cNvPr>
          <p:cNvSpPr>
            <a:spLocks noGrp="1"/>
          </p:cNvSpPr>
          <p:nvPr>
            <p:ph type="dt" sz="half" idx="10"/>
          </p:nvPr>
        </p:nvSpPr>
        <p:spPr/>
        <p:txBody>
          <a:bodyPr/>
          <a:lstStyle/>
          <a:p>
            <a:fld id="{5862F256-8A61-4730-B369-09CDC4CFCD4E}" type="datetimeFigureOut">
              <a:rPr lang="en-US" smtClean="0"/>
              <a:t>3/11/2021</a:t>
            </a:fld>
            <a:endParaRPr lang="en-US"/>
          </a:p>
        </p:txBody>
      </p:sp>
      <p:sp>
        <p:nvSpPr>
          <p:cNvPr id="6" name="Footer Placeholder 5">
            <a:extLst>
              <a:ext uri="{FF2B5EF4-FFF2-40B4-BE49-F238E27FC236}">
                <a16:creationId xmlns:a16="http://schemas.microsoft.com/office/drawing/2014/main" id="{1DA5D6DC-BB26-4AB0-963C-5D56EFD701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70F45B-14BA-4616-905C-22D83CF34763}"/>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2132448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BB3AE-1D3B-4C82-A736-93220263F4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31E13-C0D0-48F8-A4BF-9B7DAC60BE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DEAADA-7852-40F5-8B38-FBEF3ADCD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A1689F-6B91-4960-97F0-9E87B1B91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B1D284-B82A-40FD-960A-877D620FCB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93CA8D-3BF0-4B3F-80B9-6742ABD30C6A}"/>
              </a:ext>
            </a:extLst>
          </p:cNvPr>
          <p:cNvSpPr>
            <a:spLocks noGrp="1"/>
          </p:cNvSpPr>
          <p:nvPr>
            <p:ph type="dt" sz="half" idx="10"/>
          </p:nvPr>
        </p:nvSpPr>
        <p:spPr/>
        <p:txBody>
          <a:bodyPr/>
          <a:lstStyle/>
          <a:p>
            <a:fld id="{5862F256-8A61-4730-B369-09CDC4CFCD4E}" type="datetimeFigureOut">
              <a:rPr lang="en-US" smtClean="0"/>
              <a:t>3/11/2021</a:t>
            </a:fld>
            <a:endParaRPr lang="en-US"/>
          </a:p>
        </p:txBody>
      </p:sp>
      <p:sp>
        <p:nvSpPr>
          <p:cNvPr id="8" name="Footer Placeholder 7">
            <a:extLst>
              <a:ext uri="{FF2B5EF4-FFF2-40B4-BE49-F238E27FC236}">
                <a16:creationId xmlns:a16="http://schemas.microsoft.com/office/drawing/2014/main" id="{481E42C2-6EC0-4DAE-97FE-2969503D97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9157EC-81C8-4D55-87DD-C534A64E0811}"/>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1139292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58A5-E2F3-4D20-B968-97D4BB65E6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52783B-1CD8-4969-A9AE-80CECAC8ED3B}"/>
              </a:ext>
            </a:extLst>
          </p:cNvPr>
          <p:cNvSpPr>
            <a:spLocks noGrp="1"/>
          </p:cNvSpPr>
          <p:nvPr>
            <p:ph type="dt" sz="half" idx="10"/>
          </p:nvPr>
        </p:nvSpPr>
        <p:spPr/>
        <p:txBody>
          <a:bodyPr/>
          <a:lstStyle/>
          <a:p>
            <a:fld id="{5862F256-8A61-4730-B369-09CDC4CFCD4E}" type="datetimeFigureOut">
              <a:rPr lang="en-US" smtClean="0"/>
              <a:t>3/11/2021</a:t>
            </a:fld>
            <a:endParaRPr lang="en-US"/>
          </a:p>
        </p:txBody>
      </p:sp>
      <p:sp>
        <p:nvSpPr>
          <p:cNvPr id="4" name="Footer Placeholder 3">
            <a:extLst>
              <a:ext uri="{FF2B5EF4-FFF2-40B4-BE49-F238E27FC236}">
                <a16:creationId xmlns:a16="http://schemas.microsoft.com/office/drawing/2014/main" id="{26714935-3880-44E1-AF2D-A7EFF031D6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4A1B6E-A532-4D75-B52E-61F4E4152747}"/>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3892792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7A4AC7-7493-4434-8B4B-B07A52D9CC67}"/>
              </a:ext>
            </a:extLst>
          </p:cNvPr>
          <p:cNvSpPr>
            <a:spLocks noGrp="1"/>
          </p:cNvSpPr>
          <p:nvPr>
            <p:ph type="dt" sz="half" idx="10"/>
          </p:nvPr>
        </p:nvSpPr>
        <p:spPr/>
        <p:txBody>
          <a:bodyPr/>
          <a:lstStyle/>
          <a:p>
            <a:fld id="{5862F256-8A61-4730-B369-09CDC4CFCD4E}" type="datetimeFigureOut">
              <a:rPr lang="en-US" smtClean="0"/>
              <a:t>3/11/2021</a:t>
            </a:fld>
            <a:endParaRPr lang="en-US"/>
          </a:p>
        </p:txBody>
      </p:sp>
      <p:sp>
        <p:nvSpPr>
          <p:cNvPr id="3" name="Footer Placeholder 2">
            <a:extLst>
              <a:ext uri="{FF2B5EF4-FFF2-40B4-BE49-F238E27FC236}">
                <a16:creationId xmlns:a16="http://schemas.microsoft.com/office/drawing/2014/main" id="{93CF5252-5363-4AB7-8251-C6F2B76E3B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D5A866-668C-4C46-92C3-43C73EDF350D}"/>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4260011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C4C0-6801-40ED-B6CA-9C54687EAE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C03F85-CBAE-4503-9940-E1CEA9AB1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370C4E-BF27-42D5-8F07-0F22330D9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8FF05-07AE-4EA4-9DE1-AEAE4C2F01E0}"/>
              </a:ext>
            </a:extLst>
          </p:cNvPr>
          <p:cNvSpPr>
            <a:spLocks noGrp="1"/>
          </p:cNvSpPr>
          <p:nvPr>
            <p:ph type="dt" sz="half" idx="10"/>
          </p:nvPr>
        </p:nvSpPr>
        <p:spPr/>
        <p:txBody>
          <a:bodyPr/>
          <a:lstStyle/>
          <a:p>
            <a:fld id="{5862F256-8A61-4730-B369-09CDC4CFCD4E}" type="datetimeFigureOut">
              <a:rPr lang="en-US" smtClean="0"/>
              <a:t>3/11/2021</a:t>
            </a:fld>
            <a:endParaRPr lang="en-US"/>
          </a:p>
        </p:txBody>
      </p:sp>
      <p:sp>
        <p:nvSpPr>
          <p:cNvPr id="6" name="Footer Placeholder 5">
            <a:extLst>
              <a:ext uri="{FF2B5EF4-FFF2-40B4-BE49-F238E27FC236}">
                <a16:creationId xmlns:a16="http://schemas.microsoft.com/office/drawing/2014/main" id="{92BBF18E-9B6F-46F1-B7E4-7E1E937CC2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C7C19C-EA0D-4AED-A649-C3F39A11C12B}"/>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322276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2EBB-3848-4135-AE8D-3D00112A7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CCECD1-CEF8-4229-AB71-27BCE3BC63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60236E-2285-4313-86A0-315C372B98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E16E77-1D19-414D-AB15-7C977D3E6C96}"/>
              </a:ext>
            </a:extLst>
          </p:cNvPr>
          <p:cNvSpPr>
            <a:spLocks noGrp="1"/>
          </p:cNvSpPr>
          <p:nvPr>
            <p:ph type="dt" sz="half" idx="10"/>
          </p:nvPr>
        </p:nvSpPr>
        <p:spPr/>
        <p:txBody>
          <a:bodyPr/>
          <a:lstStyle/>
          <a:p>
            <a:fld id="{5862F256-8A61-4730-B369-09CDC4CFCD4E}" type="datetimeFigureOut">
              <a:rPr lang="en-US" smtClean="0"/>
              <a:t>3/11/2021</a:t>
            </a:fld>
            <a:endParaRPr lang="en-US"/>
          </a:p>
        </p:txBody>
      </p:sp>
      <p:sp>
        <p:nvSpPr>
          <p:cNvPr id="6" name="Footer Placeholder 5">
            <a:extLst>
              <a:ext uri="{FF2B5EF4-FFF2-40B4-BE49-F238E27FC236}">
                <a16:creationId xmlns:a16="http://schemas.microsoft.com/office/drawing/2014/main" id="{6AB6185C-1005-4ED2-9B9E-1FF75015E7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846364-4FD8-4CFF-AC59-676002FD40BA}"/>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281494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27C25-6CB2-4937-A2D6-9E7071B916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046D8-C724-440B-90A1-5D972F5893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BFDEED-87BD-4115-AFF9-A60E9E3B57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2F256-8A61-4730-B369-09CDC4CFCD4E}" type="datetimeFigureOut">
              <a:rPr lang="en-US" smtClean="0"/>
              <a:t>3/11/2021</a:t>
            </a:fld>
            <a:endParaRPr lang="en-US"/>
          </a:p>
        </p:txBody>
      </p:sp>
      <p:sp>
        <p:nvSpPr>
          <p:cNvPr id="5" name="Footer Placeholder 4">
            <a:extLst>
              <a:ext uri="{FF2B5EF4-FFF2-40B4-BE49-F238E27FC236}">
                <a16:creationId xmlns:a16="http://schemas.microsoft.com/office/drawing/2014/main" id="{D078E1A8-EABB-4338-B652-18D985A9BC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888FB9-90C5-4E7D-AE62-8B20EACBED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4C827-66BC-4C1B-B954-1B51F9A84779}" type="slidenum">
              <a:rPr lang="en-US" smtClean="0"/>
              <a:t>‹#›</a:t>
            </a:fld>
            <a:endParaRPr lang="en-US"/>
          </a:p>
        </p:txBody>
      </p:sp>
    </p:spTree>
    <p:extLst>
      <p:ext uri="{BB962C8B-B14F-4D97-AF65-F5344CB8AC3E}">
        <p14:creationId xmlns:p14="http://schemas.microsoft.com/office/powerpoint/2010/main" val="4096894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9ED1-9EDB-45FB-8BFE-11AF481F102F}"/>
              </a:ext>
            </a:extLst>
          </p:cNvPr>
          <p:cNvSpPr>
            <a:spLocks noGrp="1"/>
          </p:cNvSpPr>
          <p:nvPr>
            <p:ph type="ctrTitle"/>
          </p:nvPr>
        </p:nvSpPr>
        <p:spPr>
          <a:xfrm>
            <a:off x="1524000" y="1144699"/>
            <a:ext cx="9144000" cy="2387600"/>
          </a:xfrm>
        </p:spPr>
        <p:txBody>
          <a:bodyPr>
            <a:normAutofit fontScale="90000"/>
          </a:bodyPr>
          <a:lstStyle/>
          <a:p>
            <a:r>
              <a:rPr lang="en-US" dirty="0"/>
              <a:t>CBE255</a:t>
            </a:r>
            <a:br>
              <a:rPr lang="en-US" dirty="0"/>
            </a:br>
            <a:r>
              <a:rPr lang="en-US" dirty="0"/>
              <a:t>Discussion 7</a:t>
            </a:r>
            <a:br>
              <a:rPr lang="en-US" dirty="0"/>
            </a:br>
            <a:r>
              <a:rPr lang="en-US" dirty="0"/>
              <a:t>3/11/21</a:t>
            </a:r>
          </a:p>
        </p:txBody>
      </p:sp>
      <p:sp>
        <p:nvSpPr>
          <p:cNvPr id="3" name="TextBox 2">
            <a:extLst>
              <a:ext uri="{FF2B5EF4-FFF2-40B4-BE49-F238E27FC236}">
                <a16:creationId xmlns:a16="http://schemas.microsoft.com/office/drawing/2014/main" id="{849D94F7-EA1F-42CB-83B7-08F34C125F92}"/>
              </a:ext>
            </a:extLst>
          </p:cNvPr>
          <p:cNvSpPr txBox="1"/>
          <p:nvPr/>
        </p:nvSpPr>
        <p:spPr>
          <a:xfrm>
            <a:off x="2746131" y="4180742"/>
            <a:ext cx="6699738" cy="1354217"/>
          </a:xfrm>
          <a:prstGeom prst="rect">
            <a:avLst/>
          </a:prstGeom>
          <a:noFill/>
        </p:spPr>
        <p:txBody>
          <a:bodyPr wrap="square" rtlCol="0">
            <a:spAutoFit/>
          </a:bodyPr>
          <a:lstStyle/>
          <a:p>
            <a:pPr algn="ctr"/>
            <a:r>
              <a:rPr lang="en-US" sz="2800" dirty="0"/>
              <a:t>Turner Luke</a:t>
            </a:r>
          </a:p>
          <a:p>
            <a:endParaRPr lang="en-US" dirty="0"/>
          </a:p>
          <a:p>
            <a:r>
              <a:rPr lang="en-US" dirty="0"/>
              <a:t>* If you are not registered for this discussion, let me know so I can send you the presentation</a:t>
            </a:r>
          </a:p>
        </p:txBody>
      </p:sp>
    </p:spTree>
    <p:extLst>
      <p:ext uri="{BB962C8B-B14F-4D97-AF65-F5344CB8AC3E}">
        <p14:creationId xmlns:p14="http://schemas.microsoft.com/office/powerpoint/2010/main" val="312037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FB2034-3933-4755-AEE9-E286533145D3}"/>
                  </a:ext>
                </a:extLst>
              </p:cNvPr>
              <p:cNvSpPr>
                <a:spLocks noGrp="1"/>
              </p:cNvSpPr>
              <p:nvPr>
                <p:ph idx="1"/>
              </p:nvPr>
            </p:nvSpPr>
            <p:spPr>
              <a:xfrm>
                <a:off x="838200" y="653143"/>
                <a:ext cx="10515600" cy="5523820"/>
              </a:xfrm>
            </p:spPr>
            <p:txBody>
              <a:bodyPr/>
              <a:lstStyle/>
              <a:p>
                <a:r>
                  <a:rPr lang="en-US" dirty="0"/>
                  <a:t>Material Balance</a:t>
                </a:r>
              </a:p>
              <a:p>
                <a:pPr marL="0" indent="0">
                  <a:buNone/>
                </a:pPr>
                <a:r>
                  <a:rPr lang="en-US" dirty="0"/>
                  <a:t>	Accumulation = In – Out + Gen</a:t>
                </a:r>
              </a:p>
              <a:p>
                <a:r>
                  <a:rPr lang="en-US" dirty="0"/>
                  <a:t>Steady-State</a:t>
                </a:r>
              </a:p>
              <a:p>
                <a:pPr marL="0" indent="0">
                  <a:buNone/>
                </a:pPr>
                <a:r>
                  <a:rPr lang="en-US" dirty="0"/>
                  <a:t>	Out = In + Gen</a:t>
                </a:r>
              </a:p>
              <a:p>
                <a:r>
                  <a:rPr lang="en-US" dirty="0"/>
                  <a:t>Fractional Conversion (Usually defined by limiting Reagent)</a:t>
                </a:r>
              </a:p>
              <a:p>
                <a:pPr marL="0" marR="0" indent="0">
                  <a:lnSpc>
                    <a:spcPct val="200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𝐴</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𝐴</m:t>
                                  </m:r>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𝑖𝑛</m:t>
                                  </m:r>
                                </m:sub>
                              </m:sSub>
                            </m:e>
                          </m:acc>
                          <m:r>
                            <a:rPr lang="en-US" sz="28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𝐴</m:t>
                                  </m:r>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𝑜𝑢𝑡</m:t>
                                  </m:r>
                                </m:sub>
                              </m:sSub>
                            </m:e>
                          </m:acc>
                        </m:num>
                        <m:den>
                          <m:acc>
                            <m:accPr>
                              <m:chr m:val="̇"/>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𝐴</m:t>
                                  </m:r>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𝑖𝑛</m:t>
                                  </m:r>
                                </m:sub>
                              </m:sSub>
                            </m:e>
                          </m:acc>
                        </m:den>
                      </m:f>
                      <m:r>
                        <a:rPr lang="en-US" sz="2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ν</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𝐴</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ξ</m:t>
                          </m:r>
                        </m:num>
                        <m:den>
                          <m:acc>
                            <m:accPr>
                              <m:chr m:val="̇"/>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𝐴</m:t>
                                  </m:r>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𝑖𝑛</m:t>
                                  </m:r>
                                </m:sub>
                              </m:sSub>
                            </m:e>
                          </m:acc>
                        </m:den>
                      </m:f>
                    </m:oMath>
                  </m:oMathPara>
                </a14:m>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F3FB2034-3933-4755-AEE9-E286533145D3}"/>
                  </a:ext>
                </a:extLst>
              </p:cNvPr>
              <p:cNvSpPr>
                <a:spLocks noGrp="1" noRot="1" noChangeAspect="1" noMove="1" noResize="1" noEditPoints="1" noAdjustHandles="1" noChangeArrowheads="1" noChangeShapeType="1" noTextEdit="1"/>
              </p:cNvSpPr>
              <p:nvPr>
                <p:ph idx="1"/>
              </p:nvPr>
            </p:nvSpPr>
            <p:spPr>
              <a:xfrm>
                <a:off x="838200" y="653143"/>
                <a:ext cx="10515600" cy="5523820"/>
              </a:xfrm>
              <a:blipFill>
                <a:blip r:embed="rId2"/>
                <a:stretch>
                  <a:fillRect l="-1043" t="-1766"/>
                </a:stretch>
              </a:blipFill>
            </p:spPr>
            <p:txBody>
              <a:bodyPr/>
              <a:lstStyle/>
              <a:p>
                <a:r>
                  <a:rPr lang="en-US">
                    <a:noFill/>
                  </a:rPr>
                  <a:t> </a:t>
                </a:r>
              </a:p>
            </p:txBody>
          </p:sp>
        </mc:Fallback>
      </mc:AlternateContent>
    </p:spTree>
    <p:extLst>
      <p:ext uri="{BB962C8B-B14F-4D97-AF65-F5344CB8AC3E}">
        <p14:creationId xmlns:p14="http://schemas.microsoft.com/office/powerpoint/2010/main" val="179792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BBFC-D958-4E02-9541-76C413428392}"/>
              </a:ext>
            </a:extLst>
          </p:cNvPr>
          <p:cNvSpPr>
            <a:spLocks noGrp="1"/>
          </p:cNvSpPr>
          <p:nvPr>
            <p:ph type="title"/>
          </p:nvPr>
        </p:nvSpPr>
        <p:spPr/>
        <p:txBody>
          <a:bodyPr/>
          <a:lstStyle/>
          <a:p>
            <a:r>
              <a:rPr lang="en-US" dirty="0"/>
              <a:t>Matrix Multiplication Answer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D89571-85BF-49AE-B866-4BC7D940D30C}"/>
                  </a:ext>
                </a:extLst>
              </p:cNvPr>
              <p:cNvSpPr>
                <a:spLocks noGrp="1"/>
              </p:cNvSpPr>
              <p:nvPr>
                <p:ph idx="1"/>
              </p:nvPr>
            </p:nvSpPr>
            <p:spPr>
              <a:xfrm>
                <a:off x="838199" y="1825625"/>
                <a:ext cx="3593123" cy="4351338"/>
              </a:xfrm>
            </p:spPr>
            <p:txBody>
              <a:bodyPr>
                <a:normAutofit fontScale="55000" lnSpcReduction="20000"/>
              </a:bodyPr>
              <a:lstStyle/>
              <a:p>
                <a:pPr marL="0" marR="0" indent="0">
                  <a:lnSpc>
                    <a:spcPct val="200000"/>
                  </a:lnSpc>
                  <a:spcBef>
                    <a:spcPts val="0"/>
                  </a:spcBef>
                  <a:spcAft>
                    <a:spcPts val="0"/>
                  </a:spcAft>
                  <a:buNone/>
                </a:pPr>
                <a:r>
                  <a:rPr lang="en-US" sz="4800" i="1" dirty="0">
                    <a:effectLst/>
                    <a:latin typeface="Cambria Math" panose="02040503050406030204" pitchFamily="18" charset="0"/>
                    <a:ea typeface="Times New Roman" panose="02020603050405020304" pitchFamily="18" charset="0"/>
                    <a:cs typeface="Times New Roman" panose="02020603050405020304" pitchFamily="18" charset="0"/>
                  </a:rPr>
                  <a:t>System of Equations</a:t>
                </a:r>
              </a:p>
              <a:p>
                <a:pPr marL="0" marR="0" indent="0">
                  <a:lnSpc>
                    <a:spcPct val="200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4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4800" i="1">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4800" i="1">
                              <a:effectLst/>
                              <a:latin typeface="Cambria Math" panose="02040503050406030204" pitchFamily="18" charset="0"/>
                              <a:ea typeface="Times New Roman" panose="02020603050405020304" pitchFamily="18" charset="0"/>
                              <a:cs typeface="Times New Roman" panose="02020603050405020304" pitchFamily="18" charset="0"/>
                            </a:rPr>
                            <m:t>𝑖𝑛</m:t>
                          </m:r>
                        </m:sub>
                      </m:sSub>
                      <m:r>
                        <a:rPr lang="en-US" sz="4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4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4800" i="1">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4800" i="1">
                              <a:effectLst/>
                              <a:latin typeface="Cambria Math" panose="02040503050406030204" pitchFamily="18" charset="0"/>
                              <a:ea typeface="Times New Roman" panose="02020603050405020304" pitchFamily="18" charset="0"/>
                              <a:cs typeface="Times New Roman" panose="02020603050405020304" pitchFamily="18" charset="0"/>
                            </a:rPr>
                            <m:t>𝑜𝑢𝑡</m:t>
                          </m:r>
                        </m:sub>
                      </m:sSub>
                      <m:r>
                        <a:rPr lang="en-US" sz="4800"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4800">
                          <a:effectLst/>
                          <a:latin typeface="Cambria Math" panose="02040503050406030204" pitchFamily="18" charset="0"/>
                          <a:ea typeface="Times New Roman" panose="02020603050405020304" pitchFamily="18" charset="0"/>
                          <a:cs typeface="Times New Roman" panose="02020603050405020304" pitchFamily="18" charset="0"/>
                        </a:rPr>
                        <m:t>Δ</m:t>
                      </m:r>
                      <m:r>
                        <a:rPr lang="en-US" sz="4800" i="1">
                          <a:effectLst/>
                          <a:latin typeface="Cambria Math" panose="02040503050406030204" pitchFamily="18" charset="0"/>
                          <a:ea typeface="Times New Roman" panose="02020603050405020304" pitchFamily="18" charset="0"/>
                          <a:cs typeface="Times New Roman" panose="02020603050405020304" pitchFamily="18" charset="0"/>
                        </a:rPr>
                        <m:t>𝑓</m:t>
                      </m:r>
                    </m:oMath>
                  </m:oMathPara>
                </a14:m>
                <a:endParaRPr lang="en-US" sz="4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4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4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4800" i="1">
                              <a:effectLst/>
                              <a:latin typeface="Cambria Math" panose="02040503050406030204" pitchFamily="18" charset="0"/>
                              <a:ea typeface="Times New Roman" panose="02020603050405020304" pitchFamily="18" charset="0"/>
                              <a:cs typeface="Times New Roman" panose="02020603050405020304" pitchFamily="18" charset="0"/>
                            </a:rPr>
                            <m:t>𝑖𝑛</m:t>
                          </m:r>
                        </m:sub>
                      </m:sSub>
                      <m:r>
                        <a:rPr lang="en-US" sz="4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4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4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4800" i="1">
                              <a:effectLst/>
                              <a:latin typeface="Cambria Math" panose="02040503050406030204" pitchFamily="18" charset="0"/>
                              <a:ea typeface="Times New Roman" panose="02020603050405020304" pitchFamily="18" charset="0"/>
                              <a:cs typeface="Times New Roman" panose="02020603050405020304" pitchFamily="18" charset="0"/>
                            </a:rPr>
                            <m:t>𝑜𝑢𝑡</m:t>
                          </m:r>
                        </m:sub>
                      </m:sSub>
                      <m:r>
                        <a:rPr lang="en-US" sz="4800"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4800">
                          <a:effectLst/>
                          <a:latin typeface="Cambria Math" panose="02040503050406030204" pitchFamily="18" charset="0"/>
                          <a:ea typeface="Times New Roman" panose="02020603050405020304" pitchFamily="18" charset="0"/>
                          <a:cs typeface="Times New Roman" panose="02020603050405020304" pitchFamily="18" charset="0"/>
                        </a:rPr>
                        <m:t>Δ</m:t>
                      </m:r>
                      <m:r>
                        <a:rPr lang="en-US" sz="4800" i="1">
                          <a:effectLst/>
                          <a:latin typeface="Cambria Math" panose="02040503050406030204" pitchFamily="18" charset="0"/>
                          <a:ea typeface="Times New Roman" panose="02020603050405020304" pitchFamily="18" charset="0"/>
                          <a:cs typeface="Times New Roman" panose="02020603050405020304" pitchFamily="18" charset="0"/>
                        </a:rPr>
                        <m:t>𝑓</m:t>
                      </m:r>
                    </m:oMath>
                  </m:oMathPara>
                </a14:m>
                <a:endParaRPr lang="en-US" sz="4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4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48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sz="4800" i="1">
                              <a:effectLst/>
                              <a:latin typeface="Cambria Math" panose="02040503050406030204" pitchFamily="18" charset="0"/>
                              <a:ea typeface="Times New Roman" panose="02020603050405020304" pitchFamily="18" charset="0"/>
                              <a:cs typeface="Times New Roman" panose="02020603050405020304" pitchFamily="18" charset="0"/>
                            </a:rPr>
                            <m:t>𝑖𝑛</m:t>
                          </m:r>
                        </m:sub>
                      </m:sSub>
                      <m:r>
                        <a:rPr lang="en-US" sz="4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4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48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sz="4800" i="1">
                              <a:effectLst/>
                              <a:latin typeface="Cambria Math" panose="02040503050406030204" pitchFamily="18" charset="0"/>
                              <a:ea typeface="Times New Roman" panose="02020603050405020304" pitchFamily="18" charset="0"/>
                              <a:cs typeface="Times New Roman" panose="02020603050405020304" pitchFamily="18" charset="0"/>
                            </a:rPr>
                            <m:t>𝑜𝑢𝑡</m:t>
                          </m:r>
                        </m:sub>
                      </m:sSub>
                    </m:oMath>
                  </m:oMathPara>
                </a14:m>
                <a:endParaRPr lang="en-US" sz="4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sz="4800">
                          <a:effectLst/>
                          <a:latin typeface="Cambria Math" panose="02040503050406030204" pitchFamily="18" charset="0"/>
                          <a:ea typeface="Times New Roman" panose="02020603050405020304" pitchFamily="18" charset="0"/>
                          <a:cs typeface="Times New Roman" panose="02020603050405020304" pitchFamily="18" charset="0"/>
                        </a:rPr>
                        <m:t>Δf</m:t>
                      </m:r>
                      <m:r>
                        <a:rPr lang="en-US" sz="4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4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4800">
                              <a:effectLst/>
                              <a:latin typeface="Cambria Math" panose="02040503050406030204" pitchFamily="18" charset="0"/>
                              <a:ea typeface="Times New Roman" panose="02020603050405020304" pitchFamily="18" charset="0"/>
                              <a:cs typeface="Times New Roman" panose="02020603050405020304" pitchFamily="18" charset="0"/>
                            </a:rPr>
                            <m:t>g</m:t>
                          </m:r>
                        </m:e>
                        <m:sub>
                          <m:r>
                            <m:rPr>
                              <m:sty m:val="p"/>
                            </m:rPr>
                            <a:rPr lang="en-US" sz="4800">
                              <a:effectLst/>
                              <a:latin typeface="Cambria Math" panose="02040503050406030204" pitchFamily="18" charset="0"/>
                              <a:ea typeface="Times New Roman" panose="02020603050405020304" pitchFamily="18" charset="0"/>
                              <a:cs typeface="Times New Roman" panose="02020603050405020304" pitchFamily="18" charset="0"/>
                            </a:rPr>
                            <m:t>in</m:t>
                          </m:r>
                        </m:sub>
                      </m:sSub>
                      <m:r>
                        <a:rPr lang="en-US" sz="4800" i="1">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4800">
                          <a:effectLst/>
                          <a:latin typeface="Cambria Math" panose="02040503050406030204" pitchFamily="18" charset="0"/>
                          <a:ea typeface="Times New Roman" panose="02020603050405020304" pitchFamily="18" charset="0"/>
                          <a:cs typeface="Times New Roman" panose="02020603050405020304" pitchFamily="18" charset="0"/>
                        </a:rPr>
                        <m:t>conv</m:t>
                      </m:r>
                    </m:oMath>
                  </m:oMathPara>
                </a14:m>
                <a:endParaRPr lang="en-US" sz="4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F2D89571-85BF-49AE-B866-4BC7D940D30C}"/>
                  </a:ext>
                </a:extLst>
              </p:cNvPr>
              <p:cNvSpPr>
                <a:spLocks noGrp="1" noRot="1" noChangeAspect="1" noMove="1" noResize="1" noEditPoints="1" noAdjustHandles="1" noChangeArrowheads="1" noChangeShapeType="1" noTextEdit="1"/>
              </p:cNvSpPr>
              <p:nvPr>
                <p:ph idx="1"/>
              </p:nvPr>
            </p:nvSpPr>
            <p:spPr>
              <a:xfrm>
                <a:off x="838199" y="1825625"/>
                <a:ext cx="3593123" cy="4351338"/>
              </a:xfrm>
              <a:blipFill>
                <a:blip r:embed="rId2"/>
                <a:stretch>
                  <a:fillRect l="-2881"/>
                </a:stretch>
              </a:blipFill>
            </p:spPr>
            <p:txBody>
              <a:bodyPr/>
              <a:lstStyle/>
              <a:p>
                <a:r>
                  <a:rPr lang="en-US">
                    <a:noFill/>
                  </a:rPr>
                  <a:t> </a:t>
                </a:r>
              </a:p>
            </p:txBody>
          </p:sp>
        </mc:Fallback>
      </mc:AlternateContent>
    </p:spTree>
    <p:extLst>
      <p:ext uri="{BB962C8B-B14F-4D97-AF65-F5344CB8AC3E}">
        <p14:creationId xmlns:p14="http://schemas.microsoft.com/office/powerpoint/2010/main" val="3966863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F741-9AF4-4E3F-B61C-8296383DE373}"/>
              </a:ext>
            </a:extLst>
          </p:cNvPr>
          <p:cNvSpPr>
            <a:spLocks noGrp="1"/>
          </p:cNvSpPr>
          <p:nvPr>
            <p:ph type="title"/>
          </p:nvPr>
        </p:nvSpPr>
        <p:spPr/>
        <p:txBody>
          <a:bodyPr/>
          <a:lstStyle/>
          <a:p>
            <a:r>
              <a:rPr lang="en-US" dirty="0"/>
              <a:t>Solving Nonlinear Functions</a:t>
            </a:r>
          </a:p>
        </p:txBody>
      </p:sp>
      <p:sp>
        <p:nvSpPr>
          <p:cNvPr id="3" name="Content Placeholder 2">
            <a:extLst>
              <a:ext uri="{FF2B5EF4-FFF2-40B4-BE49-F238E27FC236}">
                <a16:creationId xmlns:a16="http://schemas.microsoft.com/office/drawing/2014/main" id="{1C5656D1-B3F2-4233-9C9F-A731F9E024AC}"/>
              </a:ext>
            </a:extLst>
          </p:cNvPr>
          <p:cNvSpPr>
            <a:spLocks noGrp="1"/>
          </p:cNvSpPr>
          <p:nvPr>
            <p:ph idx="1"/>
          </p:nvPr>
        </p:nvSpPr>
        <p:spPr/>
        <p:txBody>
          <a:bodyPr/>
          <a:lstStyle/>
          <a:p>
            <a:r>
              <a:rPr lang="en-US" dirty="0"/>
              <a:t>Imagine f(x) a one valued function</a:t>
            </a:r>
          </a:p>
          <a:p>
            <a:r>
              <a:rPr lang="en-US" dirty="0"/>
              <a:t>We have no idea what f is (linear, polynomial, logarithmic, exponential)</a:t>
            </a:r>
          </a:p>
          <a:p>
            <a:r>
              <a:rPr lang="en-US" dirty="0"/>
              <a:t>We can only evaluate f(x)</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446C1D46-ECA7-4442-A4C3-8A752FB0BA17}"/>
              </a:ext>
            </a:extLst>
          </p:cNvPr>
          <p:cNvSpPr/>
          <p:nvPr/>
        </p:nvSpPr>
        <p:spPr>
          <a:xfrm>
            <a:off x="3943351" y="4202722"/>
            <a:ext cx="3143250" cy="10726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f(x)</a:t>
            </a:r>
          </a:p>
        </p:txBody>
      </p:sp>
      <p:cxnSp>
        <p:nvCxnSpPr>
          <p:cNvPr id="6" name="Straight Arrow Connector 5">
            <a:extLst>
              <a:ext uri="{FF2B5EF4-FFF2-40B4-BE49-F238E27FC236}">
                <a16:creationId xmlns:a16="http://schemas.microsoft.com/office/drawing/2014/main" id="{BBACB076-5818-41BE-BC1E-849B5CF09A02}"/>
              </a:ext>
            </a:extLst>
          </p:cNvPr>
          <p:cNvCxnSpPr>
            <a:cxnSpLocks/>
          </p:cNvCxnSpPr>
          <p:nvPr/>
        </p:nvCxnSpPr>
        <p:spPr>
          <a:xfrm>
            <a:off x="1868365" y="4756638"/>
            <a:ext cx="20222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837A60D-48E4-4498-A316-B3EA71BC2D6D}"/>
              </a:ext>
            </a:extLst>
          </p:cNvPr>
          <p:cNvSpPr txBox="1"/>
          <p:nvPr/>
        </p:nvSpPr>
        <p:spPr>
          <a:xfrm>
            <a:off x="2162908" y="4378569"/>
            <a:ext cx="852854" cy="369332"/>
          </a:xfrm>
          <a:prstGeom prst="rect">
            <a:avLst/>
          </a:prstGeom>
          <a:noFill/>
        </p:spPr>
        <p:txBody>
          <a:bodyPr wrap="square" rtlCol="0">
            <a:spAutoFit/>
          </a:bodyPr>
          <a:lstStyle/>
          <a:p>
            <a:r>
              <a:rPr lang="en-US" dirty="0"/>
              <a:t>x</a:t>
            </a:r>
          </a:p>
        </p:txBody>
      </p:sp>
      <p:cxnSp>
        <p:nvCxnSpPr>
          <p:cNvPr id="11" name="Straight Arrow Connector 10">
            <a:extLst>
              <a:ext uri="{FF2B5EF4-FFF2-40B4-BE49-F238E27FC236}">
                <a16:creationId xmlns:a16="http://schemas.microsoft.com/office/drawing/2014/main" id="{BF50ABCF-395B-4ED9-BA34-C7938678C9BF}"/>
              </a:ext>
            </a:extLst>
          </p:cNvPr>
          <p:cNvCxnSpPr>
            <a:stCxn id="4" idx="3"/>
          </p:cNvCxnSpPr>
          <p:nvPr/>
        </p:nvCxnSpPr>
        <p:spPr>
          <a:xfrm>
            <a:off x="7086601" y="4739053"/>
            <a:ext cx="2220057" cy="8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3FA6844-5C7D-4954-B700-2B84AF7F1273}"/>
              </a:ext>
            </a:extLst>
          </p:cNvPr>
          <p:cNvSpPr txBox="1"/>
          <p:nvPr/>
        </p:nvSpPr>
        <p:spPr>
          <a:xfrm>
            <a:off x="8913202" y="4189534"/>
            <a:ext cx="786911" cy="369332"/>
          </a:xfrm>
          <a:prstGeom prst="rect">
            <a:avLst/>
          </a:prstGeom>
          <a:noFill/>
        </p:spPr>
        <p:txBody>
          <a:bodyPr wrap="square" rtlCol="0">
            <a:spAutoFit/>
          </a:bodyPr>
          <a:lstStyle/>
          <a:p>
            <a:r>
              <a:rPr lang="en-US" dirty="0"/>
              <a:t>y</a:t>
            </a:r>
          </a:p>
        </p:txBody>
      </p:sp>
    </p:spTree>
    <p:extLst>
      <p:ext uri="{BB962C8B-B14F-4D97-AF65-F5344CB8AC3E}">
        <p14:creationId xmlns:p14="http://schemas.microsoft.com/office/powerpoint/2010/main" val="3348985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4FB6B-F697-49A1-936F-2ADCB6067F3D}"/>
              </a:ext>
            </a:extLst>
          </p:cNvPr>
          <p:cNvSpPr>
            <a:spLocks noGrp="1"/>
          </p:cNvSpPr>
          <p:nvPr>
            <p:ph type="title"/>
          </p:nvPr>
        </p:nvSpPr>
        <p:spPr>
          <a:xfrm>
            <a:off x="568862" y="-34924"/>
            <a:ext cx="9933548" cy="1107586"/>
          </a:xfrm>
        </p:spPr>
        <p:txBody>
          <a:bodyPr/>
          <a:lstStyle/>
          <a:p>
            <a:r>
              <a:rPr lang="en-US" dirty="0"/>
              <a:t>How can you solve f(x) = a for any a?</a:t>
            </a:r>
          </a:p>
        </p:txBody>
      </p:sp>
      <p:cxnSp>
        <p:nvCxnSpPr>
          <p:cNvPr id="5" name="Straight Arrow Connector 4">
            <a:extLst>
              <a:ext uri="{FF2B5EF4-FFF2-40B4-BE49-F238E27FC236}">
                <a16:creationId xmlns:a16="http://schemas.microsoft.com/office/drawing/2014/main" id="{2E5C576A-A208-4F74-874E-891063872CCA}"/>
              </a:ext>
            </a:extLst>
          </p:cNvPr>
          <p:cNvCxnSpPr>
            <a:cxnSpLocks/>
          </p:cNvCxnSpPr>
          <p:nvPr/>
        </p:nvCxnSpPr>
        <p:spPr>
          <a:xfrm>
            <a:off x="1138604" y="5851281"/>
            <a:ext cx="937611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908F8E3-81CB-465E-8AE8-C89FD3A9E1C3}"/>
              </a:ext>
            </a:extLst>
          </p:cNvPr>
          <p:cNvSpPr txBox="1"/>
          <p:nvPr/>
        </p:nvSpPr>
        <p:spPr>
          <a:xfrm>
            <a:off x="10502412" y="5543550"/>
            <a:ext cx="567103" cy="369332"/>
          </a:xfrm>
          <a:prstGeom prst="rect">
            <a:avLst/>
          </a:prstGeom>
          <a:noFill/>
        </p:spPr>
        <p:txBody>
          <a:bodyPr wrap="square" rtlCol="0">
            <a:spAutoFit/>
          </a:bodyPr>
          <a:lstStyle/>
          <a:p>
            <a:r>
              <a:rPr lang="en-US" dirty="0"/>
              <a:t>x</a:t>
            </a:r>
          </a:p>
        </p:txBody>
      </p:sp>
      <p:cxnSp>
        <p:nvCxnSpPr>
          <p:cNvPr id="9" name="Straight Arrow Connector 8">
            <a:extLst>
              <a:ext uri="{FF2B5EF4-FFF2-40B4-BE49-F238E27FC236}">
                <a16:creationId xmlns:a16="http://schemas.microsoft.com/office/drawing/2014/main" id="{DA0CCE32-5FE8-4FC6-B258-A3D28108E9A9}"/>
              </a:ext>
            </a:extLst>
          </p:cNvPr>
          <p:cNvCxnSpPr>
            <a:cxnSpLocks/>
          </p:cNvCxnSpPr>
          <p:nvPr/>
        </p:nvCxnSpPr>
        <p:spPr>
          <a:xfrm flipV="1">
            <a:off x="5490796" y="1560635"/>
            <a:ext cx="0" cy="4290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BF35480-E001-4B4B-9A19-44F5F68F4475}"/>
              </a:ext>
            </a:extLst>
          </p:cNvPr>
          <p:cNvSpPr txBox="1"/>
          <p:nvPr/>
        </p:nvSpPr>
        <p:spPr>
          <a:xfrm>
            <a:off x="5591907" y="1400203"/>
            <a:ext cx="712175" cy="382465"/>
          </a:xfrm>
          <a:prstGeom prst="rect">
            <a:avLst/>
          </a:prstGeom>
          <a:noFill/>
        </p:spPr>
        <p:txBody>
          <a:bodyPr wrap="square" rtlCol="0">
            <a:spAutoFit/>
          </a:bodyPr>
          <a:lstStyle/>
          <a:p>
            <a:r>
              <a:rPr lang="en-US" dirty="0"/>
              <a:t>f(x)</a:t>
            </a:r>
          </a:p>
        </p:txBody>
      </p:sp>
    </p:spTree>
    <p:extLst>
      <p:ext uri="{BB962C8B-B14F-4D97-AF65-F5344CB8AC3E}">
        <p14:creationId xmlns:p14="http://schemas.microsoft.com/office/powerpoint/2010/main" val="4062930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3A75-B35F-450D-9E5C-62A6F96FACE5}"/>
              </a:ext>
            </a:extLst>
          </p:cNvPr>
          <p:cNvSpPr>
            <a:spLocks noGrp="1"/>
          </p:cNvSpPr>
          <p:nvPr>
            <p:ph type="title"/>
          </p:nvPr>
        </p:nvSpPr>
        <p:spPr/>
        <p:txBody>
          <a:bodyPr/>
          <a:lstStyle/>
          <a:p>
            <a:r>
              <a:rPr lang="en-US" dirty="0"/>
              <a:t>Newton’s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2A8947-FED3-4CDD-AB05-85D9051C52AB}"/>
                  </a:ext>
                </a:extLst>
              </p:cNvPr>
              <p:cNvSpPr>
                <a:spLocks noGrp="1"/>
              </p:cNvSpPr>
              <p:nvPr>
                <p:ph idx="1"/>
              </p:nvPr>
            </p:nvSpPr>
            <p:spPr/>
            <p:txBody>
              <a:bodyPr/>
              <a:lstStyle/>
              <a:p>
                <a:r>
                  <a:rPr lang="en-US" sz="1800" i="1" dirty="0">
                    <a:latin typeface="Cambria Math" panose="02040503050406030204" pitchFamily="18" charset="0"/>
                    <a:ea typeface="Calibri" panose="020F0502020204030204" pitchFamily="34" charset="0"/>
                    <a:cs typeface="Times New Roman" panose="02020603050405020304" pitchFamily="18" charset="0"/>
                  </a:rPr>
                  <a:t>Iterating upon x to achieve f(x) = 0</a:t>
                </a:r>
                <a:endParaRPr lang="en-US" sz="1800" i="1" dirty="0">
                  <a:effectLst/>
                  <a:latin typeface="Cambria Math" panose="02040503050406030204" pitchFamily="18"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e>
                          </m:d>
                        </m:num>
                        <m:den>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𝑓</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e>
                          </m:d>
                        </m:den>
                      </m:f>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Δ</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num>
                        <m:den>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Δ</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Δ</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num>
                        <m:den>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Δ</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den>
                      </m:f>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582A8947-FED3-4CDD-AB05-85D9051C52AB}"/>
                  </a:ext>
                </a:extLst>
              </p:cNvPr>
              <p:cNvSpPr>
                <a:spLocks noGrp="1" noRot="1" noChangeAspect="1" noMove="1" noResize="1" noEditPoints="1" noAdjustHandles="1" noChangeArrowheads="1" noChangeShapeType="1" noTextEdit="1"/>
              </p:cNvSpPr>
              <p:nvPr>
                <p:ph idx="1"/>
              </p:nvPr>
            </p:nvSpPr>
            <p:spPr>
              <a:blipFill>
                <a:blip r:embed="rId2"/>
                <a:stretch>
                  <a:fillRect l="-406" t="-1401"/>
                </a:stretch>
              </a:blipFill>
            </p:spPr>
            <p:txBody>
              <a:bodyPr/>
              <a:lstStyle/>
              <a:p>
                <a:r>
                  <a:rPr lang="en-US">
                    <a:noFill/>
                  </a:rPr>
                  <a:t> </a:t>
                </a:r>
              </a:p>
            </p:txBody>
          </p:sp>
        </mc:Fallback>
      </mc:AlternateContent>
    </p:spTree>
    <p:extLst>
      <p:ext uri="{BB962C8B-B14F-4D97-AF65-F5344CB8AC3E}">
        <p14:creationId xmlns:p14="http://schemas.microsoft.com/office/powerpoint/2010/main" val="2701134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0060-3F22-490E-9A3C-81E0D323D669}"/>
              </a:ext>
            </a:extLst>
          </p:cNvPr>
          <p:cNvSpPr>
            <a:spLocks noGrp="1"/>
          </p:cNvSpPr>
          <p:nvPr>
            <p:ph type="title"/>
          </p:nvPr>
        </p:nvSpPr>
        <p:spPr/>
        <p:txBody>
          <a:bodyPr/>
          <a:lstStyle/>
          <a:p>
            <a:r>
              <a:rPr lang="en-US" dirty="0"/>
              <a:t>Guess x = 8, calculate slope</a:t>
            </a:r>
          </a:p>
        </p:txBody>
      </p:sp>
      <p:pic>
        <p:nvPicPr>
          <p:cNvPr id="5" name="Content Placeholder 4" descr="Chart, line chart&#10;&#10;Description automatically generated">
            <a:extLst>
              <a:ext uri="{FF2B5EF4-FFF2-40B4-BE49-F238E27FC236}">
                <a16:creationId xmlns:a16="http://schemas.microsoft.com/office/drawing/2014/main" id="{5548024B-F2AD-4BC0-9121-8BB75F6831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7981" y="1236090"/>
            <a:ext cx="7098173" cy="5323630"/>
          </a:xfrm>
        </p:spPr>
      </p:pic>
    </p:spTree>
    <p:extLst>
      <p:ext uri="{BB962C8B-B14F-4D97-AF65-F5344CB8AC3E}">
        <p14:creationId xmlns:p14="http://schemas.microsoft.com/office/powerpoint/2010/main" val="2027134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E1B9E-3E79-4E63-B98C-871B8264EDB5}"/>
              </a:ext>
            </a:extLst>
          </p:cNvPr>
          <p:cNvSpPr>
            <a:spLocks noGrp="1"/>
          </p:cNvSpPr>
          <p:nvPr>
            <p:ph type="title"/>
          </p:nvPr>
        </p:nvSpPr>
        <p:spPr>
          <a:xfrm>
            <a:off x="838200" y="1"/>
            <a:ext cx="10515600" cy="1158891"/>
          </a:xfrm>
        </p:spPr>
        <p:txBody>
          <a:bodyPr/>
          <a:lstStyle/>
          <a:p>
            <a:r>
              <a:rPr lang="en-US" dirty="0"/>
              <a:t>Change Guess to Next Point</a:t>
            </a:r>
          </a:p>
        </p:txBody>
      </p:sp>
      <p:pic>
        <p:nvPicPr>
          <p:cNvPr id="5" name="Content Placeholder 4" descr="Chart, line chart&#10;&#10;Description automatically generated">
            <a:extLst>
              <a:ext uri="{FF2B5EF4-FFF2-40B4-BE49-F238E27FC236}">
                <a16:creationId xmlns:a16="http://schemas.microsoft.com/office/drawing/2014/main" id="{91635EA5-5C69-4B97-ADF3-BD4927499B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3158" y="1158892"/>
            <a:ext cx="6855142" cy="5141357"/>
          </a:xfrm>
        </p:spPr>
      </p:pic>
    </p:spTree>
    <p:extLst>
      <p:ext uri="{BB962C8B-B14F-4D97-AF65-F5344CB8AC3E}">
        <p14:creationId xmlns:p14="http://schemas.microsoft.com/office/powerpoint/2010/main" val="1107360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30DC-6F25-45EC-ACC4-4AAC2DC1221F}"/>
              </a:ext>
            </a:extLst>
          </p:cNvPr>
          <p:cNvSpPr>
            <a:spLocks noGrp="1"/>
          </p:cNvSpPr>
          <p:nvPr>
            <p:ph type="title"/>
          </p:nvPr>
        </p:nvSpPr>
        <p:spPr>
          <a:xfrm>
            <a:off x="539920" y="-70071"/>
            <a:ext cx="10515600" cy="1325563"/>
          </a:xfrm>
        </p:spPr>
        <p:txBody>
          <a:bodyPr/>
          <a:lstStyle/>
          <a:p>
            <a:r>
              <a:rPr lang="en-US" dirty="0"/>
              <a:t>Evaluate at Next Point</a:t>
            </a:r>
          </a:p>
        </p:txBody>
      </p:sp>
      <p:pic>
        <p:nvPicPr>
          <p:cNvPr id="5" name="Content Placeholder 4" descr="Chart, line chart&#10;&#10;Description automatically generated">
            <a:extLst>
              <a:ext uri="{FF2B5EF4-FFF2-40B4-BE49-F238E27FC236}">
                <a16:creationId xmlns:a16="http://schemas.microsoft.com/office/drawing/2014/main" id="{571960E3-3578-4A09-886A-15515BCA20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5031" y="1117511"/>
            <a:ext cx="7416013" cy="5562010"/>
          </a:xfrm>
        </p:spPr>
      </p:pic>
    </p:spTree>
    <p:extLst>
      <p:ext uri="{BB962C8B-B14F-4D97-AF65-F5344CB8AC3E}">
        <p14:creationId xmlns:p14="http://schemas.microsoft.com/office/powerpoint/2010/main" val="1252972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DFDD-95DF-4EFF-A1A5-09B480688067}"/>
              </a:ext>
            </a:extLst>
          </p:cNvPr>
          <p:cNvSpPr>
            <a:spLocks noGrp="1"/>
          </p:cNvSpPr>
          <p:nvPr>
            <p:ph type="title"/>
          </p:nvPr>
        </p:nvSpPr>
        <p:spPr>
          <a:xfrm>
            <a:off x="358995" y="105964"/>
            <a:ext cx="10515600" cy="1325563"/>
          </a:xfrm>
        </p:spPr>
        <p:txBody>
          <a:bodyPr/>
          <a:lstStyle/>
          <a:p>
            <a:r>
              <a:rPr lang="en-US" dirty="0"/>
              <a:t>Continue…</a:t>
            </a:r>
          </a:p>
        </p:txBody>
      </p:sp>
      <p:pic>
        <p:nvPicPr>
          <p:cNvPr id="5" name="Content Placeholder 4" descr="Chart, line chart&#10;&#10;Description automatically generated">
            <a:extLst>
              <a:ext uri="{FF2B5EF4-FFF2-40B4-BE49-F238E27FC236}">
                <a16:creationId xmlns:a16="http://schemas.microsoft.com/office/drawing/2014/main" id="{2DCF4049-1F44-45FB-B62C-128251D119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3837" y="196166"/>
            <a:ext cx="8741160" cy="6555870"/>
          </a:xfrm>
        </p:spPr>
      </p:pic>
    </p:spTree>
    <p:extLst>
      <p:ext uri="{BB962C8B-B14F-4D97-AF65-F5344CB8AC3E}">
        <p14:creationId xmlns:p14="http://schemas.microsoft.com/office/powerpoint/2010/main" val="3185559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0B9A4-C292-4F71-9E41-288B952A39E9}"/>
              </a:ext>
            </a:extLst>
          </p:cNvPr>
          <p:cNvSpPr>
            <a:spLocks noGrp="1"/>
          </p:cNvSpPr>
          <p:nvPr>
            <p:ph type="title"/>
          </p:nvPr>
        </p:nvSpPr>
        <p:spPr/>
        <p:txBody>
          <a:bodyPr/>
          <a:lstStyle/>
          <a:p>
            <a:r>
              <a:rPr lang="en-US" dirty="0"/>
              <a:t>Python – List comprehension</a:t>
            </a:r>
          </a:p>
        </p:txBody>
      </p:sp>
      <p:sp>
        <p:nvSpPr>
          <p:cNvPr id="3" name="Content Placeholder 2">
            <a:extLst>
              <a:ext uri="{FF2B5EF4-FFF2-40B4-BE49-F238E27FC236}">
                <a16:creationId xmlns:a16="http://schemas.microsoft.com/office/drawing/2014/main" id="{C56E25EF-66D9-46C8-BB04-803D65C4DF8F}"/>
              </a:ext>
            </a:extLst>
          </p:cNvPr>
          <p:cNvSpPr>
            <a:spLocks noGrp="1"/>
          </p:cNvSpPr>
          <p:nvPr>
            <p:ph idx="1"/>
          </p:nvPr>
        </p:nvSpPr>
        <p:spPr/>
        <p:txBody>
          <a:bodyPr/>
          <a:lstStyle/>
          <a:p>
            <a:r>
              <a:rPr lang="en-US" dirty="0"/>
              <a:t>You can’t perform mathematical operations on the elements in a list.</a:t>
            </a:r>
          </a:p>
          <a:p>
            <a:r>
              <a:rPr lang="en-US" dirty="0"/>
              <a:t>Multiplication by an integer repeats the list</a:t>
            </a:r>
          </a:p>
          <a:p>
            <a:endParaRPr lang="en-US" dirty="0"/>
          </a:p>
          <a:p>
            <a:endParaRPr lang="en-US" dirty="0"/>
          </a:p>
          <a:p>
            <a:endParaRPr lang="en-US" dirty="0"/>
          </a:p>
          <a:p>
            <a:endParaRPr lang="en-US" dirty="0"/>
          </a:p>
          <a:p>
            <a:r>
              <a:rPr lang="en-US" dirty="0"/>
              <a:t>Lists have to be iterated through to do numerical operations on their elements</a:t>
            </a:r>
          </a:p>
        </p:txBody>
      </p:sp>
      <p:sp>
        <p:nvSpPr>
          <p:cNvPr id="4" name="Rectangle 1">
            <a:extLst>
              <a:ext uri="{FF2B5EF4-FFF2-40B4-BE49-F238E27FC236}">
                <a16:creationId xmlns:a16="http://schemas.microsoft.com/office/drawing/2014/main" id="{5CC28534-2B4F-4DE8-B3A9-87F6336BD289}"/>
              </a:ext>
            </a:extLst>
          </p:cNvPr>
          <p:cNvSpPr>
            <a:spLocks noChangeArrowheads="1"/>
          </p:cNvSpPr>
          <p:nvPr/>
        </p:nvSpPr>
        <p:spPr bwMode="auto">
          <a:xfrm>
            <a:off x="962758" y="2907941"/>
            <a:ext cx="1871025"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A9B7C6"/>
                </a:solidFill>
                <a:effectLst/>
                <a:latin typeface="JetBrains Mono"/>
              </a:rPr>
              <a:t>l = [</a:t>
            </a:r>
            <a:r>
              <a:rPr kumimoji="0" lang="en-US" altLang="en-US" sz="2400" b="0" i="0" u="none" strike="noStrike" cap="none" normalizeH="0" baseline="0">
                <a:ln>
                  <a:noFill/>
                </a:ln>
                <a:solidFill>
                  <a:srgbClr val="6A8759"/>
                </a:solidFill>
                <a:effectLst/>
                <a:latin typeface="JetBrains Mono"/>
              </a:rPr>
              <a:t>'a'</a:t>
            </a:r>
            <a:r>
              <a:rPr kumimoji="0" lang="en-US" altLang="en-US" sz="2400" b="0" i="0" u="none" strike="noStrike" cap="none" normalizeH="0" baseline="0">
                <a:ln>
                  <a:noFill/>
                </a:ln>
                <a:solidFill>
                  <a:srgbClr val="CC7832"/>
                </a:solidFill>
                <a:effectLst/>
                <a:latin typeface="JetBrains Mono"/>
              </a:rPr>
              <a:t>, </a:t>
            </a:r>
            <a:r>
              <a:rPr kumimoji="0" lang="en-US" altLang="en-US" sz="2400" b="0" i="0" u="none" strike="noStrike" cap="none" normalizeH="0" baseline="0">
                <a:ln>
                  <a:noFill/>
                </a:ln>
                <a:solidFill>
                  <a:srgbClr val="6A8759"/>
                </a:solidFill>
                <a:effectLst/>
                <a:latin typeface="JetBrains Mono"/>
              </a:rPr>
              <a:t>'b'</a:t>
            </a:r>
            <a:r>
              <a:rPr kumimoji="0" lang="en-US" altLang="en-US" sz="2400" b="0" i="0" u="none" strike="noStrike" cap="none" normalizeH="0" baseline="0">
                <a:ln>
                  <a:noFill/>
                </a:ln>
                <a:solidFill>
                  <a:srgbClr val="CC7832"/>
                </a:solidFill>
                <a:effectLst/>
                <a:latin typeface="JetBrains Mono"/>
              </a:rPr>
              <a:t>, </a:t>
            </a:r>
            <a:r>
              <a:rPr kumimoji="0" lang="en-US" altLang="en-US" sz="2400" b="0" i="0" u="none" strike="noStrike" cap="none" normalizeH="0" baseline="0">
                <a:ln>
                  <a:noFill/>
                </a:ln>
                <a:solidFill>
                  <a:srgbClr val="6A8759"/>
                </a:solidFill>
                <a:effectLst/>
                <a:latin typeface="JetBrains Mono"/>
              </a:rPr>
              <a:t>'c'</a:t>
            </a:r>
            <a:r>
              <a:rPr kumimoji="0" lang="en-US" altLang="en-US" sz="2400" b="0" i="0" u="none" strike="noStrike" cap="none" normalizeH="0" baseline="0">
                <a:ln>
                  <a:noFill/>
                </a:ln>
                <a:solidFill>
                  <a:srgbClr val="A9B7C6"/>
                </a:solidFill>
                <a:effectLst/>
                <a:latin typeface="JetBrains Mono"/>
              </a:rPr>
              <a:t>]</a:t>
            </a:r>
            <a:br>
              <a:rPr kumimoji="0" lang="en-US" altLang="en-US" sz="2400" b="0" i="0" u="none" strike="noStrike" cap="none" normalizeH="0" baseline="0">
                <a:ln>
                  <a:noFill/>
                </a:ln>
                <a:solidFill>
                  <a:srgbClr val="A9B7C6"/>
                </a:solidFill>
                <a:effectLst/>
                <a:latin typeface="JetBrains Mono"/>
              </a:rPr>
            </a:br>
            <a:br>
              <a:rPr kumimoji="0" lang="en-US" altLang="en-US" sz="2400" b="0" i="0" u="none" strike="noStrike" cap="none" normalizeH="0" baseline="0">
                <a:ln>
                  <a:noFill/>
                </a:ln>
                <a:solidFill>
                  <a:srgbClr val="A9B7C6"/>
                </a:solidFill>
                <a:effectLst/>
                <a:latin typeface="JetBrains Mono"/>
              </a:rPr>
            </a:br>
            <a:r>
              <a:rPr kumimoji="0" lang="en-US" altLang="en-US" sz="2400" b="0" i="0" u="none" strike="noStrike" cap="none" normalizeH="0" baseline="0">
                <a:ln>
                  <a:noFill/>
                </a:ln>
                <a:solidFill>
                  <a:srgbClr val="A9B7C6"/>
                </a:solidFill>
                <a:effectLst/>
                <a:latin typeface="JetBrains Mono"/>
              </a:rPr>
              <a:t>x = l * </a:t>
            </a:r>
            <a:r>
              <a:rPr kumimoji="0" lang="en-US" altLang="en-US" sz="2400" b="0" i="0" u="none" strike="noStrike" cap="none" normalizeH="0" baseline="0">
                <a:ln>
                  <a:noFill/>
                </a:ln>
                <a:solidFill>
                  <a:srgbClr val="6897BB"/>
                </a:solidFill>
                <a:effectLst/>
                <a:latin typeface="JetBrains Mono"/>
              </a:rPr>
              <a:t>3</a:t>
            </a:r>
            <a:br>
              <a:rPr kumimoji="0" lang="en-US" altLang="en-US" sz="2400" b="0" i="0" u="none" strike="noStrike" cap="none" normalizeH="0" baseline="0">
                <a:ln>
                  <a:noFill/>
                </a:ln>
                <a:solidFill>
                  <a:srgbClr val="6897BB"/>
                </a:solidFill>
                <a:effectLst/>
                <a:latin typeface="JetBrains Mono"/>
              </a:rPr>
            </a:br>
            <a:r>
              <a:rPr kumimoji="0" lang="en-US" altLang="en-US" sz="2400" b="0" i="0" u="none" strike="noStrike" cap="none" normalizeH="0" baseline="0">
                <a:ln>
                  <a:noFill/>
                </a:ln>
                <a:solidFill>
                  <a:srgbClr val="8888C6"/>
                </a:solidFill>
                <a:effectLst/>
                <a:latin typeface="JetBrains Mono"/>
              </a:rPr>
              <a:t>print</a:t>
            </a:r>
            <a:r>
              <a:rPr kumimoji="0" lang="en-US" altLang="en-US" sz="2400" b="0" i="0" u="none" strike="noStrike" cap="none" normalizeH="0" baseline="0">
                <a:ln>
                  <a:noFill/>
                </a:ln>
                <a:solidFill>
                  <a:srgbClr val="A9B7C6"/>
                </a:solidFill>
                <a:effectLst/>
                <a:latin typeface="JetBrains Mono"/>
              </a:rPr>
              <a:t>(x)</a:t>
            </a:r>
            <a:endParaRPr kumimoji="0" lang="en-US" altLang="en-US" sz="54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C3FF7B2-D50B-45FC-9848-6DED1FFC0797}"/>
              </a:ext>
            </a:extLst>
          </p:cNvPr>
          <p:cNvSpPr txBox="1"/>
          <p:nvPr/>
        </p:nvSpPr>
        <p:spPr>
          <a:xfrm>
            <a:off x="5259162" y="3059668"/>
            <a:ext cx="6094638" cy="369332"/>
          </a:xfrm>
          <a:prstGeom prst="rect">
            <a:avLst/>
          </a:prstGeom>
          <a:noFill/>
        </p:spPr>
        <p:txBody>
          <a:bodyPr wrap="square">
            <a:spAutoFit/>
          </a:bodyPr>
          <a:lstStyle/>
          <a:p>
            <a:r>
              <a:rPr lang="en-US" dirty="0"/>
              <a:t>['a', 'b', 'c', 'a', 'b', 'c', 'a', 'b', 'c']</a:t>
            </a:r>
          </a:p>
        </p:txBody>
      </p:sp>
    </p:spTree>
    <p:extLst>
      <p:ext uri="{BB962C8B-B14F-4D97-AF65-F5344CB8AC3E}">
        <p14:creationId xmlns:p14="http://schemas.microsoft.com/office/powerpoint/2010/main" val="199579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ED30-2B84-4D04-93DC-615D80F05DA4}"/>
              </a:ext>
            </a:extLst>
          </p:cNvPr>
          <p:cNvSpPr>
            <a:spLocks noGrp="1"/>
          </p:cNvSpPr>
          <p:nvPr>
            <p:ph type="title"/>
          </p:nvPr>
        </p:nvSpPr>
        <p:spPr/>
        <p:txBody>
          <a:bodyPr/>
          <a:lstStyle/>
          <a:p>
            <a:r>
              <a:rPr lang="en-US" dirty="0"/>
              <a:t>Reminders</a:t>
            </a:r>
          </a:p>
        </p:txBody>
      </p:sp>
      <p:sp>
        <p:nvSpPr>
          <p:cNvPr id="3" name="Content Placeholder 2">
            <a:extLst>
              <a:ext uri="{FF2B5EF4-FFF2-40B4-BE49-F238E27FC236}">
                <a16:creationId xmlns:a16="http://schemas.microsoft.com/office/drawing/2014/main" id="{CBCB57F9-1E7C-4C52-9AEB-610401C0067E}"/>
              </a:ext>
            </a:extLst>
          </p:cNvPr>
          <p:cNvSpPr>
            <a:spLocks noGrp="1"/>
          </p:cNvSpPr>
          <p:nvPr>
            <p:ph idx="1"/>
          </p:nvPr>
        </p:nvSpPr>
        <p:spPr/>
        <p:txBody>
          <a:bodyPr/>
          <a:lstStyle/>
          <a:p>
            <a:r>
              <a:rPr lang="en-US" dirty="0"/>
              <a:t>Homework 5 due tomorrow</a:t>
            </a:r>
          </a:p>
        </p:txBody>
      </p:sp>
    </p:spTree>
    <p:extLst>
      <p:ext uri="{BB962C8B-B14F-4D97-AF65-F5344CB8AC3E}">
        <p14:creationId xmlns:p14="http://schemas.microsoft.com/office/powerpoint/2010/main" val="3609311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F604-6800-4C61-8E59-9AB4914A1834}"/>
              </a:ext>
            </a:extLst>
          </p:cNvPr>
          <p:cNvSpPr>
            <a:spLocks noGrp="1"/>
          </p:cNvSpPr>
          <p:nvPr>
            <p:ph type="title"/>
          </p:nvPr>
        </p:nvSpPr>
        <p:spPr/>
        <p:txBody>
          <a:bodyPr/>
          <a:lstStyle/>
          <a:p>
            <a:r>
              <a:rPr lang="en-US" dirty="0"/>
              <a:t>Squaring the Elements in a List</a:t>
            </a:r>
          </a:p>
        </p:txBody>
      </p:sp>
      <p:sp>
        <p:nvSpPr>
          <p:cNvPr id="4" name="Rectangle 1">
            <a:extLst>
              <a:ext uri="{FF2B5EF4-FFF2-40B4-BE49-F238E27FC236}">
                <a16:creationId xmlns:a16="http://schemas.microsoft.com/office/drawing/2014/main" id="{C70ABB22-67EC-43E4-85F2-A6F2D56B2091}"/>
              </a:ext>
            </a:extLst>
          </p:cNvPr>
          <p:cNvSpPr>
            <a:spLocks noChangeArrowheads="1"/>
          </p:cNvSpPr>
          <p:nvPr/>
        </p:nvSpPr>
        <p:spPr bwMode="auto">
          <a:xfrm>
            <a:off x="769327" y="1940690"/>
            <a:ext cx="3466013"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A9B7C6"/>
                </a:solidFill>
                <a:effectLst/>
                <a:latin typeface="JetBrains Mono"/>
              </a:rPr>
              <a:t>A = [</a:t>
            </a:r>
            <a:r>
              <a:rPr kumimoji="0" lang="en-US" altLang="en-US" sz="3600" b="0" i="0" u="none" strike="noStrike" cap="none" normalizeH="0" baseline="0" dirty="0">
                <a:ln>
                  <a:noFill/>
                </a:ln>
                <a:solidFill>
                  <a:srgbClr val="6897BB"/>
                </a:solidFill>
                <a:effectLst/>
                <a:latin typeface="JetBrains Mono"/>
              </a:rPr>
              <a:t>1</a:t>
            </a:r>
            <a:r>
              <a:rPr kumimoji="0" lang="en-US" altLang="en-US" sz="3600" b="0" i="0" u="none" strike="noStrike" cap="none" normalizeH="0" baseline="0" dirty="0">
                <a:ln>
                  <a:noFill/>
                </a:ln>
                <a:solidFill>
                  <a:srgbClr val="CC7832"/>
                </a:solidFill>
                <a:effectLst/>
                <a:latin typeface="JetBrains Mono"/>
              </a:rPr>
              <a:t>, </a:t>
            </a:r>
            <a:r>
              <a:rPr kumimoji="0" lang="en-US" altLang="en-US" sz="3600" b="0" i="0" u="none" strike="noStrike" cap="none" normalizeH="0" baseline="0" dirty="0">
                <a:ln>
                  <a:noFill/>
                </a:ln>
                <a:solidFill>
                  <a:srgbClr val="6897BB"/>
                </a:solidFill>
                <a:effectLst/>
                <a:latin typeface="JetBrains Mono"/>
              </a:rPr>
              <a:t>2</a:t>
            </a:r>
            <a:r>
              <a:rPr kumimoji="0" lang="en-US" altLang="en-US" sz="3600" b="0" i="0" u="none" strike="noStrike" cap="none" normalizeH="0" baseline="0" dirty="0">
                <a:ln>
                  <a:noFill/>
                </a:ln>
                <a:solidFill>
                  <a:srgbClr val="CC7832"/>
                </a:solidFill>
                <a:effectLst/>
                <a:latin typeface="JetBrains Mono"/>
              </a:rPr>
              <a:t>, </a:t>
            </a:r>
            <a:r>
              <a:rPr kumimoji="0" lang="en-US" altLang="en-US" sz="3600" b="0" i="0" u="none" strike="noStrike" cap="none" normalizeH="0" baseline="0" dirty="0">
                <a:ln>
                  <a:noFill/>
                </a:ln>
                <a:solidFill>
                  <a:srgbClr val="6897BB"/>
                </a:solidFill>
                <a:effectLst/>
                <a:latin typeface="JetBrains Mono"/>
              </a:rPr>
              <a:t>3</a:t>
            </a:r>
            <a:r>
              <a:rPr kumimoji="0" lang="en-US" altLang="en-US" sz="3600" b="0" i="0" u="none" strike="noStrike" cap="none" normalizeH="0" baseline="0" dirty="0">
                <a:ln>
                  <a:noFill/>
                </a:ln>
                <a:solidFill>
                  <a:srgbClr val="CC7832"/>
                </a:solidFill>
                <a:effectLst/>
                <a:latin typeface="JetBrains Mono"/>
              </a:rPr>
              <a:t>, </a:t>
            </a:r>
            <a:r>
              <a:rPr kumimoji="0" lang="en-US" altLang="en-US" sz="3600" b="0" i="0" u="none" strike="noStrike" cap="none" normalizeH="0" baseline="0" dirty="0">
                <a:ln>
                  <a:noFill/>
                </a:ln>
                <a:solidFill>
                  <a:srgbClr val="6897BB"/>
                </a:solidFill>
                <a:effectLst/>
                <a:latin typeface="JetBrains Mono"/>
              </a:rPr>
              <a:t>4</a:t>
            </a:r>
            <a:r>
              <a:rPr kumimoji="0" lang="en-US" altLang="en-US" sz="3600" b="0" i="0" u="none" strike="noStrike" cap="none" normalizeH="0" baseline="0" dirty="0">
                <a:ln>
                  <a:noFill/>
                </a:ln>
                <a:solidFill>
                  <a:srgbClr val="A9B7C6"/>
                </a:solidFill>
                <a:effectLst/>
                <a:latin typeface="JetBrains Mono"/>
              </a:rPr>
              <a:t>]</a:t>
            </a:r>
            <a:br>
              <a:rPr kumimoji="0" lang="en-US" altLang="en-US" sz="3600" b="0" i="0" u="none" strike="noStrike" cap="none" normalizeH="0" baseline="0" dirty="0">
                <a:ln>
                  <a:noFill/>
                </a:ln>
                <a:solidFill>
                  <a:srgbClr val="A9B7C6"/>
                </a:solidFill>
                <a:effectLst/>
                <a:latin typeface="JetBrains Mono"/>
              </a:rPr>
            </a:br>
            <a:br>
              <a:rPr kumimoji="0" lang="en-US" altLang="en-US" sz="3600" b="0" i="0" u="none" strike="noStrike" cap="none" normalizeH="0" baseline="0" dirty="0">
                <a:ln>
                  <a:noFill/>
                </a:ln>
                <a:solidFill>
                  <a:srgbClr val="A9B7C6"/>
                </a:solidFill>
                <a:effectLst/>
                <a:latin typeface="JetBrains Mono"/>
              </a:rPr>
            </a:br>
            <a:r>
              <a:rPr kumimoji="0" lang="en-US" altLang="en-US" sz="3600" b="0" i="0" u="none" strike="noStrike" cap="none" normalizeH="0" baseline="0" dirty="0">
                <a:ln>
                  <a:noFill/>
                </a:ln>
                <a:solidFill>
                  <a:srgbClr val="A9B7C6"/>
                </a:solidFill>
                <a:effectLst/>
                <a:latin typeface="JetBrains Mono"/>
              </a:rPr>
              <a:t>B = []</a:t>
            </a:r>
            <a:br>
              <a:rPr kumimoji="0" lang="en-US" altLang="en-US" sz="3600" b="0" i="0" u="none" strike="noStrike" cap="none" normalizeH="0" baseline="0" dirty="0">
                <a:ln>
                  <a:noFill/>
                </a:ln>
                <a:solidFill>
                  <a:srgbClr val="A9B7C6"/>
                </a:solidFill>
                <a:effectLst/>
                <a:latin typeface="JetBrains Mono"/>
              </a:rPr>
            </a:br>
            <a:r>
              <a:rPr kumimoji="0" lang="en-US" altLang="en-US" sz="3600" b="0" i="0" u="none" strike="noStrike" cap="none" normalizeH="0" baseline="0" dirty="0">
                <a:ln>
                  <a:noFill/>
                </a:ln>
                <a:solidFill>
                  <a:srgbClr val="CC7832"/>
                </a:solidFill>
                <a:effectLst/>
                <a:latin typeface="JetBrains Mono"/>
              </a:rPr>
              <a:t>for </a:t>
            </a:r>
            <a:r>
              <a:rPr kumimoji="0" lang="en-US" altLang="en-US" sz="3600" b="0" i="0" u="none" strike="noStrike" cap="none" normalizeH="0" baseline="0" dirty="0" err="1">
                <a:ln>
                  <a:noFill/>
                </a:ln>
                <a:solidFill>
                  <a:srgbClr val="A9B7C6"/>
                </a:solidFill>
                <a:effectLst/>
                <a:latin typeface="JetBrains Mono"/>
              </a:rPr>
              <a:t>i</a:t>
            </a:r>
            <a:r>
              <a:rPr kumimoji="0" lang="en-US" altLang="en-US" sz="3600" b="0" i="0" u="none" strike="noStrike" cap="none" normalizeH="0" baseline="0" dirty="0">
                <a:ln>
                  <a:noFill/>
                </a:ln>
                <a:solidFill>
                  <a:srgbClr val="A9B7C6"/>
                </a:solidFill>
                <a:effectLst/>
                <a:latin typeface="JetBrains Mono"/>
              </a:rPr>
              <a:t> </a:t>
            </a:r>
            <a:r>
              <a:rPr kumimoji="0" lang="en-US" altLang="en-US" sz="3600" b="0" i="0" u="none" strike="noStrike" cap="none" normalizeH="0" baseline="0" dirty="0">
                <a:ln>
                  <a:noFill/>
                </a:ln>
                <a:solidFill>
                  <a:srgbClr val="CC7832"/>
                </a:solidFill>
                <a:effectLst/>
                <a:latin typeface="JetBrains Mono"/>
              </a:rPr>
              <a:t>in </a:t>
            </a:r>
            <a:r>
              <a:rPr kumimoji="0" lang="en-US" altLang="en-US" sz="3600" b="0" i="0" u="none" strike="noStrike" cap="none" normalizeH="0" baseline="0" dirty="0">
                <a:ln>
                  <a:noFill/>
                </a:ln>
                <a:solidFill>
                  <a:srgbClr val="A9B7C6"/>
                </a:solidFill>
                <a:effectLst/>
                <a:latin typeface="JetBrains Mono"/>
              </a:rPr>
              <a:t>A:</a:t>
            </a:r>
            <a:br>
              <a:rPr kumimoji="0" lang="en-US" altLang="en-US" sz="3600" b="0" i="0" u="none" strike="noStrike" cap="none" normalizeH="0" baseline="0" dirty="0">
                <a:ln>
                  <a:noFill/>
                </a:ln>
                <a:solidFill>
                  <a:srgbClr val="A9B7C6"/>
                </a:solidFill>
                <a:effectLst/>
                <a:latin typeface="JetBrains Mono"/>
              </a:rPr>
            </a:br>
            <a:r>
              <a:rPr kumimoji="0" lang="en-US" altLang="en-US" sz="3600" b="0" i="0" u="none" strike="noStrike" cap="none" normalizeH="0" baseline="0" dirty="0">
                <a:ln>
                  <a:noFill/>
                </a:ln>
                <a:solidFill>
                  <a:srgbClr val="A9B7C6"/>
                </a:solidFill>
                <a:effectLst/>
                <a:latin typeface="JetBrains Mono"/>
              </a:rPr>
              <a:t>    </a:t>
            </a:r>
            <a:r>
              <a:rPr kumimoji="0" lang="en-US" altLang="en-US" sz="3600" b="0" i="0" u="none" strike="noStrike" cap="none" normalizeH="0" baseline="0" dirty="0" err="1">
                <a:ln>
                  <a:noFill/>
                </a:ln>
                <a:solidFill>
                  <a:srgbClr val="A9B7C6"/>
                </a:solidFill>
                <a:effectLst/>
                <a:latin typeface="JetBrains Mono"/>
              </a:rPr>
              <a:t>B.append</a:t>
            </a:r>
            <a:r>
              <a:rPr kumimoji="0" lang="en-US" altLang="en-US" sz="3600" b="0" i="0" u="none" strike="noStrike" cap="none" normalizeH="0" baseline="0" dirty="0">
                <a:ln>
                  <a:noFill/>
                </a:ln>
                <a:solidFill>
                  <a:srgbClr val="A9B7C6"/>
                </a:solidFill>
                <a:effectLst/>
                <a:latin typeface="JetBrains Mono"/>
              </a:rPr>
              <a:t>(</a:t>
            </a:r>
            <a:r>
              <a:rPr kumimoji="0" lang="en-US" altLang="en-US" sz="3600" b="0" i="0" u="none" strike="noStrike" cap="none" normalizeH="0" baseline="0" dirty="0" err="1">
                <a:ln>
                  <a:noFill/>
                </a:ln>
                <a:solidFill>
                  <a:srgbClr val="A9B7C6"/>
                </a:solidFill>
                <a:effectLst/>
                <a:latin typeface="JetBrains Mono"/>
              </a:rPr>
              <a:t>i</a:t>
            </a:r>
            <a:r>
              <a:rPr kumimoji="0" lang="en-US" altLang="en-US" sz="3600" b="0" i="0" u="none" strike="noStrike" cap="none" normalizeH="0" baseline="0" dirty="0">
                <a:ln>
                  <a:noFill/>
                </a:ln>
                <a:solidFill>
                  <a:srgbClr val="A9B7C6"/>
                </a:solidFill>
                <a:effectLst/>
                <a:latin typeface="JetBrains Mono"/>
              </a:rPr>
              <a:t>**</a:t>
            </a:r>
            <a:r>
              <a:rPr kumimoji="0" lang="en-US" altLang="en-US" sz="3600" b="0" i="0" u="none" strike="noStrike" cap="none" normalizeH="0" baseline="0" dirty="0">
                <a:ln>
                  <a:noFill/>
                </a:ln>
                <a:solidFill>
                  <a:srgbClr val="6897BB"/>
                </a:solidFill>
                <a:effectLst/>
                <a:latin typeface="JetBrains Mono"/>
              </a:rPr>
              <a:t>2</a:t>
            </a:r>
            <a:r>
              <a:rPr kumimoji="0" lang="en-US" altLang="en-US" sz="3600" b="0" i="0" u="none" strike="noStrike" cap="none" normalizeH="0" baseline="0" dirty="0">
                <a:ln>
                  <a:noFill/>
                </a:ln>
                <a:solidFill>
                  <a:srgbClr val="A9B7C6"/>
                </a:solidFill>
                <a:effectLst/>
                <a:latin typeface="JetBrains Mono"/>
              </a:rPr>
              <a:t>)</a:t>
            </a:r>
            <a:endParaRPr kumimoji="0" lang="en-US" altLang="en-US" sz="72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40B437BD-F124-4843-BAB6-62F368A42240}"/>
              </a:ext>
            </a:extLst>
          </p:cNvPr>
          <p:cNvSpPr>
            <a:spLocks noChangeArrowheads="1"/>
          </p:cNvSpPr>
          <p:nvPr/>
        </p:nvSpPr>
        <p:spPr bwMode="auto">
          <a:xfrm>
            <a:off x="6932735" y="1940690"/>
            <a:ext cx="3627853"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A9B7C6"/>
                </a:solidFill>
                <a:effectLst/>
                <a:latin typeface="JetBrains Mono"/>
              </a:rPr>
              <a:t>B = [</a:t>
            </a:r>
            <a:r>
              <a:rPr kumimoji="0" lang="en-US" altLang="en-US" sz="3600" b="0" i="0" u="none" strike="noStrike" cap="none" normalizeH="0" baseline="0" dirty="0" err="1">
                <a:ln>
                  <a:noFill/>
                </a:ln>
                <a:solidFill>
                  <a:srgbClr val="A9B7C6"/>
                </a:solidFill>
                <a:effectLst/>
                <a:latin typeface="JetBrains Mono"/>
              </a:rPr>
              <a:t>i</a:t>
            </a:r>
            <a:r>
              <a:rPr kumimoji="0" lang="en-US" altLang="en-US" sz="3600" b="0" i="0" u="none" strike="noStrike" cap="none" normalizeH="0" baseline="0" dirty="0">
                <a:ln>
                  <a:noFill/>
                </a:ln>
                <a:solidFill>
                  <a:srgbClr val="A9B7C6"/>
                </a:solidFill>
                <a:effectLst/>
                <a:latin typeface="JetBrains Mono"/>
              </a:rPr>
              <a:t>**</a:t>
            </a:r>
            <a:r>
              <a:rPr kumimoji="0" lang="en-US" altLang="en-US" sz="3600" b="0" i="0" u="none" strike="noStrike" cap="none" normalizeH="0" baseline="0" dirty="0">
                <a:ln>
                  <a:noFill/>
                </a:ln>
                <a:solidFill>
                  <a:srgbClr val="6897BB"/>
                </a:solidFill>
                <a:effectLst/>
                <a:latin typeface="JetBrains Mono"/>
              </a:rPr>
              <a:t>2 </a:t>
            </a:r>
            <a:r>
              <a:rPr kumimoji="0" lang="en-US" altLang="en-US" sz="3600" b="0" i="0" u="none" strike="noStrike" cap="none" normalizeH="0" baseline="0" dirty="0">
                <a:ln>
                  <a:noFill/>
                </a:ln>
                <a:solidFill>
                  <a:srgbClr val="CC7832"/>
                </a:solidFill>
                <a:effectLst/>
                <a:latin typeface="JetBrains Mono"/>
              </a:rPr>
              <a:t>for </a:t>
            </a:r>
            <a:r>
              <a:rPr kumimoji="0" lang="en-US" altLang="en-US" sz="3600" b="0" i="0" u="none" strike="noStrike" cap="none" normalizeH="0" baseline="0" dirty="0" err="1">
                <a:ln>
                  <a:noFill/>
                </a:ln>
                <a:solidFill>
                  <a:srgbClr val="A9B7C6"/>
                </a:solidFill>
                <a:effectLst/>
                <a:latin typeface="JetBrains Mono"/>
              </a:rPr>
              <a:t>i</a:t>
            </a:r>
            <a:r>
              <a:rPr kumimoji="0" lang="en-US" altLang="en-US" sz="3600" b="0" i="0" u="none" strike="noStrike" cap="none" normalizeH="0" baseline="0" dirty="0">
                <a:ln>
                  <a:noFill/>
                </a:ln>
                <a:solidFill>
                  <a:srgbClr val="A9B7C6"/>
                </a:solidFill>
                <a:effectLst/>
                <a:latin typeface="JetBrains Mono"/>
              </a:rPr>
              <a:t> </a:t>
            </a:r>
            <a:r>
              <a:rPr kumimoji="0" lang="en-US" altLang="en-US" sz="3600" b="0" i="0" u="none" strike="noStrike" cap="none" normalizeH="0" baseline="0" dirty="0">
                <a:ln>
                  <a:noFill/>
                </a:ln>
                <a:solidFill>
                  <a:srgbClr val="CC7832"/>
                </a:solidFill>
                <a:effectLst/>
                <a:latin typeface="JetBrains Mono"/>
              </a:rPr>
              <a:t>in </a:t>
            </a:r>
            <a:r>
              <a:rPr kumimoji="0" lang="en-US" altLang="en-US" sz="3600" b="0" i="0" u="none" strike="noStrike" cap="none" normalizeH="0" baseline="0" dirty="0">
                <a:ln>
                  <a:noFill/>
                </a:ln>
                <a:solidFill>
                  <a:srgbClr val="A9B7C6"/>
                </a:solidFill>
                <a:effectLst/>
                <a:latin typeface="JetBrains Mono"/>
              </a:rPr>
              <a:t>A]</a:t>
            </a:r>
            <a:endParaRPr kumimoji="0" lang="en-US" altLang="en-US" sz="7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6736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A45C-5FD9-4DB5-82B2-F3D956F81413}"/>
              </a:ext>
            </a:extLst>
          </p:cNvPr>
          <p:cNvSpPr>
            <a:spLocks noGrp="1"/>
          </p:cNvSpPr>
          <p:nvPr>
            <p:ph type="title"/>
          </p:nvPr>
        </p:nvSpPr>
        <p:spPr/>
        <p:txBody>
          <a:bodyPr/>
          <a:lstStyle/>
          <a:p>
            <a:r>
              <a:rPr lang="en-US" dirty="0"/>
              <a:t>With Conditions</a:t>
            </a:r>
          </a:p>
        </p:txBody>
      </p:sp>
      <p:sp>
        <p:nvSpPr>
          <p:cNvPr id="4" name="Rectangle 1">
            <a:extLst>
              <a:ext uri="{FF2B5EF4-FFF2-40B4-BE49-F238E27FC236}">
                <a16:creationId xmlns:a16="http://schemas.microsoft.com/office/drawing/2014/main" id="{9C8DF428-1803-4FDF-8F2A-AA45CED3837F}"/>
              </a:ext>
            </a:extLst>
          </p:cNvPr>
          <p:cNvSpPr>
            <a:spLocks noChangeArrowheads="1"/>
          </p:cNvSpPr>
          <p:nvPr/>
        </p:nvSpPr>
        <p:spPr bwMode="auto">
          <a:xfrm>
            <a:off x="759278" y="1400474"/>
            <a:ext cx="5213735"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A9B7C6"/>
                </a:solidFill>
                <a:effectLst/>
                <a:latin typeface="JetBrains Mono"/>
              </a:rPr>
              <a:t>A = </a:t>
            </a:r>
            <a:r>
              <a:rPr kumimoji="0" lang="en-US" altLang="en-US" sz="2800" b="0" i="0" u="none" strike="noStrike" cap="none" normalizeH="0" baseline="0" dirty="0">
                <a:ln>
                  <a:noFill/>
                </a:ln>
                <a:solidFill>
                  <a:srgbClr val="8888C6"/>
                </a:solidFill>
                <a:effectLst/>
                <a:latin typeface="JetBrains Mono"/>
              </a:rPr>
              <a:t>range</a:t>
            </a:r>
            <a:r>
              <a:rPr kumimoji="0" lang="en-US" altLang="en-US" sz="2800" b="0" i="0" u="none" strike="noStrike" cap="none" normalizeH="0" baseline="0" dirty="0">
                <a:ln>
                  <a:noFill/>
                </a:ln>
                <a:solidFill>
                  <a:srgbClr val="A9B7C6"/>
                </a:solidFill>
                <a:effectLst/>
                <a:latin typeface="JetBrains Mono"/>
              </a:rPr>
              <a:t>(</a:t>
            </a:r>
            <a:r>
              <a:rPr kumimoji="0" lang="en-US" altLang="en-US" sz="2800" b="0" i="0" u="none" strike="noStrike" cap="none" normalizeH="0" baseline="0" dirty="0">
                <a:ln>
                  <a:noFill/>
                </a:ln>
                <a:solidFill>
                  <a:srgbClr val="6897BB"/>
                </a:solidFill>
                <a:effectLst/>
                <a:latin typeface="JetBrains Mono"/>
              </a:rPr>
              <a:t>11</a:t>
            </a:r>
            <a:r>
              <a:rPr kumimoji="0" lang="en-US" altLang="en-US" sz="2800" b="0" i="0" u="none" strike="noStrike" cap="none" normalizeH="0" baseline="0" dirty="0">
                <a:ln>
                  <a:noFill/>
                </a:ln>
                <a:solidFill>
                  <a:srgbClr val="A9B7C6"/>
                </a:solidFill>
                <a:effectLst/>
                <a:latin typeface="JetBrains Mono"/>
              </a:rPr>
              <a:t>)</a:t>
            </a:r>
            <a:br>
              <a:rPr kumimoji="0" lang="en-US" altLang="en-US" sz="2800" b="0" i="0" u="none" strike="noStrike" cap="none" normalizeH="0" baseline="0" dirty="0">
                <a:ln>
                  <a:noFill/>
                </a:ln>
                <a:solidFill>
                  <a:srgbClr val="A9B7C6"/>
                </a:solidFill>
                <a:effectLst/>
                <a:latin typeface="JetBrains Mono"/>
              </a:rPr>
            </a:br>
            <a:br>
              <a:rPr kumimoji="0" lang="en-US" altLang="en-US" sz="2800" b="0" i="0" u="none" strike="noStrike" cap="none" normalizeH="0" baseline="0" dirty="0">
                <a:ln>
                  <a:noFill/>
                </a:ln>
                <a:solidFill>
                  <a:srgbClr val="A9B7C6"/>
                </a:solidFill>
                <a:effectLst/>
                <a:latin typeface="JetBrains Mono"/>
              </a:rPr>
            </a:br>
            <a:br>
              <a:rPr kumimoji="0" lang="en-US" altLang="en-US" sz="2800" b="0" i="0" u="none" strike="noStrike" cap="none" normalizeH="0" baseline="0" dirty="0">
                <a:ln>
                  <a:noFill/>
                </a:ln>
                <a:solidFill>
                  <a:srgbClr val="A9B7C6"/>
                </a:solidFill>
                <a:effectLst/>
                <a:latin typeface="JetBrains Mono"/>
              </a:rPr>
            </a:br>
            <a:r>
              <a:rPr kumimoji="0" lang="en-US" altLang="en-US" sz="2800" b="0" i="0" u="none" strike="noStrike" cap="none" normalizeH="0" baseline="0" dirty="0">
                <a:ln>
                  <a:noFill/>
                </a:ln>
                <a:solidFill>
                  <a:srgbClr val="A9B7C6"/>
                </a:solidFill>
                <a:effectLst/>
                <a:latin typeface="JetBrains Mono"/>
              </a:rPr>
              <a:t>B = [</a:t>
            </a:r>
            <a:r>
              <a:rPr kumimoji="0" lang="en-US" altLang="en-US" sz="2800" b="0" i="0" u="none" strike="noStrike" cap="none" normalizeH="0" baseline="0" dirty="0" err="1">
                <a:ln>
                  <a:noFill/>
                </a:ln>
                <a:solidFill>
                  <a:srgbClr val="A9B7C6"/>
                </a:solidFill>
                <a:effectLst/>
                <a:latin typeface="JetBrains Mono"/>
              </a:rPr>
              <a:t>i</a:t>
            </a:r>
            <a:r>
              <a:rPr kumimoji="0" lang="en-US" altLang="en-US" sz="2800" b="0" i="0" u="none" strike="noStrike" cap="none" normalizeH="0" baseline="0" dirty="0">
                <a:ln>
                  <a:noFill/>
                </a:ln>
                <a:solidFill>
                  <a:srgbClr val="A9B7C6"/>
                </a:solidFill>
                <a:effectLst/>
                <a:latin typeface="JetBrains Mono"/>
              </a:rPr>
              <a:t>**</a:t>
            </a:r>
            <a:r>
              <a:rPr kumimoji="0" lang="en-US" altLang="en-US" sz="2800" b="0" i="0" u="none" strike="noStrike" cap="none" normalizeH="0" baseline="0" dirty="0">
                <a:ln>
                  <a:noFill/>
                </a:ln>
                <a:solidFill>
                  <a:srgbClr val="6897BB"/>
                </a:solidFill>
                <a:effectLst/>
                <a:latin typeface="JetBrains Mono"/>
              </a:rPr>
              <a:t>2 </a:t>
            </a:r>
            <a:r>
              <a:rPr kumimoji="0" lang="en-US" altLang="en-US" sz="2800" b="0" i="0" u="none" strike="noStrike" cap="none" normalizeH="0" baseline="0" dirty="0">
                <a:ln>
                  <a:noFill/>
                </a:ln>
                <a:solidFill>
                  <a:srgbClr val="CC7832"/>
                </a:solidFill>
                <a:effectLst/>
                <a:latin typeface="JetBrains Mono"/>
              </a:rPr>
              <a:t>if </a:t>
            </a:r>
            <a:r>
              <a:rPr kumimoji="0" lang="en-US" altLang="en-US" sz="2800" b="0" i="0" u="none" strike="noStrike" cap="none" normalizeH="0" baseline="0" dirty="0">
                <a:ln>
                  <a:noFill/>
                </a:ln>
                <a:solidFill>
                  <a:srgbClr val="A9B7C6"/>
                </a:solidFill>
                <a:effectLst/>
                <a:latin typeface="JetBrains Mono"/>
              </a:rPr>
              <a:t>i%</a:t>
            </a:r>
            <a:r>
              <a:rPr kumimoji="0" lang="en-US" altLang="en-US" sz="2800" b="0" i="0" u="none" strike="noStrike" cap="none" normalizeH="0" baseline="0" dirty="0">
                <a:ln>
                  <a:noFill/>
                </a:ln>
                <a:solidFill>
                  <a:srgbClr val="6897BB"/>
                </a:solidFill>
                <a:effectLst/>
                <a:latin typeface="JetBrains Mono"/>
              </a:rPr>
              <a:t>2</a:t>
            </a:r>
            <a:r>
              <a:rPr kumimoji="0" lang="en-US" altLang="en-US" sz="2800" b="0" i="0" u="none" strike="noStrike" cap="none" normalizeH="0" baseline="0" dirty="0">
                <a:ln>
                  <a:noFill/>
                </a:ln>
                <a:solidFill>
                  <a:srgbClr val="A9B7C6"/>
                </a:solidFill>
                <a:effectLst/>
                <a:latin typeface="JetBrains Mono"/>
              </a:rPr>
              <a:t>==</a:t>
            </a:r>
            <a:r>
              <a:rPr kumimoji="0" lang="en-US" altLang="en-US" sz="2800" b="0" i="0" u="none" strike="noStrike" cap="none" normalizeH="0" baseline="0" dirty="0">
                <a:ln>
                  <a:noFill/>
                </a:ln>
                <a:solidFill>
                  <a:srgbClr val="6897BB"/>
                </a:solidFill>
                <a:effectLst/>
                <a:latin typeface="JetBrains Mono"/>
              </a:rPr>
              <a:t>0 </a:t>
            </a:r>
            <a:r>
              <a:rPr kumimoji="0" lang="en-US" altLang="en-US" sz="2800" b="0" i="0" u="none" strike="noStrike" cap="none" normalizeH="0" baseline="0" dirty="0">
                <a:ln>
                  <a:noFill/>
                </a:ln>
                <a:solidFill>
                  <a:srgbClr val="CC7832"/>
                </a:solidFill>
                <a:effectLst/>
                <a:latin typeface="JetBrains Mono"/>
              </a:rPr>
              <a:t>else </a:t>
            </a:r>
            <a:r>
              <a:rPr kumimoji="0" lang="en-US" altLang="en-US" sz="2800" b="0" i="0" u="none" strike="noStrike" cap="none" normalizeH="0" baseline="0" dirty="0">
                <a:ln>
                  <a:noFill/>
                </a:ln>
                <a:solidFill>
                  <a:srgbClr val="6897BB"/>
                </a:solidFill>
                <a:effectLst/>
                <a:latin typeface="JetBrains Mono"/>
              </a:rPr>
              <a:t>0 </a:t>
            </a:r>
            <a:r>
              <a:rPr kumimoji="0" lang="en-US" altLang="en-US" sz="2800" b="0" i="0" u="none" strike="noStrike" cap="none" normalizeH="0" baseline="0" dirty="0">
                <a:ln>
                  <a:noFill/>
                </a:ln>
                <a:solidFill>
                  <a:srgbClr val="CC7832"/>
                </a:solidFill>
                <a:effectLst/>
                <a:latin typeface="JetBrains Mono"/>
              </a:rPr>
              <a:t>for </a:t>
            </a:r>
            <a:r>
              <a:rPr kumimoji="0" lang="en-US" altLang="en-US" sz="2800" b="0" i="0" u="none" strike="noStrike" cap="none" normalizeH="0" baseline="0" dirty="0" err="1">
                <a:ln>
                  <a:noFill/>
                </a:ln>
                <a:solidFill>
                  <a:srgbClr val="A9B7C6"/>
                </a:solidFill>
                <a:effectLst/>
                <a:latin typeface="JetBrains Mono"/>
              </a:rPr>
              <a:t>i</a:t>
            </a:r>
            <a:r>
              <a:rPr kumimoji="0" lang="en-US" altLang="en-US" sz="2800" b="0" i="0" u="none" strike="noStrike" cap="none" normalizeH="0" baseline="0" dirty="0">
                <a:ln>
                  <a:noFill/>
                </a:ln>
                <a:solidFill>
                  <a:srgbClr val="A9B7C6"/>
                </a:solidFill>
                <a:effectLst/>
                <a:latin typeface="JetBrains Mono"/>
              </a:rPr>
              <a:t> </a:t>
            </a:r>
            <a:r>
              <a:rPr kumimoji="0" lang="en-US" altLang="en-US" sz="2800" b="0" i="0" u="none" strike="noStrike" cap="none" normalizeH="0" baseline="0" dirty="0">
                <a:ln>
                  <a:noFill/>
                </a:ln>
                <a:solidFill>
                  <a:srgbClr val="CC7832"/>
                </a:solidFill>
                <a:effectLst/>
                <a:latin typeface="JetBrains Mono"/>
              </a:rPr>
              <a:t>in </a:t>
            </a:r>
            <a:r>
              <a:rPr kumimoji="0" lang="en-US" altLang="en-US" sz="2800" b="0" i="0" u="none" strike="noStrike" cap="none" normalizeH="0" baseline="0" dirty="0">
                <a:ln>
                  <a:noFill/>
                </a:ln>
                <a:solidFill>
                  <a:srgbClr val="A9B7C6"/>
                </a:solidFill>
                <a:effectLst/>
                <a:latin typeface="JetBrains Mono"/>
              </a:rPr>
              <a:t>A]</a:t>
            </a:r>
            <a:br>
              <a:rPr kumimoji="0" lang="en-US" altLang="en-US" sz="2800" b="0" i="0" u="none" strike="noStrike" cap="none" normalizeH="0" baseline="0" dirty="0">
                <a:ln>
                  <a:noFill/>
                </a:ln>
                <a:solidFill>
                  <a:srgbClr val="A9B7C6"/>
                </a:solidFill>
                <a:effectLst/>
                <a:latin typeface="JetBrains Mono"/>
              </a:rPr>
            </a:br>
            <a:r>
              <a:rPr kumimoji="0" lang="en-US" altLang="en-US" sz="2800" b="0" i="0" u="none" strike="noStrike" cap="none" normalizeH="0" baseline="0" dirty="0">
                <a:ln>
                  <a:noFill/>
                </a:ln>
                <a:solidFill>
                  <a:srgbClr val="8888C6"/>
                </a:solidFill>
                <a:effectLst/>
                <a:latin typeface="JetBrains Mono"/>
              </a:rPr>
              <a:t>print</a:t>
            </a:r>
            <a:r>
              <a:rPr kumimoji="0" lang="en-US" altLang="en-US" sz="2800" b="0" i="0" u="none" strike="noStrike" cap="none" normalizeH="0" baseline="0" dirty="0">
                <a:ln>
                  <a:noFill/>
                </a:ln>
                <a:solidFill>
                  <a:srgbClr val="A9B7C6"/>
                </a:solidFill>
                <a:effectLst/>
                <a:latin typeface="JetBrains Mono"/>
              </a:rPr>
              <a:t>(B)</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589F849-F440-4966-928C-AD94D749C83D}"/>
              </a:ext>
            </a:extLst>
          </p:cNvPr>
          <p:cNvSpPr txBox="1"/>
          <p:nvPr/>
        </p:nvSpPr>
        <p:spPr>
          <a:xfrm>
            <a:off x="6419170" y="3121870"/>
            <a:ext cx="6094638" cy="369332"/>
          </a:xfrm>
          <a:prstGeom prst="rect">
            <a:avLst/>
          </a:prstGeom>
          <a:noFill/>
        </p:spPr>
        <p:txBody>
          <a:bodyPr wrap="square">
            <a:spAutoFit/>
          </a:bodyPr>
          <a:lstStyle/>
          <a:p>
            <a:r>
              <a:rPr lang="en-US" dirty="0"/>
              <a:t>[0, 0, 4, 0, 16, 0, 36, 0, 64, 0, 100]</a:t>
            </a:r>
          </a:p>
        </p:txBody>
      </p:sp>
    </p:spTree>
    <p:extLst>
      <p:ext uri="{BB962C8B-B14F-4D97-AF65-F5344CB8AC3E}">
        <p14:creationId xmlns:p14="http://schemas.microsoft.com/office/powerpoint/2010/main" val="3517883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81F08-E137-478A-BEAD-23ACD37AFCEF}"/>
              </a:ext>
            </a:extLst>
          </p:cNvPr>
          <p:cNvSpPr>
            <a:spLocks noGrp="1"/>
          </p:cNvSpPr>
          <p:nvPr>
            <p:ph type="title"/>
          </p:nvPr>
        </p:nvSpPr>
        <p:spPr/>
        <p:txBody>
          <a:bodyPr/>
          <a:lstStyle/>
          <a:p>
            <a:r>
              <a:rPr lang="en-US" dirty="0"/>
              <a:t>Nesting List Comprehensions</a:t>
            </a:r>
          </a:p>
        </p:txBody>
      </p:sp>
      <p:sp>
        <p:nvSpPr>
          <p:cNvPr id="4" name="Rectangle 1">
            <a:extLst>
              <a:ext uri="{FF2B5EF4-FFF2-40B4-BE49-F238E27FC236}">
                <a16:creationId xmlns:a16="http://schemas.microsoft.com/office/drawing/2014/main" id="{C334E6C0-FCE2-469C-B391-5DDFE012CE42}"/>
              </a:ext>
            </a:extLst>
          </p:cNvPr>
          <p:cNvSpPr>
            <a:spLocks noChangeArrowheads="1"/>
          </p:cNvSpPr>
          <p:nvPr/>
        </p:nvSpPr>
        <p:spPr bwMode="auto">
          <a:xfrm>
            <a:off x="759278" y="1556887"/>
            <a:ext cx="7142596"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A9B7C6"/>
                </a:solidFill>
                <a:effectLst/>
                <a:latin typeface="JetBrains Mono"/>
              </a:rPr>
              <a:t>A = </a:t>
            </a:r>
            <a:r>
              <a:rPr kumimoji="0" lang="en-US" altLang="en-US" sz="4000" b="0" i="0" u="none" strike="noStrike" cap="none" normalizeH="0" baseline="0" dirty="0">
                <a:ln>
                  <a:noFill/>
                </a:ln>
                <a:solidFill>
                  <a:srgbClr val="8888C6"/>
                </a:solidFill>
                <a:effectLst/>
                <a:latin typeface="JetBrains Mono"/>
              </a:rPr>
              <a:t>range</a:t>
            </a:r>
            <a:r>
              <a:rPr kumimoji="0" lang="en-US" altLang="en-US" sz="4000" b="0" i="0" u="none" strike="noStrike" cap="none" normalizeH="0" baseline="0" dirty="0">
                <a:ln>
                  <a:noFill/>
                </a:ln>
                <a:solidFill>
                  <a:srgbClr val="A9B7C6"/>
                </a:solidFill>
                <a:effectLst/>
                <a:latin typeface="JetBrains Mono"/>
              </a:rPr>
              <a:t>(</a:t>
            </a:r>
            <a:r>
              <a:rPr kumimoji="0" lang="en-US" altLang="en-US" sz="4000" b="0" i="0" u="none" strike="noStrike" cap="none" normalizeH="0" baseline="0" dirty="0">
                <a:ln>
                  <a:noFill/>
                </a:ln>
                <a:solidFill>
                  <a:srgbClr val="6897BB"/>
                </a:solidFill>
                <a:effectLst/>
                <a:latin typeface="JetBrains Mono"/>
              </a:rPr>
              <a:t>10</a:t>
            </a:r>
            <a:r>
              <a:rPr kumimoji="0" lang="en-US" altLang="en-US" sz="4000" b="0" i="0" u="none" strike="noStrike" cap="none" normalizeH="0" baseline="0" dirty="0">
                <a:ln>
                  <a:noFill/>
                </a:ln>
                <a:solidFill>
                  <a:srgbClr val="A9B7C6"/>
                </a:solidFill>
                <a:effectLst/>
                <a:latin typeface="JetBrains Mono"/>
              </a:rPr>
              <a:t>)</a:t>
            </a:r>
            <a:br>
              <a:rPr kumimoji="0" lang="en-US" altLang="en-US" sz="4000" b="0" i="0" u="none" strike="noStrike" cap="none" normalizeH="0" baseline="0" dirty="0">
                <a:ln>
                  <a:noFill/>
                </a:ln>
                <a:solidFill>
                  <a:srgbClr val="A9B7C6"/>
                </a:solidFill>
                <a:effectLst/>
                <a:latin typeface="JetBrains Mono"/>
              </a:rPr>
            </a:br>
            <a:r>
              <a:rPr kumimoji="0" lang="en-US" altLang="en-US" sz="4000" b="0" i="0" u="none" strike="noStrike" cap="none" normalizeH="0" baseline="0" dirty="0">
                <a:ln>
                  <a:noFill/>
                </a:ln>
                <a:solidFill>
                  <a:srgbClr val="A9B7C6"/>
                </a:solidFill>
                <a:effectLst/>
                <a:latin typeface="JetBrains Mono"/>
              </a:rPr>
              <a:t>B = </a:t>
            </a:r>
            <a:r>
              <a:rPr kumimoji="0" lang="en-US" altLang="en-US" sz="4000" b="0" i="0" u="none" strike="noStrike" cap="none" normalizeH="0" baseline="0" dirty="0">
                <a:ln>
                  <a:noFill/>
                </a:ln>
                <a:solidFill>
                  <a:srgbClr val="8888C6"/>
                </a:solidFill>
                <a:effectLst/>
                <a:latin typeface="JetBrains Mono"/>
              </a:rPr>
              <a:t>range</a:t>
            </a:r>
            <a:r>
              <a:rPr kumimoji="0" lang="en-US" altLang="en-US" sz="4000" b="0" i="0" u="none" strike="noStrike" cap="none" normalizeH="0" baseline="0" dirty="0">
                <a:ln>
                  <a:noFill/>
                </a:ln>
                <a:solidFill>
                  <a:srgbClr val="A9B7C6"/>
                </a:solidFill>
                <a:effectLst/>
                <a:latin typeface="JetBrains Mono"/>
              </a:rPr>
              <a:t>(</a:t>
            </a:r>
            <a:r>
              <a:rPr kumimoji="0" lang="en-US" altLang="en-US" sz="4000" b="0" i="0" u="none" strike="noStrike" cap="none" normalizeH="0" baseline="0" dirty="0">
                <a:ln>
                  <a:noFill/>
                </a:ln>
                <a:solidFill>
                  <a:srgbClr val="6897BB"/>
                </a:solidFill>
                <a:effectLst/>
                <a:latin typeface="JetBrains Mono"/>
              </a:rPr>
              <a:t>10</a:t>
            </a:r>
            <a:r>
              <a:rPr kumimoji="0" lang="en-US" altLang="en-US" sz="4000" b="0" i="0" u="none" strike="noStrike" cap="none" normalizeH="0" baseline="0" dirty="0">
                <a:ln>
                  <a:noFill/>
                </a:ln>
                <a:solidFill>
                  <a:srgbClr val="A9B7C6"/>
                </a:solidFill>
                <a:effectLst/>
                <a:latin typeface="JetBrains Mono"/>
              </a:rPr>
              <a:t>)</a:t>
            </a:r>
            <a:br>
              <a:rPr kumimoji="0" lang="en-US" altLang="en-US" sz="4000" b="0" i="0" u="none" strike="noStrike" cap="none" normalizeH="0" baseline="0" dirty="0">
                <a:ln>
                  <a:noFill/>
                </a:ln>
                <a:solidFill>
                  <a:srgbClr val="A9B7C6"/>
                </a:solidFill>
                <a:effectLst/>
                <a:latin typeface="JetBrains Mono"/>
              </a:rPr>
            </a:br>
            <a:br>
              <a:rPr kumimoji="0" lang="en-US" altLang="en-US" sz="4000" b="0" i="0" u="none" strike="noStrike" cap="none" normalizeH="0" baseline="0" dirty="0">
                <a:ln>
                  <a:noFill/>
                </a:ln>
                <a:solidFill>
                  <a:srgbClr val="A9B7C6"/>
                </a:solidFill>
                <a:effectLst/>
                <a:latin typeface="JetBrains Mono"/>
              </a:rPr>
            </a:br>
            <a:r>
              <a:rPr kumimoji="0" lang="en-US" altLang="en-US" sz="4000" b="0" i="0" u="none" strike="noStrike" cap="none" normalizeH="0" baseline="0" dirty="0">
                <a:ln>
                  <a:noFill/>
                </a:ln>
                <a:solidFill>
                  <a:srgbClr val="A9B7C6"/>
                </a:solidFill>
                <a:effectLst/>
                <a:latin typeface="JetBrains Mono"/>
              </a:rPr>
              <a:t>C = [[Ai * Bi </a:t>
            </a:r>
            <a:r>
              <a:rPr kumimoji="0" lang="en-US" altLang="en-US" sz="4000" b="0" i="0" u="none" strike="noStrike" cap="none" normalizeH="0" baseline="0" dirty="0">
                <a:ln>
                  <a:noFill/>
                </a:ln>
                <a:solidFill>
                  <a:srgbClr val="CC7832"/>
                </a:solidFill>
                <a:effectLst/>
                <a:latin typeface="JetBrains Mono"/>
              </a:rPr>
              <a:t>for </a:t>
            </a:r>
            <a:r>
              <a:rPr kumimoji="0" lang="en-US" altLang="en-US" sz="4000" b="0" i="0" u="none" strike="noStrike" cap="none" normalizeH="0" baseline="0" dirty="0">
                <a:ln>
                  <a:noFill/>
                </a:ln>
                <a:solidFill>
                  <a:srgbClr val="A9B7C6"/>
                </a:solidFill>
                <a:effectLst/>
                <a:latin typeface="JetBrains Mono"/>
              </a:rPr>
              <a:t>Ai </a:t>
            </a:r>
            <a:r>
              <a:rPr kumimoji="0" lang="en-US" altLang="en-US" sz="4000" b="0" i="0" u="none" strike="noStrike" cap="none" normalizeH="0" baseline="0" dirty="0">
                <a:ln>
                  <a:noFill/>
                </a:ln>
                <a:solidFill>
                  <a:srgbClr val="CC7832"/>
                </a:solidFill>
                <a:effectLst/>
                <a:latin typeface="JetBrains Mono"/>
              </a:rPr>
              <a:t>in </a:t>
            </a:r>
            <a:r>
              <a:rPr kumimoji="0" lang="en-US" altLang="en-US" sz="4000" b="0" i="0" u="none" strike="noStrike" cap="none" normalizeH="0" baseline="0" dirty="0">
                <a:ln>
                  <a:noFill/>
                </a:ln>
                <a:solidFill>
                  <a:srgbClr val="A9B7C6"/>
                </a:solidFill>
                <a:effectLst/>
                <a:latin typeface="JetBrains Mono"/>
              </a:rPr>
              <a:t>A] </a:t>
            </a:r>
            <a:r>
              <a:rPr kumimoji="0" lang="en-US" altLang="en-US" sz="4000" b="0" i="0" u="none" strike="noStrike" cap="none" normalizeH="0" baseline="0" dirty="0">
                <a:ln>
                  <a:noFill/>
                </a:ln>
                <a:solidFill>
                  <a:srgbClr val="CC7832"/>
                </a:solidFill>
                <a:effectLst/>
                <a:latin typeface="JetBrains Mono"/>
              </a:rPr>
              <a:t>for </a:t>
            </a:r>
            <a:r>
              <a:rPr kumimoji="0" lang="en-US" altLang="en-US" sz="4000" b="0" i="0" u="none" strike="noStrike" cap="none" normalizeH="0" baseline="0" dirty="0">
                <a:ln>
                  <a:noFill/>
                </a:ln>
                <a:solidFill>
                  <a:srgbClr val="A9B7C6"/>
                </a:solidFill>
                <a:effectLst/>
                <a:latin typeface="JetBrains Mono"/>
              </a:rPr>
              <a:t>Bi </a:t>
            </a:r>
            <a:r>
              <a:rPr kumimoji="0" lang="en-US" altLang="en-US" sz="4000" b="0" i="0" u="none" strike="noStrike" cap="none" normalizeH="0" baseline="0" dirty="0">
                <a:ln>
                  <a:noFill/>
                </a:ln>
                <a:solidFill>
                  <a:srgbClr val="CC7832"/>
                </a:solidFill>
                <a:effectLst/>
                <a:latin typeface="JetBrains Mono"/>
              </a:rPr>
              <a:t>in </a:t>
            </a:r>
            <a:r>
              <a:rPr kumimoji="0" lang="en-US" altLang="en-US" sz="4000" b="0" i="0" u="none" strike="noStrike" cap="none" normalizeH="0" baseline="0" dirty="0">
                <a:ln>
                  <a:noFill/>
                </a:ln>
                <a:solidFill>
                  <a:srgbClr val="A9B7C6"/>
                </a:solidFill>
                <a:effectLst/>
                <a:latin typeface="JetBrains Mono"/>
              </a:rPr>
              <a:t>B]</a:t>
            </a:r>
            <a:br>
              <a:rPr kumimoji="0" lang="en-US" altLang="en-US" sz="4000" b="0" i="0" u="none" strike="noStrike" cap="none" normalizeH="0" baseline="0" dirty="0">
                <a:ln>
                  <a:noFill/>
                </a:ln>
                <a:solidFill>
                  <a:srgbClr val="A9B7C6"/>
                </a:solidFill>
                <a:effectLst/>
                <a:latin typeface="JetBrains Mono"/>
              </a:rPr>
            </a:br>
            <a:br>
              <a:rPr kumimoji="0" lang="en-US" altLang="en-US" sz="4000" b="0" i="0" u="none" strike="noStrike" cap="none" normalizeH="0" baseline="0" dirty="0">
                <a:ln>
                  <a:noFill/>
                </a:ln>
                <a:solidFill>
                  <a:srgbClr val="A9B7C6"/>
                </a:solidFill>
                <a:effectLst/>
                <a:latin typeface="JetBrains Mono"/>
              </a:rPr>
            </a:br>
            <a:r>
              <a:rPr kumimoji="0" lang="en-US" altLang="en-US" sz="4000" b="0" i="0" u="none" strike="noStrike" cap="none" normalizeH="0" baseline="0" dirty="0">
                <a:ln>
                  <a:noFill/>
                </a:ln>
                <a:solidFill>
                  <a:srgbClr val="CC7832"/>
                </a:solidFill>
                <a:effectLst/>
                <a:latin typeface="JetBrains Mono"/>
              </a:rPr>
              <a:t>for </a:t>
            </a:r>
            <a:r>
              <a:rPr kumimoji="0" lang="en-US" altLang="en-US" sz="4000" b="0" i="0" u="none" strike="noStrike" cap="none" normalizeH="0" baseline="0" dirty="0" err="1">
                <a:ln>
                  <a:noFill/>
                </a:ln>
                <a:solidFill>
                  <a:srgbClr val="A9B7C6"/>
                </a:solidFill>
                <a:effectLst/>
                <a:latin typeface="JetBrains Mono"/>
              </a:rPr>
              <a:t>i</a:t>
            </a:r>
            <a:r>
              <a:rPr kumimoji="0" lang="en-US" altLang="en-US" sz="4000" b="0" i="0" u="none" strike="noStrike" cap="none" normalizeH="0" baseline="0" dirty="0">
                <a:ln>
                  <a:noFill/>
                </a:ln>
                <a:solidFill>
                  <a:srgbClr val="A9B7C6"/>
                </a:solidFill>
                <a:effectLst/>
                <a:latin typeface="JetBrains Mono"/>
              </a:rPr>
              <a:t> </a:t>
            </a:r>
            <a:r>
              <a:rPr kumimoji="0" lang="en-US" altLang="en-US" sz="4000" b="0" i="0" u="none" strike="noStrike" cap="none" normalizeH="0" baseline="0" dirty="0">
                <a:ln>
                  <a:noFill/>
                </a:ln>
                <a:solidFill>
                  <a:srgbClr val="CC7832"/>
                </a:solidFill>
                <a:effectLst/>
                <a:latin typeface="JetBrains Mono"/>
              </a:rPr>
              <a:t>in </a:t>
            </a:r>
            <a:r>
              <a:rPr kumimoji="0" lang="en-US" altLang="en-US" sz="4000" b="0" i="0" u="none" strike="noStrike" cap="none" normalizeH="0" baseline="0" dirty="0">
                <a:ln>
                  <a:noFill/>
                </a:ln>
                <a:solidFill>
                  <a:srgbClr val="A9B7C6"/>
                </a:solidFill>
                <a:effectLst/>
                <a:latin typeface="JetBrains Mono"/>
              </a:rPr>
              <a:t>C:</a:t>
            </a:r>
            <a:br>
              <a:rPr kumimoji="0" lang="en-US" altLang="en-US" sz="4000" b="0" i="0" u="none" strike="noStrike" cap="none" normalizeH="0" baseline="0" dirty="0">
                <a:ln>
                  <a:noFill/>
                </a:ln>
                <a:solidFill>
                  <a:srgbClr val="A9B7C6"/>
                </a:solidFill>
                <a:effectLst/>
                <a:latin typeface="JetBrains Mono"/>
              </a:rPr>
            </a:br>
            <a:r>
              <a:rPr kumimoji="0" lang="en-US" altLang="en-US" sz="4000" b="0" i="0" u="none" strike="noStrike" cap="none" normalizeH="0" baseline="0" dirty="0">
                <a:ln>
                  <a:noFill/>
                </a:ln>
                <a:solidFill>
                  <a:srgbClr val="A9B7C6"/>
                </a:solidFill>
                <a:effectLst/>
                <a:latin typeface="JetBrains Mono"/>
              </a:rPr>
              <a:t>    </a:t>
            </a:r>
            <a:r>
              <a:rPr kumimoji="0" lang="en-US" altLang="en-US" sz="4000" b="0" i="0" u="none" strike="noStrike" cap="none" normalizeH="0" baseline="0" dirty="0">
                <a:ln>
                  <a:noFill/>
                </a:ln>
                <a:solidFill>
                  <a:srgbClr val="8888C6"/>
                </a:solidFill>
                <a:effectLst/>
                <a:latin typeface="JetBrains Mono"/>
              </a:rPr>
              <a:t>print</a:t>
            </a:r>
            <a:r>
              <a:rPr kumimoji="0" lang="en-US" altLang="en-US" sz="4000" b="0" i="0" u="none" strike="noStrike" cap="none" normalizeH="0" baseline="0" dirty="0">
                <a:ln>
                  <a:noFill/>
                </a:ln>
                <a:solidFill>
                  <a:srgbClr val="A9B7C6"/>
                </a:solidFill>
                <a:effectLst/>
                <a:latin typeface="JetBrains Mono"/>
              </a:rPr>
              <a:t>(</a:t>
            </a:r>
            <a:r>
              <a:rPr kumimoji="0" lang="en-US" altLang="en-US" sz="4000" b="0" i="0" u="none" strike="noStrike" cap="none" normalizeH="0" baseline="0" dirty="0" err="1">
                <a:ln>
                  <a:noFill/>
                </a:ln>
                <a:solidFill>
                  <a:srgbClr val="A9B7C6"/>
                </a:solidFill>
                <a:effectLst/>
                <a:latin typeface="JetBrains Mono"/>
              </a:rPr>
              <a:t>i</a:t>
            </a:r>
            <a:r>
              <a:rPr kumimoji="0" lang="en-US" altLang="en-US" sz="4000" b="0" i="0" u="none" strike="noStrike" cap="none" normalizeH="0" baseline="0" dirty="0">
                <a:ln>
                  <a:noFill/>
                </a:ln>
                <a:solidFill>
                  <a:srgbClr val="A9B7C6"/>
                </a:solidFill>
                <a:effectLst/>
                <a:latin typeface="JetBrains Mono"/>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155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61E7-9586-4C35-887C-A2EE48E0ADDF}"/>
              </a:ext>
            </a:extLst>
          </p:cNvPr>
          <p:cNvSpPr>
            <a:spLocks noGrp="1"/>
          </p:cNvSpPr>
          <p:nvPr>
            <p:ph type="title"/>
          </p:nvPr>
        </p:nvSpPr>
        <p:spPr>
          <a:xfrm>
            <a:off x="715108" y="373674"/>
            <a:ext cx="10515600" cy="819882"/>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28E3256F-5ACF-49C5-83CF-2B6A8D9A6F18}"/>
              </a:ext>
            </a:extLst>
          </p:cNvPr>
          <p:cNvSpPr>
            <a:spLocks noGrp="1"/>
          </p:cNvSpPr>
          <p:nvPr>
            <p:ph idx="1"/>
          </p:nvPr>
        </p:nvSpPr>
        <p:spPr>
          <a:xfrm>
            <a:off x="838200" y="1534258"/>
            <a:ext cx="10515600" cy="4857750"/>
          </a:xfrm>
        </p:spPr>
        <p:txBody>
          <a:bodyPr>
            <a:normAutofit/>
          </a:bodyPr>
          <a:lstStyle/>
          <a:p>
            <a:endParaRPr lang="en-US" dirty="0"/>
          </a:p>
          <a:p>
            <a:r>
              <a:rPr lang="en-US" dirty="0"/>
              <a:t>Questions?</a:t>
            </a:r>
          </a:p>
          <a:p>
            <a:r>
              <a:rPr lang="en-US" dirty="0"/>
              <a:t>Linear systems of equations</a:t>
            </a:r>
          </a:p>
          <a:p>
            <a:r>
              <a:rPr lang="en-US" dirty="0"/>
              <a:t>HW question 2</a:t>
            </a:r>
          </a:p>
          <a:p>
            <a:r>
              <a:rPr lang="en-US" dirty="0"/>
              <a:t>Introduction to solving nonlinear systems of equations</a:t>
            </a:r>
          </a:p>
          <a:p>
            <a:r>
              <a:rPr lang="en-US" dirty="0"/>
              <a:t>Miscellaneous Python</a:t>
            </a:r>
          </a:p>
        </p:txBody>
      </p:sp>
    </p:spTree>
    <p:extLst>
      <p:ext uri="{BB962C8B-B14F-4D97-AF65-F5344CB8AC3E}">
        <p14:creationId xmlns:p14="http://schemas.microsoft.com/office/powerpoint/2010/main" val="53121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9522-6CF6-4159-BF11-F4B2F057987E}"/>
              </a:ext>
            </a:extLst>
          </p:cNvPr>
          <p:cNvSpPr>
            <a:spLocks noGrp="1"/>
          </p:cNvSpPr>
          <p:nvPr>
            <p:ph type="title"/>
          </p:nvPr>
        </p:nvSpPr>
        <p:spPr/>
        <p:txBody>
          <a:bodyPr/>
          <a:lstStyle/>
          <a:p>
            <a:r>
              <a:rPr lang="en-US" dirty="0"/>
              <a:t>Matrix Multiplication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955EAB-4AE5-476E-807C-B61E06479B84}"/>
                  </a:ext>
                </a:extLst>
              </p:cNvPr>
              <p:cNvSpPr>
                <a:spLocks noGrp="1"/>
              </p:cNvSpPr>
              <p:nvPr>
                <p:ph idx="1"/>
              </p:nvPr>
            </p:nvSpPr>
            <p:spPr/>
            <p:txBody>
              <a:bodyPr/>
              <a:lstStyle/>
              <a:p>
                <a:r>
                  <a:rPr lang="en-US" dirty="0"/>
                  <a:t>Quick Math320 Review</a:t>
                </a:r>
              </a:p>
              <a:p>
                <a:r>
                  <a:rPr lang="en-US" dirty="0"/>
                  <a:t>C = A * B</a:t>
                </a:r>
              </a:p>
              <a:p>
                <a:r>
                  <a:rPr lang="en-US" dirty="0"/>
                  <a:t>A has shape (m, n)</a:t>
                </a:r>
              </a:p>
              <a:p>
                <a:r>
                  <a:rPr lang="en-US" dirty="0"/>
                  <a:t>B has shape (n, p)</a:t>
                </a:r>
              </a:p>
              <a:p>
                <a:r>
                  <a:rPr lang="en-US" dirty="0"/>
                  <a:t>The resulting matrix has shape (m, p)</a:t>
                </a:r>
              </a:p>
              <a:p>
                <a:pPr marL="0" indent="0">
                  <a:buNone/>
                </a:pPr>
                <a:endParaRPr lang="en-US" i="1"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𝑖𝑗</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𝑘</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𝑖𝑘</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𝑘𝑗</m:t>
                              </m:r>
                            </m:sub>
                          </m:sSub>
                        </m:e>
                      </m:nary>
                    </m:oMath>
                  </m:oMathPara>
                </a14:m>
                <a:endParaRPr lang="en-US" dirty="0"/>
              </a:p>
            </p:txBody>
          </p:sp>
        </mc:Choice>
        <mc:Fallback xmlns="">
          <p:sp>
            <p:nvSpPr>
              <p:cNvPr id="3" name="Content Placeholder 2">
                <a:extLst>
                  <a:ext uri="{FF2B5EF4-FFF2-40B4-BE49-F238E27FC236}">
                    <a16:creationId xmlns:a16="http://schemas.microsoft.com/office/drawing/2014/main" id="{32955EAB-4AE5-476E-807C-B61E06479B8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74575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2F49-9DF5-420A-BC95-30DFFA6C925E}"/>
              </a:ext>
            </a:extLst>
          </p:cNvPr>
          <p:cNvSpPr>
            <a:spLocks noGrp="1"/>
          </p:cNvSpPr>
          <p:nvPr>
            <p:ph type="title"/>
          </p:nvPr>
        </p:nvSpPr>
        <p:spPr/>
        <p:txBody>
          <a:bodyPr/>
          <a:lstStyle/>
          <a:p>
            <a:r>
              <a:rPr lang="en-US" dirty="0"/>
              <a:t>Linear System of Equations</a:t>
            </a:r>
          </a:p>
        </p:txBody>
      </p:sp>
      <p:sp>
        <p:nvSpPr>
          <p:cNvPr id="3" name="Content Placeholder 2">
            <a:extLst>
              <a:ext uri="{FF2B5EF4-FFF2-40B4-BE49-F238E27FC236}">
                <a16:creationId xmlns:a16="http://schemas.microsoft.com/office/drawing/2014/main" id="{BE4B52D9-2AF7-4AD0-ACF5-E9901E9950B4}"/>
              </a:ext>
            </a:extLst>
          </p:cNvPr>
          <p:cNvSpPr>
            <a:spLocks noGrp="1"/>
          </p:cNvSpPr>
          <p:nvPr>
            <p:ph idx="1"/>
          </p:nvPr>
        </p:nvSpPr>
        <p:spPr/>
        <p:txBody>
          <a:bodyPr/>
          <a:lstStyle/>
          <a:p>
            <a:r>
              <a:rPr lang="en-US" dirty="0"/>
              <a:t>Ax = b</a:t>
            </a:r>
          </a:p>
          <a:p>
            <a:pPr marL="0" indent="0">
              <a:buNone/>
            </a:pPr>
            <a:r>
              <a:rPr lang="en-US" dirty="0"/>
              <a:t>Shape of A: (n, n)</a:t>
            </a:r>
          </a:p>
          <a:p>
            <a:pPr marL="0" indent="0">
              <a:buNone/>
            </a:pPr>
            <a:r>
              <a:rPr lang="en-US" dirty="0"/>
              <a:t>Shape of x: (n, 1)</a:t>
            </a:r>
          </a:p>
          <a:p>
            <a:pPr marL="0" indent="0">
              <a:buNone/>
            </a:pPr>
            <a:r>
              <a:rPr lang="en-US" dirty="0"/>
              <a:t>Shape of b: (n, 1)</a:t>
            </a:r>
          </a:p>
          <a:p>
            <a:r>
              <a:rPr lang="en-US" dirty="0"/>
              <a:t>x = A</a:t>
            </a:r>
            <a:r>
              <a:rPr lang="en-US" baseline="30000" dirty="0"/>
              <a:t>-1</a:t>
            </a:r>
            <a:r>
              <a:rPr lang="en-US" dirty="0"/>
              <a:t>b</a:t>
            </a:r>
          </a:p>
          <a:p>
            <a:r>
              <a:rPr lang="en-US" dirty="0"/>
              <a:t>Recall: Matrix division is not defined, however the MATLAB syntax:</a:t>
            </a:r>
          </a:p>
          <a:p>
            <a:pPr lvl="1"/>
            <a:r>
              <a:rPr lang="en-US" dirty="0"/>
              <a:t>A\b  is equivalent to A</a:t>
            </a:r>
            <a:r>
              <a:rPr lang="en-US" baseline="30000" dirty="0"/>
              <a:t>-1</a:t>
            </a:r>
            <a:r>
              <a:rPr lang="en-US" dirty="0"/>
              <a:t>b</a:t>
            </a:r>
          </a:p>
          <a:p>
            <a:endParaRPr lang="en-US" dirty="0"/>
          </a:p>
        </p:txBody>
      </p:sp>
    </p:spTree>
    <p:extLst>
      <p:ext uri="{BB962C8B-B14F-4D97-AF65-F5344CB8AC3E}">
        <p14:creationId xmlns:p14="http://schemas.microsoft.com/office/powerpoint/2010/main" val="571179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ED07-9B9E-4D6E-A768-D580F24023C4}"/>
              </a:ext>
            </a:extLst>
          </p:cNvPr>
          <p:cNvSpPr>
            <a:spLocks noGrp="1"/>
          </p:cNvSpPr>
          <p:nvPr>
            <p:ph type="title"/>
          </p:nvPr>
        </p:nvSpPr>
        <p:spPr>
          <a:xfrm>
            <a:off x="489858" y="114300"/>
            <a:ext cx="11413670" cy="1013052"/>
          </a:xfrm>
        </p:spPr>
        <p:txBody>
          <a:bodyPr/>
          <a:lstStyle/>
          <a:p>
            <a:r>
              <a:rPr lang="en-US" dirty="0"/>
              <a:t>More Math320 Review: Independent Equations</a:t>
            </a:r>
          </a:p>
        </p:txBody>
      </p:sp>
      <p:sp>
        <p:nvSpPr>
          <p:cNvPr id="3" name="Content Placeholder 2">
            <a:extLst>
              <a:ext uri="{FF2B5EF4-FFF2-40B4-BE49-F238E27FC236}">
                <a16:creationId xmlns:a16="http://schemas.microsoft.com/office/drawing/2014/main" id="{842E4952-3CA8-498C-AB3A-4BA333D0A652}"/>
              </a:ext>
            </a:extLst>
          </p:cNvPr>
          <p:cNvSpPr>
            <a:spLocks noGrp="1"/>
          </p:cNvSpPr>
          <p:nvPr>
            <p:ph idx="1"/>
          </p:nvPr>
        </p:nvSpPr>
        <p:spPr>
          <a:xfrm>
            <a:off x="838200" y="996043"/>
            <a:ext cx="10515600" cy="5483888"/>
          </a:xfrm>
        </p:spPr>
        <p:txBody>
          <a:bodyPr>
            <a:normAutofit fontScale="92500" lnSpcReduction="10000"/>
          </a:bodyPr>
          <a:lstStyle/>
          <a:p>
            <a:pPr>
              <a:lnSpc>
                <a:spcPct val="100000"/>
              </a:lnSpc>
            </a:pPr>
            <a:r>
              <a:rPr lang="en-US" dirty="0"/>
              <a:t>Ax = b</a:t>
            </a:r>
          </a:p>
          <a:p>
            <a:pPr marL="0" indent="0">
              <a:lnSpc>
                <a:spcPct val="100000"/>
              </a:lnSpc>
              <a:spcBef>
                <a:spcPts val="0"/>
              </a:spcBef>
              <a:buNone/>
            </a:pPr>
            <a:r>
              <a:rPr lang="en-US" sz="1600" dirty="0"/>
              <a:t>Shape of A: (n, n)</a:t>
            </a:r>
          </a:p>
          <a:p>
            <a:pPr marL="0" indent="0">
              <a:lnSpc>
                <a:spcPct val="100000"/>
              </a:lnSpc>
              <a:spcBef>
                <a:spcPts val="0"/>
              </a:spcBef>
              <a:buNone/>
            </a:pPr>
            <a:r>
              <a:rPr lang="en-US" sz="1600" dirty="0"/>
              <a:t>Shape of x: (n, 1)</a:t>
            </a:r>
          </a:p>
          <a:p>
            <a:pPr marL="0" indent="0">
              <a:lnSpc>
                <a:spcPct val="100000"/>
              </a:lnSpc>
              <a:spcBef>
                <a:spcPts val="0"/>
              </a:spcBef>
              <a:buNone/>
            </a:pPr>
            <a:r>
              <a:rPr lang="en-US" sz="1600" dirty="0"/>
              <a:t>Shape of b: (n, 1)</a:t>
            </a:r>
            <a:endParaRPr lang="en-US" sz="2000" dirty="0"/>
          </a:p>
          <a:p>
            <a:r>
              <a:rPr lang="en-US" dirty="0"/>
              <a:t>Underspecified</a:t>
            </a:r>
          </a:p>
          <a:p>
            <a:endParaRPr lang="en-US" dirty="0"/>
          </a:p>
          <a:p>
            <a:r>
              <a:rPr lang="en-US" dirty="0"/>
              <a:t>Perfectly Specified</a:t>
            </a:r>
          </a:p>
          <a:p>
            <a:endParaRPr lang="en-US" dirty="0"/>
          </a:p>
          <a:p>
            <a:r>
              <a:rPr lang="en-US" dirty="0"/>
              <a:t>Over Specified</a:t>
            </a:r>
          </a:p>
          <a:p>
            <a:endParaRPr lang="en-US" dirty="0"/>
          </a:p>
          <a:p>
            <a:r>
              <a:rPr lang="en-US" dirty="0"/>
              <a:t>Consistent</a:t>
            </a:r>
          </a:p>
          <a:p>
            <a:endParaRPr lang="en-US" dirty="0"/>
          </a:p>
          <a:p>
            <a:r>
              <a:rPr lang="en-US" dirty="0"/>
              <a:t>Inconsistent</a:t>
            </a:r>
          </a:p>
          <a:p>
            <a:pPr lvl="1"/>
            <a:endParaRPr lang="en-US" dirty="0"/>
          </a:p>
        </p:txBody>
      </p:sp>
    </p:spTree>
    <p:extLst>
      <p:ext uri="{BB962C8B-B14F-4D97-AF65-F5344CB8AC3E}">
        <p14:creationId xmlns:p14="http://schemas.microsoft.com/office/powerpoint/2010/main" val="809362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ED07-9B9E-4D6E-A768-D580F24023C4}"/>
              </a:ext>
            </a:extLst>
          </p:cNvPr>
          <p:cNvSpPr>
            <a:spLocks noGrp="1"/>
          </p:cNvSpPr>
          <p:nvPr>
            <p:ph type="title"/>
          </p:nvPr>
        </p:nvSpPr>
        <p:spPr>
          <a:xfrm>
            <a:off x="489858" y="114300"/>
            <a:ext cx="11413670" cy="1013052"/>
          </a:xfrm>
        </p:spPr>
        <p:txBody>
          <a:bodyPr/>
          <a:lstStyle/>
          <a:p>
            <a:r>
              <a:rPr lang="en-US" dirty="0"/>
              <a:t>More Math320 Review: Independent Equations</a:t>
            </a:r>
          </a:p>
        </p:txBody>
      </p:sp>
      <p:sp>
        <p:nvSpPr>
          <p:cNvPr id="3" name="Content Placeholder 2">
            <a:extLst>
              <a:ext uri="{FF2B5EF4-FFF2-40B4-BE49-F238E27FC236}">
                <a16:creationId xmlns:a16="http://schemas.microsoft.com/office/drawing/2014/main" id="{842E4952-3CA8-498C-AB3A-4BA333D0A652}"/>
              </a:ext>
            </a:extLst>
          </p:cNvPr>
          <p:cNvSpPr>
            <a:spLocks noGrp="1"/>
          </p:cNvSpPr>
          <p:nvPr>
            <p:ph idx="1"/>
          </p:nvPr>
        </p:nvSpPr>
        <p:spPr>
          <a:xfrm>
            <a:off x="838200" y="996043"/>
            <a:ext cx="10515600" cy="5180920"/>
          </a:xfrm>
        </p:spPr>
        <p:txBody>
          <a:bodyPr>
            <a:normAutofit fontScale="92500" lnSpcReduction="10000"/>
          </a:bodyPr>
          <a:lstStyle/>
          <a:p>
            <a:pPr>
              <a:lnSpc>
                <a:spcPct val="100000"/>
              </a:lnSpc>
            </a:pPr>
            <a:r>
              <a:rPr lang="en-US" dirty="0"/>
              <a:t>Ax = b</a:t>
            </a:r>
          </a:p>
          <a:p>
            <a:pPr marL="0" indent="0">
              <a:lnSpc>
                <a:spcPct val="100000"/>
              </a:lnSpc>
              <a:spcBef>
                <a:spcPts val="0"/>
              </a:spcBef>
              <a:buNone/>
            </a:pPr>
            <a:r>
              <a:rPr lang="en-US" sz="1600" dirty="0"/>
              <a:t>Shape of A: (n, n)</a:t>
            </a:r>
          </a:p>
          <a:p>
            <a:pPr marL="0" indent="0">
              <a:lnSpc>
                <a:spcPct val="100000"/>
              </a:lnSpc>
              <a:spcBef>
                <a:spcPts val="0"/>
              </a:spcBef>
              <a:buNone/>
            </a:pPr>
            <a:r>
              <a:rPr lang="en-US" sz="1600" dirty="0"/>
              <a:t>Shape of x: (n, 1)</a:t>
            </a:r>
          </a:p>
          <a:p>
            <a:pPr marL="0" indent="0">
              <a:lnSpc>
                <a:spcPct val="100000"/>
              </a:lnSpc>
              <a:spcBef>
                <a:spcPts val="0"/>
              </a:spcBef>
              <a:buNone/>
            </a:pPr>
            <a:r>
              <a:rPr lang="en-US" sz="1600" dirty="0"/>
              <a:t>Shape of b: (n, 1)</a:t>
            </a:r>
            <a:endParaRPr lang="en-US" sz="2000" dirty="0"/>
          </a:p>
          <a:p>
            <a:r>
              <a:rPr lang="en-US" dirty="0"/>
              <a:t>Underspecified</a:t>
            </a:r>
          </a:p>
          <a:p>
            <a:pPr lvl="1"/>
            <a:r>
              <a:rPr lang="en-US" dirty="0"/>
              <a:t>Rank([A b]) &lt; size(A)(2)</a:t>
            </a:r>
          </a:p>
          <a:p>
            <a:r>
              <a:rPr lang="en-US" dirty="0"/>
              <a:t>Perfectly Specified</a:t>
            </a:r>
          </a:p>
          <a:p>
            <a:pPr lvl="1"/>
            <a:r>
              <a:rPr lang="en-US" dirty="0"/>
              <a:t>Rank([A b]) == size(A)(2)</a:t>
            </a:r>
          </a:p>
          <a:p>
            <a:r>
              <a:rPr lang="en-US" dirty="0"/>
              <a:t>Over Specified</a:t>
            </a:r>
          </a:p>
          <a:p>
            <a:pPr lvl="1"/>
            <a:r>
              <a:rPr lang="en-US" dirty="0"/>
              <a:t>Rank([A b]) &gt; size(A)(2)</a:t>
            </a:r>
          </a:p>
          <a:p>
            <a:r>
              <a:rPr lang="en-US" dirty="0"/>
              <a:t>Consistent</a:t>
            </a:r>
          </a:p>
          <a:p>
            <a:pPr lvl="1"/>
            <a:r>
              <a:rPr lang="en-US" dirty="0"/>
              <a:t>Rank(A) == rank([A b])</a:t>
            </a:r>
          </a:p>
          <a:p>
            <a:r>
              <a:rPr lang="en-US" dirty="0"/>
              <a:t>Inconsistent</a:t>
            </a:r>
          </a:p>
          <a:p>
            <a:pPr lvl="1"/>
            <a:r>
              <a:rPr lang="en-US" dirty="0"/>
              <a:t>Rank(A) != rank([A b])</a:t>
            </a:r>
          </a:p>
          <a:p>
            <a:pPr lvl="1"/>
            <a:endParaRPr lang="en-US" dirty="0"/>
          </a:p>
        </p:txBody>
      </p:sp>
    </p:spTree>
    <p:extLst>
      <p:ext uri="{BB962C8B-B14F-4D97-AF65-F5344CB8AC3E}">
        <p14:creationId xmlns:p14="http://schemas.microsoft.com/office/powerpoint/2010/main" val="100707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9E89-966E-4FB1-8CCD-10629BF4B827}"/>
              </a:ext>
            </a:extLst>
          </p:cNvPr>
          <p:cNvSpPr>
            <a:spLocks noGrp="1"/>
          </p:cNvSpPr>
          <p:nvPr>
            <p:ph type="title"/>
          </p:nvPr>
        </p:nvSpPr>
        <p:spPr/>
        <p:txBody>
          <a:bodyPr/>
          <a:lstStyle/>
          <a:p>
            <a:r>
              <a:rPr lang="en-US" dirty="0"/>
              <a:t>Exact vs </a:t>
            </a:r>
            <a:r>
              <a:rPr lang="en-US" dirty="0" err="1"/>
              <a:t>Approx</a:t>
            </a:r>
            <a:r>
              <a:rPr lang="en-US" dirty="0"/>
              <a:t> Answer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59D6AA-7857-4F4C-A415-4D0CBD952679}"/>
                  </a:ext>
                </a:extLst>
              </p:cNvPr>
              <p:cNvSpPr>
                <a:spLocks noGrp="1"/>
              </p:cNvSpPr>
              <p:nvPr>
                <p:ph idx="1"/>
              </p:nvPr>
            </p:nvSpPr>
            <p:spPr/>
            <p:txBody>
              <a:bodyPr/>
              <a:lstStyle/>
              <a:p>
                <a:r>
                  <a:rPr lang="en-US" dirty="0"/>
                  <a:t>MATLAB doesn’t find a “Perfect” answer: It minimizes error to find the best one</a:t>
                </a:r>
              </a:p>
              <a:p>
                <a:pPr marL="0" marR="0">
                  <a:lnSpc>
                    <a:spcPct val="200000"/>
                  </a:lnSpc>
                  <a:spcBef>
                    <a:spcPts val="0"/>
                  </a:spcBef>
                  <a:spcAft>
                    <a:spcPts val="0"/>
                  </a:spcAft>
                </a:pPr>
                <a14:m>
                  <m:oMath xmlns:m="http://schemas.openxmlformats.org/officeDocument/2006/math">
                    <m:d>
                      <m:dPr>
                        <m:begChr m:val="["/>
                        <m:endChr m:val="]"/>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1"/>
                                  <m:mcJc m:val="center"/>
                                </m:mcPr>
                              </m:mc>
                            </m:mcs>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e>
                          </m:mr>
                          <m:mr>
                            <m:e>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e>
                          </m:mr>
                        </m:m>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effectLst/>
                        <a:latin typeface="Cambria Math" panose="02040503050406030204" pitchFamily="18" charset="0"/>
                        <a:ea typeface="Calibri" panose="020F0502020204030204" pitchFamily="34" charset="0"/>
                        <a:cs typeface="Times New Roman" panose="02020603050405020304" pitchFamily="18" charset="0"/>
                      </a:rPr>
                      <m:t> = </m:t>
                    </m:r>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1"/>
                                  <m:mcJc m:val="center"/>
                                </m:mcPr>
                              </m:mc>
                            </m:mcs>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e>
                          </m:mr>
                          <m:mr>
                            <m:e>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e>
                          </m:mr>
                        </m:m>
                      </m:e>
                    </m:d>
                  </m:oMath>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1"/>
                                  <m:mcJc m:val="center"/>
                                </m:mcPr>
                              </m:mc>
                            </m:mcs>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e>
                          </m:mr>
                          <m:mr>
                            <m:e>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e>
                          </m:mr>
                        </m:m>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1"/>
                                  <m:mcJc m:val="center"/>
                                </m:mcPr>
                              </m:mc>
                            </m:mcs>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US" sz="1800" i="1">
                                  <a:effectLst/>
                                  <a:latin typeface="Cambria Math" panose="02040503050406030204" pitchFamily="18" charset="0"/>
                                  <a:ea typeface="Calibri" panose="020F0502020204030204" pitchFamily="34" charset="0"/>
                                  <a:cs typeface="Times New Roman" panose="02020603050405020304" pitchFamily="18" charset="0"/>
                                </a:rPr>
                                <m:t>1.1</m:t>
                              </m:r>
                            </m:e>
                          </m:mr>
                          <m:mr>
                            <m:e>
                              <m:r>
                                <a:rPr lang="en-US" sz="1800" i="1">
                                  <a:effectLst/>
                                  <a:latin typeface="Cambria Math" panose="02040503050406030204" pitchFamily="18" charset="0"/>
                                  <a:ea typeface="Calibri" panose="020F0502020204030204" pitchFamily="34" charset="0"/>
                                  <a:cs typeface="Times New Roman" panose="02020603050405020304" pitchFamily="18" charset="0"/>
                                </a:rPr>
                                <m:t>1.9</m:t>
                              </m:r>
                            </m:e>
                          </m:mr>
                        </m:m>
                      </m:e>
                    </m:d>
                  </m:oMath>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dirty="0"/>
                  <a:t>There is no perfect n for this operation!</a:t>
                </a:r>
              </a:p>
              <a:p>
                <a:pPr marL="0" indent="0">
                  <a:buNone/>
                </a:pPr>
                <a:r>
                  <a:rPr lang="en-US" dirty="0"/>
                  <a:t>n should be somewhere around 1</a:t>
                </a:r>
              </a:p>
              <a:p>
                <a:endParaRPr lang="en-US" dirty="0"/>
              </a:p>
            </p:txBody>
          </p:sp>
        </mc:Choice>
        <mc:Fallback xmlns="">
          <p:sp>
            <p:nvSpPr>
              <p:cNvPr id="3" name="Content Placeholder 2">
                <a:extLst>
                  <a:ext uri="{FF2B5EF4-FFF2-40B4-BE49-F238E27FC236}">
                    <a16:creationId xmlns:a16="http://schemas.microsoft.com/office/drawing/2014/main" id="{5F59D6AA-7857-4F4C-A415-4D0CBD95267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3E0B5DF-8B48-4CB3-94B6-7EC2E16DC11F}"/>
              </a:ext>
            </a:extLst>
          </p:cNvPr>
          <p:cNvPicPr>
            <a:picLocks noChangeAspect="1"/>
          </p:cNvPicPr>
          <p:nvPr/>
        </p:nvPicPr>
        <p:blipFill>
          <a:blip r:embed="rId3"/>
          <a:stretch>
            <a:fillRect/>
          </a:stretch>
        </p:blipFill>
        <p:spPr>
          <a:xfrm>
            <a:off x="7403000" y="2857334"/>
            <a:ext cx="3590855" cy="1322947"/>
          </a:xfrm>
          <a:prstGeom prst="rect">
            <a:avLst/>
          </a:prstGeom>
        </p:spPr>
      </p:pic>
    </p:spTree>
    <p:extLst>
      <p:ext uri="{BB962C8B-B14F-4D97-AF65-F5344CB8AC3E}">
        <p14:creationId xmlns:p14="http://schemas.microsoft.com/office/powerpoint/2010/main" val="2877980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4DF18-A4D8-40A8-BE2F-1D019382FBFB}"/>
              </a:ext>
            </a:extLst>
          </p:cNvPr>
          <p:cNvSpPr>
            <a:spLocks noGrp="1"/>
          </p:cNvSpPr>
          <p:nvPr>
            <p:ph type="title"/>
          </p:nvPr>
        </p:nvSpPr>
        <p:spPr>
          <a:xfrm>
            <a:off x="838200" y="122465"/>
            <a:ext cx="10515600" cy="850698"/>
          </a:xfrm>
        </p:spPr>
        <p:txBody>
          <a:bodyPr/>
          <a:lstStyle/>
          <a:p>
            <a:r>
              <a:rPr lang="en-US" dirty="0"/>
              <a:t>Homework 5 Question 2</a:t>
            </a:r>
          </a:p>
        </p:txBody>
      </p:sp>
      <p:sp>
        <p:nvSpPr>
          <p:cNvPr id="3" name="Content Placeholder 2">
            <a:extLst>
              <a:ext uri="{FF2B5EF4-FFF2-40B4-BE49-F238E27FC236}">
                <a16:creationId xmlns:a16="http://schemas.microsoft.com/office/drawing/2014/main" id="{121B0007-CFA5-4C0D-9071-027082D2F396}"/>
              </a:ext>
            </a:extLst>
          </p:cNvPr>
          <p:cNvSpPr>
            <a:spLocks noGrp="1"/>
          </p:cNvSpPr>
          <p:nvPr>
            <p:ph idx="1"/>
          </p:nvPr>
        </p:nvSpPr>
        <p:spPr>
          <a:xfrm>
            <a:off x="838200" y="973163"/>
            <a:ext cx="10515600" cy="5203800"/>
          </a:xfrm>
        </p:spPr>
        <p:txBody>
          <a:bodyPr/>
          <a:lstStyle/>
          <a:p>
            <a:r>
              <a:rPr lang="en-US" sz="1800" b="0" i="0" u="none" strike="noStrike" baseline="0" dirty="0">
                <a:solidFill>
                  <a:srgbClr val="000000"/>
                </a:solidFill>
                <a:latin typeface="Times New Roman" panose="02020603050405020304" pitchFamily="18" charset="0"/>
              </a:rPr>
              <a:t>A solution containing 10.6 mol% glucose, 7.7 mol% fructose, and 81.7 mol% water is fed to a reactor at 158 mol/min. Glucose and fructose are isomers. In the reactor, some percentage of the glucose is converted to fructose. Calculate the reactor output flows of glucose, fructose, and water for 10, 15, 20, …, 60% of glucose converted to fructose. These results should be stored in a matrix, along with the % glucose converted. The table can display on two lines in the published .m file. </a:t>
            </a:r>
          </a:p>
          <a:p>
            <a:r>
              <a:rPr lang="en-US" sz="1800" b="0" i="1" u="none" strike="noStrike" baseline="0" dirty="0">
                <a:solidFill>
                  <a:srgbClr val="000000"/>
                </a:solidFill>
                <a:latin typeface="Times New Roman" panose="02020603050405020304" pitchFamily="18" charset="0"/>
              </a:rPr>
              <a:t>Do not solve for any value by hand – you should do this all in </a:t>
            </a:r>
            <a:r>
              <a:rPr lang="en-US" sz="1800" b="0" i="1" u="none" strike="noStrike" baseline="0" dirty="0" err="1">
                <a:solidFill>
                  <a:srgbClr val="000000"/>
                </a:solidFill>
                <a:latin typeface="Times New Roman" panose="02020603050405020304" pitchFamily="18" charset="0"/>
              </a:rPr>
              <a:t>Matlab</a:t>
            </a:r>
            <a:r>
              <a:rPr lang="en-US" sz="1800" b="0" i="1" u="none" strike="noStrike" baseline="0" dirty="0">
                <a:solidFill>
                  <a:srgbClr val="000000"/>
                </a:solidFill>
                <a:latin typeface="Times New Roman" panose="02020603050405020304" pitchFamily="18" charset="0"/>
              </a:rPr>
              <a:t>. You may set up the equations on paper and transfer them to </a:t>
            </a:r>
            <a:r>
              <a:rPr lang="en-US" sz="1800" b="0" i="1" u="none" strike="noStrike" baseline="0" dirty="0" err="1">
                <a:solidFill>
                  <a:srgbClr val="000000"/>
                </a:solidFill>
                <a:latin typeface="Times New Roman" panose="02020603050405020304" pitchFamily="18" charset="0"/>
              </a:rPr>
              <a:t>Matlab</a:t>
            </a:r>
            <a:r>
              <a:rPr lang="en-US" sz="1800" b="0" i="1" u="none" strike="noStrike" baseline="0" dirty="0">
                <a:solidFill>
                  <a:srgbClr val="000000"/>
                </a:solidFill>
                <a:latin typeface="Times New Roman" panose="02020603050405020304" pitchFamily="18" charset="0"/>
              </a:rPr>
              <a:t>. </a:t>
            </a:r>
          </a:p>
        </p:txBody>
      </p:sp>
      <p:sp>
        <p:nvSpPr>
          <p:cNvPr id="4" name="Rectangle 3">
            <a:extLst>
              <a:ext uri="{FF2B5EF4-FFF2-40B4-BE49-F238E27FC236}">
                <a16:creationId xmlns:a16="http://schemas.microsoft.com/office/drawing/2014/main" id="{3426D153-34AA-4138-B073-133592E63FEE}"/>
              </a:ext>
            </a:extLst>
          </p:cNvPr>
          <p:cNvSpPr/>
          <p:nvPr/>
        </p:nvSpPr>
        <p:spPr>
          <a:xfrm>
            <a:off x="4378569" y="4262925"/>
            <a:ext cx="2795954"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Reactor</a:t>
            </a:r>
          </a:p>
        </p:txBody>
      </p:sp>
      <p:cxnSp>
        <p:nvCxnSpPr>
          <p:cNvPr id="6" name="Straight Arrow Connector 5">
            <a:extLst>
              <a:ext uri="{FF2B5EF4-FFF2-40B4-BE49-F238E27FC236}">
                <a16:creationId xmlns:a16="http://schemas.microsoft.com/office/drawing/2014/main" id="{A6332E22-2608-4D87-B52A-36F63DCF1DC8}"/>
              </a:ext>
            </a:extLst>
          </p:cNvPr>
          <p:cNvCxnSpPr>
            <a:cxnSpLocks/>
            <a:stCxn id="4" idx="3"/>
          </p:cNvCxnSpPr>
          <p:nvPr/>
        </p:nvCxnSpPr>
        <p:spPr>
          <a:xfrm>
            <a:off x="7174523" y="4925707"/>
            <a:ext cx="38510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0D9071F-A7A0-4B74-8F9E-2A9FD9E0DFE4}"/>
              </a:ext>
            </a:extLst>
          </p:cNvPr>
          <p:cNvCxnSpPr>
            <a:cxnSpLocks/>
            <a:endCxn id="4" idx="1"/>
          </p:cNvCxnSpPr>
          <p:nvPr/>
        </p:nvCxnSpPr>
        <p:spPr>
          <a:xfrm>
            <a:off x="838200" y="4925707"/>
            <a:ext cx="35403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1A8186-0B8A-483C-9809-5A7C602B9D9A}"/>
              </a:ext>
            </a:extLst>
          </p:cNvPr>
          <p:cNvSpPr txBox="1"/>
          <p:nvPr/>
        </p:nvSpPr>
        <p:spPr>
          <a:xfrm>
            <a:off x="984738" y="4382965"/>
            <a:ext cx="2703635" cy="369332"/>
          </a:xfrm>
          <a:prstGeom prst="rect">
            <a:avLst/>
          </a:prstGeom>
          <a:noFill/>
        </p:spPr>
        <p:txBody>
          <a:bodyPr wrap="square" rtlCol="0">
            <a:spAutoFit/>
          </a:bodyPr>
          <a:lstStyle/>
          <a:p>
            <a:r>
              <a:rPr lang="en-US" dirty="0"/>
              <a:t>Sugars in</a:t>
            </a:r>
          </a:p>
        </p:txBody>
      </p:sp>
      <p:sp>
        <p:nvSpPr>
          <p:cNvPr id="12" name="TextBox 11">
            <a:extLst>
              <a:ext uri="{FF2B5EF4-FFF2-40B4-BE49-F238E27FC236}">
                <a16:creationId xmlns:a16="http://schemas.microsoft.com/office/drawing/2014/main" id="{6DAE817B-9725-4E63-BAE5-B728FAAB0E23}"/>
              </a:ext>
            </a:extLst>
          </p:cNvPr>
          <p:cNvSpPr txBox="1"/>
          <p:nvPr/>
        </p:nvSpPr>
        <p:spPr>
          <a:xfrm>
            <a:off x="7432431" y="4391058"/>
            <a:ext cx="2703635" cy="369332"/>
          </a:xfrm>
          <a:prstGeom prst="rect">
            <a:avLst/>
          </a:prstGeom>
          <a:noFill/>
        </p:spPr>
        <p:txBody>
          <a:bodyPr wrap="square" rtlCol="0">
            <a:spAutoFit/>
          </a:bodyPr>
          <a:lstStyle/>
          <a:p>
            <a:r>
              <a:rPr lang="en-US" dirty="0"/>
              <a:t>Sugars out</a:t>
            </a:r>
          </a:p>
        </p:txBody>
      </p:sp>
      <p:sp>
        <p:nvSpPr>
          <p:cNvPr id="14" name="TextBox 13">
            <a:extLst>
              <a:ext uri="{FF2B5EF4-FFF2-40B4-BE49-F238E27FC236}">
                <a16:creationId xmlns:a16="http://schemas.microsoft.com/office/drawing/2014/main" id="{EFCC5B03-CA2D-4F7E-82A4-9D409122B032}"/>
              </a:ext>
            </a:extLst>
          </p:cNvPr>
          <p:cNvSpPr txBox="1"/>
          <p:nvPr/>
        </p:nvSpPr>
        <p:spPr>
          <a:xfrm>
            <a:off x="1099039" y="5006976"/>
            <a:ext cx="1194558" cy="923330"/>
          </a:xfrm>
          <a:prstGeom prst="rect">
            <a:avLst/>
          </a:prstGeom>
          <a:noFill/>
        </p:spPr>
        <p:txBody>
          <a:bodyPr wrap="none" rtlCol="0">
            <a:spAutoFit/>
          </a:bodyPr>
          <a:lstStyle/>
          <a:p>
            <a:r>
              <a:rPr lang="en-US" dirty="0" err="1"/>
              <a:t>x_g</a:t>
            </a:r>
            <a:r>
              <a:rPr lang="en-US" dirty="0"/>
              <a:t> = .106</a:t>
            </a:r>
          </a:p>
          <a:p>
            <a:r>
              <a:rPr lang="en-US" dirty="0" err="1"/>
              <a:t>x_f</a:t>
            </a:r>
            <a:r>
              <a:rPr lang="en-US" dirty="0"/>
              <a:t> = .077</a:t>
            </a:r>
          </a:p>
          <a:p>
            <a:r>
              <a:rPr lang="en-US" dirty="0" err="1"/>
              <a:t>x_w</a:t>
            </a:r>
            <a:r>
              <a:rPr lang="en-US" dirty="0"/>
              <a:t> = .817</a:t>
            </a:r>
          </a:p>
        </p:txBody>
      </p:sp>
      <p:sp>
        <p:nvSpPr>
          <p:cNvPr id="16" name="TextBox 15">
            <a:extLst>
              <a:ext uri="{FF2B5EF4-FFF2-40B4-BE49-F238E27FC236}">
                <a16:creationId xmlns:a16="http://schemas.microsoft.com/office/drawing/2014/main" id="{5D7DBE59-E897-45CE-8D43-2E1F1E88C04D}"/>
              </a:ext>
            </a:extLst>
          </p:cNvPr>
          <p:cNvSpPr txBox="1"/>
          <p:nvPr/>
        </p:nvSpPr>
        <p:spPr>
          <a:xfrm>
            <a:off x="7432431" y="4961507"/>
            <a:ext cx="1395046" cy="923330"/>
          </a:xfrm>
          <a:prstGeom prst="rect">
            <a:avLst/>
          </a:prstGeom>
          <a:noFill/>
        </p:spPr>
        <p:txBody>
          <a:bodyPr wrap="square">
            <a:spAutoFit/>
          </a:bodyPr>
          <a:lstStyle/>
          <a:p>
            <a:r>
              <a:rPr lang="en-US" dirty="0" err="1"/>
              <a:t>m_g</a:t>
            </a:r>
            <a:r>
              <a:rPr lang="en-US" dirty="0"/>
              <a:t> = ?</a:t>
            </a:r>
          </a:p>
          <a:p>
            <a:r>
              <a:rPr lang="en-US" dirty="0" err="1"/>
              <a:t>m_f</a:t>
            </a:r>
            <a:r>
              <a:rPr lang="en-US" dirty="0"/>
              <a:t> = ?</a:t>
            </a:r>
          </a:p>
          <a:p>
            <a:r>
              <a:rPr lang="en-US" dirty="0" err="1"/>
              <a:t>m_w</a:t>
            </a:r>
            <a:r>
              <a:rPr lang="en-US" dirty="0"/>
              <a:t> = ?</a:t>
            </a:r>
          </a:p>
        </p:txBody>
      </p:sp>
    </p:spTree>
    <p:extLst>
      <p:ext uri="{BB962C8B-B14F-4D97-AF65-F5344CB8AC3E}">
        <p14:creationId xmlns:p14="http://schemas.microsoft.com/office/powerpoint/2010/main" val="1010489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25396</TotalTime>
  <Words>906</Words>
  <Application>Microsoft Office PowerPoint</Application>
  <PresentationFormat>Widescreen</PresentationFormat>
  <Paragraphs>124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 Math</vt:lpstr>
      <vt:lpstr>JetBrains Mono</vt:lpstr>
      <vt:lpstr>Times New Roman</vt:lpstr>
      <vt:lpstr>Office Theme</vt:lpstr>
      <vt:lpstr>CBE255 Discussion 7 3/11/21</vt:lpstr>
      <vt:lpstr>Reminders</vt:lpstr>
      <vt:lpstr>Agenda</vt:lpstr>
      <vt:lpstr>Matrix Multiplication</vt:lpstr>
      <vt:lpstr>Linear System of Equations</vt:lpstr>
      <vt:lpstr>More Math320 Review: Independent Equations</vt:lpstr>
      <vt:lpstr>More Math320 Review: Independent Equations</vt:lpstr>
      <vt:lpstr>Exact vs Approx Answer</vt:lpstr>
      <vt:lpstr>Homework 5 Question 2</vt:lpstr>
      <vt:lpstr>PowerPoint Presentation</vt:lpstr>
      <vt:lpstr>Matrix Multiplication Answer</vt:lpstr>
      <vt:lpstr>Solving Nonlinear Functions</vt:lpstr>
      <vt:lpstr>How can you solve f(x) = a for any a?</vt:lpstr>
      <vt:lpstr>Newton’s Method</vt:lpstr>
      <vt:lpstr>Guess x = 8, calculate slope</vt:lpstr>
      <vt:lpstr>Change Guess to Next Point</vt:lpstr>
      <vt:lpstr>Evaluate at Next Point</vt:lpstr>
      <vt:lpstr>Continue…</vt:lpstr>
      <vt:lpstr>Python – List comprehension</vt:lpstr>
      <vt:lpstr>Squaring the Elements in a List</vt:lpstr>
      <vt:lpstr>With Conditions</vt:lpstr>
      <vt:lpstr>Nesting List Comprehensions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CBE255 Discussion 1</dc:title>
  <dc:creator>TURNER MICHAEL LUKE</dc:creator>
  <cp:lastModifiedBy>TURNER LUKE</cp:lastModifiedBy>
  <cp:revision>207</cp:revision>
  <cp:lastPrinted>2021-03-04T19:03:32Z</cp:lastPrinted>
  <dcterms:created xsi:type="dcterms:W3CDTF">2021-01-19T19:19:36Z</dcterms:created>
  <dcterms:modified xsi:type="dcterms:W3CDTF">2021-03-11T19:06:48Z</dcterms:modified>
</cp:coreProperties>
</file>