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6" r:id="rId3"/>
    <p:sldId id="334" r:id="rId4"/>
    <p:sldId id="335" r:id="rId5"/>
    <p:sldId id="33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1A75F-F264-4C3B-867C-1D0335080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488D4D-DB2A-4A72-95E7-7FBE94D2E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9038B-2F21-4620-BDF4-DCAB14E8E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3B31-F076-4E62-9DB0-061157977799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21F3F-4020-42DD-9E4E-6885EA864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EB176-35D1-42AD-867F-D519132CB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582A-B62A-4DEC-A93F-B1CE8DC8C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60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C4E07-DABA-4C4A-B761-7C48942C2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132EC-F40F-4C75-B0A0-2A887C595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E3998-667F-4F73-AA04-EE37A7E92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3B31-F076-4E62-9DB0-061157977799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402C6-25BB-4E69-A060-43F60C894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0CBF9-A362-46AC-9533-5C8FEE4AE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582A-B62A-4DEC-A93F-B1CE8DC8C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52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869720-0A83-44B6-A3F5-92CC2DD1EC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1FC796-173C-4275-BFA4-FBC25AACC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E32C4-21B6-4F17-88E5-351B4135C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3B31-F076-4E62-9DB0-061157977799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6E57E-28D3-442E-8DFF-CF636DE23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AE840-42A3-4328-9409-40174C72C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582A-B62A-4DEC-A93F-B1CE8DC8C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56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845E3-B625-44F3-9447-3A6DB0ECA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6FE43-DF63-4417-A107-CA46E6C1A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37682-3B03-401B-9883-CDFFE35FA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3B31-F076-4E62-9DB0-061157977799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16A56-BF23-4714-9E90-9A132A465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DB3E2-80E8-45AA-AC81-507792525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582A-B62A-4DEC-A93F-B1CE8DC8C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4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BE9CF-05CA-49C1-BF0F-87A581D8F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45AAB-14C6-49CB-AFBF-3796F1559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41C90-82E5-4F6B-BD44-B81160922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3B31-F076-4E62-9DB0-061157977799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B7AA8-A21B-46BC-A8BD-88DC8D547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C177D-BA16-4DC9-9659-90A2B5D03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582A-B62A-4DEC-A93F-B1CE8DC8C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9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85920-E60C-4873-B16B-E652182BC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315AB-5222-424E-8898-6D786AEB9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405F6C-47A1-43B4-8289-C4644C0EB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AE68E-C283-49F8-94F8-BD6E78E45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3B31-F076-4E62-9DB0-061157977799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B9B23-C655-4C6B-A5D2-21A1B363F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32246-F413-41AE-A62B-6F7D8A085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582A-B62A-4DEC-A93F-B1CE8DC8C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3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BE32E-5A1D-4FF4-BC1B-7E94277D8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42B75-2B67-4CCA-9800-3DB41A3AA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582CDC-E091-4CEB-A9BB-5417481AB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1CD71-4EAC-430D-BC78-C21F47467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D86112-10A8-40BD-8E6F-F3EDAD0B87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F6338A-4840-4F6A-947C-01F265829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3B31-F076-4E62-9DB0-061157977799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50B0-890A-4AE1-9EA3-8C1444E09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C0E9A0-6804-4A50-B881-5ADFA92D3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582A-B62A-4DEC-A93F-B1CE8DC8C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11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95C70-770C-4F49-9230-768BCFAB2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D280BD-D87C-428B-9E49-AA3A1C558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3B31-F076-4E62-9DB0-061157977799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C241E0-B77E-4A01-A8F0-1AD8B1B0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3CFEF5-EC67-4844-B337-6B830A8B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582A-B62A-4DEC-A93F-B1CE8DC8C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79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2CAA73-0773-4AC3-80FA-41BED4E6B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3B31-F076-4E62-9DB0-061157977799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2B5D94-EF0B-4A4D-9F45-77B6D4361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91C16-34AD-499D-B3F3-9D62EFAF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582A-B62A-4DEC-A93F-B1CE8DC8C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596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E9A07-A134-4491-8BBE-DA0E9139E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AF2F-9897-4280-949B-0161659F4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341896-5740-4C2A-A800-C8FA09D7A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E7A94-EE93-44DF-BDFB-0128E9F0A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3B31-F076-4E62-9DB0-061157977799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8C964-3BB7-4F4D-838D-BBCE2005E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A3A8C-8E1A-47A9-8109-8566186CE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582A-B62A-4DEC-A93F-B1CE8DC8C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5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0B9BB-9FE4-4881-9EF4-66BFB345C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78B793-A85D-423B-9580-5870219EA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28ED8-6146-4C9F-B5FF-A81E8D2F4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5FA4-F610-4032-84AA-F4DD192FD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3B31-F076-4E62-9DB0-061157977799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A6459-1453-4CAB-B2AB-F19105FC0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61270-64B5-4A93-A979-42B1DB2CC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582A-B62A-4DEC-A93F-B1CE8DC8C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68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A6CFC1-7A68-4C49-9141-B21B37FE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DDDB7-6186-4A99-866F-777866BBB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59924-366B-493A-B0DB-E0DD8F0576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93B31-F076-4E62-9DB0-061157977799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04BD8-7D15-4245-99AE-CB205BC489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C7DFA-0398-4AF8-A066-2D2EB1A99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3582A-B62A-4DEC-A93F-B1CE8DC8C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8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D9966-E308-4000-AA1A-86E2592014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HW 5 Q 2 Answers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BF1689-CFBE-48F8-AA87-1AAC9EAD5C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Turner Luke</a:t>
            </a:r>
            <a:br>
              <a:rPr lang="en-US" dirty="0"/>
            </a:br>
            <a:r>
              <a:rPr lang="en-US" dirty="0"/>
              <a:t>Disc 303</a:t>
            </a:r>
          </a:p>
        </p:txBody>
      </p:sp>
    </p:spTree>
    <p:extLst>
      <p:ext uri="{BB962C8B-B14F-4D97-AF65-F5344CB8AC3E}">
        <p14:creationId xmlns:p14="http://schemas.microsoft.com/office/powerpoint/2010/main" val="289363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FB2034-3933-4755-AEE9-E286533145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53143"/>
                <a:ext cx="10515600" cy="5523820"/>
              </a:xfrm>
            </p:spPr>
            <p:txBody>
              <a:bodyPr/>
              <a:lstStyle/>
              <a:p>
                <a:r>
                  <a:rPr lang="en-US" dirty="0"/>
                  <a:t>Material Balance</a:t>
                </a:r>
              </a:p>
              <a:p>
                <a:pPr marL="0" indent="0">
                  <a:buNone/>
                </a:pPr>
                <a:r>
                  <a:rPr lang="en-US" dirty="0"/>
                  <a:t>	Accumulation = In – Out + Gen</a:t>
                </a:r>
              </a:p>
              <a:p>
                <a:r>
                  <a:rPr lang="en-US" dirty="0"/>
                  <a:t>Steady-State</a:t>
                </a:r>
              </a:p>
              <a:p>
                <a:pPr marL="0" indent="0">
                  <a:buNone/>
                </a:pPr>
                <a:r>
                  <a:rPr lang="en-US" dirty="0"/>
                  <a:t>	Out = In + Gen</a:t>
                </a:r>
              </a:p>
              <a:p>
                <a:r>
                  <a:rPr lang="en-US" dirty="0"/>
                  <a:t>Fractional Conversion (Usually defined by limiting Reagent)</a:t>
                </a:r>
              </a:p>
              <a:p>
                <a:pPr marL="0" marR="0" indent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̇"/>
                              <m:ctrlP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acc>
                            <m:accPr>
                              <m:chr m:val="̇"/>
                              <m:ctrlP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acc>
                            <m:accPr>
                              <m:chr m:val="̇"/>
                              <m:ctrlP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ν</m:t>
                              </m:r>
                            </m:e>
                            <m:sub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ξ</m:t>
                          </m:r>
                        </m:num>
                        <m:den>
                          <m:acc>
                            <m:accPr>
                              <m:chr m:val="̇"/>
                              <m:ctrlP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</m:oMath>
                  </m:oMathPara>
                </a14:m>
                <a:endParaRPr lang="en-US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FB2034-3933-4755-AEE9-E286533145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53143"/>
                <a:ext cx="10515600" cy="5523820"/>
              </a:xfrm>
              <a:blipFill>
                <a:blip r:embed="rId2"/>
                <a:stretch>
                  <a:fillRect l="-1043" t="-1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792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7E7C0-47F4-44CC-83AA-85D49A529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836" y="-214398"/>
            <a:ext cx="10515600" cy="1325563"/>
          </a:xfrm>
        </p:spPr>
        <p:txBody>
          <a:bodyPr/>
          <a:lstStyle/>
          <a:p>
            <a:r>
              <a:rPr lang="en-US" dirty="0"/>
              <a:t>Vector Operation Answer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2CFE46-1875-405C-BE55-5D07291AC97E}"/>
              </a:ext>
            </a:extLst>
          </p:cNvPr>
          <p:cNvSpPr txBox="1"/>
          <p:nvPr/>
        </p:nvSpPr>
        <p:spPr>
          <a:xfrm>
            <a:off x="500062" y="1111165"/>
            <a:ext cx="784383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m_total_in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158; </a:t>
            </a:r>
            <a:r>
              <a:rPr lang="en-US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%mol/min</a:t>
            </a:r>
          </a:p>
          <a:p>
            <a:r>
              <a:rPr lang="nl-NL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x_in = [.106, .077, .817]; </a:t>
            </a:r>
            <a:r>
              <a:rPr lang="nl-NL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glu, fru, water</a:t>
            </a:r>
          </a:p>
          <a:p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m_in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m_total_in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*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x_in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nu = [-1, 1, 0];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result = [];</a:t>
            </a:r>
          </a:p>
          <a:p>
            <a:r>
              <a:rPr lang="en-US" sz="18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for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f = .1 : .05 : .6</a:t>
            </a:r>
          </a:p>
          <a:p>
            <a:r>
              <a:rPr lang="nl-NL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ext = - f * m_in(1) / nu(1);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m_out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m_in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+ nu *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result = [result [f;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m_out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']];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</a:p>
          <a:p>
            <a:r>
              <a:rPr lang="en-US" sz="18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(result)</a:t>
            </a:r>
          </a:p>
        </p:txBody>
      </p:sp>
    </p:spTree>
    <p:extLst>
      <p:ext uri="{BB962C8B-B14F-4D97-AF65-F5344CB8AC3E}">
        <p14:creationId xmlns:p14="http://schemas.microsoft.com/office/powerpoint/2010/main" val="4046891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2BBFC-D958-4E02-9541-76C413428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Answer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D89571-85BF-49AE-B866-4BC7D940D3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3593123" cy="4351338"/>
              </a:xfrm>
            </p:spPr>
            <p:txBody>
              <a:bodyPr>
                <a:normAutofit fontScale="55000" lnSpcReduction="20000"/>
              </a:bodyPr>
              <a:lstStyle/>
              <a:p>
                <a:pPr marL="0" marR="0" indent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8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System of Equations</a:t>
                </a:r>
              </a:p>
              <a:p>
                <a:pPr marL="0" marR="0" indent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4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4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4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4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4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US" sz="4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</m:oMath>
                  </m:oMathPara>
                </a14:m>
                <a:endParaRPr lang="en-US" sz="4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4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4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4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4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4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US" sz="4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</m:oMath>
                  </m:oMathPara>
                </a14:m>
                <a:endParaRPr lang="en-US" sz="4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4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sz="4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Δf</m:t>
                      </m:r>
                      <m:r>
                        <a:rPr lang="en-US" sz="4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4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in</m:t>
                          </m:r>
                        </m:sub>
                      </m:sSub>
                      <m:r>
                        <a:rPr lang="en-US" sz="4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∗ </m:t>
                      </m:r>
                      <m:r>
                        <m:rPr>
                          <m:sty m:val="p"/>
                        </m:rPr>
                        <a:rPr lang="en-US" sz="4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conv</m:t>
                      </m:r>
                    </m:oMath>
                  </m:oMathPara>
                </a14:m>
                <a:endParaRPr lang="en-US" sz="4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D89571-85BF-49AE-B866-4BC7D940D3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3593123" cy="4351338"/>
              </a:xfrm>
              <a:blipFill>
                <a:blip r:embed="rId2"/>
                <a:stretch>
                  <a:fillRect l="-2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A96696-0580-41A6-885A-45CA748A53D6}"/>
                  </a:ext>
                </a:extLst>
              </p:cNvPr>
              <p:cNvSpPr txBox="1"/>
              <p:nvPr/>
            </p:nvSpPr>
            <p:spPr>
              <a:xfrm>
                <a:off x="8797804" y="747346"/>
                <a:ext cx="2416785" cy="57116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Matrix Form</a:t>
                </a:r>
                <a:endPara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>
                            <m: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𝑜𝑢𝑡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𝑜𝑢𝑡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𝑜𝑢𝑡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kumimoji="0" lang="en-US" sz="1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Δ</m:t>
                            </m:r>
                            <m: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𝑓</m:t>
                            </m:r>
                          </m:e>
                        </m:mr>
                      </m:m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𝑖𝑛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𝑖𝑛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𝑖𝑛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  <m: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∗</m:t>
                            </m:r>
                            <m: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𝑐𝑜𝑛𝑣</m:t>
                            </m:r>
                          </m:e>
                        </m:mr>
                      </m:m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A96696-0580-41A6-885A-45CA748A5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7804" y="747346"/>
                <a:ext cx="2416785" cy="5711692"/>
              </a:xfrm>
              <a:prstGeom prst="rect">
                <a:avLst/>
              </a:prstGeom>
              <a:blipFill>
                <a:blip r:embed="rId3"/>
                <a:stretch>
                  <a:fillRect l="-5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863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11A6A-541B-40D9-9489-A362AD391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320"/>
            <a:ext cx="10515600" cy="861646"/>
          </a:xfrm>
        </p:spPr>
        <p:txBody>
          <a:bodyPr/>
          <a:lstStyle/>
          <a:p>
            <a:r>
              <a:rPr lang="en-US" dirty="0"/>
              <a:t>Matrix Multiplication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1483F-C19C-4D66-8877-773AAEE54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8412"/>
            <a:ext cx="10515600" cy="53501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m_total_in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158; </a:t>
            </a:r>
            <a:r>
              <a:rPr lang="en-US" sz="14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%mol/min</a:t>
            </a:r>
          </a:p>
          <a:p>
            <a:pPr marL="0" indent="0">
              <a:buNone/>
            </a:pPr>
            <a:r>
              <a:rPr lang="nl-NL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x_in = [.106, .077, .817]; </a:t>
            </a:r>
            <a:r>
              <a:rPr lang="nl-NL" sz="14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glu, fru, water</a:t>
            </a:r>
          </a:p>
          <a:p>
            <a:pPr marL="0" indent="0">
              <a:buNone/>
            </a:pP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m_in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m_total_in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*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x_in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pt-BR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 = [1 0 0 1;</a:t>
            </a:r>
          </a:p>
          <a:p>
            <a:pPr marL="0" indent="0">
              <a:buNone/>
            </a:pP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0 1 0 -1;</a:t>
            </a:r>
          </a:p>
          <a:p>
            <a:pPr marL="0" indent="0">
              <a:buNone/>
            </a:pP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0 0 1 0;</a:t>
            </a:r>
          </a:p>
          <a:p>
            <a:pPr marL="0" indent="0">
              <a:buNone/>
            </a:pP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0 0 0 1];</a:t>
            </a:r>
          </a:p>
          <a:p>
            <a:pPr marL="0" indent="0">
              <a:buNone/>
            </a:pP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result = [];</a:t>
            </a:r>
          </a:p>
          <a:p>
            <a:pPr marL="0" indent="0">
              <a:buNone/>
            </a:pPr>
            <a:r>
              <a:rPr lang="en-US" sz="14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for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f = .1 : .05 : .6</a:t>
            </a:r>
          </a:p>
          <a:p>
            <a:pPr marL="0" indent="0">
              <a:buNone/>
            </a:pP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b = [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m_in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';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m_in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(1) * f];</a:t>
            </a:r>
          </a:p>
          <a:p>
            <a:pPr marL="0" indent="0">
              <a:buNone/>
            </a:pP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x = A\b;</a:t>
            </a:r>
          </a:p>
          <a:p>
            <a:pPr marL="0" indent="0">
              <a:buNone/>
            </a:pP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result = [result [f; x(1:3)]];</a:t>
            </a:r>
          </a:p>
          <a:p>
            <a:pPr marL="0" indent="0">
              <a:buNone/>
            </a:pP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14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(result)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79673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334</Words>
  <Application>Microsoft Office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Courier New</vt:lpstr>
      <vt:lpstr>Times New Roman</vt:lpstr>
      <vt:lpstr>Office Theme</vt:lpstr>
      <vt:lpstr>HW 5 Q 2 Answers</vt:lpstr>
      <vt:lpstr>PowerPoint Presentation</vt:lpstr>
      <vt:lpstr>Vector Operation Answer</vt:lpstr>
      <vt:lpstr>Matrix Multiplication Answer</vt:lpstr>
      <vt:lpstr>Matrix Multiplication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 5 Q 2 Answers</dc:title>
  <dc:creator>TURNER LUKE</dc:creator>
  <cp:lastModifiedBy>TURNER LUKE</cp:lastModifiedBy>
  <cp:revision>2</cp:revision>
  <cp:lastPrinted>2021-03-11T19:07:17Z</cp:lastPrinted>
  <dcterms:created xsi:type="dcterms:W3CDTF">2021-03-11T01:21:32Z</dcterms:created>
  <dcterms:modified xsi:type="dcterms:W3CDTF">2021-03-12T01:40:34Z</dcterms:modified>
</cp:coreProperties>
</file>