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29" r:id="rId5"/>
    <p:sldId id="341" r:id="rId6"/>
    <p:sldId id="332" r:id="rId7"/>
    <p:sldId id="339" r:id="rId8"/>
    <p:sldId id="340" r:id="rId9"/>
    <p:sldId id="330" r:id="rId10"/>
    <p:sldId id="333" r:id="rId11"/>
    <p:sldId id="335" r:id="rId12"/>
    <p:sldId id="334" r:id="rId13"/>
    <p:sldId id="337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8</a:t>
            </a:r>
            <a:br>
              <a:rPr lang="en-US" dirty="0"/>
            </a:br>
            <a:r>
              <a:rPr lang="en-US" dirty="0"/>
              <a:t>3/18/21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4E6F-C049-4C66-99C3-5624BCB6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System of Equations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E515-BC4D-459E-AD04-ABAF884CB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following reactions occur in a chemical reactor at 1 atm: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⇄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⇌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feed is 45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kmol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A and 70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kmol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B. The reactions proceed to equilibrium in the reactor, and the equilibrium constants are K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=22 and K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=3.5. Recall that the equation for the equilibrium constant is: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𝑎𝑙𝑙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𝑠𝑝𝑒𝑐𝑖𝑒𝑠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a is the activity of the species, and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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stoichiometric coefficient of the species. You may assume that we are working at 1 atm in the gas phase.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molar flow rates of all four species leaving the reactor. (Hint: you are allowed to calculate more values than you need, and just not display them in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E515-BC4D-459E-AD04-ABAF884CB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0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1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15600-8B16-43BE-9504-90482CAC5BF2}"/>
              </a:ext>
            </a:extLst>
          </p:cNvPr>
          <p:cNvSpPr txBox="1"/>
          <p:nvPr/>
        </p:nvSpPr>
        <p:spPr>
          <a:xfrm>
            <a:off x="88707" y="0"/>
            <a:ext cx="683083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sv-SE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n_in K P P0 nu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nu = [-1, -1, 1, 0;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0, -1, -1, 1];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 1;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P0 = 1;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 = [22, 3.5];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[45, 70, 0, 0];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[16, 8];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fsolve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(@solve_extents,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change1 = ext(1) * nu(1,:);</a:t>
            </a:r>
          </a:p>
          <a:p>
            <a:r>
              <a:rPr lang="sv-SE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change2 = ext(2) * nu(2,:);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 = change1 + change2;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change;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solve_extents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6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sv-SE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n_in K P P0 nu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ext1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ext2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change1 = ext1 * nu(1,:);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change2 = ext2 * nu(2,:);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change = change1 + change2;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change;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sum(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K_calc1 = prod(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y.^nu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 * P/P0 ^ sum(nu(1,:));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K_calc2 = prod(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y.^nu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(2,:)) * P/P0 ^ sum(nu(2,:));</a:t>
            </a:r>
          </a:p>
          <a:p>
            <a:r>
              <a:rPr lang="it-IT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resid =  K - [K_calc1, K_calc2]</a:t>
            </a:r>
          </a:p>
          <a:p>
            <a:r>
              <a:rPr lang="en-US" sz="16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5437A-BB36-4DFC-9970-80707F15B4A8}"/>
              </a:ext>
            </a:extLst>
          </p:cNvPr>
          <p:cNvSpPr txBox="1"/>
          <p:nvPr/>
        </p:nvSpPr>
        <p:spPr>
          <a:xfrm>
            <a:off x="7227277" y="606669"/>
            <a:ext cx="34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read answer</a:t>
            </a:r>
          </a:p>
        </p:txBody>
      </p:sp>
    </p:spTree>
    <p:extLst>
      <p:ext uri="{BB962C8B-B14F-4D97-AF65-F5344CB8AC3E}">
        <p14:creationId xmlns:p14="http://schemas.microsoft.com/office/powerpoint/2010/main" val="124014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9A5D1C-3F5C-484E-A40F-12B8705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1179"/>
            <a:ext cx="4145573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atm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P0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atm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[=]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kmol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hr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intermediate_calcs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is now a vector size (2,)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np.newaxis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].T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is now a vector of size (2,1)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delta_moles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nu *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np.sum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delta_moles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np.prod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 ** nu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(P/P0)**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np.sum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solve_extent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intermediate_calcs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-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K_calc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 *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initial guess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fsolve_output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solve_extent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full_output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fsolve_output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fsolve_output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raise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ValueError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did not converge."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intermediate_calcs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molar flow rates leaving the reactor are as follows:"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zip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"ABCD"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"{}: {:.5}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kmol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.format(comp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34078-5469-4E7E-BF06-CDDFF235F7DE}"/>
              </a:ext>
            </a:extLst>
          </p:cNvPr>
          <p:cNvSpPr txBox="1"/>
          <p:nvPr/>
        </p:nvSpPr>
        <p:spPr>
          <a:xfrm>
            <a:off x="4999111" y="2543379"/>
            <a:ext cx="6094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molar flow rates leaving the reactor are as follows:</a:t>
            </a:r>
          </a:p>
          <a:p>
            <a:r>
              <a:rPr lang="en-US" dirty="0"/>
              <a:t>A: 4.7948 </a:t>
            </a:r>
            <a:r>
              <a:rPr lang="en-US" dirty="0" err="1"/>
              <a:t>kmol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B: 12.452 </a:t>
            </a:r>
            <a:r>
              <a:rPr lang="en-US" dirty="0" err="1"/>
              <a:t>kmol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C: 22.862 </a:t>
            </a:r>
            <a:r>
              <a:rPr lang="en-US" dirty="0" err="1"/>
              <a:t>kmol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D: 17.343 </a:t>
            </a:r>
            <a:r>
              <a:rPr lang="en-US" dirty="0" err="1"/>
              <a:t>kmol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2408-910B-43F9-B76F-DEDAB9B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10FF-BBD3-45D2-BC3D-D03B74C9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triple quote creates a block comment in python</a:t>
            </a:r>
          </a:p>
          <a:p>
            <a:r>
              <a:rPr lang="en-US" dirty="0"/>
              <a:t>When initiated directly after defining a function it is the docstring</a:t>
            </a:r>
          </a:p>
          <a:p>
            <a:r>
              <a:rPr lang="en-US" dirty="0"/>
              <a:t>Most IDEs will fill the string into a good notation.</a:t>
            </a:r>
          </a:p>
          <a:p>
            <a:r>
              <a:rPr lang="en-US" dirty="0"/>
              <a:t>Show PyCharm function docstring here*</a:t>
            </a:r>
          </a:p>
        </p:txBody>
      </p:sp>
    </p:spTree>
    <p:extLst>
      <p:ext uri="{BB962C8B-B14F-4D97-AF65-F5344CB8AC3E}">
        <p14:creationId xmlns:p14="http://schemas.microsoft.com/office/powerpoint/2010/main" val="91277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6A76-B5B6-476F-A188-9E675823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B728-CEEF-4725-9B51-EB00FB38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PyCharm's debugger is one of its best functionalities!</a:t>
            </a:r>
          </a:p>
          <a:p>
            <a:r>
              <a:rPr lang="en-US" dirty="0"/>
              <a:t>A debugger allows you to see the lines of code ran, in any scope, leading up to an error</a:t>
            </a:r>
          </a:p>
          <a:p>
            <a:r>
              <a:rPr lang="en-US" dirty="0"/>
              <a:t>Demonstrate the debugger with the equilibrium script here*</a:t>
            </a:r>
          </a:p>
        </p:txBody>
      </p:sp>
    </p:spTree>
    <p:extLst>
      <p:ext uri="{BB962C8B-B14F-4D97-AF65-F5344CB8AC3E}">
        <p14:creationId xmlns:p14="http://schemas.microsoft.com/office/powerpoint/2010/main" val="307924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6 due tomorrow</a:t>
            </a:r>
          </a:p>
          <a:p>
            <a:r>
              <a:rPr lang="en-US" dirty="0"/>
              <a:t>Project 2 March 31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Questions?</a:t>
            </a:r>
          </a:p>
          <a:p>
            <a:r>
              <a:rPr lang="en-US" dirty="0"/>
              <a:t>Nonlinear systems of equations</a:t>
            </a:r>
          </a:p>
          <a:p>
            <a:pPr lvl="1"/>
            <a:r>
              <a:rPr lang="en-US" dirty="0" err="1"/>
              <a:t>fzero</a:t>
            </a:r>
            <a:endParaRPr lang="en-US" dirty="0"/>
          </a:p>
          <a:p>
            <a:pPr lvl="1"/>
            <a:r>
              <a:rPr lang="en-US" dirty="0" err="1"/>
              <a:t>fsolve</a:t>
            </a:r>
            <a:endParaRPr lang="en-US" dirty="0"/>
          </a:p>
          <a:p>
            <a:pPr lvl="1"/>
            <a:r>
              <a:rPr lang="en-US" dirty="0"/>
              <a:t>roots</a:t>
            </a:r>
          </a:p>
          <a:p>
            <a:r>
              <a:rPr lang="en-US" dirty="0"/>
              <a:t>Project 2</a:t>
            </a:r>
          </a:p>
          <a:p>
            <a:pPr lvl="1"/>
            <a:r>
              <a:rPr lang="en-US"/>
              <a:t>Writing </a:t>
            </a:r>
            <a:r>
              <a:rPr lang="en-US" dirty="0"/>
              <a:t>documentation in </a:t>
            </a:r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Debugging in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D80-F9F8-43D1-9B2F-4CFD4ED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EE70-6952-4D44-B83A-5DA7A018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(fun, x0, options)</a:t>
            </a:r>
          </a:p>
          <a:p>
            <a:pPr lvl="1"/>
            <a:r>
              <a:rPr lang="en-US" dirty="0"/>
              <a:t>Fun is a function to solve for x such that fun(x) = 0</a:t>
            </a:r>
          </a:p>
          <a:p>
            <a:pPr lvl="1"/>
            <a:r>
              <a:rPr lang="en-US" dirty="0"/>
              <a:t>x0 is the initial guess.</a:t>
            </a:r>
          </a:p>
          <a:p>
            <a:r>
              <a:rPr lang="en-US" dirty="0" err="1"/>
              <a:t>fzero</a:t>
            </a:r>
            <a:r>
              <a:rPr lang="en-US" dirty="0"/>
              <a:t> solves for point where the sign of f(x) changes</a:t>
            </a:r>
          </a:p>
          <a:p>
            <a:pPr lvl="1"/>
            <a:r>
              <a:rPr lang="en-US" dirty="0"/>
              <a:t>Can’t find the root of something like x^2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717F-5EF7-4593-9129-FD7DCD46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do </a:t>
            </a:r>
            <a:r>
              <a:rPr lang="en-US" dirty="0" err="1"/>
              <a:t>fzero</a:t>
            </a:r>
            <a:r>
              <a:rPr lang="en-US" dirty="0"/>
              <a:t>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8312-6522-49C9-B022-C92A3EAB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use the same sign changing method as </a:t>
            </a:r>
            <a:r>
              <a:rPr lang="en-US" dirty="0" err="1"/>
              <a:t>fzero</a:t>
            </a:r>
            <a:endParaRPr lang="en-US" dirty="0"/>
          </a:p>
          <a:p>
            <a:r>
              <a:rPr lang="en-US" dirty="0"/>
              <a:t>Can detect answers for things such as x^2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68F20D-4B5D-4F19-8C08-4D3DD4E1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69" y="2235311"/>
            <a:ext cx="295542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fsolve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(output)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7919-AE53-41D3-93D2-5395217F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roots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F914-CBE3-4B2D-A99A-356AB22A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7959"/>
            <a:ext cx="5157787" cy="823912"/>
          </a:xfrm>
        </p:spPr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95EBF-C3CF-4084-9069-1C73FA2D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1871"/>
            <a:ext cx="5157787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roots(p)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93A62-38E6-4C57-B377-B59B5BE8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7959"/>
            <a:ext cx="5183188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E3905-8CD5-47A0-9004-93EC5C2A6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1871"/>
            <a:ext cx="5183188" cy="368458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np.roots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If the length of </a:t>
            </a:r>
            <a:r>
              <a:rPr lang="en-US" b="0" i="1" dirty="0">
                <a:solidFill>
                  <a:srgbClr val="4A4A4A"/>
                </a:solidFill>
                <a:effectLst/>
                <a:latin typeface="Open Sans"/>
              </a:rPr>
              <a:t>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is n+1 then the polynomial is described by:</a:t>
            </a:r>
          </a:p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1454C29-060B-4185-A532-84ACD9EF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694" y="4149550"/>
            <a:ext cx="4220935" cy="75774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] = 0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AA885-92D1-4929-A46C-BAFB1548E296}"/>
              </a:ext>
            </a:extLst>
          </p:cNvPr>
          <p:cNvSpPr txBox="1"/>
          <p:nvPr/>
        </p:nvSpPr>
        <p:spPr>
          <a:xfrm>
            <a:off x="836612" y="5052255"/>
            <a:ext cx="944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roots uses algebraic expressions as opposed to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correctness of your answer is only limited by machine precision as opposed to machine precision and iteration tolerance </a:t>
            </a:r>
          </a:p>
        </p:txBody>
      </p:sp>
    </p:spTree>
    <p:extLst>
      <p:ext uri="{BB962C8B-B14F-4D97-AF65-F5344CB8AC3E}">
        <p14:creationId xmlns:p14="http://schemas.microsoft.com/office/powerpoint/2010/main" val="12237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7F2F-EB16-4531-8A8A-5DB39849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following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DAE1-7D28-42C0-A502-8A6153F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738507" cy="2534105"/>
          </a:xfrm>
        </p:spPr>
        <p:txBody>
          <a:bodyPr/>
          <a:lstStyle/>
          <a:p>
            <a:r>
              <a:rPr lang="en-US" dirty="0"/>
              <a:t> 2x**2 + 4x  = 3</a:t>
            </a:r>
          </a:p>
          <a:p>
            <a:r>
              <a:rPr lang="en-US" dirty="0"/>
              <a:t>4x**3 + 3x + 2 = 2x**2</a:t>
            </a:r>
          </a:p>
          <a:p>
            <a:r>
              <a:rPr lang="en-US" dirty="0"/>
              <a:t>5x**3 + 2 = 0</a:t>
            </a:r>
          </a:p>
          <a:p>
            <a:r>
              <a:rPr lang="en-US" dirty="0"/>
              <a:t>0x**4 + 0x**3 + x**2 + 5x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3B108-ABCB-4856-89C8-E458C04395B2}"/>
              </a:ext>
            </a:extLst>
          </p:cNvPr>
          <p:cNvSpPr txBox="1"/>
          <p:nvPr/>
        </p:nvSpPr>
        <p:spPr>
          <a:xfrm>
            <a:off x="320445" y="4970708"/>
            <a:ext cx="117206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[-2.58113883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0.58113883]</a:t>
            </a:r>
          </a:p>
          <a:p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[ 0.46659244+0.96774639j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0.46659244-0.96774639j -0.43318488+0.j        ]</a:t>
            </a:r>
          </a:p>
          <a:p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[-0.7368063 +0.j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0.36840315+0.63809297j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0.36840315-0.63809297j]</a:t>
            </a:r>
          </a:p>
          <a:p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[-5.70156212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0.70156212]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41085F-AB03-4F94-B1CA-48B2BEFF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26" y="126090"/>
            <a:ext cx="3859390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np.roots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np.roots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r3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np.roots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r4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np.roots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(r1)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(r2)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(r3)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(r4)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90AD-150A-4DDA-9A6F-D0294275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Nonlinear Systems of Equations: </a:t>
            </a:r>
            <a:r>
              <a:rPr lang="en-US" dirty="0" err="1"/>
              <a:t>fsolve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8660-CDE6-4BA6-9234-A6250EF8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" y="2892668"/>
            <a:ext cx="10515600" cy="33630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MATLAB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output]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(fun, x0, options)</a:t>
            </a:r>
          </a:p>
          <a:p>
            <a:r>
              <a:rPr lang="en-US" dirty="0"/>
              <a:t>Python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scipy.optimize.fsolve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x0,…)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EC6413-45CA-4774-8FFA-A3F4B74C7799}"/>
                  </a:ext>
                </a:extLst>
              </p:cNvPr>
              <p:cNvSpPr txBox="1"/>
              <p:nvPr/>
            </p:nvSpPr>
            <p:spPr>
              <a:xfrm>
                <a:off x="7773501" y="205062"/>
                <a:ext cx="4645635" cy="3004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EC6413-45CA-4774-8FFA-A3F4B74C7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01" y="205062"/>
                <a:ext cx="4645635" cy="3004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49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26871</TotalTime>
  <Words>1400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JetBrains Mono</vt:lpstr>
      <vt:lpstr>Open Sans</vt:lpstr>
      <vt:lpstr>SFMono-Regular</vt:lpstr>
      <vt:lpstr>Times New Roman</vt:lpstr>
      <vt:lpstr>Office Theme</vt:lpstr>
      <vt:lpstr>CBE255 Discussion 8 3/18/21</vt:lpstr>
      <vt:lpstr>Reminders</vt:lpstr>
      <vt:lpstr>Agenda</vt:lpstr>
      <vt:lpstr>fzero</vt:lpstr>
      <vt:lpstr>Can you do fzero in Python?</vt:lpstr>
      <vt:lpstr>Polynomial roots</vt:lpstr>
      <vt:lpstr>Solve the following polynomials</vt:lpstr>
      <vt:lpstr>PowerPoint Presentation</vt:lpstr>
      <vt:lpstr>Nonlinear Systems of Equations: fsolve</vt:lpstr>
      <vt:lpstr>Nonlinear System of Equations Example</vt:lpstr>
      <vt:lpstr>PowerPoint Presentation</vt:lpstr>
      <vt:lpstr>PowerPoint Presentation</vt:lpstr>
      <vt:lpstr>Writing Documentation In PyCharm</vt:lpstr>
      <vt:lpstr>Debugging in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226</cp:revision>
  <cp:lastPrinted>2021-03-18T17:53:12Z</cp:lastPrinted>
  <dcterms:created xsi:type="dcterms:W3CDTF">2021-01-19T19:19:36Z</dcterms:created>
  <dcterms:modified xsi:type="dcterms:W3CDTF">2021-03-18T18:08:58Z</dcterms:modified>
</cp:coreProperties>
</file>