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277" r:id="rId4"/>
    <p:sldId id="329" r:id="rId5"/>
    <p:sldId id="332" r:id="rId6"/>
    <p:sldId id="338" r:id="rId7"/>
    <p:sldId id="339" r:id="rId8"/>
    <p:sldId id="336" r:id="rId9"/>
    <p:sldId id="343" r:id="rId10"/>
    <p:sldId id="345" r:id="rId11"/>
    <p:sldId id="346" r:id="rId12"/>
    <p:sldId id="337" r:id="rId13"/>
    <p:sldId id="340" r:id="rId14"/>
    <p:sldId id="344" r:id="rId15"/>
    <p:sldId id="341" r:id="rId16"/>
    <p:sldId id="34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NER MICHAEL LUKE" initials="TML" lastIdx="1" clrIdx="0">
    <p:extLst>
      <p:ext uri="{19B8F6BF-5375-455C-9EA6-DF929625EA0E}">
        <p15:presenceInfo xmlns:p15="http://schemas.microsoft.com/office/powerpoint/2012/main" userId="TURNER MICHAEL LUKE" providerId="None"/>
      </p:ext>
    </p:extLst>
  </p:cmAuthor>
  <p:cmAuthor id="2" name="TURNER LUKE" initials="TL" lastIdx="3" clrIdx="1">
    <p:extLst>
      <p:ext uri="{19B8F6BF-5375-455C-9EA6-DF929625EA0E}">
        <p15:presenceInfo xmlns:p15="http://schemas.microsoft.com/office/powerpoint/2012/main" userId="TURNER LU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40" autoAdjust="0"/>
    <p:restoredTop sz="94660"/>
  </p:normalViewPr>
  <p:slideViewPr>
    <p:cSldViewPr snapToGrid="0">
      <p:cViewPr>
        <p:scale>
          <a:sx n="68" d="100"/>
          <a:sy n="68" d="100"/>
        </p:scale>
        <p:origin x="1121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18E8-83F0-4164-A549-3EA0FDAA5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84351-7CDC-43BB-8755-00C13EDE8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5233E-F72A-4A88-AB6D-3F255413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19C4A-24D0-4B44-A968-0E62DB01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13DCF-5940-418A-AFA5-2C9B49C6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9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F7AD-6CAB-4974-91AC-54B832AB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2BAF6-9D1E-466D-BE69-614F35EBB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5F4EF-930F-43F6-8F13-8A21C85C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DA95-DED6-42A8-A23E-7D9490AC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B300-1344-4082-9B62-D259E34D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7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2CC74-C540-49F2-BA3A-0BA058E4B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76631-0BDA-477E-99F0-EA0BE2EA2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5134E-D8B0-4C05-939C-CCC3E1B1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9A1EC-2E39-45D6-82F9-9211B5E9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FFD38-E79D-43D6-B714-A80CA2ED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1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21B9-2EF5-45F1-8948-F19F65F0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3FE5-77BF-4CBB-A35B-DFED1B2E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334E4-8EED-403E-82EB-78BD3F65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B097F-3033-46AB-A7EB-D95B9D0B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BD3DF-0DB3-4431-B8BD-04A9117D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BE20-D716-4321-811F-D850EFFD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A8154-BD6A-4317-B908-C1C1CFFF0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E0F4-7B00-409C-9B71-F41E1375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28D99-E3CC-4729-B2E3-5265494E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FBA9A-6B9F-4E01-968B-7C9D270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0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E118-5B8C-4E60-BD2A-77619A4F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9D63-B07D-4D24-B5C0-2DE9EDA6D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2717E-935E-4A4A-A8B6-2D7054E7C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B2AAF-D5E2-4906-B3A2-E34FF204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5D6DC-BB26-4AB0-963C-5D56EFD7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0F45B-14BA-4616-905C-22D83CF3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4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B3AE-1D3B-4C82-A736-93220263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31E13-C0D0-48F8-A4BF-9B7DAC60B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EAADA-7852-40F5-8B38-FBEF3ADCD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1689F-6B91-4960-97F0-9E87B1B91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1D284-B82A-40FD-960A-877D620FC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3CA8D-3BF0-4B3F-80B9-6742ABD3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E42C2-6EC0-4DAE-97FE-2969503D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157EC-81C8-4D55-87DD-C534A64E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9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58A5-E2F3-4D20-B968-97D4BB65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2783B-1CD8-4969-A9AE-80CECAC8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14935-3880-44E1-AF2D-A7EFF031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A1B6E-A532-4D75-B52E-61F4E415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A4AC7-7493-4434-8B4B-B07A52D9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F5252-5363-4AB7-8251-C6F2B76E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5A866-668C-4C46-92C3-43C73EDF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C4C0-6801-40ED-B6CA-9C54687E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03F85-CBAE-4503-9940-E1CEA9AB1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70C4E-BF27-42D5-8F07-0F22330D9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8FF05-07AE-4EA4-9DE1-AEAE4C2F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BF18E-9B6F-46F1-B7E4-7E1E937C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7C19C-EA0D-4AED-A649-C3F39A11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6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2EBB-3848-4135-AE8D-3D00112A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CECD1-CEF8-4229-AB71-27BCE3BC6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0236E-2285-4313-86A0-315C372B9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16E77-1D19-414D-AB15-7C977D3E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6185C-1005-4ED2-9B9E-1FF75015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46364-4FD8-4CFF-AC59-676002FD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4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27C25-6CB2-4937-A2D6-9E7071B9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046D8-C724-440B-90A1-5D972F589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FDEED-87BD-4115-AFF9-A60E9E3B5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2F256-8A61-4730-B369-09CDC4CFCD4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8E1A8-EABB-4338-B652-18D985A9B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88FB9-90C5-4E7D-AE62-8B20EACBE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9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9ED1-9EDB-45FB-8BFE-11AF481F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46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CBE255</a:t>
            </a:r>
            <a:br>
              <a:rPr lang="en-US" dirty="0"/>
            </a:br>
            <a:r>
              <a:rPr lang="en-US" dirty="0"/>
              <a:t>Discussion 10</a:t>
            </a:r>
            <a:br>
              <a:rPr lang="en-US" dirty="0"/>
            </a:br>
            <a:r>
              <a:rPr lang="en-US" dirty="0"/>
              <a:t>4/8/21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D94F7-EA1F-42CB-83B7-08F34C125F92}"/>
              </a:ext>
            </a:extLst>
          </p:cNvPr>
          <p:cNvSpPr txBox="1"/>
          <p:nvPr/>
        </p:nvSpPr>
        <p:spPr>
          <a:xfrm>
            <a:off x="2746131" y="4180742"/>
            <a:ext cx="669973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Turner Luke</a:t>
            </a:r>
          </a:p>
          <a:p>
            <a:endParaRPr lang="en-US" dirty="0"/>
          </a:p>
          <a:p>
            <a:r>
              <a:rPr lang="en-US" dirty="0"/>
              <a:t>* If you are not registered for this discussion, let me know so I can send you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20375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D2C26DF-FB7B-4CF2-A3E3-D0E7D280E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85" y="151179"/>
            <a:ext cx="9821636" cy="65556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numpy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scipy.interpolate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interp1d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scipy.integrate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quad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np.array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0.005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0.15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0.20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np.array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0.005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0.016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0.038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0.066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0.097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ys_of_y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interp1d(y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(y):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 y) / (y -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ys_of_y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(y))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 = quad(f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0.002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0.18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2.5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Z = H * N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required height of packing is {:.2f}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m."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.format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(Z))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4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5E9728-948B-4841-B050-26A3194980EF}"/>
              </a:ext>
            </a:extLst>
          </p:cNvPr>
          <p:cNvSpPr txBox="1"/>
          <p:nvPr/>
        </p:nvSpPr>
        <p:spPr>
          <a:xfrm>
            <a:off x="204108" y="578721"/>
            <a:ext cx="1198789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y_data</a:t>
            </a:r>
            <a:r>
              <a:rPr lang="es-E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[0, 0.005, 0.02, 0.05, 0.10, 0.15, 0.20];</a:t>
            </a:r>
          </a:p>
          <a:p>
            <a:r>
              <a:rPr lang="pt-BR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ys_data = [0, 0, 0.005, 0.016, 0.038, 0.066, 0.097];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ys_of_y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@(y) interp1(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y_data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ys_data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y, </a:t>
            </a:r>
            <a:r>
              <a:rPr lang="en-US" sz="2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'spline'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 = @(y) 1 ./ (1 - y) ./ (y - </a:t>
            </a:r>
            <a:r>
              <a:rPr lang="es-ES" sz="2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ys_of_y</a:t>
            </a:r>
            <a:r>
              <a:rPr lang="es-E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(y));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 = integral(f, 0.002,  0.18);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 = 2.5;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Z = H * N;</a:t>
            </a:r>
          </a:p>
          <a:p>
            <a:r>
              <a:rPr lang="en-US" sz="2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"The required height of packing is %.2f m."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Z)</a:t>
            </a:r>
          </a:p>
        </p:txBody>
      </p:sp>
    </p:spTree>
    <p:extLst>
      <p:ext uri="{BB962C8B-B14F-4D97-AF65-F5344CB8AC3E}">
        <p14:creationId xmlns:p14="http://schemas.microsoft.com/office/powerpoint/2010/main" val="1066757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AF92-023E-4DAC-A58D-CDF2B8FB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912" y="167541"/>
            <a:ext cx="10515600" cy="1325563"/>
          </a:xfrm>
        </p:spPr>
        <p:txBody>
          <a:bodyPr/>
          <a:lstStyle/>
          <a:p>
            <a:r>
              <a:rPr lang="en-US" dirty="0"/>
              <a:t>Rayleigh Equation (CBE426)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4598E3-35B8-4BF5-B51C-89F07E77668D}"/>
              </a:ext>
            </a:extLst>
          </p:cNvPr>
          <p:cNvSpPr/>
          <p:nvPr/>
        </p:nvSpPr>
        <p:spPr>
          <a:xfrm>
            <a:off x="786912" y="4297465"/>
            <a:ext cx="3277469" cy="1997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Still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x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98FD60E-5FE1-4CA4-9CB2-C69CDC360C9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3194" y="2376590"/>
            <a:ext cx="2318727" cy="1523023"/>
          </a:xfrm>
          <a:prstGeom prst="bentConnector3">
            <a:avLst>
              <a:gd name="adj1" fmla="val 100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102C1C7-A951-4653-A0F6-7497A29C1136}"/>
              </a:ext>
            </a:extLst>
          </p:cNvPr>
          <p:cNvSpPr/>
          <p:nvPr/>
        </p:nvSpPr>
        <p:spPr>
          <a:xfrm>
            <a:off x="2664069" y="1658517"/>
            <a:ext cx="1193574" cy="757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Condenser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0B5357-12CE-4CD3-A8AD-0F83679056E6}"/>
              </a:ext>
            </a:extLst>
          </p:cNvPr>
          <p:cNvCxnSpPr>
            <a:cxnSpLocks/>
          </p:cNvCxnSpPr>
          <p:nvPr/>
        </p:nvCxnSpPr>
        <p:spPr>
          <a:xfrm>
            <a:off x="3472960" y="2442207"/>
            <a:ext cx="0" cy="49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946A2-411C-4388-B2CE-857F01E038C0}"/>
              </a:ext>
            </a:extLst>
          </p:cNvPr>
          <p:cNvSpPr/>
          <p:nvPr/>
        </p:nvSpPr>
        <p:spPr>
          <a:xfrm>
            <a:off x="2809141" y="2926456"/>
            <a:ext cx="1632899" cy="757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  <a:p>
            <a:pPr algn="ctr"/>
            <a:r>
              <a:rPr lang="en-US" dirty="0"/>
              <a:t>X_D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3A93C40-AA6A-4636-8A30-17E59789D798}"/>
              </a:ext>
            </a:extLst>
          </p:cNvPr>
          <p:cNvSpPr/>
          <p:nvPr/>
        </p:nvSpPr>
        <p:spPr>
          <a:xfrm>
            <a:off x="164854" y="5668474"/>
            <a:ext cx="1244116" cy="4905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D326227-41BA-48DE-85D5-482D4216533D}"/>
              </a:ext>
            </a:extLst>
          </p:cNvPr>
          <p:cNvSpPr/>
          <p:nvPr/>
        </p:nvSpPr>
        <p:spPr>
          <a:xfrm rot="20712788">
            <a:off x="3609238" y="1392016"/>
            <a:ext cx="1244116" cy="4905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C437E8-7362-42D6-9E37-E5BEF7FBD552}"/>
                  </a:ext>
                </a:extLst>
              </p:cNvPr>
              <p:cNvSpPr txBox="1"/>
              <p:nvPr/>
            </p:nvSpPr>
            <p:spPr>
              <a:xfrm>
                <a:off x="6542576" y="395822"/>
                <a:ext cx="6095266" cy="5919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Moles of A in still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𝑛𝑑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𝑑𝑛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Material balance around still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Change of A = fraction A in flow out * flow out 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𝑑𝑛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Equate (Subscripts dropped)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𝑦𝑑𝑛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𝑛𝑑𝑥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𝑥𝑑𝑛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Separate, Integrate.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𝑑𝑛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C437E8-7362-42D6-9E37-E5BEF7FBD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576" y="395822"/>
                <a:ext cx="6095266" cy="59195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56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A36173-6FA5-43EF-9847-D69D5F25BCA1}"/>
                  </a:ext>
                </a:extLst>
              </p:cNvPr>
              <p:cNvSpPr txBox="1"/>
              <p:nvPr/>
            </p:nvSpPr>
            <p:spPr>
              <a:xfrm>
                <a:off x="3047320" y="469216"/>
                <a:ext cx="6094638" cy="5919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Moles of A in still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𝑛𝑑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𝑑𝑛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Material balance around still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Change of A = flow out * fraction A in flow out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𝑑𝑛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Equate (Subscripts dropped)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𝑦𝑑𝑛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𝑛𝑑𝑥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𝑥𝑑𝑛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Separate, Integrate.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𝑑𝑛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A36173-6FA5-43EF-9847-D69D5F25B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320" y="469216"/>
                <a:ext cx="6094638" cy="59195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36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7D4CDE-A80E-41F2-BEFC-AEBE7AC84E0D}"/>
                  </a:ext>
                </a:extLst>
              </p:cNvPr>
              <p:cNvSpPr txBox="1"/>
              <p:nvPr/>
            </p:nvSpPr>
            <p:spPr>
              <a:xfrm>
                <a:off x="2875870" y="611867"/>
                <a:ext cx="6094638" cy="3373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Mass/Material Balances</a:t>
                </a:r>
                <a:endPara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Recovery</a:t>
                </a:r>
                <a:endPara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 100%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7D4CDE-A80E-41F2-BEFC-AEBE7AC84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70" y="611867"/>
                <a:ext cx="6094638" cy="3373872"/>
              </a:xfrm>
              <a:prstGeom prst="rect">
                <a:avLst/>
              </a:prstGeom>
              <a:blipFill>
                <a:blip r:embed="rId2"/>
                <a:stretch>
                  <a:fillRect t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29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7A3C-3D7F-4267-AF8E-858CD4F1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“Above and Beyond”: LaTeX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D1447-F0E0-4A0F-9C22-F070A1FC2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Roboto"/>
              </a:rPr>
              <a:t>LaTeX is a software system for document preparation.</a:t>
            </a:r>
          </a:p>
          <a:p>
            <a:r>
              <a:rPr lang="en-US" dirty="0">
                <a:solidFill>
                  <a:srgbClr val="4D5156"/>
                </a:solidFill>
                <a:latin typeface="Roboto"/>
              </a:rPr>
              <a:t>Like much of the things we do in this class, LaTeX is more powerful than typical methods, but less user friendly</a:t>
            </a:r>
          </a:p>
          <a:p>
            <a:endParaRPr lang="en-US" dirty="0">
              <a:solidFill>
                <a:srgbClr val="4D5156"/>
              </a:solidFill>
              <a:latin typeface="Roboto"/>
            </a:endParaRPr>
          </a:p>
          <a:p>
            <a:r>
              <a:rPr lang="en-US" dirty="0"/>
              <a:t>https://www.overleaf.com/learn/latex/Learn_LaTeX_in_30_minutes</a:t>
            </a:r>
          </a:p>
        </p:txBody>
      </p:sp>
    </p:spTree>
    <p:extLst>
      <p:ext uri="{BB962C8B-B14F-4D97-AF65-F5344CB8AC3E}">
        <p14:creationId xmlns:p14="http://schemas.microsoft.com/office/powerpoint/2010/main" val="2585920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ED80F-6C73-4D22-B74B-6B668712D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924" y="140677"/>
                <a:ext cx="12019084" cy="6036286"/>
              </a:xfrm>
            </p:spPr>
            <p:txBody>
              <a:bodyPr>
                <a:normAutofit/>
              </a:bodyPr>
              <a:lstStyle/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ln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\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𝑓𝑟𝑎𝑐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}{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_0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}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=\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_0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}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^{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}\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𝑓𝑟𝑎𝑐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}{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+4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𝐶𝑂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_{10}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_8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_4)_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\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𝑟𝑖𝑔h𝑡𝑎𝑟𝑟𝑜𝑤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_6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_6 + 4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𝐶𝑂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_2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ρ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ρ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_2 = 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_1 [ (\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𝑓𝑟𝑎𝑐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_{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2}}{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_{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1}})^3 \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𝑓𝑟𝑎𝑐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_1}{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_2} \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𝑓𝑟𝑎𝑐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{\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𝐷𝑒𝑙𝑡𝑎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\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𝑟h𝑜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_1}{\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𝐷𝑒𝑙𝑡𝑎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\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𝑟h𝑜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_2} \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𝑓𝑟𝑎𝑐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{\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𝑚𝑢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_2}{\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𝑚𝑢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_1}]^{1/2}</m:t>
                      </m:r>
                    </m:oMath>
                  </m:oMathPara>
                </a14:m>
                <a:endPara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ED80F-6C73-4D22-B74B-6B668712D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924" y="140677"/>
                <a:ext cx="12019084" cy="60362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88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ED30-2B84-4D04-93DC-615D80F0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57F9-1E7C-4C52-9AEB-610401C00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8 due Tomorrow</a:t>
            </a:r>
          </a:p>
          <a:p>
            <a:pPr lvl="1"/>
            <a:r>
              <a:rPr lang="en-US" dirty="0"/>
              <a:t>Please submit a single PDF</a:t>
            </a:r>
          </a:p>
          <a:p>
            <a:pPr lvl="1"/>
            <a:endParaRPr lang="en-US" dirty="0"/>
          </a:p>
          <a:p>
            <a:r>
              <a:rPr lang="en-US" dirty="0"/>
              <a:t>I can’t stay late after OH tonight</a:t>
            </a:r>
          </a:p>
          <a:p>
            <a:pPr lvl="1"/>
            <a:r>
              <a:rPr lang="en-US" dirty="0"/>
              <a:t> I don’t anticipate it will be busy, but coming early will guarantee I get to your question</a:t>
            </a:r>
          </a:p>
          <a:p>
            <a:pPr lvl="1"/>
            <a:r>
              <a:rPr lang="en-US" dirty="0"/>
              <a:t>Or use the extra time after discussion</a:t>
            </a:r>
          </a:p>
        </p:txBody>
      </p:sp>
    </p:spTree>
    <p:extLst>
      <p:ext uri="{BB962C8B-B14F-4D97-AF65-F5344CB8AC3E}">
        <p14:creationId xmlns:p14="http://schemas.microsoft.com/office/powerpoint/2010/main" val="360931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61E7-9586-4C35-887C-A2EE48E0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8" y="373674"/>
            <a:ext cx="10515600" cy="819882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3256F-5ACF-49C5-83CF-2B6A8D9A6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258"/>
            <a:ext cx="10515600" cy="4857750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  <a:p>
            <a:r>
              <a:rPr lang="en-US" dirty="0"/>
              <a:t>Integration</a:t>
            </a:r>
          </a:p>
          <a:p>
            <a:r>
              <a:rPr lang="en-US" dirty="0"/>
              <a:t>Combining Integration and Interpolation</a:t>
            </a:r>
          </a:p>
          <a:p>
            <a:r>
              <a:rPr lang="en-US" dirty="0"/>
              <a:t>HW8Q3 Help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1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3649-00FC-48D6-9257-D161333F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Elementary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30DB1-4631-4CA6-9CC2-0925FD46EC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Recall Riemann Sum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30DB1-4631-4CA6-9CC2-0925FD46EC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iemann sums review (article) | Khan Academy">
            <a:extLst>
              <a:ext uri="{FF2B5EF4-FFF2-40B4-BE49-F238E27FC236}">
                <a16:creationId xmlns:a16="http://schemas.microsoft.com/office/drawing/2014/main" id="{6046F7D3-E3DC-4989-B04E-DF0B1D9FD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732" y="2956333"/>
            <a:ext cx="6098315" cy="343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0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58B9-C514-4E85-BF0B-A4A17C84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Pre-Coded Integral 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8DE44-D400-46B9-BD0B-275271408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  <a:p>
            <a:pPr lvl="1"/>
            <a:r>
              <a:rPr lang="en-US" dirty="0"/>
              <a:t>1 Dimensional</a:t>
            </a:r>
          </a:p>
          <a:p>
            <a:pPr lvl="1"/>
            <a:r>
              <a:rPr lang="en-US" dirty="0"/>
              <a:t>q = integral(</a:t>
            </a:r>
            <a:r>
              <a:rPr lang="en-US" dirty="0" err="1"/>
              <a:t>fun,xmin,xmax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 Dimensional</a:t>
            </a:r>
          </a:p>
          <a:p>
            <a:pPr lvl="1"/>
            <a:r>
              <a:rPr lang="en-US" dirty="0"/>
              <a:t>q = integral2(</a:t>
            </a:r>
            <a:r>
              <a:rPr lang="en-US" dirty="0" err="1"/>
              <a:t>fun,xmin,xmax,ymin,ymax</a:t>
            </a:r>
            <a:r>
              <a:rPr lang="en-US" dirty="0"/>
              <a:t>)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1 Dimensional</a:t>
            </a:r>
          </a:p>
          <a:p>
            <a:pPr lvl="1"/>
            <a:r>
              <a:rPr lang="en-US" dirty="0" err="1"/>
              <a:t>scipy.integrate.quad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, a, b)</a:t>
            </a:r>
          </a:p>
          <a:p>
            <a:pPr lvl="1"/>
            <a:r>
              <a:rPr lang="en-US" dirty="0"/>
              <a:t>2 Dimensional</a:t>
            </a:r>
          </a:p>
          <a:p>
            <a:pPr lvl="1"/>
            <a:r>
              <a:rPr lang="en-US" dirty="0" err="1"/>
              <a:t>scipy.integrate.dblquad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, a, b)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8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B42D-CCB3-4F0F-BC14-B2E0DF3E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64" y="365125"/>
            <a:ext cx="11160578" cy="1325563"/>
          </a:xfrm>
        </p:spPr>
        <p:txBody>
          <a:bodyPr>
            <a:normAutofit/>
          </a:bodyPr>
          <a:lstStyle/>
          <a:p>
            <a:r>
              <a:rPr lang="en-US" dirty="0"/>
              <a:t>Code a Function Calculating the Error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3ADBB-254D-43D6-AF91-ECE568BEC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𝑒𝑟𝑓</m:t>
                      </m:r>
                      <m:d>
                        <m:dPr>
                          <m:ctrlP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Validate your results with a native error function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3ADBB-254D-43D6-AF91-ECE568BEC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23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1D4D73-9283-4F11-978A-939FC2305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1" y="1595318"/>
            <a:ext cx="6393417" cy="32624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scipy.integrate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quad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scipy.special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erf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error_function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np.sqrt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* quad(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lambda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np.exp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(-t**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x)[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error_function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(erf(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6C0BA-4B6C-4EC6-8682-BB99B3775E73}"/>
              </a:ext>
            </a:extLst>
          </p:cNvPr>
          <p:cNvSpPr txBox="1"/>
          <p:nvPr/>
        </p:nvSpPr>
        <p:spPr>
          <a:xfrm>
            <a:off x="6917192" y="2094930"/>
            <a:ext cx="609463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error_function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(5))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(erf(5))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F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error_function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(x)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 = @(t) exp(-t.^2);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 = 2 / sqrt(pi) * integral(f,0,x);</a:t>
            </a:r>
          </a:p>
          <a:p>
            <a:r>
              <a:rPr lang="en-US" sz="18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579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0AB2-81E9-4437-87A5-6476CDA6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675CF-0DB2-469D-A012-120D44040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1: Create a function with the data f(x)</a:t>
            </a:r>
          </a:p>
          <a:p>
            <a:pPr lvl="1"/>
            <a:r>
              <a:rPr lang="en-US" dirty="0"/>
              <a:t>Select interpolation method that best matches the physical concepts behind the data</a:t>
            </a:r>
          </a:p>
          <a:p>
            <a:pPr lvl="1"/>
            <a:r>
              <a:rPr lang="en-US" dirty="0"/>
              <a:t>f = @(x) interp1(</a:t>
            </a:r>
            <a:r>
              <a:rPr lang="en-US" dirty="0" err="1"/>
              <a:t>xdata</a:t>
            </a:r>
            <a:r>
              <a:rPr lang="en-US" dirty="0"/>
              <a:t>, </a:t>
            </a:r>
            <a:r>
              <a:rPr lang="en-US" dirty="0" err="1"/>
              <a:t>ydata</a:t>
            </a:r>
            <a:r>
              <a:rPr lang="en-US" dirty="0"/>
              <a:t>, x, ‘method’)</a:t>
            </a:r>
          </a:p>
          <a:p>
            <a:pPr lvl="1"/>
            <a:r>
              <a:rPr lang="en-US" dirty="0"/>
              <a:t>f = scipy.interpolate.interp1d(</a:t>
            </a:r>
            <a:r>
              <a:rPr lang="en-US" dirty="0" err="1"/>
              <a:t>xdata</a:t>
            </a:r>
            <a:r>
              <a:rPr lang="en-US" dirty="0"/>
              <a:t>, </a:t>
            </a:r>
            <a:r>
              <a:rPr lang="en-US" dirty="0" err="1"/>
              <a:t>ydata</a:t>
            </a:r>
            <a:r>
              <a:rPr lang="en-US" dirty="0"/>
              <a:t>, kind=“method”)</a:t>
            </a:r>
          </a:p>
          <a:p>
            <a:r>
              <a:rPr lang="en-US" dirty="0"/>
              <a:t>2: Pass the interpolation function in an integral method</a:t>
            </a:r>
          </a:p>
        </p:txBody>
      </p:sp>
    </p:spTree>
    <p:extLst>
      <p:ext uri="{BB962C8B-B14F-4D97-AF65-F5344CB8AC3E}">
        <p14:creationId xmlns:p14="http://schemas.microsoft.com/office/powerpoint/2010/main" val="226891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1BFC-CC2B-4716-9C8D-260FC6E9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242" y="-36269"/>
            <a:ext cx="10515600" cy="1325563"/>
          </a:xfrm>
        </p:spPr>
        <p:txBody>
          <a:bodyPr/>
          <a:lstStyle/>
          <a:p>
            <a:r>
              <a:rPr lang="en-US" dirty="0"/>
              <a:t>CBE 426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BDE1D-1D13-4D4B-9CCE-026393677A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4792" y="858471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The height of a packed column is equal to the height of a transfer unit by the number of transfer units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𝑇𝑈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𝑇𝑈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Depending on the basis of your packed column: (Overall, Gas)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𝑂𝐺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𝑑𝑦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BDE1D-1D13-4D4B-9CCE-026393677A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4792" y="858471"/>
                <a:ext cx="10515600" cy="4351338"/>
              </a:xfrm>
              <a:blipFill>
                <a:blip r:embed="rId2"/>
                <a:stretch>
                  <a:fillRect l="-1043" t="-238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705C31D-8814-49A9-9B83-9453838576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19"/>
          <a:stretch/>
        </p:blipFill>
        <p:spPr bwMode="auto">
          <a:xfrm>
            <a:off x="169516" y="3292719"/>
            <a:ext cx="11952145" cy="343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59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27767</TotalTime>
  <Words>1049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JetBrains Mono</vt:lpstr>
      <vt:lpstr>Roboto</vt:lpstr>
      <vt:lpstr>Times New Roman</vt:lpstr>
      <vt:lpstr>Office Theme</vt:lpstr>
      <vt:lpstr>CBE255 Discussion 10 4/8/21</vt:lpstr>
      <vt:lpstr>Reminders</vt:lpstr>
      <vt:lpstr>Agenda</vt:lpstr>
      <vt:lpstr>Recall Elementary Calculus</vt:lpstr>
      <vt:lpstr>Pre-Coded Integral Solvers</vt:lpstr>
      <vt:lpstr>Code a Function Calculating the Error Function</vt:lpstr>
      <vt:lpstr>PowerPoint Presentation</vt:lpstr>
      <vt:lpstr>Interpolation with Data</vt:lpstr>
      <vt:lpstr>CBE 426 Example</vt:lpstr>
      <vt:lpstr>PowerPoint Presentation</vt:lpstr>
      <vt:lpstr>PowerPoint Presentation</vt:lpstr>
      <vt:lpstr>Rayleigh Equation (CBE426)</vt:lpstr>
      <vt:lpstr>PowerPoint Presentation</vt:lpstr>
      <vt:lpstr>PowerPoint Presentation</vt:lpstr>
      <vt:lpstr>Project 3 “Above and Beyond”: LaTeX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CBE255 Discussion 1</dc:title>
  <dc:creator>TURNER MICHAEL LUKE</dc:creator>
  <cp:lastModifiedBy>TURNER LUKE</cp:lastModifiedBy>
  <cp:revision>264</cp:revision>
  <cp:lastPrinted>2021-03-18T17:53:12Z</cp:lastPrinted>
  <dcterms:created xsi:type="dcterms:W3CDTF">2021-01-19T19:19:36Z</dcterms:created>
  <dcterms:modified xsi:type="dcterms:W3CDTF">2021-05-24T16:35:02Z</dcterms:modified>
</cp:coreProperties>
</file>