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7" r:id="rId13"/>
    <p:sldId id="316" r:id="rId14"/>
    <p:sldId id="318" r:id="rId15"/>
    <p:sldId id="319" r:id="rId16"/>
    <p:sldId id="320" r:id="rId17"/>
    <p:sldId id="321" r:id="rId18"/>
    <p:sldId id="322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90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Purpose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Data and Models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endParaRPr lang="en-US" dirty="0"/>
        </a:p>
      </dgm:t>
    </dgm:pt>
    <dgm:pt modelId="{01C913F4-BF78-44CD-A442-D3411F26AD79}" type="pres">
      <dgm:prSet presAssocID="{15509919-36B5-4162-8899-417A9F93473B}" presName="outerComposite" presStyleCnt="0">
        <dgm:presLayoutVars>
          <dgm:chMax val="5"/>
          <dgm:dir/>
          <dgm:resizeHandles val="exact"/>
        </dgm:presLayoutVars>
      </dgm:prSet>
      <dgm:spPr/>
    </dgm:pt>
    <dgm:pt modelId="{8507E1BF-A484-4A4A-A783-B91ECCCFB9C9}" type="pres">
      <dgm:prSet presAssocID="{15509919-36B5-4162-8899-417A9F93473B}" presName="dummyMaxCanvas" presStyleCnt="0">
        <dgm:presLayoutVars/>
      </dgm:prSet>
      <dgm:spPr/>
    </dgm:pt>
    <dgm:pt modelId="{CC2402F7-5460-4CEB-94AB-9C7EA7BE5AA5}" type="pres">
      <dgm:prSet presAssocID="{15509919-36B5-4162-8899-417A9F93473B}" presName="ThreeNodes_1" presStyleLbl="node1" presStyleIdx="0" presStyleCnt="3">
        <dgm:presLayoutVars>
          <dgm:bulletEnabled val="1"/>
        </dgm:presLayoutVars>
      </dgm:prSet>
      <dgm:spPr/>
    </dgm:pt>
    <dgm:pt modelId="{ED398C37-23D5-4B84-B938-485C2D6EB4EB}" type="pres">
      <dgm:prSet presAssocID="{15509919-36B5-4162-8899-417A9F93473B}" presName="ThreeNodes_2" presStyleLbl="node1" presStyleIdx="1" presStyleCnt="3">
        <dgm:presLayoutVars>
          <dgm:bulletEnabled val="1"/>
        </dgm:presLayoutVars>
      </dgm:prSet>
      <dgm:spPr/>
    </dgm:pt>
    <dgm:pt modelId="{9A331DA5-0145-47AC-AC19-DBEEE619DD4A}" type="pres">
      <dgm:prSet presAssocID="{15509919-36B5-4162-8899-417A9F93473B}" presName="ThreeNodes_3" presStyleLbl="node1" presStyleIdx="2" presStyleCnt="3">
        <dgm:presLayoutVars>
          <dgm:bulletEnabled val="1"/>
        </dgm:presLayoutVars>
      </dgm:prSet>
      <dgm:spPr/>
    </dgm:pt>
    <dgm:pt modelId="{91F9660D-AFAA-4967-86E3-E71CCA27DBE6}" type="pres">
      <dgm:prSet presAssocID="{15509919-36B5-4162-8899-417A9F93473B}" presName="ThreeConn_1-2" presStyleLbl="fgAccFollowNode1" presStyleIdx="0" presStyleCnt="2">
        <dgm:presLayoutVars>
          <dgm:bulletEnabled val="1"/>
        </dgm:presLayoutVars>
      </dgm:prSet>
      <dgm:spPr/>
    </dgm:pt>
    <dgm:pt modelId="{8A9D3622-2967-45CD-88DE-747E8371B04A}" type="pres">
      <dgm:prSet presAssocID="{15509919-36B5-4162-8899-417A9F93473B}" presName="ThreeConn_2-3" presStyleLbl="fgAccFollowNode1" presStyleIdx="1" presStyleCnt="2">
        <dgm:presLayoutVars>
          <dgm:bulletEnabled val="1"/>
        </dgm:presLayoutVars>
      </dgm:prSet>
      <dgm:spPr/>
    </dgm:pt>
    <dgm:pt modelId="{490708F9-9278-43A8-A1F7-4555269BE80C}" type="pres">
      <dgm:prSet presAssocID="{15509919-36B5-4162-8899-417A9F93473B}" presName="ThreeNodes_1_text" presStyleLbl="node1" presStyleIdx="2" presStyleCnt="3">
        <dgm:presLayoutVars>
          <dgm:bulletEnabled val="1"/>
        </dgm:presLayoutVars>
      </dgm:prSet>
      <dgm:spPr/>
    </dgm:pt>
    <dgm:pt modelId="{69E1115C-CDE9-456F-AD4D-091701F94137}" type="pres">
      <dgm:prSet presAssocID="{15509919-36B5-4162-8899-417A9F93473B}" presName="ThreeNodes_2_text" presStyleLbl="node1" presStyleIdx="2" presStyleCnt="3">
        <dgm:presLayoutVars>
          <dgm:bulletEnabled val="1"/>
        </dgm:presLayoutVars>
      </dgm:prSet>
      <dgm:spPr/>
    </dgm:pt>
    <dgm:pt modelId="{FC34FE97-9819-4DB6-96AF-DE1E1E85E5FE}" type="pres">
      <dgm:prSet presAssocID="{15509919-36B5-4162-8899-417A9F93473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6D733515-E70F-4802-BC4E-0EEB2B6B694E}" type="presOf" srcId="{B2B879BD-3840-400C-92BD-B2C2383358D7}" destId="{69E1115C-CDE9-456F-AD4D-091701F94137}" srcOrd="1" destOrd="0" presId="urn:microsoft.com/office/officeart/2005/8/layout/vProcess5"/>
    <dgm:cxn modelId="{392D8128-1072-4291-9310-72B7E187B9DD}" type="presOf" srcId="{CA9D674E-4FF1-45DC-82E4-0B2DB6A5363F}" destId="{FC34FE97-9819-4DB6-96AF-DE1E1E85E5FE}" srcOrd="1" destOrd="0" presId="urn:microsoft.com/office/officeart/2005/8/layout/vProcess5"/>
    <dgm:cxn modelId="{C101492A-E7D5-4D83-AE3D-2E7D356E3F84}" type="presOf" srcId="{AAF9DEE3-8444-4CA1-8BC2-D834D3ED6C74}" destId="{490708F9-9278-43A8-A1F7-4555269BE80C}" srcOrd="1" destOrd="0" presId="urn:microsoft.com/office/officeart/2005/8/layout/vProcess5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748BBB4D-DD2D-40D4-9631-E386B923159A}" type="presOf" srcId="{AAF9DEE3-8444-4CA1-8BC2-D834D3ED6C74}" destId="{CC2402F7-5460-4CEB-94AB-9C7EA7BE5AA5}" srcOrd="0" destOrd="0" presId="urn:microsoft.com/office/officeart/2005/8/layout/vProcess5"/>
    <dgm:cxn modelId="{40B852A8-C986-47DD-97C5-53166771550C}" type="presOf" srcId="{B2B879BD-3840-400C-92BD-B2C2383358D7}" destId="{ED398C37-23D5-4B84-B938-485C2D6EB4EB}" srcOrd="0" destOrd="0" presId="urn:microsoft.com/office/officeart/2005/8/layout/vProcess5"/>
    <dgm:cxn modelId="{C988D5B4-DD73-48CE-BB70-8180F380D436}" type="presOf" srcId="{23210C7F-6847-491E-BE1F-A79529AF2B8B}" destId="{91F9660D-AFAA-4967-86E3-E71CCA27DBE6}" srcOrd="0" destOrd="0" presId="urn:microsoft.com/office/officeart/2005/8/layout/vProcess5"/>
    <dgm:cxn modelId="{E4CCDFC1-0AAE-4285-8210-52BA61851EAF}" type="presOf" srcId="{CA9D674E-4FF1-45DC-82E4-0B2DB6A5363F}" destId="{9A331DA5-0145-47AC-AC19-DBEEE619DD4A}" srcOrd="0" destOrd="0" presId="urn:microsoft.com/office/officeart/2005/8/layout/vProcess5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96500E4-65EF-48E1-8048-174CB68B7CD0}" type="presOf" srcId="{15509919-36B5-4162-8899-417A9F93473B}" destId="{01C913F4-BF78-44CD-A442-D3411F26AD79}" srcOrd="0" destOrd="0" presId="urn:microsoft.com/office/officeart/2005/8/layout/vProcess5"/>
    <dgm:cxn modelId="{E6E3C6E9-3E81-4028-96D2-3E3986BD878D}" type="presOf" srcId="{FBAA44FF-54DE-45C8-9FAC-512C40277233}" destId="{8A9D3622-2967-45CD-88DE-747E8371B04A}" srcOrd="0" destOrd="0" presId="urn:microsoft.com/office/officeart/2005/8/layout/vProcess5"/>
    <dgm:cxn modelId="{D228CCB4-1A3B-4DA3-9576-654C96FEE163}" type="presParOf" srcId="{01C913F4-BF78-44CD-A442-D3411F26AD79}" destId="{8507E1BF-A484-4A4A-A783-B91ECCCFB9C9}" srcOrd="0" destOrd="0" presId="urn:microsoft.com/office/officeart/2005/8/layout/vProcess5"/>
    <dgm:cxn modelId="{A1FC7D7A-07A8-426D-9DDC-36B982FFB0D5}" type="presParOf" srcId="{01C913F4-BF78-44CD-A442-D3411F26AD79}" destId="{CC2402F7-5460-4CEB-94AB-9C7EA7BE5AA5}" srcOrd="1" destOrd="0" presId="urn:microsoft.com/office/officeart/2005/8/layout/vProcess5"/>
    <dgm:cxn modelId="{6F650695-331D-4BA1-A979-3D6A9AEC991C}" type="presParOf" srcId="{01C913F4-BF78-44CD-A442-D3411F26AD79}" destId="{ED398C37-23D5-4B84-B938-485C2D6EB4EB}" srcOrd="2" destOrd="0" presId="urn:microsoft.com/office/officeart/2005/8/layout/vProcess5"/>
    <dgm:cxn modelId="{624D0BF3-E7B4-43C5-BD7B-18789BD6005C}" type="presParOf" srcId="{01C913F4-BF78-44CD-A442-D3411F26AD79}" destId="{9A331DA5-0145-47AC-AC19-DBEEE619DD4A}" srcOrd="3" destOrd="0" presId="urn:microsoft.com/office/officeart/2005/8/layout/vProcess5"/>
    <dgm:cxn modelId="{85C3518E-78C1-4713-9C71-F56F082E1F3C}" type="presParOf" srcId="{01C913F4-BF78-44CD-A442-D3411F26AD79}" destId="{91F9660D-AFAA-4967-86E3-E71CCA27DBE6}" srcOrd="4" destOrd="0" presId="urn:microsoft.com/office/officeart/2005/8/layout/vProcess5"/>
    <dgm:cxn modelId="{B400B9C0-984C-4873-BE6A-9B1C1787E658}" type="presParOf" srcId="{01C913F4-BF78-44CD-A442-D3411F26AD79}" destId="{8A9D3622-2967-45CD-88DE-747E8371B04A}" srcOrd="5" destOrd="0" presId="urn:microsoft.com/office/officeart/2005/8/layout/vProcess5"/>
    <dgm:cxn modelId="{F0DD0EF2-96ED-4222-B7DA-7902B19CCB51}" type="presParOf" srcId="{01C913F4-BF78-44CD-A442-D3411F26AD79}" destId="{490708F9-9278-43A8-A1F7-4555269BE80C}" srcOrd="6" destOrd="0" presId="urn:microsoft.com/office/officeart/2005/8/layout/vProcess5"/>
    <dgm:cxn modelId="{470B5697-4CE4-4684-A21E-566A9642D7E3}" type="presParOf" srcId="{01C913F4-BF78-44CD-A442-D3411F26AD79}" destId="{69E1115C-CDE9-456F-AD4D-091701F94137}" srcOrd="7" destOrd="0" presId="urn:microsoft.com/office/officeart/2005/8/layout/vProcess5"/>
    <dgm:cxn modelId="{E8D4A46C-0043-4D5B-9A72-DEA633B39313}" type="presParOf" srcId="{01C913F4-BF78-44CD-A442-D3411F26AD79}" destId="{FC34FE97-9819-4DB6-96AF-DE1E1E85E5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3A800-B5BA-4AA2-9DCF-C1B795904A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5AE953-1CCE-400C-8276-EF7F19A43B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Length of employment is the largest contributing factor</a:t>
          </a:r>
        </a:p>
      </dgm:t>
    </dgm:pt>
    <dgm:pt modelId="{F50FE972-ADB7-4C8A-BCEB-416B9F29C735}" type="parTrans" cxnId="{466D0825-F931-4503-BE20-A2190E377E02}">
      <dgm:prSet/>
      <dgm:spPr/>
      <dgm:t>
        <a:bodyPr/>
        <a:lstStyle/>
        <a:p>
          <a:endParaRPr lang="en-US"/>
        </a:p>
      </dgm:t>
    </dgm:pt>
    <dgm:pt modelId="{89672918-29A0-4EA9-953F-A2644561EC9A}" type="sibTrans" cxnId="{466D0825-F931-4503-BE20-A2190E377E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81885B-EE5A-4FC9-A24D-E3FE7C13C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SHOP employees have a higher turnover</a:t>
          </a:r>
        </a:p>
      </dgm:t>
    </dgm:pt>
    <dgm:pt modelId="{522212BD-1A35-4965-AB8A-0AF51C916BE8}" type="parTrans" cxnId="{8865D525-29BB-4EBE-B187-72F6903BF611}">
      <dgm:prSet/>
      <dgm:spPr/>
      <dgm:t>
        <a:bodyPr/>
        <a:lstStyle/>
        <a:p>
          <a:endParaRPr lang="en-US"/>
        </a:p>
      </dgm:t>
    </dgm:pt>
    <dgm:pt modelId="{E8A94C3C-91AC-4915-BB4C-83A1F82B1826}" type="sibTrans" cxnId="{8865D525-29BB-4EBE-B187-72F6903BF6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404815-8F3F-412F-BB5E-0C12918866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Building code has an impact</a:t>
          </a:r>
        </a:p>
      </dgm:t>
    </dgm:pt>
    <dgm:pt modelId="{F88C7D6E-A1E0-4842-8E37-5B00ECE29094}" type="parTrans" cxnId="{56161100-8AD1-4719-9B4F-3A4658A351ED}">
      <dgm:prSet/>
      <dgm:spPr/>
      <dgm:t>
        <a:bodyPr/>
        <a:lstStyle/>
        <a:p>
          <a:endParaRPr lang="en-US"/>
        </a:p>
      </dgm:t>
    </dgm:pt>
    <dgm:pt modelId="{459E3253-507D-4826-96C7-76E58A705F3A}" type="sibTrans" cxnId="{56161100-8AD1-4719-9B4F-3A4658A351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BF6CBA-BE04-438F-B389-691EE2FC22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Manager can Have a large impact</a:t>
          </a:r>
        </a:p>
      </dgm:t>
    </dgm:pt>
    <dgm:pt modelId="{EC6B4063-2210-4954-9381-7E5CE8978AB4}" type="parTrans" cxnId="{F3A4B1A9-022D-446F-B6CA-369254543DD1}">
      <dgm:prSet/>
      <dgm:spPr/>
      <dgm:t>
        <a:bodyPr/>
        <a:lstStyle/>
        <a:p>
          <a:endParaRPr lang="en-US"/>
        </a:p>
      </dgm:t>
    </dgm:pt>
    <dgm:pt modelId="{A29D10F5-4FDB-4685-BF02-23908C9EAF00}" type="sibTrans" cxnId="{F3A4B1A9-022D-446F-B6CA-369254543DD1}">
      <dgm:prSet/>
      <dgm:spPr/>
      <dgm:t>
        <a:bodyPr/>
        <a:lstStyle/>
        <a:p>
          <a:endParaRPr lang="en-US"/>
        </a:p>
      </dgm:t>
    </dgm:pt>
    <dgm:pt modelId="{75B1B1FD-4F22-413D-B4EB-014926F02905}" type="pres">
      <dgm:prSet presAssocID="{7D83A800-B5BA-4AA2-9DCF-C1B795904AFA}" presName="root" presStyleCnt="0">
        <dgm:presLayoutVars>
          <dgm:dir/>
          <dgm:resizeHandles val="exact"/>
        </dgm:presLayoutVars>
      </dgm:prSet>
      <dgm:spPr/>
    </dgm:pt>
    <dgm:pt modelId="{A0759D3F-D1CB-4DF9-80FD-FB3223AD1D4C}" type="pres">
      <dgm:prSet presAssocID="{7D83A800-B5BA-4AA2-9DCF-C1B795904AFA}" presName="container" presStyleCnt="0">
        <dgm:presLayoutVars>
          <dgm:dir/>
          <dgm:resizeHandles val="exact"/>
        </dgm:presLayoutVars>
      </dgm:prSet>
      <dgm:spPr/>
    </dgm:pt>
    <dgm:pt modelId="{7D9C79E0-9EA7-4300-B41A-5F68F550D284}" type="pres">
      <dgm:prSet presAssocID="{395AE953-1CCE-400C-8276-EF7F19A43BE7}" presName="compNode" presStyleCnt="0"/>
      <dgm:spPr/>
    </dgm:pt>
    <dgm:pt modelId="{BB576A7C-0503-4632-9EFC-CAF5FBF2A713}" type="pres">
      <dgm:prSet presAssocID="{395AE953-1CCE-400C-8276-EF7F19A43BE7}" presName="iconBgRect" presStyleLbl="bgShp" presStyleIdx="0" presStyleCnt="4"/>
      <dgm:spPr/>
    </dgm:pt>
    <dgm:pt modelId="{43D9C1E3-7A54-4351-B031-710F96C4D49B}" type="pres">
      <dgm:prSet presAssocID="{395AE953-1CCE-400C-8276-EF7F19A43B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E77A5A7-F4C2-4E0C-9603-961D7E4BF3F8}" type="pres">
      <dgm:prSet presAssocID="{395AE953-1CCE-400C-8276-EF7F19A43BE7}" presName="spaceRect" presStyleCnt="0"/>
      <dgm:spPr/>
    </dgm:pt>
    <dgm:pt modelId="{3D612529-775D-42A8-976F-B0E8764C0F42}" type="pres">
      <dgm:prSet presAssocID="{395AE953-1CCE-400C-8276-EF7F19A43BE7}" presName="textRect" presStyleLbl="revTx" presStyleIdx="0" presStyleCnt="4">
        <dgm:presLayoutVars>
          <dgm:chMax val="1"/>
          <dgm:chPref val="1"/>
        </dgm:presLayoutVars>
      </dgm:prSet>
      <dgm:spPr/>
    </dgm:pt>
    <dgm:pt modelId="{82D09869-13A6-4E9E-AD46-01364F7830BA}" type="pres">
      <dgm:prSet presAssocID="{89672918-29A0-4EA9-953F-A2644561EC9A}" presName="sibTrans" presStyleLbl="sibTrans2D1" presStyleIdx="0" presStyleCnt="0"/>
      <dgm:spPr/>
    </dgm:pt>
    <dgm:pt modelId="{324E826D-73FF-4221-86B0-AF2642FC3CE4}" type="pres">
      <dgm:prSet presAssocID="{1481885B-EE5A-4FC9-A24D-E3FE7C13C9A0}" presName="compNode" presStyleCnt="0"/>
      <dgm:spPr/>
    </dgm:pt>
    <dgm:pt modelId="{9E308F17-BAB1-440A-8BA3-3645DD532A4D}" type="pres">
      <dgm:prSet presAssocID="{1481885B-EE5A-4FC9-A24D-E3FE7C13C9A0}" presName="iconBgRect" presStyleLbl="bgShp" presStyleIdx="1" presStyleCnt="4"/>
      <dgm:spPr/>
    </dgm:pt>
    <dgm:pt modelId="{63E2C335-7B58-43FE-BB55-BF7AE8428BF6}" type="pres">
      <dgm:prSet presAssocID="{1481885B-EE5A-4FC9-A24D-E3FE7C13C9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826F08DC-FAEA-4F91-9344-EDC267EE3010}" type="pres">
      <dgm:prSet presAssocID="{1481885B-EE5A-4FC9-A24D-E3FE7C13C9A0}" presName="spaceRect" presStyleCnt="0"/>
      <dgm:spPr/>
    </dgm:pt>
    <dgm:pt modelId="{BCCD3D98-CDC4-4E1F-AE6B-D77EB512C08F}" type="pres">
      <dgm:prSet presAssocID="{1481885B-EE5A-4FC9-A24D-E3FE7C13C9A0}" presName="textRect" presStyleLbl="revTx" presStyleIdx="1" presStyleCnt="4">
        <dgm:presLayoutVars>
          <dgm:chMax val="1"/>
          <dgm:chPref val="1"/>
        </dgm:presLayoutVars>
      </dgm:prSet>
      <dgm:spPr/>
    </dgm:pt>
    <dgm:pt modelId="{79D32604-2BFF-4328-9818-737B8D5999B4}" type="pres">
      <dgm:prSet presAssocID="{E8A94C3C-91AC-4915-BB4C-83A1F82B1826}" presName="sibTrans" presStyleLbl="sibTrans2D1" presStyleIdx="0" presStyleCnt="0"/>
      <dgm:spPr/>
    </dgm:pt>
    <dgm:pt modelId="{00AD94D4-0F18-4747-86C0-F6ECA002FCFF}" type="pres">
      <dgm:prSet presAssocID="{AA404815-8F3F-412F-BB5E-0C12918866F7}" presName="compNode" presStyleCnt="0"/>
      <dgm:spPr/>
    </dgm:pt>
    <dgm:pt modelId="{C047ED95-6B01-48FF-944F-37B8C9AB84C4}" type="pres">
      <dgm:prSet presAssocID="{AA404815-8F3F-412F-BB5E-0C12918866F7}" presName="iconBgRect" presStyleLbl="bgShp" presStyleIdx="2" presStyleCnt="4"/>
      <dgm:spPr/>
    </dgm:pt>
    <dgm:pt modelId="{10DCE1C2-EB87-42A2-B83A-A8DEDADAFA53}" type="pres">
      <dgm:prSet presAssocID="{AA404815-8F3F-412F-BB5E-0C12918866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A932580-DE95-42B5-8227-4F23D3CE8D0B}" type="pres">
      <dgm:prSet presAssocID="{AA404815-8F3F-412F-BB5E-0C12918866F7}" presName="spaceRect" presStyleCnt="0"/>
      <dgm:spPr/>
    </dgm:pt>
    <dgm:pt modelId="{C10A9DBE-9B3E-4932-A702-3D151A70B140}" type="pres">
      <dgm:prSet presAssocID="{AA404815-8F3F-412F-BB5E-0C12918866F7}" presName="textRect" presStyleLbl="revTx" presStyleIdx="2" presStyleCnt="4">
        <dgm:presLayoutVars>
          <dgm:chMax val="1"/>
          <dgm:chPref val="1"/>
        </dgm:presLayoutVars>
      </dgm:prSet>
      <dgm:spPr/>
    </dgm:pt>
    <dgm:pt modelId="{FC4AFCFA-02DB-4F5E-BA96-8536A2293DB9}" type="pres">
      <dgm:prSet presAssocID="{459E3253-507D-4826-96C7-76E58A705F3A}" presName="sibTrans" presStyleLbl="sibTrans2D1" presStyleIdx="0" presStyleCnt="0"/>
      <dgm:spPr/>
    </dgm:pt>
    <dgm:pt modelId="{03D6DBBF-07FD-4467-BEF8-8A51BC033657}" type="pres">
      <dgm:prSet presAssocID="{C9BF6CBA-BE04-438F-B389-691EE2FC2216}" presName="compNode" presStyleCnt="0"/>
      <dgm:spPr/>
    </dgm:pt>
    <dgm:pt modelId="{856FD757-BF50-40C2-8794-099DB9E7B4E2}" type="pres">
      <dgm:prSet presAssocID="{C9BF6CBA-BE04-438F-B389-691EE2FC2216}" presName="iconBgRect" presStyleLbl="bgShp" presStyleIdx="3" presStyleCnt="4"/>
      <dgm:spPr/>
    </dgm:pt>
    <dgm:pt modelId="{26F4EE0E-2D1F-4CC8-B2F9-480B0E0FBC0D}" type="pres">
      <dgm:prSet presAssocID="{C9BF6CBA-BE04-438F-B389-691EE2FC22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C175C124-0765-4155-8670-F231387AA5F4}" type="pres">
      <dgm:prSet presAssocID="{C9BF6CBA-BE04-438F-B389-691EE2FC2216}" presName="spaceRect" presStyleCnt="0"/>
      <dgm:spPr/>
    </dgm:pt>
    <dgm:pt modelId="{630C287E-40D4-4132-96CD-204F2208AA73}" type="pres">
      <dgm:prSet presAssocID="{C9BF6CBA-BE04-438F-B389-691EE2FC22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161100-8AD1-4719-9B4F-3A4658A351ED}" srcId="{7D83A800-B5BA-4AA2-9DCF-C1B795904AFA}" destId="{AA404815-8F3F-412F-BB5E-0C12918866F7}" srcOrd="2" destOrd="0" parTransId="{F88C7D6E-A1E0-4842-8E37-5B00ECE29094}" sibTransId="{459E3253-507D-4826-96C7-76E58A705F3A}"/>
    <dgm:cxn modelId="{3BE16A0A-024F-4EA3-8376-000F520908AA}" type="presOf" srcId="{C9BF6CBA-BE04-438F-B389-691EE2FC2216}" destId="{630C287E-40D4-4132-96CD-204F2208AA73}" srcOrd="0" destOrd="0" presId="urn:microsoft.com/office/officeart/2018/2/layout/IconCircleList"/>
    <dgm:cxn modelId="{E660EE13-EB81-40F2-95CD-15DF4CCA3795}" type="presOf" srcId="{395AE953-1CCE-400C-8276-EF7F19A43BE7}" destId="{3D612529-775D-42A8-976F-B0E8764C0F42}" srcOrd="0" destOrd="0" presId="urn:microsoft.com/office/officeart/2018/2/layout/IconCircleList"/>
    <dgm:cxn modelId="{466D0825-F931-4503-BE20-A2190E377E02}" srcId="{7D83A800-B5BA-4AA2-9DCF-C1B795904AFA}" destId="{395AE953-1CCE-400C-8276-EF7F19A43BE7}" srcOrd="0" destOrd="0" parTransId="{F50FE972-ADB7-4C8A-BCEB-416B9F29C735}" sibTransId="{89672918-29A0-4EA9-953F-A2644561EC9A}"/>
    <dgm:cxn modelId="{8865D525-29BB-4EBE-B187-72F6903BF611}" srcId="{7D83A800-B5BA-4AA2-9DCF-C1B795904AFA}" destId="{1481885B-EE5A-4FC9-A24D-E3FE7C13C9A0}" srcOrd="1" destOrd="0" parTransId="{522212BD-1A35-4965-AB8A-0AF51C916BE8}" sibTransId="{E8A94C3C-91AC-4915-BB4C-83A1F82B1826}"/>
    <dgm:cxn modelId="{2C75FA45-66E3-498E-A715-54248478CCDE}" type="presOf" srcId="{89672918-29A0-4EA9-953F-A2644561EC9A}" destId="{82D09869-13A6-4E9E-AD46-01364F7830BA}" srcOrd="0" destOrd="0" presId="urn:microsoft.com/office/officeart/2018/2/layout/IconCircleList"/>
    <dgm:cxn modelId="{2BA4CE76-D8D8-44E5-B310-83B9CA2DC765}" type="presOf" srcId="{7D83A800-B5BA-4AA2-9DCF-C1B795904AFA}" destId="{75B1B1FD-4F22-413D-B4EB-014926F02905}" srcOrd="0" destOrd="0" presId="urn:microsoft.com/office/officeart/2018/2/layout/IconCircleList"/>
    <dgm:cxn modelId="{CD105B7A-2788-467F-9765-ABB356E01917}" type="presOf" srcId="{AA404815-8F3F-412F-BB5E-0C12918866F7}" destId="{C10A9DBE-9B3E-4932-A702-3D151A70B140}" srcOrd="0" destOrd="0" presId="urn:microsoft.com/office/officeart/2018/2/layout/IconCircleList"/>
    <dgm:cxn modelId="{F3A4B1A9-022D-446F-B6CA-369254543DD1}" srcId="{7D83A800-B5BA-4AA2-9DCF-C1B795904AFA}" destId="{C9BF6CBA-BE04-438F-B389-691EE2FC2216}" srcOrd="3" destOrd="0" parTransId="{EC6B4063-2210-4954-9381-7E5CE8978AB4}" sibTransId="{A29D10F5-4FDB-4685-BF02-23908C9EAF00}"/>
    <dgm:cxn modelId="{4251FFCE-8CA6-4E0E-9328-01A6A9994FB3}" type="presOf" srcId="{E8A94C3C-91AC-4915-BB4C-83A1F82B1826}" destId="{79D32604-2BFF-4328-9818-737B8D5999B4}" srcOrd="0" destOrd="0" presId="urn:microsoft.com/office/officeart/2018/2/layout/IconCircleList"/>
    <dgm:cxn modelId="{3DC916D2-F226-4A29-A72E-2659DFFD4F50}" type="presOf" srcId="{459E3253-507D-4826-96C7-76E58A705F3A}" destId="{FC4AFCFA-02DB-4F5E-BA96-8536A2293DB9}" srcOrd="0" destOrd="0" presId="urn:microsoft.com/office/officeart/2018/2/layout/IconCircleList"/>
    <dgm:cxn modelId="{EFF9D0E4-A733-4C00-BA50-8A87A29F32E5}" type="presOf" srcId="{1481885B-EE5A-4FC9-A24D-E3FE7C13C9A0}" destId="{BCCD3D98-CDC4-4E1F-AE6B-D77EB512C08F}" srcOrd="0" destOrd="0" presId="urn:microsoft.com/office/officeart/2018/2/layout/IconCircleList"/>
    <dgm:cxn modelId="{D6D8327C-3CAB-4C28-8541-CDEAFE28BA0B}" type="presParOf" srcId="{75B1B1FD-4F22-413D-B4EB-014926F02905}" destId="{A0759D3F-D1CB-4DF9-80FD-FB3223AD1D4C}" srcOrd="0" destOrd="0" presId="urn:microsoft.com/office/officeart/2018/2/layout/IconCircleList"/>
    <dgm:cxn modelId="{5CEB43A2-939A-4F43-9BD7-2BA6B42F99BB}" type="presParOf" srcId="{A0759D3F-D1CB-4DF9-80FD-FB3223AD1D4C}" destId="{7D9C79E0-9EA7-4300-B41A-5F68F550D284}" srcOrd="0" destOrd="0" presId="urn:microsoft.com/office/officeart/2018/2/layout/IconCircleList"/>
    <dgm:cxn modelId="{645C27CF-E4A8-4D61-96C0-75DDF01B213B}" type="presParOf" srcId="{7D9C79E0-9EA7-4300-B41A-5F68F550D284}" destId="{BB576A7C-0503-4632-9EFC-CAF5FBF2A713}" srcOrd="0" destOrd="0" presId="urn:microsoft.com/office/officeart/2018/2/layout/IconCircleList"/>
    <dgm:cxn modelId="{1059619B-3D93-4D8A-B5F8-466996CEF606}" type="presParOf" srcId="{7D9C79E0-9EA7-4300-B41A-5F68F550D284}" destId="{43D9C1E3-7A54-4351-B031-710F96C4D49B}" srcOrd="1" destOrd="0" presId="urn:microsoft.com/office/officeart/2018/2/layout/IconCircleList"/>
    <dgm:cxn modelId="{78C6A201-6E58-4B62-AA07-56AEE73D3EF6}" type="presParOf" srcId="{7D9C79E0-9EA7-4300-B41A-5F68F550D284}" destId="{FE77A5A7-F4C2-4E0C-9603-961D7E4BF3F8}" srcOrd="2" destOrd="0" presId="urn:microsoft.com/office/officeart/2018/2/layout/IconCircleList"/>
    <dgm:cxn modelId="{AD5B767C-0E66-4F40-A460-18E26924C5CB}" type="presParOf" srcId="{7D9C79E0-9EA7-4300-B41A-5F68F550D284}" destId="{3D612529-775D-42A8-976F-B0E8764C0F42}" srcOrd="3" destOrd="0" presId="urn:microsoft.com/office/officeart/2018/2/layout/IconCircleList"/>
    <dgm:cxn modelId="{8BA73ABE-8650-4A24-98CF-9C99C49AB2FC}" type="presParOf" srcId="{A0759D3F-D1CB-4DF9-80FD-FB3223AD1D4C}" destId="{82D09869-13A6-4E9E-AD46-01364F7830BA}" srcOrd="1" destOrd="0" presId="urn:microsoft.com/office/officeart/2018/2/layout/IconCircleList"/>
    <dgm:cxn modelId="{DF61AF70-C294-4645-8879-D6DE91B2F5ED}" type="presParOf" srcId="{A0759D3F-D1CB-4DF9-80FD-FB3223AD1D4C}" destId="{324E826D-73FF-4221-86B0-AF2642FC3CE4}" srcOrd="2" destOrd="0" presId="urn:microsoft.com/office/officeart/2018/2/layout/IconCircleList"/>
    <dgm:cxn modelId="{3EBE12C9-3D8D-47C0-A46F-DCBE67B5A014}" type="presParOf" srcId="{324E826D-73FF-4221-86B0-AF2642FC3CE4}" destId="{9E308F17-BAB1-440A-8BA3-3645DD532A4D}" srcOrd="0" destOrd="0" presId="urn:microsoft.com/office/officeart/2018/2/layout/IconCircleList"/>
    <dgm:cxn modelId="{93765296-8C68-49B5-BBB8-A989F5020087}" type="presParOf" srcId="{324E826D-73FF-4221-86B0-AF2642FC3CE4}" destId="{63E2C335-7B58-43FE-BB55-BF7AE8428BF6}" srcOrd="1" destOrd="0" presId="urn:microsoft.com/office/officeart/2018/2/layout/IconCircleList"/>
    <dgm:cxn modelId="{A8757E07-6F65-40F3-99FF-AC12BED89FDA}" type="presParOf" srcId="{324E826D-73FF-4221-86B0-AF2642FC3CE4}" destId="{826F08DC-FAEA-4F91-9344-EDC267EE3010}" srcOrd="2" destOrd="0" presId="urn:microsoft.com/office/officeart/2018/2/layout/IconCircleList"/>
    <dgm:cxn modelId="{0847E1EB-871E-48D5-BE37-FECC07B6B560}" type="presParOf" srcId="{324E826D-73FF-4221-86B0-AF2642FC3CE4}" destId="{BCCD3D98-CDC4-4E1F-AE6B-D77EB512C08F}" srcOrd="3" destOrd="0" presId="urn:microsoft.com/office/officeart/2018/2/layout/IconCircleList"/>
    <dgm:cxn modelId="{65F6D010-0090-40B7-B89A-B6AED3D2F50C}" type="presParOf" srcId="{A0759D3F-D1CB-4DF9-80FD-FB3223AD1D4C}" destId="{79D32604-2BFF-4328-9818-737B8D5999B4}" srcOrd="3" destOrd="0" presId="urn:microsoft.com/office/officeart/2018/2/layout/IconCircleList"/>
    <dgm:cxn modelId="{8398B464-3948-4BB3-B59E-1C6181619B95}" type="presParOf" srcId="{A0759D3F-D1CB-4DF9-80FD-FB3223AD1D4C}" destId="{00AD94D4-0F18-4747-86C0-F6ECA002FCFF}" srcOrd="4" destOrd="0" presId="urn:microsoft.com/office/officeart/2018/2/layout/IconCircleList"/>
    <dgm:cxn modelId="{5DDD6D70-1282-4CFD-895F-84B5B0A82F23}" type="presParOf" srcId="{00AD94D4-0F18-4747-86C0-F6ECA002FCFF}" destId="{C047ED95-6B01-48FF-944F-37B8C9AB84C4}" srcOrd="0" destOrd="0" presId="urn:microsoft.com/office/officeart/2018/2/layout/IconCircleList"/>
    <dgm:cxn modelId="{5C0DE73A-439D-4FEC-A21F-A52C1C588F32}" type="presParOf" srcId="{00AD94D4-0F18-4747-86C0-F6ECA002FCFF}" destId="{10DCE1C2-EB87-42A2-B83A-A8DEDADAFA53}" srcOrd="1" destOrd="0" presId="urn:microsoft.com/office/officeart/2018/2/layout/IconCircleList"/>
    <dgm:cxn modelId="{B4BFAE86-6E77-43B1-917D-183B4F25C7A6}" type="presParOf" srcId="{00AD94D4-0F18-4747-86C0-F6ECA002FCFF}" destId="{DA932580-DE95-42B5-8227-4F23D3CE8D0B}" srcOrd="2" destOrd="0" presId="urn:microsoft.com/office/officeart/2018/2/layout/IconCircleList"/>
    <dgm:cxn modelId="{34FAC806-5ACF-49CA-B5BA-C57B7A92D262}" type="presParOf" srcId="{00AD94D4-0F18-4747-86C0-F6ECA002FCFF}" destId="{C10A9DBE-9B3E-4932-A702-3D151A70B140}" srcOrd="3" destOrd="0" presId="urn:microsoft.com/office/officeart/2018/2/layout/IconCircleList"/>
    <dgm:cxn modelId="{8211BFF2-1F1D-430E-8405-E2B827CA2BE3}" type="presParOf" srcId="{A0759D3F-D1CB-4DF9-80FD-FB3223AD1D4C}" destId="{FC4AFCFA-02DB-4F5E-BA96-8536A2293DB9}" srcOrd="5" destOrd="0" presId="urn:microsoft.com/office/officeart/2018/2/layout/IconCircleList"/>
    <dgm:cxn modelId="{1283EC19-0446-4596-9D68-DB6B7F93F7E0}" type="presParOf" srcId="{A0759D3F-D1CB-4DF9-80FD-FB3223AD1D4C}" destId="{03D6DBBF-07FD-4467-BEF8-8A51BC033657}" srcOrd="6" destOrd="0" presId="urn:microsoft.com/office/officeart/2018/2/layout/IconCircleList"/>
    <dgm:cxn modelId="{1037DBC7-AE03-4762-8D6E-B2ACB6301EC7}" type="presParOf" srcId="{03D6DBBF-07FD-4467-BEF8-8A51BC033657}" destId="{856FD757-BF50-40C2-8794-099DB9E7B4E2}" srcOrd="0" destOrd="0" presId="urn:microsoft.com/office/officeart/2018/2/layout/IconCircleList"/>
    <dgm:cxn modelId="{D60E2D11-B029-4C00-BDAF-D1F69FF38DB1}" type="presParOf" srcId="{03D6DBBF-07FD-4467-BEF8-8A51BC033657}" destId="{26F4EE0E-2D1F-4CC8-B2F9-480B0E0FBC0D}" srcOrd="1" destOrd="0" presId="urn:microsoft.com/office/officeart/2018/2/layout/IconCircleList"/>
    <dgm:cxn modelId="{067A5191-0961-41FF-9601-C7364930D2C7}" type="presParOf" srcId="{03D6DBBF-07FD-4467-BEF8-8A51BC033657}" destId="{C175C124-0765-4155-8670-F231387AA5F4}" srcOrd="2" destOrd="0" presId="urn:microsoft.com/office/officeart/2018/2/layout/IconCircleList"/>
    <dgm:cxn modelId="{D36717BB-CB5D-4F5A-82C8-58C7DF762573}" type="presParOf" srcId="{03D6DBBF-07FD-4467-BEF8-8A51BC033657}" destId="{630C287E-40D4-4132-96CD-204F2208AA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402F7-5460-4CEB-94AB-9C7EA7BE5AA5}">
      <dsp:nvSpPr>
        <dsp:cNvPr id="0" name=""/>
        <dsp:cNvSpPr/>
      </dsp:nvSpPr>
      <dsp:spPr>
        <a:xfrm>
          <a:off x="0" y="0"/>
          <a:ext cx="8549640" cy="1059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Purpose</a:t>
          </a:r>
        </a:p>
      </dsp:txBody>
      <dsp:txXfrm>
        <a:off x="31022" y="31022"/>
        <a:ext cx="7406702" cy="997136"/>
      </dsp:txXfrm>
    </dsp:sp>
    <dsp:sp modelId="{ED398C37-23D5-4B84-B938-485C2D6EB4EB}">
      <dsp:nvSpPr>
        <dsp:cNvPr id="0" name=""/>
        <dsp:cNvSpPr/>
      </dsp:nvSpPr>
      <dsp:spPr>
        <a:xfrm>
          <a:off x="754379" y="1235710"/>
          <a:ext cx="8549640" cy="1059180"/>
        </a:xfrm>
        <a:prstGeom prst="roundRect">
          <a:avLst>
            <a:gd name="adj" fmla="val 10000"/>
          </a:avLst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Data and Models</a:t>
          </a:r>
        </a:p>
      </dsp:txBody>
      <dsp:txXfrm>
        <a:off x="785401" y="1266732"/>
        <a:ext cx="7044749" cy="997136"/>
      </dsp:txXfrm>
    </dsp:sp>
    <dsp:sp modelId="{9A331DA5-0145-47AC-AC19-DBEEE619DD4A}">
      <dsp:nvSpPr>
        <dsp:cNvPr id="0" name=""/>
        <dsp:cNvSpPr/>
      </dsp:nvSpPr>
      <dsp:spPr>
        <a:xfrm>
          <a:off x="1508759" y="2471420"/>
          <a:ext cx="8549640" cy="1059180"/>
        </a:xfrm>
        <a:prstGeom prst="roundRect">
          <a:avLst>
            <a:gd name="adj" fmla="val 10000"/>
          </a:avLst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Conclusions</a:t>
          </a:r>
        </a:p>
      </dsp:txBody>
      <dsp:txXfrm>
        <a:off x="1539781" y="2502442"/>
        <a:ext cx="7044749" cy="997136"/>
      </dsp:txXfrm>
    </dsp:sp>
    <dsp:sp modelId="{91F9660D-AFAA-4967-86E3-E71CCA27DBE6}">
      <dsp:nvSpPr>
        <dsp:cNvPr id="0" name=""/>
        <dsp:cNvSpPr/>
      </dsp:nvSpPr>
      <dsp:spPr>
        <a:xfrm>
          <a:off x="7861173" y="803211"/>
          <a:ext cx="688467" cy="688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01</a:t>
          </a:r>
          <a:endParaRPr lang="en-US" sz="2200" kern="1200" dirty="0"/>
        </a:p>
      </dsp:txBody>
      <dsp:txXfrm>
        <a:off x="8016078" y="803211"/>
        <a:ext cx="378657" cy="518071"/>
      </dsp:txXfrm>
    </dsp:sp>
    <dsp:sp modelId="{8A9D3622-2967-45CD-88DE-747E8371B04A}">
      <dsp:nvSpPr>
        <dsp:cNvPr id="0" name=""/>
        <dsp:cNvSpPr/>
      </dsp:nvSpPr>
      <dsp:spPr>
        <a:xfrm>
          <a:off x="8615553" y="2031860"/>
          <a:ext cx="688467" cy="6884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879240"/>
            <a:satOff val="-11387"/>
            <a:lumOff val="-1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02</a:t>
          </a:r>
          <a:endParaRPr lang="en-US" sz="2000" kern="1200" dirty="0"/>
        </a:p>
      </dsp:txBody>
      <dsp:txXfrm>
        <a:off x="8770458" y="2031860"/>
        <a:ext cx="378657" cy="518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76A7C-0503-4632-9EFC-CAF5FBF2A713}">
      <dsp:nvSpPr>
        <dsp:cNvPr id="0" name=""/>
        <dsp:cNvSpPr/>
      </dsp:nvSpPr>
      <dsp:spPr>
        <a:xfrm>
          <a:off x="134825" y="250218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9C1E3-7A54-4351-B031-710F96C4D49B}">
      <dsp:nvSpPr>
        <dsp:cNvPr id="0" name=""/>
        <dsp:cNvSpPr/>
      </dsp:nvSpPr>
      <dsp:spPr>
        <a:xfrm>
          <a:off x="406966" y="522360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2529-775D-42A8-976F-B0E8764C0F42}">
      <dsp:nvSpPr>
        <dsp:cNvPr id="0" name=""/>
        <dsp:cNvSpPr/>
      </dsp:nvSpPr>
      <dsp:spPr>
        <a:xfrm>
          <a:off x="1708430" y="250218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Length of employment is the largest contributing factor</a:t>
          </a:r>
        </a:p>
      </dsp:txBody>
      <dsp:txXfrm>
        <a:off x="1708430" y="250218"/>
        <a:ext cx="3054644" cy="1295909"/>
      </dsp:txXfrm>
    </dsp:sp>
    <dsp:sp modelId="{9E308F17-BAB1-440A-8BA3-3645DD532A4D}">
      <dsp:nvSpPr>
        <dsp:cNvPr id="0" name=""/>
        <dsp:cNvSpPr/>
      </dsp:nvSpPr>
      <dsp:spPr>
        <a:xfrm>
          <a:off x="5295324" y="250218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2C335-7B58-43FE-BB55-BF7AE8428BF6}">
      <dsp:nvSpPr>
        <dsp:cNvPr id="0" name=""/>
        <dsp:cNvSpPr/>
      </dsp:nvSpPr>
      <dsp:spPr>
        <a:xfrm>
          <a:off x="5567465" y="522360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3D98-CDC4-4E1F-AE6B-D77EB512C08F}">
      <dsp:nvSpPr>
        <dsp:cNvPr id="0" name=""/>
        <dsp:cNvSpPr/>
      </dsp:nvSpPr>
      <dsp:spPr>
        <a:xfrm>
          <a:off x="6868929" y="250218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SHOP employees have a higher turnover</a:t>
          </a:r>
        </a:p>
      </dsp:txBody>
      <dsp:txXfrm>
        <a:off x="6868929" y="250218"/>
        <a:ext cx="3054644" cy="1295909"/>
      </dsp:txXfrm>
    </dsp:sp>
    <dsp:sp modelId="{C047ED95-6B01-48FF-944F-37B8C9AB84C4}">
      <dsp:nvSpPr>
        <dsp:cNvPr id="0" name=""/>
        <dsp:cNvSpPr/>
      </dsp:nvSpPr>
      <dsp:spPr>
        <a:xfrm>
          <a:off x="134825" y="2179483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CE1C2-EB87-42A2-B83A-A8DEDADAFA53}">
      <dsp:nvSpPr>
        <dsp:cNvPr id="0" name=""/>
        <dsp:cNvSpPr/>
      </dsp:nvSpPr>
      <dsp:spPr>
        <a:xfrm>
          <a:off x="406966" y="2451624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A9DBE-9B3E-4932-A702-3D151A70B140}">
      <dsp:nvSpPr>
        <dsp:cNvPr id="0" name=""/>
        <dsp:cNvSpPr/>
      </dsp:nvSpPr>
      <dsp:spPr>
        <a:xfrm>
          <a:off x="1708430" y="217948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Building code has an impact</a:t>
          </a:r>
        </a:p>
      </dsp:txBody>
      <dsp:txXfrm>
        <a:off x="1708430" y="2179483"/>
        <a:ext cx="3054644" cy="1295909"/>
      </dsp:txXfrm>
    </dsp:sp>
    <dsp:sp modelId="{856FD757-BF50-40C2-8794-099DB9E7B4E2}">
      <dsp:nvSpPr>
        <dsp:cNvPr id="0" name=""/>
        <dsp:cNvSpPr/>
      </dsp:nvSpPr>
      <dsp:spPr>
        <a:xfrm>
          <a:off x="5295324" y="2179483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4EE0E-2D1F-4CC8-B2F9-480B0E0FBC0D}">
      <dsp:nvSpPr>
        <dsp:cNvPr id="0" name=""/>
        <dsp:cNvSpPr/>
      </dsp:nvSpPr>
      <dsp:spPr>
        <a:xfrm>
          <a:off x="5567465" y="2451624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C287E-40D4-4132-96CD-204F2208AA73}">
      <dsp:nvSpPr>
        <dsp:cNvPr id="0" name=""/>
        <dsp:cNvSpPr/>
      </dsp:nvSpPr>
      <dsp:spPr>
        <a:xfrm>
          <a:off x="6868929" y="217948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Manager can Have a large impact</a:t>
          </a:r>
        </a:p>
      </dsp:txBody>
      <dsp:txXfrm>
        <a:off x="6868929" y="2179483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03/29/20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03/29/20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03/29/20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03/29/20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03/29/20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03/29/20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03/29/20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03/29/20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/>
              <a:t>Employee Turnover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Turner Sale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414E-2190-44E3-A2D7-49103162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K-Nearest Neighbors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C14802-C834-43A7-B3E8-FBCC016B34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257657" y="1395647"/>
            <a:ext cx="5714286" cy="37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D59E8-733A-4947-83D1-8018AA6E9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Designed to find clusters of data points</a:t>
            </a:r>
            <a:endParaRPr lang="en-US"/>
          </a:p>
          <a:p>
            <a:pPr marL="28575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Uses a “hyper-plane”</a:t>
            </a:r>
            <a:endParaRPr lang="en-US"/>
          </a:p>
          <a:p>
            <a:pPr marL="742950" lvl="1" indent="-182880">
              <a:buFont typeface="Garamond" pitchFamily="18" charset="0"/>
              <a:buChar char="◦"/>
            </a:pPr>
            <a:r>
              <a:rPr lang="en-US" dirty="0"/>
              <a:t>A way to imagine a set of features that are not possible to visualize in 3D space</a:t>
            </a:r>
            <a:endParaRPr lang="en-US"/>
          </a:p>
          <a:p>
            <a:pPr marL="742950" lvl="1" indent="-182880">
              <a:buFont typeface="Garamond" pitchFamily="18" charset="0"/>
              <a:buChar char="◦"/>
            </a:pPr>
            <a:r>
              <a:rPr lang="en-US" dirty="0"/>
              <a:t>Provides “distance” between points in each dimension</a:t>
            </a:r>
            <a:endParaRPr lang="en-US"/>
          </a:p>
          <a:p>
            <a:pPr marL="28575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Very good accuracy</a:t>
            </a:r>
            <a:endParaRPr lang="en-US"/>
          </a:p>
          <a:p>
            <a:pPr marL="28575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Does not require a large amount of data prep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BE02954-D473-4C3D-99C5-2E234E3120E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4" r="1690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FA72EE-4CA1-45AD-8BBA-37229A37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B0D4-BDC9-4428-BEE0-6E1094EC8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21801" y="2149813"/>
            <a:ext cx="2312479" cy="404670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Multiple decision trees run with slight differences</a:t>
            </a:r>
          </a:p>
          <a:p>
            <a:pPr marL="28575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The best performing trees are kept and influence the final result</a:t>
            </a:r>
          </a:p>
          <a:p>
            <a:pPr marL="28575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Highest accuracy on our data</a:t>
            </a:r>
          </a:p>
          <a:p>
            <a:pPr marL="285750"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299646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7A06F-3F38-4F5D-B42A-821624AD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Which model should we pick?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A4E53-2D25-48C7-99DA-580B283A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Random Forest is the best performer in key categories:</a:t>
            </a:r>
          </a:p>
          <a:p>
            <a:pPr lvl="1"/>
            <a:r>
              <a:rPr lang="en-US" sz="2000" dirty="0"/>
              <a:t>Accuracy</a:t>
            </a:r>
          </a:p>
          <a:p>
            <a:pPr lvl="1"/>
            <a:r>
              <a:rPr lang="en-US" sz="2000" dirty="0"/>
              <a:t>AUC –ROC (how well and quickly the model reduces false positives)</a:t>
            </a:r>
          </a:p>
          <a:p>
            <a:pPr lvl="1"/>
            <a:r>
              <a:rPr lang="en-US" sz="2000" dirty="0"/>
              <a:t>Computation time</a:t>
            </a:r>
          </a:p>
          <a:p>
            <a:pPr lvl="1"/>
            <a:r>
              <a:rPr lang="en-US" sz="2000" dirty="0"/>
              <a:t>Readability</a:t>
            </a:r>
          </a:p>
          <a:p>
            <a:r>
              <a:rPr lang="en-US" sz="2200" dirty="0"/>
              <a:t>K-Nearest Neighbors is a close second</a:t>
            </a:r>
          </a:p>
          <a:p>
            <a:pPr lvl="1"/>
            <a:r>
              <a:rPr lang="en-US" sz="2000" dirty="0"/>
              <a:t>Just slightly below Random Forest in key categories</a:t>
            </a:r>
          </a:p>
          <a:p>
            <a:pPr lvl="1"/>
            <a:r>
              <a:rPr lang="en-US" sz="2000" dirty="0"/>
              <a:t>Harder to interpret</a:t>
            </a:r>
          </a:p>
        </p:txBody>
      </p:sp>
    </p:spTree>
    <p:extLst>
      <p:ext uri="{BB962C8B-B14F-4D97-AF65-F5344CB8AC3E}">
        <p14:creationId xmlns:p14="http://schemas.microsoft.com/office/powerpoint/2010/main" val="405931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56A39-ABE5-4B61-9CA5-C7B74928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What does the model tell us?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11BFF3C-C99D-4E6B-AC97-11B13D4D23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978112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390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30CCA-D06D-4644-83AF-7CBF07C2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/>
              <a:t>What can we do?</a:t>
            </a:r>
            <a:endParaRPr lang="en-US" dirty="0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A786174-375C-406F-876B-73FEDEDA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Identify employees that are near retirement or are temporary and recognize they are higher risk</a:t>
            </a: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Prepare retirement plans early for an easy transition</a:t>
            </a: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Prepare hiring plans for seasonal employees and temporary workers to reduce onboarding costs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Interact with managers that have high turnover</a:t>
            </a: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Determine if the issue is the leadership or the group</a:t>
            </a: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Example, assembly has a high turnover, is this because of the managerial staff or the nature of the work?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2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5CDE-45C4-4DFC-8542-7F69B5BC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C1002-26DB-401E-BF23-6793EC7D6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F80E5-80E2-4744-BC78-EAAD5DAB6C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Incorporate salary data</a:t>
            </a:r>
          </a:p>
          <a:p>
            <a:pPr lvl="1"/>
            <a:r>
              <a:rPr lang="en-US" dirty="0"/>
              <a:t>Compare across the US national average</a:t>
            </a:r>
          </a:p>
          <a:p>
            <a:r>
              <a:rPr lang="en-US" dirty="0"/>
              <a:t>Address</a:t>
            </a:r>
          </a:p>
          <a:p>
            <a:pPr lvl="1"/>
            <a:r>
              <a:rPr lang="en-US" dirty="0"/>
              <a:t>Does distance from place of work make a difference?</a:t>
            </a:r>
          </a:p>
          <a:p>
            <a:r>
              <a:rPr lang="en-US" dirty="0"/>
              <a:t>Satisfaction</a:t>
            </a:r>
          </a:p>
          <a:p>
            <a:pPr lvl="1"/>
            <a:r>
              <a:rPr lang="en-US" dirty="0"/>
              <a:t>How do our employees feel about the company?</a:t>
            </a:r>
          </a:p>
          <a:p>
            <a:r>
              <a:rPr lang="en-US" dirty="0"/>
              <a:t>Market conditions</a:t>
            </a:r>
          </a:p>
          <a:p>
            <a:pPr lvl="1"/>
            <a:r>
              <a:rPr lang="en-US" dirty="0"/>
              <a:t>Find an appropriate way to incorporate without biasing the classifier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DAB7F-E1E1-46DD-A459-57437413B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More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47D3A4-B762-4477-BC80-4EF9DEDB6D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Does turnover impact production metrics?</a:t>
            </a:r>
          </a:p>
          <a:p>
            <a:r>
              <a:rPr lang="en-US" dirty="0"/>
              <a:t>Does turnover show a significant impact on budget variance?</a:t>
            </a:r>
          </a:p>
          <a:p>
            <a:r>
              <a:rPr lang="en-US" dirty="0"/>
              <a:t>Can we predict WHEN an employee may leave?</a:t>
            </a:r>
          </a:p>
          <a:p>
            <a:r>
              <a:rPr lang="en-US" dirty="0"/>
              <a:t>Can we find creative ways to retain employees at high risk?</a:t>
            </a:r>
          </a:p>
          <a:p>
            <a:r>
              <a:rPr lang="en-US" dirty="0"/>
              <a:t>What impact does the market have on turnover?</a:t>
            </a:r>
          </a:p>
        </p:txBody>
      </p:sp>
    </p:spTree>
    <p:extLst>
      <p:ext uri="{BB962C8B-B14F-4D97-AF65-F5344CB8AC3E}">
        <p14:creationId xmlns:p14="http://schemas.microsoft.com/office/powerpoint/2010/main" val="34835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A62D1-7239-466A-BC35-B4110AE7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01DEDB5D-991B-430E-9A38-A7F1DE175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5357" y="645106"/>
            <a:ext cx="5564663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3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F90BEF-F5C9-43BB-9FED-780B2E802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B41FD-D897-4F21-A5F3-254C563DC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F628E5-F145-4719-B240-F9D1B2D5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0007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618597"/>
              </p:ext>
            </p:extLst>
          </p:nvPr>
        </p:nvGraphicFramePr>
        <p:xfrm>
          <a:off x="1066800" y="990600"/>
          <a:ext cx="100584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1654-6C36-4E15-852F-63347B34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0F42-7A3E-48D0-9A0E-9C4065B57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care about predicting turnover risk?</a:t>
            </a:r>
          </a:p>
        </p:txBody>
      </p:sp>
    </p:spTree>
    <p:extLst>
      <p:ext uri="{BB962C8B-B14F-4D97-AF65-F5344CB8AC3E}">
        <p14:creationId xmlns:p14="http://schemas.microsoft.com/office/powerpoint/2010/main" val="169049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3DA0-89DF-4603-906D-FE9B1268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5F95-40F3-4F45-BEEB-E4D30DAAE0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Today we see that employee turnover increases onboarding costs like IT resources, training time, manager interaction, and qualifications</a:t>
            </a:r>
          </a:p>
          <a:p>
            <a:r>
              <a:rPr lang="en-US" dirty="0"/>
              <a:t>We would like to retain good employees as long as possible</a:t>
            </a:r>
          </a:p>
          <a:p>
            <a:r>
              <a:rPr lang="en-US" dirty="0"/>
              <a:t>Turnover may have impacts on production or customer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F7AFC-A832-4224-8F37-926E33A28C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we can hold good employees, then onboarding costs sink</a:t>
            </a:r>
          </a:p>
          <a:p>
            <a:r>
              <a:rPr lang="en-US" dirty="0"/>
              <a:t>If we can predict high risk employees, we can act proactively to retain them, rather than passively await their decision</a:t>
            </a:r>
          </a:p>
          <a:p>
            <a:r>
              <a:rPr lang="en-US" dirty="0"/>
              <a:t>If we identify issue areas, we can create corrective action</a:t>
            </a:r>
          </a:p>
        </p:txBody>
      </p:sp>
    </p:spTree>
    <p:extLst>
      <p:ext uri="{BB962C8B-B14F-4D97-AF65-F5344CB8AC3E}">
        <p14:creationId xmlns:p14="http://schemas.microsoft.com/office/powerpoint/2010/main" val="256853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D1F9-E1FD-451D-826A-200B2D61A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D73CE-0C02-4FD6-A04A-FA47F6EB0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 we store and how do we interpret it?</a:t>
            </a:r>
          </a:p>
        </p:txBody>
      </p:sp>
    </p:spTree>
    <p:extLst>
      <p:ext uri="{BB962C8B-B14F-4D97-AF65-F5344CB8AC3E}">
        <p14:creationId xmlns:p14="http://schemas.microsoft.com/office/powerpoint/2010/main" val="333865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47EFBCD-FEB4-43F2-A860-1A2C36762F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3" b="6561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59B817C-00F2-4251-9C8B-DE71A6C5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4AF78-9B4F-49AE-830C-BF4EB0564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6137" y="2538919"/>
            <a:ext cx="4602152" cy="3557805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Contains information such as position, name, start date, inactive reason, and department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Does not contain salary data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Provides a base for current and inactive employees</a:t>
            </a:r>
          </a:p>
        </p:txBody>
      </p:sp>
    </p:spTree>
    <p:extLst>
      <p:ext uri="{BB962C8B-B14F-4D97-AF65-F5344CB8AC3E}">
        <p14:creationId xmlns:p14="http://schemas.microsoft.com/office/powerpoint/2010/main" val="157531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84132D9-ED60-46B8-A88F-9FD5B5FD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000"/>
              <a:t>Dow Jones Industrial Average and Consumer Price Index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FB46C1E9-AA3B-4EEC-8F00-CC72DEFF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macroeconomic data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Insight as to market conditions upon inactive date or current time period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some issues with modelling as we will see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5025000-2FE1-432C-A0A2-B57560DEA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923250"/>
            <a:ext cx="7237877" cy="30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32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DE96-B5EF-4A71-8EBD-F8146DD1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6AB6D-D1ED-4E4E-8A13-415A363D0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Shipments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5BA70-468D-4070-8932-9497656EC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1913343"/>
          </a:xfrm>
        </p:spPr>
        <p:txBody>
          <a:bodyPr/>
          <a:lstStyle/>
          <a:p>
            <a:r>
              <a:rPr lang="en-US" dirty="0"/>
              <a:t>Invoice amount by period</a:t>
            </a:r>
          </a:p>
          <a:p>
            <a:r>
              <a:rPr lang="en-US" dirty="0"/>
              <a:t>Days past due or early</a:t>
            </a:r>
          </a:p>
          <a:p>
            <a:r>
              <a:rPr lang="en-US" dirty="0"/>
              <a:t>Provided since start of Navision</a:t>
            </a:r>
          </a:p>
          <a:p>
            <a:r>
              <a:rPr lang="en-US" dirty="0"/>
              <a:t>Provides view of on-time shipment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27336-F047-4A6E-B81F-64BC0286E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Production Orders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44741-07DF-4C16-85B1-C8AFBEDDB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2792472"/>
            <a:ext cx="4663440" cy="1913344"/>
          </a:xfrm>
        </p:spPr>
        <p:txBody>
          <a:bodyPr/>
          <a:lstStyle/>
          <a:p>
            <a:r>
              <a:rPr lang="en-US" dirty="0"/>
              <a:t>Run time by period</a:t>
            </a:r>
          </a:p>
          <a:p>
            <a:r>
              <a:rPr lang="en-US" dirty="0"/>
              <a:t>Days past due or early</a:t>
            </a:r>
          </a:p>
          <a:p>
            <a:r>
              <a:rPr lang="en-US" dirty="0"/>
              <a:t>Provided since start of Navision</a:t>
            </a:r>
          </a:p>
          <a:p>
            <a:r>
              <a:rPr lang="en-US" dirty="0"/>
              <a:t>Provides view of on-time assembly</a:t>
            </a:r>
          </a:p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67E62D9-3736-45BA-9461-A0F0B091AF49}"/>
              </a:ext>
            </a:extLst>
          </p:cNvPr>
          <p:cNvSpPr txBox="1">
            <a:spLocks/>
          </p:cNvSpPr>
          <p:nvPr/>
        </p:nvSpPr>
        <p:spPr>
          <a:xfrm>
            <a:off x="1069848" y="5253135"/>
            <a:ext cx="10052304" cy="8242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Both data sets are prepared, but not used for modeling</a:t>
            </a:r>
          </a:p>
          <a:p>
            <a:pPr marL="0" indent="0" algn="ctr">
              <a:buNone/>
            </a:pPr>
            <a:r>
              <a:rPr lang="en-US" dirty="0"/>
              <a:t>Additional analysis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1285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1043-1C1B-4B58-9CEC-0215A446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E45E3-3E3F-49A8-A045-A9F1C1C4B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ones are the best performers?</a:t>
            </a:r>
          </a:p>
        </p:txBody>
      </p:sp>
    </p:spTree>
    <p:extLst>
      <p:ext uri="{BB962C8B-B14F-4D97-AF65-F5344CB8AC3E}">
        <p14:creationId xmlns:p14="http://schemas.microsoft.com/office/powerpoint/2010/main" val="2644046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Garamond</vt:lpstr>
      <vt:lpstr>Sagona Book</vt:lpstr>
      <vt:lpstr>Sagona ExtraLight</vt:lpstr>
      <vt:lpstr>SavonVTI</vt:lpstr>
      <vt:lpstr>Employee Turnover</vt:lpstr>
      <vt:lpstr>Outline</vt:lpstr>
      <vt:lpstr>Purpose</vt:lpstr>
      <vt:lpstr>Purpose</vt:lpstr>
      <vt:lpstr>Data</vt:lpstr>
      <vt:lpstr>Employees</vt:lpstr>
      <vt:lpstr>Dow Jones Industrial Average and Consumer Price Index</vt:lpstr>
      <vt:lpstr>Production Data</vt:lpstr>
      <vt:lpstr>Important Models</vt:lpstr>
      <vt:lpstr>K-Nearest Neighbors</vt:lpstr>
      <vt:lpstr>Random Forest</vt:lpstr>
      <vt:lpstr>Which model should we pick?</vt:lpstr>
      <vt:lpstr>What does the model tell us?</vt:lpstr>
      <vt:lpstr>What can we do?</vt:lpstr>
      <vt:lpstr>What next?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2020-03-30T02:43:43Z</dcterms:created>
  <dcterms:modified xsi:type="dcterms:W3CDTF">2020-03-30T02:44:11Z</dcterms:modified>
</cp:coreProperties>
</file>