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10/19/19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B178-0D86-4D88-B122-4BFA1F16E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Production Hours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4D768-3922-4FC7-9D0D-20D091C478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Turner Sale</a:t>
            </a:r>
          </a:p>
        </p:txBody>
      </p:sp>
    </p:spTree>
    <p:extLst>
      <p:ext uri="{BB962C8B-B14F-4D97-AF65-F5344CB8AC3E}">
        <p14:creationId xmlns:p14="http://schemas.microsoft.com/office/powerpoint/2010/main" val="335038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513B-1132-4E5F-934F-4BA1E5A1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6 and 7 - ARIMA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99B5B-9097-42A4-B44D-17DA7FAB8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B08C2-DEA9-45C3-A2BA-17BE2863F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Arima Models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490D3A-D9E1-4799-8DC2-97929EE77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7415" y="2751139"/>
            <a:ext cx="5194583" cy="1355726"/>
          </a:xfrm>
        </p:spPr>
        <p:txBody>
          <a:bodyPr/>
          <a:lstStyle/>
          <a:p>
            <a:r>
              <a:rPr lang="en-US" dirty="0"/>
              <a:t>Automatic: </a:t>
            </a:r>
            <a:r>
              <a:rPr lang="en-US" dirty="0" err="1"/>
              <a:t>AutoA</a:t>
            </a:r>
            <a:endParaRPr lang="en-US" dirty="0"/>
          </a:p>
          <a:p>
            <a:r>
              <a:rPr lang="en-US" dirty="0"/>
              <a:t>Personally selected based on ACF and PACF: </a:t>
            </a:r>
            <a:r>
              <a:rPr lang="en-US" dirty="0" err="1"/>
              <a:t>PersonalA</a:t>
            </a:r>
            <a:endParaRPr lang="en-US" dirty="0"/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BE0CEAEF-DE88-4C52-BFB1-D0E51262E7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350466" y="3951214"/>
            <a:ext cx="2827133" cy="272659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8" name="Picture">
            <a:extLst>
              <a:ext uri="{FF2B5EF4-FFF2-40B4-BE49-F238E27FC236}">
                <a16:creationId xmlns:a16="http://schemas.microsoft.com/office/drawing/2014/main" id="{FA0338CD-1C4A-4D4A-A244-9E4A59DF227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9261445" y="3951212"/>
            <a:ext cx="2827133" cy="272659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9" name="Picture">
            <a:extLst>
              <a:ext uri="{FF2B5EF4-FFF2-40B4-BE49-F238E27FC236}">
                <a16:creationId xmlns:a16="http://schemas.microsoft.com/office/drawing/2014/main" id="{A4FA2248-AADD-4121-BAD0-D11F01855284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 bwMode="auto">
          <a:xfrm>
            <a:off x="631898" y="2751138"/>
            <a:ext cx="5126348" cy="365967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372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>
            <a:extLst>
              <a:ext uri="{FF2B5EF4-FFF2-40B4-BE49-F238E27FC236}">
                <a16:creationId xmlns:a16="http://schemas.microsoft.com/office/drawing/2014/main" id="{DB537BB0-1F21-41EE-BC42-DDB8C05C23AD}"/>
              </a:ext>
            </a:extLst>
          </p:cNvPr>
          <p:cNvPicPr/>
          <p:nvPr/>
        </p:nvPicPr>
        <p:blipFill rotWithShape="1">
          <a:blip r:embed="rId2"/>
          <a:srcRect t="15754" b="13934"/>
          <a:stretch/>
        </p:blipFill>
        <p:spPr bwMode="auto">
          <a:xfrm>
            <a:off x="2640562" y="10"/>
            <a:ext cx="9551437" cy="6857989"/>
          </a:xfrm>
          <a:prstGeom prst="rect">
            <a:avLst/>
          </a:prstGeom>
          <a:noFill/>
        </p:spPr>
      </p:pic>
      <p:sp>
        <p:nvSpPr>
          <p:cNvPr id="9" name="Freeform 9">
            <a:extLst>
              <a:ext uri="{FF2B5EF4-FFF2-40B4-BE49-F238E27FC236}">
                <a16:creationId xmlns:a16="http://schemas.microsoft.com/office/drawing/2014/main" id="{5B2F0987-377D-4CDD-976A-25E404384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C5C4CD-4A9B-47CF-82ED-02D010F7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r>
              <a:rPr lang="en-US" sz="400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9F4BE-B1EB-42A2-96E5-A33FC6BB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/>
          </a:bodyPr>
          <a:lstStyle/>
          <a:p>
            <a:r>
              <a:rPr lang="en-US" sz="1800" dirty="0"/>
              <a:t>Best performer was the Automatic Arima model</a:t>
            </a:r>
          </a:p>
          <a:p>
            <a:r>
              <a:rPr lang="en-US" sz="1800" dirty="0"/>
              <a:t>SES1 was the best performer of the simple models</a:t>
            </a:r>
          </a:p>
          <a:p>
            <a:r>
              <a:rPr lang="en-US" sz="1800" dirty="0"/>
              <a:t>Several models predict similar results, with two outlier models</a:t>
            </a:r>
          </a:p>
          <a:p>
            <a:r>
              <a:rPr lang="en-US" dirty="0"/>
              <a:t>Given market trends, the Non-Damped Holt’s is possible, but based on history the Automatic Arima model is the best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22748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89124C13-A6E4-4CA6-AA61-9F619F247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7BDBEC-EC36-4734-B516-663EEBCD5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888B4357-0429-4651-AF18-8561664DC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1777B-265D-4EBA-8EB7-5D0B90283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kern="120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Future Ideas/Changes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D8D6A-C5AA-412D-92B1-251340A00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8713" y="2413000"/>
            <a:ext cx="3404372" cy="363220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 data by work center</a:t>
            </a:r>
          </a:p>
          <a:p>
            <a:pPr lvl="1"/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Difficult until the existing centers are longer-lived and transitions have been worked out</a:t>
            </a:r>
          </a:p>
          <a:p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more complex models</a:t>
            </a:r>
          </a:p>
          <a:p>
            <a:pPr lvl="1"/>
            <a:r>
              <a:rPr lang="en-US" sz="1400" dirty="0"/>
              <a:t>Deep learning using Neural Networks</a:t>
            </a:r>
          </a:p>
          <a:p>
            <a:r>
              <a:rPr lang="en-US" sz="1600" dirty="0"/>
              <a:t>Use a weekly grain</a:t>
            </a:r>
          </a:p>
          <a:p>
            <a:pPr lvl="1"/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en-US" sz="1400" dirty="0"/>
              <a:t>ay introduce more variance on a small time frame, but includes more data points and potential cycles</a:t>
            </a:r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id="{86558211-00D9-48F0-AE94-B95B15282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A48AA833-C4BE-4D7B-9B46-1B8BF366E5C4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/>
          <a:srcRect t="3650" r="3" b="363"/>
          <a:stretch/>
        </p:blipFill>
        <p:spPr bwMode="auto">
          <a:xfrm>
            <a:off x="5603706" y="1258529"/>
            <a:ext cx="5638853" cy="4330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3443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007BDBEC-EC36-4734-B516-663EEBCD5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888B4357-0429-4651-AF18-8561664DC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E12CD-2952-479D-B393-DFFB7D8D0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/>
              <a:t>Introduction and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3C970-A4CA-45F2-8075-E59B5ECC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Company A competes in the conveyance and intralogistics market</a:t>
            </a:r>
          </a:p>
          <a:p>
            <a:pPr>
              <a:lnSpc>
                <a:spcPct val="90000"/>
              </a:lnSpc>
            </a:pPr>
            <a:r>
              <a:rPr lang="en-US" sz="1400"/>
              <a:t>Production for North America is centered in Michigan</a:t>
            </a:r>
          </a:p>
          <a:p>
            <a:pPr>
              <a:lnSpc>
                <a:spcPct val="90000"/>
              </a:lnSpc>
            </a:pPr>
            <a:r>
              <a:rPr lang="en-US" sz="1400"/>
              <a:t>All internal productions are routed through product specific work centers</a:t>
            </a:r>
          </a:p>
          <a:p>
            <a:pPr>
              <a:lnSpc>
                <a:spcPct val="90000"/>
              </a:lnSpc>
            </a:pPr>
            <a:r>
              <a:rPr lang="en-US" sz="1400"/>
              <a:t>Tooling for planned and simulated production orders are being worked on, but only predict known demand</a:t>
            </a:r>
          </a:p>
          <a:p>
            <a:pPr>
              <a:lnSpc>
                <a:spcPct val="90000"/>
              </a:lnSpc>
            </a:pPr>
            <a:r>
              <a:rPr lang="en-US" sz="1400"/>
              <a:t>The purpose of this analysis is to predict the future production times</a:t>
            </a:r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86558211-00D9-48F0-AE94-B95B15282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1B1D36-B840-4DAE-A776-42006A5840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5" r="7152" b="3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4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87E19-FCD4-4D98-A0BB-11A5696A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9E8D920-8E85-4043-A754-37EFFB70DE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8789601"/>
              </p:ext>
            </p:extLst>
          </p:nvPr>
        </p:nvGraphicFramePr>
        <p:xfrm>
          <a:off x="5837074" y="1072544"/>
          <a:ext cx="5365749" cy="47129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8040">
                  <a:extLst>
                    <a:ext uri="{9D8B030D-6E8A-4147-A177-3AD203B41FA5}">
                      <a16:colId xmlns:a16="http://schemas.microsoft.com/office/drawing/2014/main" val="1411737252"/>
                    </a:ext>
                  </a:extLst>
                </a:gridCol>
                <a:gridCol w="1373876">
                  <a:extLst>
                    <a:ext uri="{9D8B030D-6E8A-4147-A177-3AD203B41FA5}">
                      <a16:colId xmlns:a16="http://schemas.microsoft.com/office/drawing/2014/main" val="3473537458"/>
                    </a:ext>
                  </a:extLst>
                </a:gridCol>
                <a:gridCol w="1728794">
                  <a:extLst>
                    <a:ext uri="{9D8B030D-6E8A-4147-A177-3AD203B41FA5}">
                      <a16:colId xmlns:a16="http://schemas.microsoft.com/office/drawing/2014/main" val="1039344190"/>
                    </a:ext>
                  </a:extLst>
                </a:gridCol>
                <a:gridCol w="1225039">
                  <a:extLst>
                    <a:ext uri="{9D8B030D-6E8A-4147-A177-3AD203B41FA5}">
                      <a16:colId xmlns:a16="http://schemas.microsoft.com/office/drawing/2014/main" val="3305783865"/>
                    </a:ext>
                  </a:extLst>
                </a:gridCol>
              </a:tblGrid>
              <a:tr h="373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Ending Date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Work Center No_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 of Prod_ Orders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 Run 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2696316"/>
                  </a:ext>
                </a:extLst>
              </a:tr>
              <a:tr h="2066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07/01/16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5622759"/>
                  </a:ext>
                </a:extLst>
              </a:tr>
              <a:tr h="2066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07/01/16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ABENCHASSY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149.97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0326937"/>
                  </a:ext>
                </a:extLst>
              </a:tr>
              <a:tr h="2066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07/01/16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BBENCHASSY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002110"/>
                  </a:ext>
                </a:extLst>
              </a:tr>
              <a:tr h="2066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07/01/16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CBENCHASSY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4919251"/>
                  </a:ext>
                </a:extLst>
              </a:tr>
              <a:tr h="2066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07/05/16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ABENCHASSY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127.47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3510826"/>
                  </a:ext>
                </a:extLst>
              </a:tr>
              <a:tr h="2066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07/05/16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BBENCHASSY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7255693"/>
                  </a:ext>
                </a:extLst>
              </a:tr>
              <a:tr h="2066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07/05/16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CBENCHASSY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8006839"/>
                  </a:ext>
                </a:extLst>
              </a:tr>
              <a:tr h="2066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07/06/16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4379498"/>
                  </a:ext>
                </a:extLst>
              </a:tr>
              <a:tr h="2066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07/06/16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747832"/>
                  </a:ext>
                </a:extLst>
              </a:tr>
              <a:tr h="2066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07/06/16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ABENCHASSY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108.76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4859739"/>
                  </a:ext>
                </a:extLst>
              </a:tr>
              <a:tr h="2066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07/06/16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BBENCHASSY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3000506"/>
                  </a:ext>
                </a:extLst>
              </a:tr>
              <a:tr h="2066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07/06/16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CBENCHASSY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6457679"/>
                  </a:ext>
                </a:extLst>
              </a:tr>
              <a:tr h="2066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07/07/16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ABENCHASSY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154.76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1880450"/>
                  </a:ext>
                </a:extLst>
              </a:tr>
              <a:tr h="2066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07/07/16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BBENCHASSY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5546821"/>
                  </a:ext>
                </a:extLst>
              </a:tr>
              <a:tr h="2066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07/07/16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CBENCHASSY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148551"/>
                  </a:ext>
                </a:extLst>
              </a:tr>
              <a:tr h="2066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07/08/16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5699823"/>
                  </a:ext>
                </a:extLst>
              </a:tr>
              <a:tr h="2066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07/08/16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ABENCHASSY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100.94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5162280"/>
                  </a:ext>
                </a:extLst>
              </a:tr>
              <a:tr h="2066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07/08/16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BBENCHASSY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4362084"/>
                  </a:ext>
                </a:extLst>
              </a:tr>
              <a:tr h="2066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07/08/16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CBENCHASSY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511150"/>
                  </a:ext>
                </a:extLst>
              </a:tr>
              <a:tr h="2066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07/08/16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LINEASSY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7758054"/>
                  </a:ext>
                </a:extLst>
              </a:tr>
              <a:tr h="2066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07/11/16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3211042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1915A-7D0D-4BDE-82D8-23BE14D14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is drawn from production orders on a daily grain (grouped by date and work center)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was too inconsistent (missing dates like weekends) so it was grouped on a monthly grain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Aggregated data ignored work center, as some have been removed during the analysis period</a:t>
            </a:r>
          </a:p>
        </p:txBody>
      </p:sp>
    </p:spTree>
    <p:extLst>
      <p:ext uri="{BB962C8B-B14F-4D97-AF65-F5344CB8AC3E}">
        <p14:creationId xmlns:p14="http://schemas.microsoft.com/office/powerpoint/2010/main" val="326970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E3B4-A9AC-4766-9D1D-5E4C8E2D8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6C8A4-4EDD-492F-B971-6180305E37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 was plotted along a time axis by month after aggregation</a:t>
            </a:r>
          </a:p>
          <a:p>
            <a:r>
              <a:rPr lang="en-US" dirty="0"/>
              <a:t>The 40</a:t>
            </a:r>
            <a:r>
              <a:rPr lang="en-US" baseline="30000" dirty="0"/>
              <a:t>th</a:t>
            </a:r>
            <a:r>
              <a:rPr lang="en-US" dirty="0"/>
              <a:t> month was removed (analysis was done in the middle of the month, so the total is inaccurate)</a:t>
            </a:r>
          </a:p>
          <a:p>
            <a:r>
              <a:rPr lang="en-US" dirty="0"/>
              <a:t>Data shows a positive trend for the first ~25 months, with a downward trend in months 26-35</a:t>
            </a: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D9D42F01-0B66-49B9-B495-828BBF10699F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1137444" y="2222500"/>
            <a:ext cx="4548186" cy="363855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040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89124C13-A6E4-4CA6-AA61-9F619F247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8C462C65-D139-4AA6-AE69-FA87352F9D7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4687" r="4219" b="-2"/>
          <a:stretch/>
        </p:blipFill>
        <p:spPr bwMode="auto">
          <a:xfrm>
            <a:off x="261257" y="-1"/>
            <a:ext cx="13156163" cy="6858001"/>
          </a:xfrm>
          <a:prstGeom prst="rect">
            <a:avLst/>
          </a:prstGeom>
          <a:noFill/>
        </p:spPr>
      </p:pic>
      <p:sp>
        <p:nvSpPr>
          <p:cNvPr id="12" name="Freeform 16">
            <a:extLst>
              <a:ext uri="{FF2B5EF4-FFF2-40B4-BE49-F238E27FC236}">
                <a16:creationId xmlns:a16="http://schemas.microsoft.com/office/drawing/2014/main" id="{90814A6D-51DC-4E3F-B3C1-B4B7517F1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22403-BCFA-4163-9924-BBF1F53C0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Why the downturn?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BD379-63E3-4EB4-A5A0-A7BC0551B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712" y="2413000"/>
            <a:ext cx="505592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Wingdings 2" charset="2"/>
              <a:buChar char=""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players in the market experienced the same</a:t>
            </a:r>
          </a:p>
          <a:p>
            <a:pPr marL="285750" indent="-285750">
              <a:buFont typeface="Wingdings 2" charset="2"/>
              <a:buChar char=""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Movement to new facility </a:t>
            </a:r>
          </a:p>
          <a:p>
            <a:pPr marL="742950" lvl="1" indent="-285750">
              <a:buFont typeface="Wingdings 2" charset="2"/>
              <a:buChar char=""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 large investment of time and planned reduction in run times</a:t>
            </a:r>
          </a:p>
          <a:p>
            <a:pPr marL="285750" indent="-285750">
              <a:buFont typeface="Wingdings 2" charset="2"/>
              <a:buChar char=""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Recovery as e-commerce regains some of its lost ground</a:t>
            </a:r>
          </a:p>
          <a:p>
            <a:pPr marL="742950" lvl="1" indent="-285750">
              <a:buFont typeface="Wingdings 2" charset="2"/>
              <a:buChar char=""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 players in the industry</a:t>
            </a:r>
          </a:p>
        </p:txBody>
      </p:sp>
    </p:spTree>
    <p:extLst>
      <p:ext uri="{BB962C8B-B14F-4D97-AF65-F5344CB8AC3E}">
        <p14:creationId xmlns:p14="http://schemas.microsoft.com/office/powerpoint/2010/main" val="109770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E52FB-8F6D-4657-832E-A3B5D94D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Forwards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E757F-5C77-4A21-AA3B-AB73CD0C2A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Transformations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09B87-21A4-46CA-BA24-F9E3B75AED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Box-Cox transformations unnecessary as variance is uniformly spread</a:t>
            </a:r>
          </a:p>
          <a:p>
            <a:r>
              <a:rPr lang="en-US" dirty="0"/>
              <a:t>Monthly grain for a reduction in error </a:t>
            </a:r>
          </a:p>
          <a:p>
            <a:r>
              <a:rPr lang="en-US" dirty="0"/>
              <a:t>Weekly analysis removed for the time being (week fluctuations are greater than the monthly grain)</a:t>
            </a:r>
          </a:p>
          <a:p>
            <a:r>
              <a:rPr lang="en-US" dirty="0"/>
              <a:t>Data is stationary, so no need for differencing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98B38-2B99-4319-A6C9-26732F11E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9BC538-A242-4065-9FC6-1381B7C2EAB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Run times did not see any transformations</a:t>
            </a:r>
          </a:p>
          <a:p>
            <a:r>
              <a:rPr lang="en-US" dirty="0"/>
              <a:t>Months provided better, more consistent, data</a:t>
            </a:r>
          </a:p>
          <a:p>
            <a:r>
              <a:rPr lang="en-US" dirty="0"/>
              <a:t>Data need not be differenced to account for seasonality </a:t>
            </a:r>
          </a:p>
          <a:p>
            <a:r>
              <a:rPr lang="en-US" dirty="0"/>
              <a:t>Data is non-seasonal</a:t>
            </a:r>
          </a:p>
        </p:txBody>
      </p:sp>
    </p:spTree>
    <p:extLst>
      <p:ext uri="{BB962C8B-B14F-4D97-AF65-F5344CB8AC3E}">
        <p14:creationId xmlns:p14="http://schemas.microsoft.com/office/powerpoint/2010/main" val="54165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E390-47FA-44DD-86C1-50EF9413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 – Exponential Smoothing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FE873-A432-4737-854C-9DE14FF42D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Shorthand name: SES1</a:t>
            </a:r>
          </a:p>
          <a:p>
            <a:r>
              <a:rPr lang="en-US" dirty="0"/>
              <a:t>Model predicts a near flatline</a:t>
            </a:r>
          </a:p>
          <a:p>
            <a:r>
              <a:rPr lang="en-US" dirty="0"/>
              <a:t>Prediction interval (values that indicate how confident the prediction is) is quite large</a:t>
            </a:r>
          </a:p>
          <a:p>
            <a:r>
              <a:rPr lang="en-US" dirty="0"/>
              <a:t>Model does a decent job of fitting existing data, but is not a great predictor</a:t>
            </a: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F6408C22-7D37-46F9-96D6-6C966EE82F8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1137444" y="2222500"/>
            <a:ext cx="4548186" cy="363855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1880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2573-7224-464A-AB7D-737B0B28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2 and 3 – Holt’s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C5D5A-F5CF-48B8-AF7F-8E5EF54270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Holt’s methods are designed to better handle trend data</a:t>
            </a:r>
          </a:p>
          <a:p>
            <a:r>
              <a:rPr lang="en-US" dirty="0"/>
              <a:t>Two methods were tested</a:t>
            </a:r>
          </a:p>
          <a:p>
            <a:pPr lvl="1"/>
            <a:r>
              <a:rPr lang="en-US" dirty="0"/>
              <a:t>Non-Damped: prediction holds the trend indefinitely</a:t>
            </a:r>
          </a:p>
          <a:p>
            <a:pPr lvl="1"/>
            <a:r>
              <a:rPr lang="en-US" dirty="0"/>
              <a:t>Damped: predictions level out over time</a:t>
            </a:r>
          </a:p>
          <a:p>
            <a:r>
              <a:rPr lang="en-US" dirty="0"/>
              <a:t>Damped methods tend to be more popular and in our case is more accurate</a:t>
            </a:r>
          </a:p>
          <a:p>
            <a:r>
              <a:rPr lang="en-US" dirty="0"/>
              <a:t>SES1 performed better in performance metrics</a:t>
            </a: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4B731775-B1E5-43BA-A584-D868F27E77A1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6475445" y="1894114"/>
            <a:ext cx="5716555" cy="496388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2323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ABB0C-4E34-4E1F-BAA0-F9A327233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3,4, and 5 – ETS()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EEE6D-ECF6-4D35-9DCD-3A74945BC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methods were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Automatic inside R – </a:t>
            </a:r>
            <a:r>
              <a:rPr lang="en-US" dirty="0" err="1"/>
              <a:t>ETSAuto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Additive error – ETSANN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Multiplicative error – ETSMNN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ETSAuto</a:t>
            </a:r>
            <a:r>
              <a:rPr lang="en-US" dirty="0"/>
              <a:t> happened to fall upon the same model as ETSMNN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ETSAuto</a:t>
            </a:r>
            <a:r>
              <a:rPr lang="en-US" dirty="0"/>
              <a:t> performed best, thus was compared to the previous best (SES1)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Predictions are not very different, but SES1 performs better</a:t>
            </a: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778B5779-2461-466A-8785-53F3F55CB92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533054" y="1"/>
            <a:ext cx="6658946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1247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665</Words>
  <Application>Microsoft Office PowerPoint</Application>
  <PresentationFormat>Widescreen</PresentationFormat>
  <Paragraphs>158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2</vt:lpstr>
      <vt:lpstr>Quotable</vt:lpstr>
      <vt:lpstr>Predicting Production Hours</vt:lpstr>
      <vt:lpstr>Introduction and Purpose</vt:lpstr>
      <vt:lpstr>Data</vt:lpstr>
      <vt:lpstr>Preliminary Analysis</vt:lpstr>
      <vt:lpstr>Why the downturn?</vt:lpstr>
      <vt:lpstr>Looking Forwards</vt:lpstr>
      <vt:lpstr>Model 1 – Exponential Smoothing</vt:lpstr>
      <vt:lpstr>Models 2 and 3 – Holt’s Method</vt:lpstr>
      <vt:lpstr>Models 3,4, and 5 – ETS()</vt:lpstr>
      <vt:lpstr>Models 6 and 7 - ARIMA</vt:lpstr>
      <vt:lpstr>Model Comparison</vt:lpstr>
      <vt:lpstr>Future Ideas/Changes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Production Hours</dc:title>
  <dc:creator>Turner Sale</dc:creator>
  <cp:lastModifiedBy>Turner Sale</cp:lastModifiedBy>
  <cp:revision>1</cp:revision>
  <dcterms:created xsi:type="dcterms:W3CDTF">2019-10-19T21:52:08Z</dcterms:created>
  <dcterms:modified xsi:type="dcterms:W3CDTF">2019-10-19T21:53:31Z</dcterms:modified>
</cp:coreProperties>
</file>