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6F63B-F87B-491F-85BF-75C853CA5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87BB98-EC62-44C8-A8DE-FC177C14F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added chairlift increased operating costs by $1.54M. </a:t>
          </a:r>
        </a:p>
      </dgm:t>
    </dgm:pt>
    <dgm:pt modelId="{63CD7BC4-01DC-4C2F-A064-963BE2065BA9}" type="parTrans" cxnId="{70534932-76EB-493D-90BA-54CFA496389E}">
      <dgm:prSet/>
      <dgm:spPr/>
      <dgm:t>
        <a:bodyPr/>
        <a:lstStyle/>
        <a:p>
          <a:endParaRPr lang="en-US"/>
        </a:p>
      </dgm:t>
    </dgm:pt>
    <dgm:pt modelId="{89FA54ED-D21B-4CBE-B76E-D8B883D22415}" type="sibTrans" cxnId="{70534932-76EB-493D-90BA-54CFA496389E}">
      <dgm:prSet/>
      <dgm:spPr/>
      <dgm:t>
        <a:bodyPr/>
        <a:lstStyle/>
        <a:p>
          <a:endParaRPr lang="en-US"/>
        </a:p>
      </dgm:t>
    </dgm:pt>
    <dgm:pt modelId="{E035FF0A-7890-423D-B63D-DADB33C77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pricing strategies do not support revenues to outpace the increased operating costs.</a:t>
          </a:r>
        </a:p>
      </dgm:t>
    </dgm:pt>
    <dgm:pt modelId="{3A0B3D87-52CF-4C2C-AF5E-B71B29AB3930}" type="parTrans" cxnId="{5965CC16-4ABE-414F-816C-62721E1F2F81}">
      <dgm:prSet/>
      <dgm:spPr/>
      <dgm:t>
        <a:bodyPr/>
        <a:lstStyle/>
        <a:p>
          <a:endParaRPr lang="en-US"/>
        </a:p>
      </dgm:t>
    </dgm:pt>
    <dgm:pt modelId="{A8E74808-B897-48E4-8649-493CB3D3D308}" type="sibTrans" cxnId="{5965CC16-4ABE-414F-816C-62721E1F2F81}">
      <dgm:prSet/>
      <dgm:spPr/>
      <dgm:t>
        <a:bodyPr/>
        <a:lstStyle/>
        <a:p>
          <a:endParaRPr lang="en-US"/>
        </a:p>
      </dgm:t>
    </dgm:pt>
    <dgm:pt modelId="{27671E39-3523-49A6-A80C-9972C28A8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 prices do not capitalize on the resort’s most-valued features.</a:t>
          </a:r>
          <a:endParaRPr lang="en-US" dirty="0"/>
        </a:p>
      </dgm:t>
    </dgm:pt>
    <dgm:pt modelId="{3B5A961B-3064-430D-830B-932CF06F3B3E}" type="parTrans" cxnId="{21B1527D-7507-40C7-A2D7-7F2CC0E99942}">
      <dgm:prSet/>
      <dgm:spPr/>
      <dgm:t>
        <a:bodyPr/>
        <a:lstStyle/>
        <a:p>
          <a:endParaRPr lang="en-US"/>
        </a:p>
      </dgm:t>
    </dgm:pt>
    <dgm:pt modelId="{68083C88-DB52-43BE-B5FF-C6B0A5780FB2}" type="sibTrans" cxnId="{21B1527D-7507-40C7-A2D7-7F2CC0E99942}">
      <dgm:prSet/>
      <dgm:spPr/>
      <dgm:t>
        <a:bodyPr/>
        <a:lstStyle/>
        <a:p>
          <a:endParaRPr lang="en-US"/>
        </a:p>
      </dgm:t>
    </dgm:pt>
    <dgm:pt modelId="{EF3D86F4-BA7C-4027-B412-11A0BD1D4264}" type="pres">
      <dgm:prSet presAssocID="{05E6F63B-F87B-491F-85BF-75C853CA52AE}" presName="root" presStyleCnt="0">
        <dgm:presLayoutVars>
          <dgm:dir/>
          <dgm:resizeHandles val="exact"/>
        </dgm:presLayoutVars>
      </dgm:prSet>
      <dgm:spPr/>
    </dgm:pt>
    <dgm:pt modelId="{378697C9-322F-4A60-822D-36D9B7BBD25F}" type="pres">
      <dgm:prSet presAssocID="{4E87BB98-EC62-44C8-A8DE-FC177C14F382}" presName="compNode" presStyleCnt="0"/>
      <dgm:spPr/>
    </dgm:pt>
    <dgm:pt modelId="{B7642DFA-0A70-43F6-A871-120803D15731}" type="pres">
      <dgm:prSet presAssocID="{4E87BB98-EC62-44C8-A8DE-FC177C14F382}" presName="bgRect" presStyleLbl="bgShp" presStyleIdx="0" presStyleCnt="3"/>
      <dgm:spPr/>
    </dgm:pt>
    <dgm:pt modelId="{A58837AD-3F71-4A4D-9CC3-34AEE45803E7}" type="pres">
      <dgm:prSet presAssocID="{4E87BB98-EC62-44C8-A8DE-FC177C14F3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B37323-19A4-4CC6-8A37-390BD7AC6F74}" type="pres">
      <dgm:prSet presAssocID="{4E87BB98-EC62-44C8-A8DE-FC177C14F382}" presName="spaceRect" presStyleCnt="0"/>
      <dgm:spPr/>
    </dgm:pt>
    <dgm:pt modelId="{3510D5E5-E644-49F7-929D-C1F38235289D}" type="pres">
      <dgm:prSet presAssocID="{4E87BB98-EC62-44C8-A8DE-FC177C14F382}" presName="parTx" presStyleLbl="revTx" presStyleIdx="0" presStyleCnt="3">
        <dgm:presLayoutVars>
          <dgm:chMax val="0"/>
          <dgm:chPref val="0"/>
        </dgm:presLayoutVars>
      </dgm:prSet>
      <dgm:spPr/>
    </dgm:pt>
    <dgm:pt modelId="{C552B4F3-C4CD-4B83-B6FD-F926E84B4DB3}" type="pres">
      <dgm:prSet presAssocID="{89FA54ED-D21B-4CBE-B76E-D8B883D22415}" presName="sibTrans" presStyleCnt="0"/>
      <dgm:spPr/>
    </dgm:pt>
    <dgm:pt modelId="{5AEF9991-F3D1-4ED8-A146-2B3A9C4F1983}" type="pres">
      <dgm:prSet presAssocID="{E035FF0A-7890-423D-B63D-DADB33C7783F}" presName="compNode" presStyleCnt="0"/>
      <dgm:spPr/>
    </dgm:pt>
    <dgm:pt modelId="{08331FC6-41E0-4A20-BEF1-8FA9F2C11708}" type="pres">
      <dgm:prSet presAssocID="{E035FF0A-7890-423D-B63D-DADB33C7783F}" presName="bgRect" presStyleLbl="bgShp" presStyleIdx="1" presStyleCnt="3"/>
      <dgm:spPr/>
    </dgm:pt>
    <dgm:pt modelId="{6B6F3CA7-4756-4AFB-A994-CC478458EF44}" type="pres">
      <dgm:prSet presAssocID="{E035FF0A-7890-423D-B63D-DADB33C778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A775F7F-ACE6-4D5C-A8FB-6AC9E1713184}" type="pres">
      <dgm:prSet presAssocID="{E035FF0A-7890-423D-B63D-DADB33C7783F}" presName="spaceRect" presStyleCnt="0"/>
      <dgm:spPr/>
    </dgm:pt>
    <dgm:pt modelId="{BD421437-A6D0-4501-A83D-31F1D2C69328}" type="pres">
      <dgm:prSet presAssocID="{E035FF0A-7890-423D-B63D-DADB33C7783F}" presName="parTx" presStyleLbl="revTx" presStyleIdx="1" presStyleCnt="3">
        <dgm:presLayoutVars>
          <dgm:chMax val="0"/>
          <dgm:chPref val="0"/>
        </dgm:presLayoutVars>
      </dgm:prSet>
      <dgm:spPr/>
    </dgm:pt>
    <dgm:pt modelId="{034E415B-8317-44B6-A03A-FF6B7EEF43FB}" type="pres">
      <dgm:prSet presAssocID="{A8E74808-B897-48E4-8649-493CB3D3D308}" presName="sibTrans" presStyleCnt="0"/>
      <dgm:spPr/>
    </dgm:pt>
    <dgm:pt modelId="{2983000F-1583-486E-889F-63807E297093}" type="pres">
      <dgm:prSet presAssocID="{27671E39-3523-49A6-A80C-9972C28A81C5}" presName="compNode" presStyleCnt="0"/>
      <dgm:spPr/>
    </dgm:pt>
    <dgm:pt modelId="{BF6CCCF6-3F54-4A7C-A19A-3AB879868AD0}" type="pres">
      <dgm:prSet presAssocID="{27671E39-3523-49A6-A80C-9972C28A81C5}" presName="bgRect" presStyleLbl="bgShp" presStyleIdx="2" presStyleCnt="3"/>
      <dgm:spPr/>
    </dgm:pt>
    <dgm:pt modelId="{490C8153-3881-46B4-9A8F-7ABFE047BFFF}" type="pres">
      <dgm:prSet presAssocID="{27671E39-3523-49A6-A80C-9972C28A81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61B6C60-3672-4479-A7ED-972BDB4F81BE}" type="pres">
      <dgm:prSet presAssocID="{27671E39-3523-49A6-A80C-9972C28A81C5}" presName="spaceRect" presStyleCnt="0"/>
      <dgm:spPr/>
    </dgm:pt>
    <dgm:pt modelId="{0EE7DC46-C715-4822-8234-298C66460625}" type="pres">
      <dgm:prSet presAssocID="{27671E39-3523-49A6-A80C-9972C28A81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9B830A-33FB-45E1-B8B4-3D30A9143A0F}" type="presOf" srcId="{27671E39-3523-49A6-A80C-9972C28A81C5}" destId="{0EE7DC46-C715-4822-8234-298C66460625}" srcOrd="0" destOrd="0" presId="urn:microsoft.com/office/officeart/2018/2/layout/IconVerticalSolidList"/>
    <dgm:cxn modelId="{5965CC16-4ABE-414F-816C-62721E1F2F81}" srcId="{05E6F63B-F87B-491F-85BF-75C853CA52AE}" destId="{E035FF0A-7890-423D-B63D-DADB33C7783F}" srcOrd="1" destOrd="0" parTransId="{3A0B3D87-52CF-4C2C-AF5E-B71B29AB3930}" sibTransId="{A8E74808-B897-48E4-8649-493CB3D3D308}"/>
    <dgm:cxn modelId="{70534932-76EB-493D-90BA-54CFA496389E}" srcId="{05E6F63B-F87B-491F-85BF-75C853CA52AE}" destId="{4E87BB98-EC62-44C8-A8DE-FC177C14F382}" srcOrd="0" destOrd="0" parTransId="{63CD7BC4-01DC-4C2F-A064-963BE2065BA9}" sibTransId="{89FA54ED-D21B-4CBE-B76E-D8B883D22415}"/>
    <dgm:cxn modelId="{591D9143-31A0-479E-B7C5-0A7DD98C8B12}" type="presOf" srcId="{05E6F63B-F87B-491F-85BF-75C853CA52AE}" destId="{EF3D86F4-BA7C-4027-B412-11A0BD1D4264}" srcOrd="0" destOrd="0" presId="urn:microsoft.com/office/officeart/2018/2/layout/IconVerticalSolidList"/>
    <dgm:cxn modelId="{C61D214B-DA4D-4BE4-BB9E-9F7F7D2A3772}" type="presOf" srcId="{4E87BB98-EC62-44C8-A8DE-FC177C14F382}" destId="{3510D5E5-E644-49F7-929D-C1F38235289D}" srcOrd="0" destOrd="0" presId="urn:microsoft.com/office/officeart/2018/2/layout/IconVerticalSolidList"/>
    <dgm:cxn modelId="{4378B84D-F18B-4248-99B2-8A3C557223F6}" type="presOf" srcId="{E035FF0A-7890-423D-B63D-DADB33C7783F}" destId="{BD421437-A6D0-4501-A83D-31F1D2C69328}" srcOrd="0" destOrd="0" presId="urn:microsoft.com/office/officeart/2018/2/layout/IconVerticalSolidList"/>
    <dgm:cxn modelId="{21B1527D-7507-40C7-A2D7-7F2CC0E99942}" srcId="{05E6F63B-F87B-491F-85BF-75C853CA52AE}" destId="{27671E39-3523-49A6-A80C-9972C28A81C5}" srcOrd="2" destOrd="0" parTransId="{3B5A961B-3064-430D-830B-932CF06F3B3E}" sibTransId="{68083C88-DB52-43BE-B5FF-C6B0A5780FB2}"/>
    <dgm:cxn modelId="{831475E1-83BD-4953-8D44-28905FDE63C1}" type="presParOf" srcId="{EF3D86F4-BA7C-4027-B412-11A0BD1D4264}" destId="{378697C9-322F-4A60-822D-36D9B7BBD25F}" srcOrd="0" destOrd="0" presId="urn:microsoft.com/office/officeart/2018/2/layout/IconVerticalSolidList"/>
    <dgm:cxn modelId="{C1A60C7F-26F7-43C6-862E-E05C6C91089F}" type="presParOf" srcId="{378697C9-322F-4A60-822D-36D9B7BBD25F}" destId="{B7642DFA-0A70-43F6-A871-120803D15731}" srcOrd="0" destOrd="0" presId="urn:microsoft.com/office/officeart/2018/2/layout/IconVerticalSolidList"/>
    <dgm:cxn modelId="{40A194CD-A723-4808-B8A5-D333C6EE0F19}" type="presParOf" srcId="{378697C9-322F-4A60-822D-36D9B7BBD25F}" destId="{A58837AD-3F71-4A4D-9CC3-34AEE45803E7}" srcOrd="1" destOrd="0" presId="urn:microsoft.com/office/officeart/2018/2/layout/IconVerticalSolidList"/>
    <dgm:cxn modelId="{D7D091C7-D37B-4A0D-AA3C-1F9CF60320A5}" type="presParOf" srcId="{378697C9-322F-4A60-822D-36D9B7BBD25F}" destId="{4BB37323-19A4-4CC6-8A37-390BD7AC6F74}" srcOrd="2" destOrd="0" presId="urn:microsoft.com/office/officeart/2018/2/layout/IconVerticalSolidList"/>
    <dgm:cxn modelId="{7F4B1C6D-7B5D-409B-A3D5-769E37C000B6}" type="presParOf" srcId="{378697C9-322F-4A60-822D-36D9B7BBD25F}" destId="{3510D5E5-E644-49F7-929D-C1F38235289D}" srcOrd="3" destOrd="0" presId="urn:microsoft.com/office/officeart/2018/2/layout/IconVerticalSolidList"/>
    <dgm:cxn modelId="{6B3437BB-679B-48C6-8C2A-C930C9D6DDAB}" type="presParOf" srcId="{EF3D86F4-BA7C-4027-B412-11A0BD1D4264}" destId="{C552B4F3-C4CD-4B83-B6FD-F926E84B4DB3}" srcOrd="1" destOrd="0" presId="urn:microsoft.com/office/officeart/2018/2/layout/IconVerticalSolidList"/>
    <dgm:cxn modelId="{130EA399-6C52-4DCC-B3C3-2FFC2C6E4264}" type="presParOf" srcId="{EF3D86F4-BA7C-4027-B412-11A0BD1D4264}" destId="{5AEF9991-F3D1-4ED8-A146-2B3A9C4F1983}" srcOrd="2" destOrd="0" presId="urn:microsoft.com/office/officeart/2018/2/layout/IconVerticalSolidList"/>
    <dgm:cxn modelId="{9FC78D06-5DC7-4012-828F-E0C03A050780}" type="presParOf" srcId="{5AEF9991-F3D1-4ED8-A146-2B3A9C4F1983}" destId="{08331FC6-41E0-4A20-BEF1-8FA9F2C11708}" srcOrd="0" destOrd="0" presId="urn:microsoft.com/office/officeart/2018/2/layout/IconVerticalSolidList"/>
    <dgm:cxn modelId="{FC16C692-B35F-449F-AEDA-DFF05DACD2FF}" type="presParOf" srcId="{5AEF9991-F3D1-4ED8-A146-2B3A9C4F1983}" destId="{6B6F3CA7-4756-4AFB-A994-CC478458EF44}" srcOrd="1" destOrd="0" presId="urn:microsoft.com/office/officeart/2018/2/layout/IconVerticalSolidList"/>
    <dgm:cxn modelId="{07DFA57B-4A51-434B-A503-C34EFDA1546C}" type="presParOf" srcId="{5AEF9991-F3D1-4ED8-A146-2B3A9C4F1983}" destId="{4A775F7F-ACE6-4D5C-A8FB-6AC9E1713184}" srcOrd="2" destOrd="0" presId="urn:microsoft.com/office/officeart/2018/2/layout/IconVerticalSolidList"/>
    <dgm:cxn modelId="{90ADA665-BD06-4F88-9DBA-947A599DF11F}" type="presParOf" srcId="{5AEF9991-F3D1-4ED8-A146-2B3A9C4F1983}" destId="{BD421437-A6D0-4501-A83D-31F1D2C69328}" srcOrd="3" destOrd="0" presId="urn:microsoft.com/office/officeart/2018/2/layout/IconVerticalSolidList"/>
    <dgm:cxn modelId="{954FFDA6-B9A0-47A8-ABD6-2C6B3774B706}" type="presParOf" srcId="{EF3D86F4-BA7C-4027-B412-11A0BD1D4264}" destId="{034E415B-8317-44B6-A03A-FF6B7EEF43FB}" srcOrd="3" destOrd="0" presId="urn:microsoft.com/office/officeart/2018/2/layout/IconVerticalSolidList"/>
    <dgm:cxn modelId="{4051E3CC-E7F9-4F2A-BE71-77BEAD2B5860}" type="presParOf" srcId="{EF3D86F4-BA7C-4027-B412-11A0BD1D4264}" destId="{2983000F-1583-486E-889F-63807E297093}" srcOrd="4" destOrd="0" presId="urn:microsoft.com/office/officeart/2018/2/layout/IconVerticalSolidList"/>
    <dgm:cxn modelId="{DB66EF4B-297B-4F54-B702-D6277F8248B6}" type="presParOf" srcId="{2983000F-1583-486E-889F-63807E297093}" destId="{BF6CCCF6-3F54-4A7C-A19A-3AB879868AD0}" srcOrd="0" destOrd="0" presId="urn:microsoft.com/office/officeart/2018/2/layout/IconVerticalSolidList"/>
    <dgm:cxn modelId="{C8EEB226-F46A-47D0-90C0-4366477E2D93}" type="presParOf" srcId="{2983000F-1583-486E-889F-63807E297093}" destId="{490C8153-3881-46B4-9A8F-7ABFE047BFFF}" srcOrd="1" destOrd="0" presId="urn:microsoft.com/office/officeart/2018/2/layout/IconVerticalSolidList"/>
    <dgm:cxn modelId="{B4AEEDDB-264C-4B6E-A65B-AF10CEF5B231}" type="presParOf" srcId="{2983000F-1583-486E-889F-63807E297093}" destId="{661B6C60-3672-4479-A7ED-972BDB4F81BE}" srcOrd="2" destOrd="0" presId="urn:microsoft.com/office/officeart/2018/2/layout/IconVerticalSolidList"/>
    <dgm:cxn modelId="{1E59E25E-FAB2-45BC-9E27-209153418439}" type="presParOf" srcId="{2983000F-1583-486E-889F-63807E297093}" destId="{0EE7DC46-C715-4822-8234-298C664606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25C31-BB05-473B-8335-EA15B773337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AEBBA3C-03A1-43B0-890E-4C9909882586}">
      <dgm:prSet/>
      <dgm:spPr/>
      <dgm:t>
        <a:bodyPr/>
        <a:lstStyle/>
        <a:p>
          <a:pPr>
            <a:defRPr b="1"/>
          </a:pPr>
          <a:r>
            <a:rPr lang="en-US"/>
            <a:t>Scenario 1:  Close up to 10 runs</a:t>
          </a:r>
        </a:p>
      </dgm:t>
    </dgm:pt>
    <dgm:pt modelId="{6FE7552B-0EBA-44BA-A17F-C120A71792FA}" type="parTrans" cxnId="{C867D9A1-09AF-43CE-82F5-9587751482D4}">
      <dgm:prSet/>
      <dgm:spPr/>
      <dgm:t>
        <a:bodyPr/>
        <a:lstStyle/>
        <a:p>
          <a:endParaRPr lang="en-US"/>
        </a:p>
      </dgm:t>
    </dgm:pt>
    <dgm:pt modelId="{EB9DE86C-72E1-42FF-BC1B-48E30CC6AFA5}" type="sibTrans" cxnId="{C867D9A1-09AF-43CE-82F5-9587751482D4}">
      <dgm:prSet/>
      <dgm:spPr/>
      <dgm:t>
        <a:bodyPr/>
        <a:lstStyle/>
        <a:p>
          <a:endParaRPr lang="en-US"/>
        </a:p>
      </dgm:t>
    </dgm:pt>
    <dgm:pt modelId="{9AA8A435-1CDB-4E77-9E72-5D56BEE6AB2E}">
      <dgm:prSet/>
      <dgm:spPr/>
      <dgm:t>
        <a:bodyPr/>
        <a:lstStyle/>
        <a:p>
          <a:r>
            <a:rPr lang="en-US" b="1" dirty="0"/>
            <a:t>Result:  </a:t>
          </a:r>
          <a:r>
            <a:rPr lang="en-US" dirty="0"/>
            <a:t>No real difference closing 1-5 runs; closing 6 or more results in a large drop in revenue</a:t>
          </a:r>
        </a:p>
      </dgm:t>
    </dgm:pt>
    <dgm:pt modelId="{1DCE9395-56C4-4D63-860F-7C9BDA68C4AF}" type="parTrans" cxnId="{3A44A99F-72BE-411E-A5B5-1165841EA6D3}">
      <dgm:prSet/>
      <dgm:spPr/>
      <dgm:t>
        <a:bodyPr/>
        <a:lstStyle/>
        <a:p>
          <a:endParaRPr lang="en-US"/>
        </a:p>
      </dgm:t>
    </dgm:pt>
    <dgm:pt modelId="{9E0FD756-1E3A-412F-9AED-86ACA8BD1F95}" type="sibTrans" cxnId="{3A44A99F-72BE-411E-A5B5-1165841EA6D3}">
      <dgm:prSet/>
      <dgm:spPr/>
      <dgm:t>
        <a:bodyPr/>
        <a:lstStyle/>
        <a:p>
          <a:endParaRPr lang="en-US"/>
        </a:p>
      </dgm:t>
    </dgm:pt>
    <dgm:pt modelId="{A2B688A7-FE23-4855-8EED-D287AAE31578}">
      <dgm:prSet/>
      <dgm:spPr/>
      <dgm:t>
        <a:bodyPr/>
        <a:lstStyle/>
        <a:p>
          <a:pPr>
            <a:defRPr b="1"/>
          </a:pPr>
          <a:r>
            <a:rPr lang="en-US"/>
            <a:t>Scenario 2:  Increase vertical drop by adding a run and installing  an additional lift</a:t>
          </a:r>
        </a:p>
      </dgm:t>
    </dgm:pt>
    <dgm:pt modelId="{3CE1A3B1-F01F-483F-9B0B-819BF7C0E660}" type="parTrans" cxnId="{DFFC20C9-30FF-4D4D-A2A7-086F57DBBFAC}">
      <dgm:prSet/>
      <dgm:spPr/>
      <dgm:t>
        <a:bodyPr/>
        <a:lstStyle/>
        <a:p>
          <a:endParaRPr lang="en-US"/>
        </a:p>
      </dgm:t>
    </dgm:pt>
    <dgm:pt modelId="{CE23F97D-CE8E-4A5B-A7A0-718E8EF4D84B}" type="sibTrans" cxnId="{DFFC20C9-30FF-4D4D-A2A7-086F57DBBFAC}">
      <dgm:prSet/>
      <dgm:spPr/>
      <dgm:t>
        <a:bodyPr/>
        <a:lstStyle/>
        <a:p>
          <a:endParaRPr lang="en-US"/>
        </a:p>
      </dgm:t>
    </dgm:pt>
    <dgm:pt modelId="{56AD4D5C-B848-4282-A68F-C2D52E452BB9}">
      <dgm:prSet/>
      <dgm:spPr/>
      <dgm:t>
        <a:bodyPr/>
        <a:lstStyle/>
        <a:p>
          <a:r>
            <a:rPr lang="en-US" b="1" dirty="0"/>
            <a:t>Result</a:t>
          </a:r>
          <a:r>
            <a:rPr lang="en-US" dirty="0"/>
            <a:t>:   Supports ticket price by$1.99 with expected full season earning  of       ~ $3.47M</a:t>
          </a:r>
        </a:p>
      </dgm:t>
    </dgm:pt>
    <dgm:pt modelId="{4D8F144C-55F9-490D-81A2-F38762CD6BC2}" type="parTrans" cxnId="{815895A0-1FD9-4F2E-92BF-4408767E1AD1}">
      <dgm:prSet/>
      <dgm:spPr/>
      <dgm:t>
        <a:bodyPr/>
        <a:lstStyle/>
        <a:p>
          <a:endParaRPr lang="en-US"/>
        </a:p>
      </dgm:t>
    </dgm:pt>
    <dgm:pt modelId="{6DC099F0-83F1-4E7A-A74E-576925DFF77E}" type="sibTrans" cxnId="{815895A0-1FD9-4F2E-92BF-4408767E1AD1}">
      <dgm:prSet/>
      <dgm:spPr/>
      <dgm:t>
        <a:bodyPr/>
        <a:lstStyle/>
        <a:p>
          <a:endParaRPr lang="en-US"/>
        </a:p>
      </dgm:t>
    </dgm:pt>
    <dgm:pt modelId="{892BB271-FE5D-4AED-8B6B-B5E830F23853}">
      <dgm:prSet/>
      <dgm:spPr/>
      <dgm:t>
        <a:bodyPr/>
        <a:lstStyle/>
        <a:p>
          <a:pPr>
            <a:defRPr b="1"/>
          </a:pPr>
          <a:r>
            <a:rPr lang="en-US"/>
            <a:t>Scenario 3:  Same as scenario 2 but adding 2 acres of snow-making coverage</a:t>
          </a:r>
        </a:p>
      </dgm:t>
    </dgm:pt>
    <dgm:pt modelId="{49360902-9038-4AC2-BA42-48AA28386FA9}" type="parTrans" cxnId="{96997C69-454F-4A54-B631-52A81050575A}">
      <dgm:prSet/>
      <dgm:spPr/>
      <dgm:t>
        <a:bodyPr/>
        <a:lstStyle/>
        <a:p>
          <a:endParaRPr lang="en-US"/>
        </a:p>
      </dgm:t>
    </dgm:pt>
    <dgm:pt modelId="{254BCB74-9751-477A-899D-5F27BD6B28B6}" type="sibTrans" cxnId="{96997C69-454F-4A54-B631-52A81050575A}">
      <dgm:prSet/>
      <dgm:spPr/>
      <dgm:t>
        <a:bodyPr/>
        <a:lstStyle/>
        <a:p>
          <a:endParaRPr lang="en-US"/>
        </a:p>
      </dgm:t>
    </dgm:pt>
    <dgm:pt modelId="{9C8C9153-B55C-4237-A249-7756A049EB5D}">
      <dgm:prSet/>
      <dgm:spPr/>
      <dgm:t>
        <a:bodyPr/>
        <a:lstStyle/>
        <a:p>
          <a:r>
            <a:rPr lang="en-US" b="1" dirty="0"/>
            <a:t>Result:   </a:t>
          </a:r>
          <a:r>
            <a:rPr lang="en-US" dirty="0"/>
            <a:t>No discernible difference from 	Scenario 2.</a:t>
          </a:r>
        </a:p>
      </dgm:t>
    </dgm:pt>
    <dgm:pt modelId="{867DC9E6-3A42-402A-B04D-85DBDB9B6C4B}" type="parTrans" cxnId="{3966C692-111E-487A-AF35-F97DD4282CBC}">
      <dgm:prSet/>
      <dgm:spPr/>
      <dgm:t>
        <a:bodyPr/>
        <a:lstStyle/>
        <a:p>
          <a:endParaRPr lang="en-US"/>
        </a:p>
      </dgm:t>
    </dgm:pt>
    <dgm:pt modelId="{4C214567-4B0A-4128-84C8-6292CD47CBEC}" type="sibTrans" cxnId="{3966C692-111E-487A-AF35-F97DD4282CBC}">
      <dgm:prSet/>
      <dgm:spPr/>
      <dgm:t>
        <a:bodyPr/>
        <a:lstStyle/>
        <a:p>
          <a:endParaRPr lang="en-US"/>
        </a:p>
      </dgm:t>
    </dgm:pt>
    <dgm:pt modelId="{24E5E077-0156-468F-AAAA-1044838DD11F}">
      <dgm:prSet/>
      <dgm:spPr/>
      <dgm:t>
        <a:bodyPr/>
        <a:lstStyle/>
        <a:p>
          <a:pPr>
            <a:defRPr b="1"/>
          </a:pPr>
          <a:r>
            <a:rPr lang="en-US"/>
            <a:t>Scenario 4:  Increase the longest run with additional snow-making.</a:t>
          </a:r>
        </a:p>
      </dgm:t>
    </dgm:pt>
    <dgm:pt modelId="{298998D1-5964-4F3D-8120-BEB1ABB54387}" type="parTrans" cxnId="{D1C0F080-C586-46D6-890B-43DB3593A156}">
      <dgm:prSet/>
      <dgm:spPr/>
      <dgm:t>
        <a:bodyPr/>
        <a:lstStyle/>
        <a:p>
          <a:endParaRPr lang="en-US"/>
        </a:p>
      </dgm:t>
    </dgm:pt>
    <dgm:pt modelId="{0D36CD1B-BD43-441F-993A-A23C72CB6A45}" type="sibTrans" cxnId="{D1C0F080-C586-46D6-890B-43DB3593A156}">
      <dgm:prSet/>
      <dgm:spPr/>
      <dgm:t>
        <a:bodyPr/>
        <a:lstStyle/>
        <a:p>
          <a:endParaRPr lang="en-US"/>
        </a:p>
      </dgm:t>
    </dgm:pt>
    <dgm:pt modelId="{0A55E230-CD2A-44CE-9861-3D022C39080D}">
      <dgm:prSet/>
      <dgm:spPr/>
      <dgm:t>
        <a:bodyPr/>
        <a:lstStyle/>
        <a:p>
          <a:r>
            <a:rPr lang="en-US" b="1" dirty="0"/>
            <a:t>Result</a:t>
          </a:r>
          <a:r>
            <a:rPr lang="en-US" dirty="0"/>
            <a:t>:   No difference.	</a:t>
          </a:r>
        </a:p>
      </dgm:t>
    </dgm:pt>
    <dgm:pt modelId="{796D2028-A59E-4808-8749-DABB288CAFAA}" type="parTrans" cxnId="{59917C21-E059-4CC6-82FB-DC79863D9AAB}">
      <dgm:prSet/>
      <dgm:spPr/>
      <dgm:t>
        <a:bodyPr/>
        <a:lstStyle/>
        <a:p>
          <a:endParaRPr lang="en-US"/>
        </a:p>
      </dgm:t>
    </dgm:pt>
    <dgm:pt modelId="{4B77E9B9-EF42-4A42-9910-75719987855D}" type="sibTrans" cxnId="{59917C21-E059-4CC6-82FB-DC79863D9AAB}">
      <dgm:prSet/>
      <dgm:spPr/>
      <dgm:t>
        <a:bodyPr/>
        <a:lstStyle/>
        <a:p>
          <a:endParaRPr lang="en-US"/>
        </a:p>
      </dgm:t>
    </dgm:pt>
    <dgm:pt modelId="{623620A9-8036-42EC-B994-1B1181B5EA92}" type="pres">
      <dgm:prSet presAssocID="{2F825C31-BB05-473B-8335-EA15B773337A}" presName="root" presStyleCnt="0">
        <dgm:presLayoutVars>
          <dgm:dir/>
          <dgm:resizeHandles val="exact"/>
        </dgm:presLayoutVars>
      </dgm:prSet>
      <dgm:spPr/>
    </dgm:pt>
    <dgm:pt modelId="{63500FBB-2207-4E67-B405-556ECB7DC788}" type="pres">
      <dgm:prSet presAssocID="{2AEBBA3C-03A1-43B0-890E-4C9909882586}" presName="compNode" presStyleCnt="0"/>
      <dgm:spPr/>
    </dgm:pt>
    <dgm:pt modelId="{F6BBC7AA-5A17-4709-AA29-B27FB58A8CC0}" type="pres">
      <dgm:prSet presAssocID="{2AEBBA3C-03A1-43B0-890E-4C99098825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26757D-F2EB-4FE1-A333-B980E4A9217F}" type="pres">
      <dgm:prSet presAssocID="{2AEBBA3C-03A1-43B0-890E-4C9909882586}" presName="iconSpace" presStyleCnt="0"/>
      <dgm:spPr/>
    </dgm:pt>
    <dgm:pt modelId="{EDF9B7C4-A4DA-40AB-A89C-02D944E0AD9D}" type="pres">
      <dgm:prSet presAssocID="{2AEBBA3C-03A1-43B0-890E-4C9909882586}" presName="parTx" presStyleLbl="revTx" presStyleIdx="0" presStyleCnt="8">
        <dgm:presLayoutVars>
          <dgm:chMax val="0"/>
          <dgm:chPref val="0"/>
        </dgm:presLayoutVars>
      </dgm:prSet>
      <dgm:spPr/>
    </dgm:pt>
    <dgm:pt modelId="{1AFDC290-8B33-4B2D-82C1-376D6CDDECDC}" type="pres">
      <dgm:prSet presAssocID="{2AEBBA3C-03A1-43B0-890E-4C9909882586}" presName="txSpace" presStyleCnt="0"/>
      <dgm:spPr/>
    </dgm:pt>
    <dgm:pt modelId="{C25CB14D-1CE4-4FB4-A2C8-CFE670C03DE0}" type="pres">
      <dgm:prSet presAssocID="{2AEBBA3C-03A1-43B0-890E-4C9909882586}" presName="desTx" presStyleLbl="revTx" presStyleIdx="1" presStyleCnt="8" custLinFactNeighborX="289" custLinFactNeighborY="50777">
        <dgm:presLayoutVars/>
      </dgm:prSet>
      <dgm:spPr/>
    </dgm:pt>
    <dgm:pt modelId="{79119556-B859-4F08-A8DE-019E2E219199}" type="pres">
      <dgm:prSet presAssocID="{EB9DE86C-72E1-42FF-BC1B-48E30CC6AFA5}" presName="sibTrans" presStyleCnt="0"/>
      <dgm:spPr/>
    </dgm:pt>
    <dgm:pt modelId="{506BA313-2F04-4A88-AA9B-B0B72DCF9EDA}" type="pres">
      <dgm:prSet presAssocID="{A2B688A7-FE23-4855-8EED-D287AAE31578}" presName="compNode" presStyleCnt="0"/>
      <dgm:spPr/>
    </dgm:pt>
    <dgm:pt modelId="{85C3255D-DD0F-464C-BAD2-F5DC59482BF5}" type="pres">
      <dgm:prSet presAssocID="{A2B688A7-FE23-4855-8EED-D287AAE315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179C986-5BBA-43FC-A419-1C6EF2AE4D24}" type="pres">
      <dgm:prSet presAssocID="{A2B688A7-FE23-4855-8EED-D287AAE31578}" presName="iconSpace" presStyleCnt="0"/>
      <dgm:spPr/>
    </dgm:pt>
    <dgm:pt modelId="{C4AD3850-917D-4960-8D85-8F8C58C7D214}" type="pres">
      <dgm:prSet presAssocID="{A2B688A7-FE23-4855-8EED-D287AAE31578}" presName="parTx" presStyleLbl="revTx" presStyleIdx="2" presStyleCnt="8">
        <dgm:presLayoutVars>
          <dgm:chMax val="0"/>
          <dgm:chPref val="0"/>
        </dgm:presLayoutVars>
      </dgm:prSet>
      <dgm:spPr/>
    </dgm:pt>
    <dgm:pt modelId="{B839AED2-6006-475C-B123-6500C6022102}" type="pres">
      <dgm:prSet presAssocID="{A2B688A7-FE23-4855-8EED-D287AAE31578}" presName="txSpace" presStyleCnt="0"/>
      <dgm:spPr/>
    </dgm:pt>
    <dgm:pt modelId="{B19824CF-7202-45E3-A305-F17BB0932352}" type="pres">
      <dgm:prSet presAssocID="{A2B688A7-FE23-4855-8EED-D287AAE31578}" presName="desTx" presStyleLbl="revTx" presStyleIdx="3" presStyleCnt="8" custLinFactNeighborY="50777">
        <dgm:presLayoutVars/>
      </dgm:prSet>
      <dgm:spPr/>
    </dgm:pt>
    <dgm:pt modelId="{42A9A50E-0C57-4A59-973F-6A8B7C194B1D}" type="pres">
      <dgm:prSet presAssocID="{CE23F97D-CE8E-4A5B-A7A0-718E8EF4D84B}" presName="sibTrans" presStyleCnt="0"/>
      <dgm:spPr/>
    </dgm:pt>
    <dgm:pt modelId="{AB1D7FC3-5990-4357-9BEC-52D2EF23289C}" type="pres">
      <dgm:prSet presAssocID="{892BB271-FE5D-4AED-8B6B-B5E830F23853}" presName="compNode" presStyleCnt="0"/>
      <dgm:spPr/>
    </dgm:pt>
    <dgm:pt modelId="{D7BA6B20-185F-453C-875F-417A3F5C972A}" type="pres">
      <dgm:prSet presAssocID="{892BB271-FE5D-4AED-8B6B-B5E830F238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1D9C8DCB-D362-4726-B238-7807BF53C83A}" type="pres">
      <dgm:prSet presAssocID="{892BB271-FE5D-4AED-8B6B-B5E830F23853}" presName="iconSpace" presStyleCnt="0"/>
      <dgm:spPr/>
    </dgm:pt>
    <dgm:pt modelId="{35B23835-4655-43CE-872D-28E10C3D745A}" type="pres">
      <dgm:prSet presAssocID="{892BB271-FE5D-4AED-8B6B-B5E830F23853}" presName="parTx" presStyleLbl="revTx" presStyleIdx="4" presStyleCnt="8">
        <dgm:presLayoutVars>
          <dgm:chMax val="0"/>
          <dgm:chPref val="0"/>
        </dgm:presLayoutVars>
      </dgm:prSet>
      <dgm:spPr/>
    </dgm:pt>
    <dgm:pt modelId="{7E581201-4165-42A8-B2BA-B3D617CBF49B}" type="pres">
      <dgm:prSet presAssocID="{892BB271-FE5D-4AED-8B6B-B5E830F23853}" presName="txSpace" presStyleCnt="0"/>
      <dgm:spPr/>
    </dgm:pt>
    <dgm:pt modelId="{DCD7ABE9-F989-4051-8E0A-BC4E0583A873}" type="pres">
      <dgm:prSet presAssocID="{892BB271-FE5D-4AED-8B6B-B5E830F23853}" presName="desTx" presStyleLbl="revTx" presStyleIdx="5" presStyleCnt="8" custLinFactNeighborX="579" custLinFactNeighborY="50777">
        <dgm:presLayoutVars/>
      </dgm:prSet>
      <dgm:spPr/>
    </dgm:pt>
    <dgm:pt modelId="{AF84FC15-F27B-472B-817A-E36C03A09EE2}" type="pres">
      <dgm:prSet presAssocID="{254BCB74-9751-477A-899D-5F27BD6B28B6}" presName="sibTrans" presStyleCnt="0"/>
      <dgm:spPr/>
    </dgm:pt>
    <dgm:pt modelId="{029FAB49-D08E-4D2B-9F13-BF80F299614F}" type="pres">
      <dgm:prSet presAssocID="{24E5E077-0156-468F-AAAA-1044838DD11F}" presName="compNode" presStyleCnt="0"/>
      <dgm:spPr/>
    </dgm:pt>
    <dgm:pt modelId="{9029FE2F-5A70-4C10-9AED-A4B061A06101}" type="pres">
      <dgm:prSet presAssocID="{24E5E077-0156-468F-AAAA-1044838DD1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17AD90A7-B77C-48AC-91A9-5BB1A49A9602}" type="pres">
      <dgm:prSet presAssocID="{24E5E077-0156-468F-AAAA-1044838DD11F}" presName="iconSpace" presStyleCnt="0"/>
      <dgm:spPr/>
    </dgm:pt>
    <dgm:pt modelId="{41FF4F49-B896-4E7B-8731-09F742F0D4CD}" type="pres">
      <dgm:prSet presAssocID="{24E5E077-0156-468F-AAAA-1044838DD11F}" presName="parTx" presStyleLbl="revTx" presStyleIdx="6" presStyleCnt="8">
        <dgm:presLayoutVars>
          <dgm:chMax val="0"/>
          <dgm:chPref val="0"/>
        </dgm:presLayoutVars>
      </dgm:prSet>
      <dgm:spPr/>
    </dgm:pt>
    <dgm:pt modelId="{E989C6B1-65A2-4F85-B344-C6FB3A3DA8AD}" type="pres">
      <dgm:prSet presAssocID="{24E5E077-0156-468F-AAAA-1044838DD11F}" presName="txSpace" presStyleCnt="0"/>
      <dgm:spPr/>
    </dgm:pt>
    <dgm:pt modelId="{5F0331FD-764F-4FAD-A24B-E3834B138C58}" type="pres">
      <dgm:prSet presAssocID="{24E5E077-0156-468F-AAAA-1044838DD11F}" presName="desTx" presStyleLbl="revTx" presStyleIdx="7" presStyleCnt="8" custLinFactNeighborY="50777">
        <dgm:presLayoutVars/>
      </dgm:prSet>
      <dgm:spPr/>
    </dgm:pt>
  </dgm:ptLst>
  <dgm:cxnLst>
    <dgm:cxn modelId="{AD12BF0F-AE9B-42DC-A075-DCBF11333F90}" type="presOf" srcId="{A2B688A7-FE23-4855-8EED-D287AAE31578}" destId="{C4AD3850-917D-4960-8D85-8F8C58C7D214}" srcOrd="0" destOrd="0" presId="urn:microsoft.com/office/officeart/2018/5/layout/CenteredIconLabelDescriptionList"/>
    <dgm:cxn modelId="{81479210-324F-4632-85CD-7A531CF2A34B}" type="presOf" srcId="{2F825C31-BB05-473B-8335-EA15B773337A}" destId="{623620A9-8036-42EC-B994-1B1181B5EA92}" srcOrd="0" destOrd="0" presId="urn:microsoft.com/office/officeart/2018/5/layout/CenteredIconLabelDescriptionList"/>
    <dgm:cxn modelId="{59917C21-E059-4CC6-82FB-DC79863D9AAB}" srcId="{24E5E077-0156-468F-AAAA-1044838DD11F}" destId="{0A55E230-CD2A-44CE-9861-3D022C39080D}" srcOrd="0" destOrd="0" parTransId="{796D2028-A59E-4808-8749-DABB288CAFAA}" sibTransId="{4B77E9B9-EF42-4A42-9910-75719987855D}"/>
    <dgm:cxn modelId="{A9C7EB29-EA02-44C3-A0F4-FDF14D8A782C}" type="presOf" srcId="{2AEBBA3C-03A1-43B0-890E-4C9909882586}" destId="{EDF9B7C4-A4DA-40AB-A89C-02D944E0AD9D}" srcOrd="0" destOrd="0" presId="urn:microsoft.com/office/officeart/2018/5/layout/CenteredIconLabelDescriptionList"/>
    <dgm:cxn modelId="{BDFA782A-3EFE-4612-8639-F4CD560A52F9}" type="presOf" srcId="{9AA8A435-1CDB-4E77-9E72-5D56BEE6AB2E}" destId="{C25CB14D-1CE4-4FB4-A2C8-CFE670C03DE0}" srcOrd="0" destOrd="0" presId="urn:microsoft.com/office/officeart/2018/5/layout/CenteredIconLabelDescriptionList"/>
    <dgm:cxn modelId="{96997C69-454F-4A54-B631-52A81050575A}" srcId="{2F825C31-BB05-473B-8335-EA15B773337A}" destId="{892BB271-FE5D-4AED-8B6B-B5E830F23853}" srcOrd="2" destOrd="0" parTransId="{49360902-9038-4AC2-BA42-48AA28386FA9}" sibTransId="{254BCB74-9751-477A-899D-5F27BD6B28B6}"/>
    <dgm:cxn modelId="{03A4037A-A87D-454B-81D3-AED77079A5E8}" type="presOf" srcId="{56AD4D5C-B848-4282-A68F-C2D52E452BB9}" destId="{B19824CF-7202-45E3-A305-F17BB0932352}" srcOrd="0" destOrd="0" presId="urn:microsoft.com/office/officeart/2018/5/layout/CenteredIconLabelDescriptionList"/>
    <dgm:cxn modelId="{D1C0F080-C586-46D6-890B-43DB3593A156}" srcId="{2F825C31-BB05-473B-8335-EA15B773337A}" destId="{24E5E077-0156-468F-AAAA-1044838DD11F}" srcOrd="3" destOrd="0" parTransId="{298998D1-5964-4F3D-8120-BEB1ABB54387}" sibTransId="{0D36CD1B-BD43-441F-993A-A23C72CB6A45}"/>
    <dgm:cxn modelId="{23921382-9A51-44CA-A8FB-35601F1ED15A}" type="presOf" srcId="{892BB271-FE5D-4AED-8B6B-B5E830F23853}" destId="{35B23835-4655-43CE-872D-28E10C3D745A}" srcOrd="0" destOrd="0" presId="urn:microsoft.com/office/officeart/2018/5/layout/CenteredIconLabelDescriptionList"/>
    <dgm:cxn modelId="{BB23E88F-BAE9-4429-9D5A-5BAF48E60302}" type="presOf" srcId="{0A55E230-CD2A-44CE-9861-3D022C39080D}" destId="{5F0331FD-764F-4FAD-A24B-E3834B138C58}" srcOrd="0" destOrd="0" presId="urn:microsoft.com/office/officeart/2018/5/layout/CenteredIconLabelDescriptionList"/>
    <dgm:cxn modelId="{3966C692-111E-487A-AF35-F97DD4282CBC}" srcId="{892BB271-FE5D-4AED-8B6B-B5E830F23853}" destId="{9C8C9153-B55C-4237-A249-7756A049EB5D}" srcOrd="0" destOrd="0" parTransId="{867DC9E6-3A42-402A-B04D-85DBDB9B6C4B}" sibTransId="{4C214567-4B0A-4128-84C8-6292CD47CBEC}"/>
    <dgm:cxn modelId="{3A44A99F-72BE-411E-A5B5-1165841EA6D3}" srcId="{2AEBBA3C-03A1-43B0-890E-4C9909882586}" destId="{9AA8A435-1CDB-4E77-9E72-5D56BEE6AB2E}" srcOrd="0" destOrd="0" parTransId="{1DCE9395-56C4-4D63-860F-7C9BDA68C4AF}" sibTransId="{9E0FD756-1E3A-412F-9AED-86ACA8BD1F95}"/>
    <dgm:cxn modelId="{815895A0-1FD9-4F2E-92BF-4408767E1AD1}" srcId="{A2B688A7-FE23-4855-8EED-D287AAE31578}" destId="{56AD4D5C-B848-4282-A68F-C2D52E452BB9}" srcOrd="0" destOrd="0" parTransId="{4D8F144C-55F9-490D-81A2-F38762CD6BC2}" sibTransId="{6DC099F0-83F1-4E7A-A74E-576925DFF77E}"/>
    <dgm:cxn modelId="{C867D9A1-09AF-43CE-82F5-9587751482D4}" srcId="{2F825C31-BB05-473B-8335-EA15B773337A}" destId="{2AEBBA3C-03A1-43B0-890E-4C9909882586}" srcOrd="0" destOrd="0" parTransId="{6FE7552B-0EBA-44BA-A17F-C120A71792FA}" sibTransId="{EB9DE86C-72E1-42FF-BC1B-48E30CC6AFA5}"/>
    <dgm:cxn modelId="{C3F337C4-2CCB-4392-A6F8-B23B4698AFF9}" type="presOf" srcId="{9C8C9153-B55C-4237-A249-7756A049EB5D}" destId="{DCD7ABE9-F989-4051-8E0A-BC4E0583A873}" srcOrd="0" destOrd="0" presId="urn:microsoft.com/office/officeart/2018/5/layout/CenteredIconLabelDescriptionList"/>
    <dgm:cxn modelId="{DFFC20C9-30FF-4D4D-A2A7-086F57DBBFAC}" srcId="{2F825C31-BB05-473B-8335-EA15B773337A}" destId="{A2B688A7-FE23-4855-8EED-D287AAE31578}" srcOrd="1" destOrd="0" parTransId="{3CE1A3B1-F01F-483F-9B0B-819BF7C0E660}" sibTransId="{CE23F97D-CE8E-4A5B-A7A0-718E8EF4D84B}"/>
    <dgm:cxn modelId="{3B78EBDB-4ACC-4656-8D2B-E0D101C3666B}" type="presOf" srcId="{24E5E077-0156-468F-AAAA-1044838DD11F}" destId="{41FF4F49-B896-4E7B-8731-09F742F0D4CD}" srcOrd="0" destOrd="0" presId="urn:microsoft.com/office/officeart/2018/5/layout/CenteredIconLabelDescriptionList"/>
    <dgm:cxn modelId="{C069949E-9322-4B6A-BE2B-B91334878B26}" type="presParOf" srcId="{623620A9-8036-42EC-B994-1B1181B5EA92}" destId="{63500FBB-2207-4E67-B405-556ECB7DC788}" srcOrd="0" destOrd="0" presId="urn:microsoft.com/office/officeart/2018/5/layout/CenteredIconLabelDescriptionList"/>
    <dgm:cxn modelId="{4E5FEFFB-330A-4D58-A08B-11E1FEC6975C}" type="presParOf" srcId="{63500FBB-2207-4E67-B405-556ECB7DC788}" destId="{F6BBC7AA-5A17-4709-AA29-B27FB58A8CC0}" srcOrd="0" destOrd="0" presId="urn:microsoft.com/office/officeart/2018/5/layout/CenteredIconLabelDescriptionList"/>
    <dgm:cxn modelId="{22E94AB2-B4CE-4420-915A-A9273A483611}" type="presParOf" srcId="{63500FBB-2207-4E67-B405-556ECB7DC788}" destId="{A326757D-F2EB-4FE1-A333-B980E4A9217F}" srcOrd="1" destOrd="0" presId="urn:microsoft.com/office/officeart/2018/5/layout/CenteredIconLabelDescriptionList"/>
    <dgm:cxn modelId="{E7F63568-3A5E-47DC-87A0-216863E067F6}" type="presParOf" srcId="{63500FBB-2207-4E67-B405-556ECB7DC788}" destId="{EDF9B7C4-A4DA-40AB-A89C-02D944E0AD9D}" srcOrd="2" destOrd="0" presId="urn:microsoft.com/office/officeart/2018/5/layout/CenteredIconLabelDescriptionList"/>
    <dgm:cxn modelId="{AB39FDD3-DFE9-4A79-8EE3-026DB4F56C48}" type="presParOf" srcId="{63500FBB-2207-4E67-B405-556ECB7DC788}" destId="{1AFDC290-8B33-4B2D-82C1-376D6CDDECDC}" srcOrd="3" destOrd="0" presId="urn:microsoft.com/office/officeart/2018/5/layout/CenteredIconLabelDescriptionList"/>
    <dgm:cxn modelId="{3439C3EF-B01D-49FA-894F-9CA726E5046C}" type="presParOf" srcId="{63500FBB-2207-4E67-B405-556ECB7DC788}" destId="{C25CB14D-1CE4-4FB4-A2C8-CFE670C03DE0}" srcOrd="4" destOrd="0" presId="urn:microsoft.com/office/officeart/2018/5/layout/CenteredIconLabelDescriptionList"/>
    <dgm:cxn modelId="{64A268AB-E2A0-4600-A889-BD76D026AF7E}" type="presParOf" srcId="{623620A9-8036-42EC-B994-1B1181B5EA92}" destId="{79119556-B859-4F08-A8DE-019E2E219199}" srcOrd="1" destOrd="0" presId="urn:microsoft.com/office/officeart/2018/5/layout/CenteredIconLabelDescriptionList"/>
    <dgm:cxn modelId="{F4E1392D-4545-4EBE-ABC3-8B218DE1D707}" type="presParOf" srcId="{623620A9-8036-42EC-B994-1B1181B5EA92}" destId="{506BA313-2F04-4A88-AA9B-B0B72DCF9EDA}" srcOrd="2" destOrd="0" presId="urn:microsoft.com/office/officeart/2018/5/layout/CenteredIconLabelDescriptionList"/>
    <dgm:cxn modelId="{3A4366FA-B5E2-4D0F-A6E0-AF33B690F11A}" type="presParOf" srcId="{506BA313-2F04-4A88-AA9B-B0B72DCF9EDA}" destId="{85C3255D-DD0F-464C-BAD2-F5DC59482BF5}" srcOrd="0" destOrd="0" presId="urn:microsoft.com/office/officeart/2018/5/layout/CenteredIconLabelDescriptionList"/>
    <dgm:cxn modelId="{EAC367A3-02A0-4659-8E47-4F559A3B5023}" type="presParOf" srcId="{506BA313-2F04-4A88-AA9B-B0B72DCF9EDA}" destId="{5179C986-5BBA-43FC-A419-1C6EF2AE4D24}" srcOrd="1" destOrd="0" presId="urn:microsoft.com/office/officeart/2018/5/layout/CenteredIconLabelDescriptionList"/>
    <dgm:cxn modelId="{497EF319-9109-4615-AE58-E4CC906238B6}" type="presParOf" srcId="{506BA313-2F04-4A88-AA9B-B0B72DCF9EDA}" destId="{C4AD3850-917D-4960-8D85-8F8C58C7D214}" srcOrd="2" destOrd="0" presId="urn:microsoft.com/office/officeart/2018/5/layout/CenteredIconLabelDescriptionList"/>
    <dgm:cxn modelId="{C0FC95B5-B8AF-4AF1-A7B5-2B356EF856BE}" type="presParOf" srcId="{506BA313-2F04-4A88-AA9B-B0B72DCF9EDA}" destId="{B839AED2-6006-475C-B123-6500C6022102}" srcOrd="3" destOrd="0" presId="urn:microsoft.com/office/officeart/2018/5/layout/CenteredIconLabelDescriptionList"/>
    <dgm:cxn modelId="{F1C97086-AF3E-4704-AE85-68FEECF69BC8}" type="presParOf" srcId="{506BA313-2F04-4A88-AA9B-B0B72DCF9EDA}" destId="{B19824CF-7202-45E3-A305-F17BB0932352}" srcOrd="4" destOrd="0" presId="urn:microsoft.com/office/officeart/2018/5/layout/CenteredIconLabelDescriptionList"/>
    <dgm:cxn modelId="{B361F46F-4F24-44BB-A419-DC657CCC39E2}" type="presParOf" srcId="{623620A9-8036-42EC-B994-1B1181B5EA92}" destId="{42A9A50E-0C57-4A59-973F-6A8B7C194B1D}" srcOrd="3" destOrd="0" presId="urn:microsoft.com/office/officeart/2018/5/layout/CenteredIconLabelDescriptionList"/>
    <dgm:cxn modelId="{5AA780B5-D8D2-4C85-909F-DA672E809757}" type="presParOf" srcId="{623620A9-8036-42EC-B994-1B1181B5EA92}" destId="{AB1D7FC3-5990-4357-9BEC-52D2EF23289C}" srcOrd="4" destOrd="0" presId="urn:microsoft.com/office/officeart/2018/5/layout/CenteredIconLabelDescriptionList"/>
    <dgm:cxn modelId="{C922A4C6-BA08-45CD-B5C6-F778DA96736E}" type="presParOf" srcId="{AB1D7FC3-5990-4357-9BEC-52D2EF23289C}" destId="{D7BA6B20-185F-453C-875F-417A3F5C972A}" srcOrd="0" destOrd="0" presId="urn:microsoft.com/office/officeart/2018/5/layout/CenteredIconLabelDescriptionList"/>
    <dgm:cxn modelId="{06670322-BB08-4B3B-9471-0752473BEE94}" type="presParOf" srcId="{AB1D7FC3-5990-4357-9BEC-52D2EF23289C}" destId="{1D9C8DCB-D362-4726-B238-7807BF53C83A}" srcOrd="1" destOrd="0" presId="urn:microsoft.com/office/officeart/2018/5/layout/CenteredIconLabelDescriptionList"/>
    <dgm:cxn modelId="{D9B4F17D-3F35-4724-9A35-0A4B8AA0874C}" type="presParOf" srcId="{AB1D7FC3-5990-4357-9BEC-52D2EF23289C}" destId="{35B23835-4655-43CE-872D-28E10C3D745A}" srcOrd="2" destOrd="0" presId="urn:microsoft.com/office/officeart/2018/5/layout/CenteredIconLabelDescriptionList"/>
    <dgm:cxn modelId="{5CFA7EEE-0D75-40A1-BD22-72976A2F5C06}" type="presParOf" srcId="{AB1D7FC3-5990-4357-9BEC-52D2EF23289C}" destId="{7E581201-4165-42A8-B2BA-B3D617CBF49B}" srcOrd="3" destOrd="0" presId="urn:microsoft.com/office/officeart/2018/5/layout/CenteredIconLabelDescriptionList"/>
    <dgm:cxn modelId="{58CB94B1-715D-42D0-A4EA-7C93B3091085}" type="presParOf" srcId="{AB1D7FC3-5990-4357-9BEC-52D2EF23289C}" destId="{DCD7ABE9-F989-4051-8E0A-BC4E0583A873}" srcOrd="4" destOrd="0" presId="urn:microsoft.com/office/officeart/2018/5/layout/CenteredIconLabelDescriptionList"/>
    <dgm:cxn modelId="{3E80E5F1-E416-487D-BADC-9CBE571C9829}" type="presParOf" srcId="{623620A9-8036-42EC-B994-1B1181B5EA92}" destId="{AF84FC15-F27B-472B-817A-E36C03A09EE2}" srcOrd="5" destOrd="0" presId="urn:microsoft.com/office/officeart/2018/5/layout/CenteredIconLabelDescriptionList"/>
    <dgm:cxn modelId="{9C3B5BF8-DAA9-4325-86CC-BD9F6F5E752D}" type="presParOf" srcId="{623620A9-8036-42EC-B994-1B1181B5EA92}" destId="{029FAB49-D08E-4D2B-9F13-BF80F299614F}" srcOrd="6" destOrd="0" presId="urn:microsoft.com/office/officeart/2018/5/layout/CenteredIconLabelDescriptionList"/>
    <dgm:cxn modelId="{2A8236A6-8CC6-4346-A642-B86762BE4EA9}" type="presParOf" srcId="{029FAB49-D08E-4D2B-9F13-BF80F299614F}" destId="{9029FE2F-5A70-4C10-9AED-A4B061A06101}" srcOrd="0" destOrd="0" presId="urn:microsoft.com/office/officeart/2018/5/layout/CenteredIconLabelDescriptionList"/>
    <dgm:cxn modelId="{96FBFA9F-684C-4065-9F2E-5E16711A749F}" type="presParOf" srcId="{029FAB49-D08E-4D2B-9F13-BF80F299614F}" destId="{17AD90A7-B77C-48AC-91A9-5BB1A49A9602}" srcOrd="1" destOrd="0" presId="urn:microsoft.com/office/officeart/2018/5/layout/CenteredIconLabelDescriptionList"/>
    <dgm:cxn modelId="{723090FA-7FAD-490C-A478-28D5C0716F3C}" type="presParOf" srcId="{029FAB49-D08E-4D2B-9F13-BF80F299614F}" destId="{41FF4F49-B896-4E7B-8731-09F742F0D4CD}" srcOrd="2" destOrd="0" presId="urn:microsoft.com/office/officeart/2018/5/layout/CenteredIconLabelDescriptionList"/>
    <dgm:cxn modelId="{C1DFB0A0-E553-4682-9602-1FF28376A45F}" type="presParOf" srcId="{029FAB49-D08E-4D2B-9F13-BF80F299614F}" destId="{E989C6B1-65A2-4F85-B344-C6FB3A3DA8AD}" srcOrd="3" destOrd="0" presId="urn:microsoft.com/office/officeart/2018/5/layout/CenteredIconLabelDescriptionList"/>
    <dgm:cxn modelId="{F4B61202-38E8-48AA-B4EB-A2E559BFE863}" type="presParOf" srcId="{029FAB49-D08E-4D2B-9F13-BF80F299614F}" destId="{5F0331FD-764F-4FAD-A24B-E3834B138C5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42DFA-0A70-43F6-A871-120803D15731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837AD-3F71-4A4D-9CC3-34AEE45803E7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0D5E5-E644-49F7-929D-C1F38235289D}">
      <dsp:nvSpPr>
        <dsp:cNvPr id="0" name=""/>
        <dsp:cNvSpPr/>
      </dsp:nvSpPr>
      <dsp:spPr>
        <a:xfrm>
          <a:off x="1383287" y="51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added chairlift increased operating costs by $1.54M. </a:t>
          </a:r>
        </a:p>
      </dsp:txBody>
      <dsp:txXfrm>
        <a:off x="1383287" y="511"/>
        <a:ext cx="9544541" cy="1197651"/>
      </dsp:txXfrm>
    </dsp:sp>
    <dsp:sp modelId="{08331FC6-41E0-4A20-BEF1-8FA9F2C11708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F3CA7-4756-4AFB-A994-CC478458EF44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21437-A6D0-4501-A83D-31F1D2C69328}">
      <dsp:nvSpPr>
        <dsp:cNvPr id="0" name=""/>
        <dsp:cNvSpPr/>
      </dsp:nvSpPr>
      <dsp:spPr>
        <a:xfrm>
          <a:off x="1383287" y="1497576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 pricing strategies do not support revenues to outpace the increased operating costs.</a:t>
          </a:r>
        </a:p>
      </dsp:txBody>
      <dsp:txXfrm>
        <a:off x="1383287" y="1497576"/>
        <a:ext cx="9544541" cy="1197651"/>
      </dsp:txXfrm>
    </dsp:sp>
    <dsp:sp modelId="{BF6CCCF6-3F54-4A7C-A19A-3AB879868AD0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C8153-3881-46B4-9A8F-7ABFE047BFFF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7DC46-C715-4822-8234-298C66460625}">
      <dsp:nvSpPr>
        <dsp:cNvPr id="0" name=""/>
        <dsp:cNvSpPr/>
      </dsp:nvSpPr>
      <dsp:spPr>
        <a:xfrm>
          <a:off x="1383287" y="299464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Ticket prices do not capitalize on the resort’s most-valued features.</a:t>
          </a:r>
          <a:endParaRPr lang="en-US" sz="2500" kern="1200" dirty="0"/>
        </a:p>
      </dsp:txBody>
      <dsp:txXfrm>
        <a:off x="1383287" y="2994641"/>
        <a:ext cx="9544541" cy="119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BC7AA-5A17-4709-AA29-B27FB58A8CC0}">
      <dsp:nvSpPr>
        <dsp:cNvPr id="0" name=""/>
        <dsp:cNvSpPr/>
      </dsp:nvSpPr>
      <dsp:spPr>
        <a:xfrm>
          <a:off x="788484" y="1078398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9B7C4-A4DA-40AB-A89C-02D944E0AD9D}">
      <dsp:nvSpPr>
        <dsp:cNvPr id="0" name=""/>
        <dsp:cNvSpPr/>
      </dsp:nvSpPr>
      <dsp:spPr>
        <a:xfrm>
          <a:off x="4219" y="2010540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Scenario 1:  Close up to 10 runs</a:t>
          </a:r>
        </a:p>
      </dsp:txBody>
      <dsp:txXfrm>
        <a:off x="4219" y="2010540"/>
        <a:ext cx="2413125" cy="587668"/>
      </dsp:txXfrm>
    </dsp:sp>
    <dsp:sp modelId="{C25CB14D-1CE4-4FB4-A2C8-CFE670C03DE0}">
      <dsp:nvSpPr>
        <dsp:cNvPr id="0" name=""/>
        <dsp:cNvSpPr/>
      </dsp:nvSpPr>
      <dsp:spPr>
        <a:xfrm>
          <a:off x="11193" y="2880362"/>
          <a:ext cx="2413125" cy="47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Result:  </a:t>
          </a:r>
          <a:r>
            <a:rPr lang="en-US" sz="1100" kern="1200" dirty="0"/>
            <a:t>No real difference closing 1-5 runs; closing 6 or more results in a large drop in revenue</a:t>
          </a:r>
        </a:p>
      </dsp:txBody>
      <dsp:txXfrm>
        <a:off x="11193" y="2880362"/>
        <a:ext cx="2413125" cy="475476"/>
      </dsp:txXfrm>
    </dsp:sp>
    <dsp:sp modelId="{85C3255D-DD0F-464C-BAD2-F5DC59482BF5}">
      <dsp:nvSpPr>
        <dsp:cNvPr id="0" name=""/>
        <dsp:cNvSpPr/>
      </dsp:nvSpPr>
      <dsp:spPr>
        <a:xfrm>
          <a:off x="3623906" y="1078398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3850-917D-4960-8D85-8F8C58C7D214}">
      <dsp:nvSpPr>
        <dsp:cNvPr id="0" name=""/>
        <dsp:cNvSpPr/>
      </dsp:nvSpPr>
      <dsp:spPr>
        <a:xfrm>
          <a:off x="2839641" y="2010540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Scenario 2:  Increase vertical drop by adding a run and installing  an additional lift</a:t>
          </a:r>
        </a:p>
      </dsp:txBody>
      <dsp:txXfrm>
        <a:off x="2839641" y="2010540"/>
        <a:ext cx="2413125" cy="587668"/>
      </dsp:txXfrm>
    </dsp:sp>
    <dsp:sp modelId="{B19824CF-7202-45E3-A305-F17BB0932352}">
      <dsp:nvSpPr>
        <dsp:cNvPr id="0" name=""/>
        <dsp:cNvSpPr/>
      </dsp:nvSpPr>
      <dsp:spPr>
        <a:xfrm>
          <a:off x="2839641" y="2880362"/>
          <a:ext cx="2413125" cy="47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Result</a:t>
          </a:r>
          <a:r>
            <a:rPr lang="en-US" sz="1100" kern="1200" dirty="0"/>
            <a:t>:   Supports ticket price by$1.99 with expected full season earning  of       ~ $3.47M</a:t>
          </a:r>
        </a:p>
      </dsp:txBody>
      <dsp:txXfrm>
        <a:off x="2839641" y="2880362"/>
        <a:ext cx="2413125" cy="475476"/>
      </dsp:txXfrm>
    </dsp:sp>
    <dsp:sp modelId="{D7BA6B20-185F-453C-875F-417A3F5C972A}">
      <dsp:nvSpPr>
        <dsp:cNvPr id="0" name=""/>
        <dsp:cNvSpPr/>
      </dsp:nvSpPr>
      <dsp:spPr>
        <a:xfrm>
          <a:off x="6459328" y="1078398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23835-4655-43CE-872D-28E10C3D745A}">
      <dsp:nvSpPr>
        <dsp:cNvPr id="0" name=""/>
        <dsp:cNvSpPr/>
      </dsp:nvSpPr>
      <dsp:spPr>
        <a:xfrm>
          <a:off x="5675062" y="2010540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Scenario 3:  Same as scenario 2 but adding 2 acres of snow-making coverage</a:t>
          </a:r>
        </a:p>
      </dsp:txBody>
      <dsp:txXfrm>
        <a:off x="5675062" y="2010540"/>
        <a:ext cx="2413125" cy="587668"/>
      </dsp:txXfrm>
    </dsp:sp>
    <dsp:sp modelId="{DCD7ABE9-F989-4051-8E0A-BC4E0583A873}">
      <dsp:nvSpPr>
        <dsp:cNvPr id="0" name=""/>
        <dsp:cNvSpPr/>
      </dsp:nvSpPr>
      <dsp:spPr>
        <a:xfrm>
          <a:off x="5689034" y="2880362"/>
          <a:ext cx="2413125" cy="47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Result:   </a:t>
          </a:r>
          <a:r>
            <a:rPr lang="en-US" sz="1100" kern="1200" dirty="0"/>
            <a:t>No discernible difference from 	Scenario 2.</a:t>
          </a:r>
        </a:p>
      </dsp:txBody>
      <dsp:txXfrm>
        <a:off x="5689034" y="2880362"/>
        <a:ext cx="2413125" cy="475476"/>
      </dsp:txXfrm>
    </dsp:sp>
    <dsp:sp modelId="{9029FE2F-5A70-4C10-9AED-A4B061A06101}">
      <dsp:nvSpPr>
        <dsp:cNvPr id="0" name=""/>
        <dsp:cNvSpPr/>
      </dsp:nvSpPr>
      <dsp:spPr>
        <a:xfrm>
          <a:off x="9294750" y="1078398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F4F49-B896-4E7B-8731-09F742F0D4CD}">
      <dsp:nvSpPr>
        <dsp:cNvPr id="0" name=""/>
        <dsp:cNvSpPr/>
      </dsp:nvSpPr>
      <dsp:spPr>
        <a:xfrm>
          <a:off x="8510484" y="2010540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Scenario 4:  Increase the longest run with additional snow-making.</a:t>
          </a:r>
        </a:p>
      </dsp:txBody>
      <dsp:txXfrm>
        <a:off x="8510484" y="2010540"/>
        <a:ext cx="2413125" cy="587668"/>
      </dsp:txXfrm>
    </dsp:sp>
    <dsp:sp modelId="{5F0331FD-764F-4FAD-A24B-E3834B138C58}">
      <dsp:nvSpPr>
        <dsp:cNvPr id="0" name=""/>
        <dsp:cNvSpPr/>
      </dsp:nvSpPr>
      <dsp:spPr>
        <a:xfrm>
          <a:off x="8510484" y="2880362"/>
          <a:ext cx="2413125" cy="47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Result</a:t>
          </a:r>
          <a:r>
            <a:rPr lang="en-US" sz="1100" kern="1200" dirty="0"/>
            <a:t>:   No difference.	</a:t>
          </a:r>
        </a:p>
      </dsp:txBody>
      <dsp:txXfrm>
        <a:off x="8510484" y="2880362"/>
        <a:ext cx="2413125" cy="475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A54D-EA41-E1F2-68AF-70D14A92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33CA5-E456-0165-8937-60F668E90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19C0-629B-F898-17CC-59BDDE0D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F8329-65DC-2A50-1D96-8A435AF7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A199-F922-13C2-17EF-9E34AE73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10CF-A7A7-6052-71D7-820DECF3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9747F-6A10-DAA3-D250-EE690A00F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9215-9FB5-6D23-4458-5058BF0F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49E6-3734-4A8F-1985-C3C4F1DE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1448-142D-97C3-73A7-3065C833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792B5-FC76-8491-0A13-0ADEB00F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DE4FB-2531-15DF-DE4B-1FDC36DDD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B5AD-D036-141D-672F-E35EE4B3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1ECD-AEFB-BC94-E9D3-C948245C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ABC5-1305-815A-25C2-3FF006BA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0872-3077-EEED-5A7F-23EC8775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9613-7DD8-8ADC-0157-83F69E7F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EFBB-7C9D-7E40-B857-234A6306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5C91-518F-864C-E3A2-38377BB0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9FA2-2670-023D-D4BE-EA3A3A3F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BC51-06B7-70FB-1B3B-10669A6B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BC74-8CE5-D1BD-3C18-5FB039E5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D6D4-9B3B-06DF-61A9-A7130C9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7B12-EBE8-4DB6-900D-7DF8EF63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3325-3C5A-3137-6EB5-A643AC85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270-9D6B-DCCD-C4DE-2B84C581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EA75-13F4-0766-CDBF-FFAC6B18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907C1-1860-719F-A8BF-12F1DD8B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9EDC2-E0B6-326E-5F51-3AFD6F35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AEA4-DBEF-7E5D-EA17-B85FF30C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5538B-71F4-24E3-213D-90D86D9B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EF4E-C622-43A9-D1EC-C3BE63E0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C6367-455F-D190-B61E-288A9EB9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DE388-0936-74BC-9DD5-E6F5543D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DAC5-98A8-3608-18B9-43AE0C000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CBF42-900B-466A-B2FA-5F4B6C77F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AB571-2865-27DE-79EE-2526FABD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C63B4-152E-CD39-190D-372D2DFE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177BD-80B9-75B5-1358-B048E9A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0083-A84A-794A-134C-0123506A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20CF0-9C88-DED9-9D34-A8C6253D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1B5E9-B635-815E-4BFE-EC071E1E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E2DAB-735C-5433-1602-7D3A7ED8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C2CD6-E94E-072C-FDB9-8C4425D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0B090-B004-A6CB-3A43-29A62D75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3193A-EAE4-B7BE-E27E-7CB7019A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B58E-F2A8-C552-D3E1-12D391F6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07C9-A2D0-04BB-E794-FFDE8397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A2FC1-EC1A-00DB-0C6F-DEADEC92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2F822-4E9B-167D-DE70-1039FC1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2088-30B2-9E6F-FADC-AC208E1F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E73FC-A552-A7BC-3A41-816E6A4C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05CC-C7A2-93C2-6179-05C1AD09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94EB4-A265-8F04-7010-D556F90D3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4DF6-8984-5151-E630-EDA3D32C3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CF4A8-8689-8606-EBED-87E969E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8D2C-9C9C-DF5F-27BF-C85C54B7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35D83-20D9-7F65-A90E-4F0A2E11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B6E0-B75E-63BA-B161-A0D3D890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A644D-1CAD-0018-6F8E-94A87B93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7E36E-DF07-FCBC-8D89-7F3BE5DE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34503-4106-49B2-849F-C07425F8D19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702B-D777-7AB0-FDB2-A359E68CD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2EF2-7F12-63BB-49AA-C3FB5900D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3BBD6-114D-447D-BD3D-BB0595F40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83469-A434-C4AF-64CA-C7FD3F756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5300" dirty="0"/>
              <a:t>Big Mountain Ski Resort</a:t>
            </a:r>
            <a:r>
              <a:rPr lang="en-US" sz="4400" dirty="0"/>
              <a:t>	</a:t>
            </a:r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D654D7F4-FE17-AABA-C619-8FCBAF95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87"/>
          <a:stretch>
            <a:fillRect/>
          </a:stretch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5C6A9-0B70-591F-E312-645D4B738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Modeling to Reduce Operating Costs and Increase Revenue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900" dirty="0"/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900" dirty="0"/>
              <a:t>June 2025</a:t>
            </a:r>
          </a:p>
        </p:txBody>
      </p:sp>
    </p:spTree>
    <p:extLst>
      <p:ext uri="{BB962C8B-B14F-4D97-AF65-F5344CB8AC3E}">
        <p14:creationId xmlns:p14="http://schemas.microsoft.com/office/powerpoint/2010/main" val="10791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8CAA5-4EE8-D3DF-2B1B-3660CC78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BD1E102-C209-39D7-3CA5-2E27C1131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6120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21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37B67-3293-6A96-D2AB-566787AC2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4996" y="0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Recommendation:</a:t>
            </a:r>
          </a:p>
          <a:p>
            <a:pPr>
              <a:buFontTx/>
              <a:buChar char="-"/>
            </a:pPr>
            <a:r>
              <a:rPr lang="en-US" sz="1600" dirty="0"/>
              <a:t>Focus on valued resort features:  Add a ski run with chair lift to increase the highest vertical drop.</a:t>
            </a:r>
          </a:p>
          <a:p>
            <a:pPr>
              <a:buFontTx/>
              <a:buChar char="-"/>
            </a:pPr>
            <a:r>
              <a:rPr lang="en-US" sz="1600" dirty="0"/>
              <a:t>Increase Adult Weekend ticket prices from $81.00 to $83.00.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0CDEC9-BACB-CACD-0615-865E52A0A4B4}"/>
              </a:ext>
            </a:extLst>
          </p:cNvPr>
          <p:cNvSpPr txBox="1">
            <a:spLocks/>
          </p:cNvSpPr>
          <p:nvPr/>
        </p:nvSpPr>
        <p:spPr>
          <a:xfrm>
            <a:off x="8312637" y="2644607"/>
            <a:ext cx="3879364" cy="3294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        </a:t>
            </a:r>
            <a:r>
              <a:rPr lang="en-US" sz="1600" b="1" dirty="0"/>
              <a:t>Key Findings</a:t>
            </a:r>
          </a:p>
          <a:p>
            <a:pPr>
              <a:buFontTx/>
              <a:buChar char="-"/>
            </a:pPr>
            <a:r>
              <a:rPr lang="en-US" sz="1600" dirty="0"/>
              <a:t>Market value currently shows Big Mountain Resort at the top of the ticket pricing</a:t>
            </a:r>
          </a:p>
          <a:p>
            <a:pPr>
              <a:buFontTx/>
              <a:buChar char="-"/>
            </a:pPr>
            <a:r>
              <a:rPr lang="en-US" sz="1600" dirty="0"/>
              <a:t>Increasing ticket prices could be supported based on valued features</a:t>
            </a:r>
          </a:p>
          <a:p>
            <a:pPr>
              <a:buFontTx/>
              <a:buChar char="-"/>
            </a:pPr>
            <a:r>
              <a:rPr lang="en-US" sz="1600" dirty="0"/>
              <a:t>The resort features with most value are Runs with the greatest vertical drop, snow-making capabilities, number of runs, and fast delivery (fast quads)</a:t>
            </a:r>
          </a:p>
          <a:p>
            <a:pPr>
              <a:buFontTx/>
              <a:buChar char="-"/>
            </a:pPr>
            <a:r>
              <a:rPr lang="en-US" sz="1600" dirty="0"/>
              <a:t>Modeled results and current pricing are similar.  Modeled     results produce revenues of ~3.47M over a season</a:t>
            </a:r>
          </a:p>
        </p:txBody>
      </p:sp>
    </p:spTree>
    <p:extLst>
      <p:ext uri="{BB962C8B-B14F-4D97-AF65-F5344CB8AC3E}">
        <p14:creationId xmlns:p14="http://schemas.microsoft.com/office/powerpoint/2010/main" val="16025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3D71554-1480-1053-FD2F-535678E4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1" algn="r" rtl="0">
              <a:lnSpc>
                <a:spcPct val="90000"/>
              </a:lnSpc>
              <a:spcBef>
                <a:spcPct val="0"/>
              </a:spcBef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performance for Big Mountain:  Random Forest Regressor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Lowest Error Rate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variability in results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Consistency in cross-validation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8BD1-7BA5-ABD2-7660-A7D337B2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Models built and compared:</a:t>
            </a:r>
          </a:p>
          <a:p>
            <a:pPr marL="0"/>
            <a:endParaRPr lang="en-US" sz="2000" dirty="0"/>
          </a:p>
          <a:p>
            <a:r>
              <a:rPr lang="en-US" sz="2000" dirty="0"/>
              <a:t>Baseline assessment </a:t>
            </a:r>
          </a:p>
          <a:p>
            <a:pPr lvl="1"/>
            <a:r>
              <a:rPr lang="en-US" sz="2000" dirty="0"/>
              <a:t>using the mean as a predictor</a:t>
            </a:r>
          </a:p>
          <a:p>
            <a:pPr lvl="1"/>
            <a:r>
              <a:rPr lang="en-US" sz="2000" dirty="0"/>
              <a:t>resultant predictions of ticket price:  +- $19</a:t>
            </a:r>
          </a:p>
          <a:p>
            <a:r>
              <a:rPr lang="en-US" sz="2000" dirty="0"/>
              <a:t>Linear Regression </a:t>
            </a:r>
          </a:p>
          <a:p>
            <a:pPr lvl="1"/>
            <a:r>
              <a:rPr lang="en-US" sz="2000" dirty="0"/>
              <a:t>assumes a linear relationship between features and ticket price</a:t>
            </a:r>
          </a:p>
          <a:p>
            <a:pPr lvl="1"/>
            <a:r>
              <a:rPr lang="en-US" sz="2000" dirty="0"/>
              <a:t>resultant predictions of price:  +- $11</a:t>
            </a:r>
          </a:p>
          <a:p>
            <a:pPr marL="0"/>
            <a:r>
              <a:rPr lang="en-US" sz="2000" dirty="0"/>
              <a:t>Random Forest Regressor</a:t>
            </a:r>
          </a:p>
          <a:p>
            <a:pPr lvl="1"/>
            <a:r>
              <a:rPr lang="en-US" sz="2000" dirty="0"/>
              <a:t>no assumptions about data structure; captures complex, non-linear relationships.</a:t>
            </a:r>
          </a:p>
          <a:p>
            <a:pPr lvl="1"/>
            <a:r>
              <a:rPr lang="en-US" sz="2000" dirty="0"/>
              <a:t>resultant predictions of ticket price: +- $9.5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328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4E514-88AB-492B-8933-25BAC9B5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533514"/>
            <a:ext cx="9617105" cy="1999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35D8C-2DA1-9430-6A16-5B544B85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97" r="16773" b="-1"/>
          <a:stretch>
            <a:fillRect/>
          </a:stretch>
        </p:blipFill>
        <p:spPr>
          <a:xfrm>
            <a:off x="9243401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843A1C-9943-262D-DB80-953B7146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53" r="10200" b="-4"/>
          <a:stretch>
            <a:fillRect/>
          </a:stretch>
        </p:blipFill>
        <p:spPr>
          <a:xfrm>
            <a:off x="3594811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90AEC8-D2AC-992A-1D4F-9614328C4E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280" r="15407" b="1"/>
          <a:stretch>
            <a:fillRect/>
          </a:stretch>
        </p:blipFill>
        <p:spPr>
          <a:xfrm>
            <a:off x="6294809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87AF21-9E43-69F1-7C1D-14DA1452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3" b="3"/>
          <a:stretch>
            <a:fillRect/>
          </a:stretch>
        </p:blipFill>
        <p:spPr bwMode="auto">
          <a:xfrm>
            <a:off x="655940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6604C859-6A39-8D48-64F9-5373B8132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922829"/>
              </p:ext>
            </p:extLst>
          </p:nvPr>
        </p:nvGraphicFramePr>
        <p:xfrm>
          <a:off x="748758" y="177164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C3474F1-CE72-10CC-BE55-20D70F4C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65" y="124234"/>
            <a:ext cx="596744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Modeling Results 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554532F-27CE-3AF6-EB31-D396C12A0277}"/>
              </a:ext>
            </a:extLst>
          </p:cNvPr>
          <p:cNvSpPr txBox="1">
            <a:spLocks/>
          </p:cNvSpPr>
          <p:nvPr/>
        </p:nvSpPr>
        <p:spPr>
          <a:xfrm>
            <a:off x="9639010" y="695941"/>
            <a:ext cx="5967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350,000 Visitors/5 Days</a:t>
            </a:r>
          </a:p>
        </p:txBody>
      </p:sp>
    </p:spTree>
    <p:extLst>
      <p:ext uri="{BB962C8B-B14F-4D97-AF65-F5344CB8AC3E}">
        <p14:creationId xmlns:p14="http://schemas.microsoft.com/office/powerpoint/2010/main" val="52287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50983-072A-3B66-9E88-0A8D46E3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246185"/>
            <a:ext cx="7080738" cy="21629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Analysis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DD584-9BB1-859F-11F7-684EA4C9DCB1}"/>
              </a:ext>
            </a:extLst>
          </p:cNvPr>
          <p:cNvSpPr txBox="1"/>
          <p:nvPr/>
        </p:nvSpPr>
        <p:spPr>
          <a:xfrm>
            <a:off x="2948354" y="1556239"/>
            <a:ext cx="62952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Current Adult Weekend ticket prices are $81.00.  Modeling of data indicates that prices could be increased up to $95.87 with an error of about $11.00.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Factoring modeling variances with current ticket price, increased pricing is supportable.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Modeling for best feature to increase revenues against resulted in four dominant features which are the vertical drop, snow making, # of runs, fast quads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Modeling ticket prices against features predicted with a high confidence that an increase of ticket prices to $83,00 would be supported and produce revenues of ~$3.47M seasonally.</a:t>
            </a:r>
          </a:p>
        </p:txBody>
      </p:sp>
    </p:spTree>
    <p:extLst>
      <p:ext uri="{BB962C8B-B14F-4D97-AF65-F5344CB8AC3E}">
        <p14:creationId xmlns:p14="http://schemas.microsoft.com/office/powerpoint/2010/main" val="2367957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9A2D1-88C2-8D88-DB80-B8D22E2C1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0F7B7-5EC3-D461-62F9-3E04513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6D9F-33D7-A419-34E9-7402847A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-  The model presented here predicts an increase in revenue by increasing ticket pricing.  </a:t>
            </a:r>
          </a:p>
          <a:p>
            <a:pPr marL="0" indent="0">
              <a:buNone/>
            </a:pPr>
            <a:endParaRPr lang="en-US" sz="2000"/>
          </a:p>
          <a:p>
            <a:pPr>
              <a:buFontTx/>
              <a:buChar char="-"/>
            </a:pPr>
            <a:r>
              <a:rPr lang="en-US" sz="2000"/>
              <a:t>The feature that most enables this is increasing a run with vertical drop and chair lift to access it</a:t>
            </a:r>
          </a:p>
          <a:p>
            <a:pPr>
              <a:buFontTx/>
              <a:buChar char="-"/>
            </a:pPr>
            <a:endParaRPr lang="en-US" sz="2000"/>
          </a:p>
          <a:p>
            <a:pPr>
              <a:buFontTx/>
              <a:buChar char="-"/>
            </a:pPr>
            <a:r>
              <a:rPr lang="en-US" sz="2000"/>
              <a:t>This model can be used by Big Mountain Ski Resort business analysts to further predict different scenarios for either increased revenue or reducing operating costs.</a:t>
            </a:r>
          </a:p>
        </p:txBody>
      </p:sp>
    </p:spTree>
    <p:extLst>
      <p:ext uri="{BB962C8B-B14F-4D97-AF65-F5344CB8AC3E}">
        <p14:creationId xmlns:p14="http://schemas.microsoft.com/office/powerpoint/2010/main" val="286709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526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Big Mountain Ski Resort </vt:lpstr>
      <vt:lpstr>Problem</vt:lpstr>
      <vt:lpstr>PowerPoint Presentation</vt:lpstr>
      <vt:lpstr>Modeling  Best performance for Big Mountain:  Random Forest Regressor  Lowest Error Rate Least variability in results Consistency in cross-validation  </vt:lpstr>
      <vt:lpstr>Feature Comparisons</vt:lpstr>
      <vt:lpstr>Modeling Results </vt:lpstr>
      <vt:lpstr>Analysis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Sandra Turner</dc:creator>
  <cp:lastModifiedBy>Sandra Turner</cp:lastModifiedBy>
  <cp:revision>4</cp:revision>
  <dcterms:created xsi:type="dcterms:W3CDTF">2025-06-17T01:18:39Z</dcterms:created>
  <dcterms:modified xsi:type="dcterms:W3CDTF">2025-06-18T02:10:51Z</dcterms:modified>
</cp:coreProperties>
</file>