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8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0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9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central.collegeboard.org/media/pdf/ap-score-distributions-by-subject-2022.pdf" TargetMode="External"/><Relationship Id="rId2" Type="http://schemas.openxmlformats.org/officeDocument/2006/relationships/hyperlink" Target="https://www.cps.edu/about/district-data/demographics/#a_racial-ethnic-report\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central.collegeboard.org/media/pdf/ap-score-distributions-by-subject-2022.pd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rturo.cardiel/viz/CommunityArea/Sheet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5D0-E429-49A5-8919-686EBD49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A Prelim Analysis Into AP Computer Science Performance in Network 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6574-D4BA-41B8-9023-6584FCAC0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Arturo Cardiel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E84A9-93D6-4B64-A881-7D7592A9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123" y="1468755"/>
            <a:ext cx="2743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2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BFBD-E234-4B00-ACB8-9E03953C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9175-DEDC-49A2-9452-D19FB904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 indicate that despite Network 14 having the highest passing rate, Network 15 and ISP show higher average passing scores in AP Computer Science Principles.</a:t>
            </a:r>
          </a:p>
          <a:p>
            <a:r>
              <a:rPr lang="en-US" dirty="0"/>
              <a:t>Network 15 and ISP have the highest average passing scores across different subjects</a:t>
            </a:r>
          </a:p>
          <a:p>
            <a:r>
              <a:rPr lang="en-US" dirty="0"/>
              <a:t>Archer Heights, Humboldt Park, and North Center have the lowest computer science scores, prompting further investigation.</a:t>
            </a:r>
          </a:p>
          <a:p>
            <a:r>
              <a:rPr lang="en-US" dirty="0"/>
              <a:t>Targeted interventions in these neighborhoods and schools to improve passing rates</a:t>
            </a:r>
          </a:p>
          <a:p>
            <a:r>
              <a:rPr lang="en-US" dirty="0"/>
              <a:t>Advocate for changes to enhance performance, ultimately benefiting the network as a whole.</a:t>
            </a:r>
          </a:p>
        </p:txBody>
      </p:sp>
    </p:spTree>
    <p:extLst>
      <p:ext uri="{BB962C8B-B14F-4D97-AF65-F5344CB8AC3E}">
        <p14:creationId xmlns:p14="http://schemas.microsoft.com/office/powerpoint/2010/main" val="40618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BFE7-A565-47FF-8461-83614F6F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01B1-04D1-4984-BFBB-923D58C3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explore this topic and find why certain schools are performing worst than others we would need data with different factors</a:t>
            </a:r>
          </a:p>
          <a:p>
            <a:pPr lvl="1"/>
            <a:r>
              <a:rPr lang="en-US" dirty="0"/>
              <a:t># of computers in a school</a:t>
            </a:r>
          </a:p>
          <a:p>
            <a:pPr lvl="1"/>
            <a:r>
              <a:rPr lang="en-US" dirty="0"/>
              <a:t>CS teachers</a:t>
            </a:r>
          </a:p>
          <a:p>
            <a:pPr lvl="1"/>
            <a:r>
              <a:rPr lang="en-US" dirty="0"/>
              <a:t>Survey Data (Attitude towards CS)</a:t>
            </a:r>
          </a:p>
          <a:p>
            <a:pPr lvl="1"/>
            <a:r>
              <a:rPr lang="en-US" dirty="0"/>
              <a:t>Access to tech outside of school</a:t>
            </a:r>
          </a:p>
          <a:p>
            <a:pPr lvl="1"/>
            <a:r>
              <a:rPr lang="en-US" dirty="0"/>
              <a:t>Access to after school programs </a:t>
            </a:r>
          </a:p>
          <a:p>
            <a:r>
              <a:rPr lang="en-US" dirty="0"/>
              <a:t>Make comparisons with Networks of equal size</a:t>
            </a:r>
          </a:p>
        </p:txBody>
      </p:sp>
    </p:spTree>
    <p:extLst>
      <p:ext uri="{BB962C8B-B14F-4D97-AF65-F5344CB8AC3E}">
        <p14:creationId xmlns:p14="http://schemas.microsoft.com/office/powerpoint/2010/main" val="20042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247BA-3113-41F0-9516-7884B1BC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53" y="679508"/>
            <a:ext cx="2947482" cy="1669409"/>
          </a:xfrm>
        </p:spPr>
        <p:txBody>
          <a:bodyPr/>
          <a:lstStyle/>
          <a:p>
            <a:r>
              <a:rPr lang="en-US" dirty="0"/>
              <a:t>Comparisons to Make: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2129-21AA-4082-9214-E2A8C7B6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scores of Students in Network 15 compared to other Networks, passing score comparisons across subjects</a:t>
            </a:r>
          </a:p>
          <a:p>
            <a:r>
              <a:rPr lang="en-US" dirty="0"/>
              <a:t>Comparing passing rates across Networks</a:t>
            </a:r>
          </a:p>
          <a:p>
            <a:r>
              <a:rPr lang="en-US" dirty="0"/>
              <a:t>Comparing passing scores and rates for AP Computer Science Principles across schools in Network 15</a:t>
            </a:r>
          </a:p>
          <a:p>
            <a:r>
              <a:rPr lang="en-US" dirty="0"/>
              <a:t>Demographical factors associated with passing rates for AP Computer Science Principles and other subjects</a:t>
            </a:r>
          </a:p>
        </p:txBody>
      </p:sp>
    </p:spTree>
    <p:extLst>
      <p:ext uri="{BB962C8B-B14F-4D97-AF65-F5344CB8AC3E}">
        <p14:creationId xmlns:p14="http://schemas.microsoft.com/office/powerpoint/2010/main" val="30269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F9D29C-4DE1-492A-A0B5-B554790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309AE-6302-499A-B5F1-9A857A5C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772" y="1487731"/>
            <a:ext cx="7315200" cy="5120640"/>
          </a:xfrm>
        </p:spPr>
        <p:txBody>
          <a:bodyPr/>
          <a:lstStyle/>
          <a:p>
            <a:r>
              <a:rPr lang="en-US" dirty="0"/>
              <a:t>Data Given</a:t>
            </a:r>
          </a:p>
          <a:p>
            <a:pPr lvl="1"/>
            <a:r>
              <a:rPr lang="en-US" sz="1600" dirty="0"/>
              <a:t>CPS school data including school name, id, network, and school address (dropped due to missing values)</a:t>
            </a:r>
          </a:p>
          <a:p>
            <a:pPr lvl="1"/>
            <a:r>
              <a:rPr lang="en-US" sz="1600" dirty="0"/>
              <a:t>CPS AP Scores included student id, test school and name, annual school and name, AP score, and AP exam</a:t>
            </a:r>
          </a:p>
          <a:p>
            <a:pPr lvl="1"/>
            <a:r>
              <a:rPr lang="en-US" sz="1600" dirty="0"/>
              <a:t>Joined by matching annual school id and school id</a:t>
            </a:r>
          </a:p>
          <a:p>
            <a:pPr lvl="1"/>
            <a:r>
              <a:rPr lang="en-US" sz="1600" dirty="0"/>
              <a:t>Sample size is 42054 students</a:t>
            </a:r>
          </a:p>
          <a:p>
            <a:r>
              <a:rPr lang="en-US" dirty="0"/>
              <a:t>CPS School-Level Data</a:t>
            </a:r>
          </a:p>
          <a:p>
            <a:pPr lvl="1"/>
            <a:r>
              <a:rPr lang="en-US" sz="1600" dirty="0"/>
              <a:t>Racial/Ethnic Report 2022-2023</a:t>
            </a:r>
          </a:p>
          <a:p>
            <a:pPr lvl="1"/>
            <a:r>
              <a:rPr lang="en-US" sz="1200" b="0" i="0" u="sng" dirty="0">
                <a:effectLst/>
                <a:latin typeface="Söhne"/>
                <a:hlinkClick r:id="rId2"/>
              </a:rPr>
              <a:t>https://www.cps.edu/about/district-data/demographics/#a_racial-ethnic-report\</a:t>
            </a:r>
            <a:endParaRPr lang="en-US" sz="1200" b="0" i="0" u="sng" dirty="0">
              <a:effectLst/>
              <a:latin typeface="Söhne"/>
            </a:endParaRPr>
          </a:p>
          <a:p>
            <a:pPr lvl="1"/>
            <a:r>
              <a:rPr lang="en-US" sz="1600" dirty="0"/>
              <a:t>Extracted community area data of each school to join the given data</a:t>
            </a:r>
          </a:p>
          <a:p>
            <a:r>
              <a:rPr lang="en-US" dirty="0">
                <a:latin typeface="Söhne"/>
              </a:rPr>
              <a:t>AP Score Distributions</a:t>
            </a:r>
          </a:p>
          <a:p>
            <a:pPr lvl="1"/>
            <a:r>
              <a:rPr lang="en-US" sz="1600" dirty="0"/>
              <a:t>Student Score Distribution – May 2022</a:t>
            </a:r>
          </a:p>
          <a:p>
            <a:pPr lvl="1"/>
            <a:r>
              <a:rPr lang="en-US" sz="1200" b="0" i="0" dirty="0">
                <a:effectLst/>
                <a:latin typeface="Söhne"/>
                <a:hlinkClick r:id="rId3"/>
              </a:rPr>
              <a:t>https://apcentral.collegeboard.org/media/pdf/ap-score-distributions-by-subject-2022.pdf</a:t>
            </a:r>
            <a:endParaRPr lang="en-US" sz="1200" b="0" i="0" dirty="0">
              <a:effectLst/>
              <a:latin typeface="Söhne"/>
            </a:endParaRPr>
          </a:p>
          <a:p>
            <a:pPr lvl="1"/>
            <a:r>
              <a:rPr lang="en-US" sz="1600" dirty="0"/>
              <a:t>Mean score of AP exams reflecting a total of 4,762,347 AP exams across different subjects</a:t>
            </a:r>
          </a:p>
          <a:p>
            <a:pPr lvl="1"/>
            <a:r>
              <a:rPr lang="en-US" sz="1600" dirty="0"/>
              <a:t>College Board Non-Profit Organization</a:t>
            </a:r>
          </a:p>
          <a:p>
            <a:pPr lvl="1"/>
            <a:endParaRPr lang="en-US" sz="1600" dirty="0"/>
          </a:p>
          <a:p>
            <a:pPr marL="502920" lvl="1" indent="0">
              <a:buNone/>
            </a:pPr>
            <a:endParaRPr lang="en-US" b="0" i="0" dirty="0">
              <a:effectLst/>
              <a:latin typeface="Söhne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2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9EFF-3347-4331-87AA-BC776D0B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4" y="1031557"/>
            <a:ext cx="2947482" cy="460118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649E-F433-4DD3-B4FD-80FAED38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31557"/>
            <a:ext cx="7315200" cy="5120640"/>
          </a:xfrm>
        </p:spPr>
        <p:txBody>
          <a:bodyPr/>
          <a:lstStyle/>
          <a:p>
            <a:r>
              <a:rPr lang="en-US" dirty="0"/>
              <a:t>Cleaned, wrangled, and visualized data with SAS Studio using PROC SQL queries</a:t>
            </a:r>
          </a:p>
          <a:p>
            <a:r>
              <a:rPr lang="en-US" dirty="0"/>
              <a:t>Descriptive statistics to summarize and explore the data</a:t>
            </a:r>
          </a:p>
          <a:p>
            <a:r>
              <a:rPr lang="en-US" dirty="0"/>
              <a:t>Critical decisions </a:t>
            </a:r>
          </a:p>
          <a:p>
            <a:pPr lvl="1"/>
            <a:r>
              <a:rPr lang="en-US" dirty="0"/>
              <a:t>Replaced school address with community area data</a:t>
            </a:r>
          </a:p>
          <a:p>
            <a:pPr lvl="1"/>
            <a:r>
              <a:rPr lang="en-US" dirty="0"/>
              <a:t>School address had missing values</a:t>
            </a:r>
          </a:p>
          <a:p>
            <a:pPr lvl="1"/>
            <a:r>
              <a:rPr lang="en-US" dirty="0"/>
              <a:t>Injecting addresses and analyzing geographical data would be time consuming</a:t>
            </a:r>
          </a:p>
          <a:p>
            <a:pPr lvl="1"/>
            <a:r>
              <a:rPr lang="en-US" dirty="0"/>
              <a:t>Filtered data to only have passing scores meaning only those with a score above a 3</a:t>
            </a:r>
          </a:p>
          <a:p>
            <a:pPr lvl="1"/>
            <a:r>
              <a:rPr lang="en-US" dirty="0"/>
              <a:t>Grouped subjects to 3 categories other than Computer Science</a:t>
            </a:r>
          </a:p>
          <a:p>
            <a:pPr lvl="2"/>
            <a:r>
              <a:rPr lang="en-US" dirty="0"/>
              <a:t>Math, Science, Other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CPS AP scores aren’t time stamped </a:t>
            </a:r>
          </a:p>
          <a:p>
            <a:pPr lvl="1"/>
            <a:r>
              <a:rPr lang="en-US" dirty="0"/>
              <a:t>Networks do not have an equal number of schools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9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FFEDA4-3CF6-4A3F-8BEF-BCB5DF0C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421" y="2062066"/>
            <a:ext cx="6394578" cy="4795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908DD-E741-4628-96EB-8B6DBDC7C78E}"/>
              </a:ext>
            </a:extLst>
          </p:cNvPr>
          <p:cNvSpPr txBox="1"/>
          <p:nvPr/>
        </p:nvSpPr>
        <p:spPr>
          <a:xfrm>
            <a:off x="6096000" y="289249"/>
            <a:ext cx="579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Network Level Comparisons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8FE9D-C8DB-474A-8962-3EBAA4444AF0}"/>
              </a:ext>
            </a:extLst>
          </p:cNvPr>
          <p:cNvSpPr txBox="1"/>
          <p:nvPr/>
        </p:nvSpPr>
        <p:spPr>
          <a:xfrm>
            <a:off x="93306" y="4450702"/>
            <a:ext cx="563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number of passing students in Network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15 and ISP hold the highest Avg Passing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C1396-F0D2-4570-87F8-7AC7B2CA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16367" cy="43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8635-A73D-46E7-A00F-24F148A3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63" y="1028700"/>
            <a:ext cx="7321675" cy="549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96D66-41BC-43CD-A5A3-487293039CEA}"/>
              </a:ext>
            </a:extLst>
          </p:cNvPr>
          <p:cNvSpPr txBox="1"/>
          <p:nvPr/>
        </p:nvSpPr>
        <p:spPr>
          <a:xfrm>
            <a:off x="1617305" y="261257"/>
            <a:ext cx="89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Subject Comparisons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11C35-93D6-426F-BDFA-43899BC77F73}"/>
              </a:ext>
            </a:extLst>
          </p:cNvPr>
          <p:cNvSpPr txBox="1"/>
          <p:nvPr/>
        </p:nvSpPr>
        <p:spPr>
          <a:xfrm>
            <a:off x="8584163" y="1905863"/>
            <a:ext cx="3237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were broken down to those most similar to AP Comp Sci (Math, Science, 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15 holds about the same averages across subjects with 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15 and ISP top 2 highest averages across networks</a:t>
            </a:r>
          </a:p>
        </p:txBody>
      </p:sp>
    </p:spTree>
    <p:extLst>
      <p:ext uri="{BB962C8B-B14F-4D97-AF65-F5344CB8AC3E}">
        <p14:creationId xmlns:p14="http://schemas.microsoft.com/office/powerpoint/2010/main" val="345193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1A4-797D-47CD-8350-DA096EBF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Rates Compared to Nationwide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14483-3945-4554-812A-702A92432371}"/>
              </a:ext>
            </a:extLst>
          </p:cNvPr>
          <p:cNvSpPr txBox="1"/>
          <p:nvPr/>
        </p:nvSpPr>
        <p:spPr>
          <a:xfrm>
            <a:off x="4572000" y="1123837"/>
            <a:ext cx="63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15 passing rate 43.63%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ISP Avg Passing Score 48.88%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14 having the highest at 53.08%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What factors into them having the highest passing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Score Distribution has an average passing score of 3.68 with 62% passing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8B2F4-FE82-4FFE-A3D1-98A3E60BFE40}"/>
              </a:ext>
            </a:extLst>
          </p:cNvPr>
          <p:cNvSpPr txBox="1"/>
          <p:nvPr/>
        </p:nvSpPr>
        <p:spPr>
          <a:xfrm>
            <a:off x="5458408" y="3382833"/>
            <a:ext cx="47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 Computer Science Principals Passing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0179F-8E28-482B-8600-E2F7FAAB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08" y="3874281"/>
            <a:ext cx="436245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87666-4813-4974-B6C5-D06E271BAB2B}"/>
              </a:ext>
            </a:extLst>
          </p:cNvPr>
          <p:cNvSpPr txBox="1"/>
          <p:nvPr/>
        </p:nvSpPr>
        <p:spPr>
          <a:xfrm>
            <a:off x="7417837" y="6519956"/>
            <a:ext cx="4665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https://apcentral.collegeboard.org/media/pdf/ap-score-distributions-by-subject-2022.pdf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381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FF2F-FC4B-4808-81F9-30623D9D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4" y="1242511"/>
            <a:ext cx="6849661" cy="5142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6157A-C348-4469-B141-281B4877AE3E}"/>
              </a:ext>
            </a:extLst>
          </p:cNvPr>
          <p:cNvSpPr txBox="1"/>
          <p:nvPr/>
        </p:nvSpPr>
        <p:spPr>
          <a:xfrm>
            <a:off x="1436914" y="391886"/>
            <a:ext cx="98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Passing Rates of AP Comp Sci Principles by Schools in Network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37939-6679-4705-B915-166810B46EBE}"/>
              </a:ext>
            </a:extLst>
          </p:cNvPr>
          <p:cNvSpPr txBox="1"/>
          <p:nvPr/>
        </p:nvSpPr>
        <p:spPr>
          <a:xfrm>
            <a:off x="7847045" y="1701643"/>
            <a:ext cx="3769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Schools with opportunities to grow are demonstrated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Payton and Young to see the allocation of resources and attitude towards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Opportunities in Alcott, Austin, Crane ,Curie, North-Grand, Social, and World.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5C0B1-CD8F-40B6-A94E-EEC37765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197" y="3965510"/>
            <a:ext cx="4358415" cy="2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D4ED4-EC9E-43EF-BB73-7DB8328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97"/>
            <a:ext cx="7436498" cy="686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9F7E8-8E29-4722-BBA6-E1D61F83C23A}"/>
              </a:ext>
            </a:extLst>
          </p:cNvPr>
          <p:cNvSpPr txBox="1"/>
          <p:nvPr/>
        </p:nvSpPr>
        <p:spPr>
          <a:xfrm>
            <a:off x="7903030" y="214605"/>
            <a:ext cx="392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Comparisons Across Communities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C4B06-3DAA-4215-9777-17EEA86FEBB2}"/>
              </a:ext>
            </a:extLst>
          </p:cNvPr>
          <p:cNvSpPr txBox="1"/>
          <p:nvPr/>
        </p:nvSpPr>
        <p:spPr>
          <a:xfrm>
            <a:off x="7697755" y="1306286"/>
            <a:ext cx="4264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 North side has the highest avg score in Comp Sci, Science, and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 West side has the highest Math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Archer Heights, Humboldt Park, North Center having the lowest Comp Sci scores. Why? Resources? Access to tech? Attitude towards tech?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763CA-EBB5-47CB-8769-683A173D0CD6}"/>
              </a:ext>
            </a:extLst>
          </p:cNvPr>
          <p:cNvSpPr txBox="1"/>
          <p:nvPr/>
        </p:nvSpPr>
        <p:spPr>
          <a:xfrm>
            <a:off x="7800392" y="5365102"/>
            <a:ext cx="4030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Tableau Dashboard:</a:t>
            </a:r>
          </a:p>
          <a:p>
            <a:r>
              <a:rPr lang="en-US" sz="1100" dirty="0">
                <a:hlinkClick r:id="rId3"/>
              </a:rPr>
              <a:t>https://public.tableau.com/app/profile/arturo.cardiel/viz/CommunityArea/Sheet1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15461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405</TotalTime>
  <Words>716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Söhne</vt:lpstr>
      <vt:lpstr>Wingdings 2</vt:lpstr>
      <vt:lpstr>Frame</vt:lpstr>
      <vt:lpstr>A Prelim Analysis Into AP Computer Science Performance in Network 15</vt:lpstr>
      <vt:lpstr>Comparisons to Make:</vt:lpstr>
      <vt:lpstr>Data Sources</vt:lpstr>
      <vt:lpstr>Methodology</vt:lpstr>
      <vt:lpstr>PowerPoint Presentation</vt:lpstr>
      <vt:lpstr>PowerPoint Presentation</vt:lpstr>
      <vt:lpstr>Passing Rates Compared to Nationwide Data</vt:lpstr>
      <vt:lpstr>PowerPoint Presentation</vt:lpstr>
      <vt:lpstr>PowerPoint Presentation</vt:lpstr>
      <vt:lpstr>Conclusion </vt:lpstr>
      <vt:lpstr>Conclusion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Prelim Analysis Into AP Computer Science Performance in Network 15</dc:title>
  <dc:creator>Arturo Cardiel</dc:creator>
  <cp:lastModifiedBy>Arturo Cardiel</cp:lastModifiedBy>
  <cp:revision>22</cp:revision>
  <dcterms:created xsi:type="dcterms:W3CDTF">2023-04-04T22:54:41Z</dcterms:created>
  <dcterms:modified xsi:type="dcterms:W3CDTF">2023-04-05T11:19:49Z</dcterms:modified>
</cp:coreProperties>
</file>