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2" r:id="rId1"/>
  </p:sldMasterIdLst>
  <p:notesMasterIdLst>
    <p:notesMasterId r:id="rId16"/>
  </p:notesMasterIdLst>
  <p:sldIdLst>
    <p:sldId id="256" r:id="rId2"/>
    <p:sldId id="257" r:id="rId3"/>
    <p:sldId id="260" r:id="rId4"/>
    <p:sldId id="262" r:id="rId5"/>
    <p:sldId id="264" r:id="rId6"/>
    <p:sldId id="265" r:id="rId7"/>
    <p:sldId id="266" r:id="rId8"/>
    <p:sldId id="269" r:id="rId9"/>
    <p:sldId id="268" r:id="rId10"/>
    <p:sldId id="261" r:id="rId11"/>
    <p:sldId id="263" r:id="rId12"/>
    <p:sldId id="270" r:id="rId13"/>
    <p:sldId id="267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1781"/>
  </p:normalViewPr>
  <p:slideViewPr>
    <p:cSldViewPr snapToGrid="0">
      <p:cViewPr varScale="1">
        <p:scale>
          <a:sx n="76" d="100"/>
          <a:sy n="76" d="100"/>
        </p:scale>
        <p:origin x="2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881343-8C03-C846-9B19-EBE2DBE83594}" type="datetimeFigureOut">
              <a:rPr lang="de-DE" smtClean="0"/>
              <a:t>16.01.20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C40F18-5B78-A24D-B5E4-E4AF3DDF4F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5259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XAMPP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local</a:t>
            </a:r>
            <a:r>
              <a:rPr lang="de-DE" dirty="0"/>
              <a:t>...</a:t>
            </a:r>
          </a:p>
          <a:p>
            <a:r>
              <a:rPr lang="de-DE" dirty="0"/>
              <a:t>In </a:t>
            </a:r>
            <a:r>
              <a:rPr lang="de-DE" dirty="0" err="1"/>
              <a:t>php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built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db</a:t>
            </a:r>
            <a:endParaRPr lang="de-DE" dirty="0"/>
          </a:p>
          <a:p>
            <a:r>
              <a:rPr lang="de-DE" dirty="0"/>
              <a:t>Latex </a:t>
            </a:r>
            <a:r>
              <a:rPr lang="de-DE" dirty="0" err="1"/>
              <a:t>is</a:t>
            </a:r>
            <a:r>
              <a:rPr lang="de-DE" dirty="0"/>
              <a:t> an....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scientific</a:t>
            </a:r>
            <a:r>
              <a:rPr lang="de-DE" dirty="0"/>
              <a:t> </a:t>
            </a:r>
            <a:r>
              <a:rPr lang="de-DE" dirty="0" err="1"/>
              <a:t>paper</a:t>
            </a:r>
            <a:r>
              <a:rPr lang="de-DE" dirty="0"/>
              <a:t>...</a:t>
            </a:r>
          </a:p>
          <a:p>
            <a:r>
              <a:rPr lang="de-DE" dirty="0"/>
              <a:t>Excel was a </a:t>
            </a:r>
            <a:r>
              <a:rPr lang="de-DE" dirty="0" err="1"/>
              <a:t>nice</a:t>
            </a:r>
            <a:r>
              <a:rPr lang="de-DE" dirty="0"/>
              <a:t> </a:t>
            </a:r>
            <a:r>
              <a:rPr lang="de-DE" dirty="0" err="1"/>
              <a:t>tool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converting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in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steps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was </a:t>
            </a:r>
            <a:r>
              <a:rPr lang="de-DE" dirty="0" err="1"/>
              <a:t>useful</a:t>
            </a:r>
            <a:r>
              <a:rPr lang="de-DE" dirty="0"/>
              <a:t> </a:t>
            </a:r>
            <a:r>
              <a:rPr lang="de-DE" dirty="0" err="1"/>
              <a:t>within</a:t>
            </a:r>
            <a:r>
              <a:rPr lang="de-DE" dirty="0"/>
              <a:t> </a:t>
            </a:r>
            <a:r>
              <a:rPr lang="de-DE" dirty="0" err="1"/>
              <a:t>micros</a:t>
            </a:r>
            <a:r>
              <a:rPr lang="de-DE" dirty="0"/>
              <a:t>....</a:t>
            </a:r>
          </a:p>
          <a:p>
            <a:r>
              <a:rPr lang="de-DE" dirty="0"/>
              <a:t>MySQL was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environment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deal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db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well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in </a:t>
            </a:r>
            <a:r>
              <a:rPr lang="de-DE" dirty="0" err="1"/>
              <a:t>phpmy</a:t>
            </a:r>
            <a:r>
              <a:rPr lang="de-DE" dirty="0"/>
              <a:t>....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C40F18-5B78-A24D-B5E4-E4AF3DDF4FDC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9689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C40F18-5B78-A24D-B5E4-E4AF3DDF4FDC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06155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beginning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Preparation</a:t>
            </a:r>
            <a:r>
              <a:rPr lang="de-DE" dirty="0"/>
              <a:t> Phase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had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knew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parameters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needed</a:t>
            </a:r>
            <a:r>
              <a:rPr lang="de-DE" dirty="0"/>
              <a:t>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there</a:t>
            </a:r>
            <a:r>
              <a:rPr lang="de-DE" dirty="0"/>
              <a:t> a </a:t>
            </a:r>
            <a:r>
              <a:rPr lang="de-DE" dirty="0" err="1"/>
              <a:t>lot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parameters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didnt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.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decided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take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Divison</a:t>
            </a:r>
            <a:r>
              <a:rPr lang="de-DE" dirty="0"/>
              <a:t>, Date, </a:t>
            </a:r>
            <a:r>
              <a:rPr lang="de-DE" dirty="0" err="1"/>
              <a:t>HomeTeam</a:t>
            </a:r>
            <a:r>
              <a:rPr lang="de-DE" dirty="0"/>
              <a:t>, </a:t>
            </a:r>
            <a:r>
              <a:rPr lang="de-DE" dirty="0" err="1"/>
              <a:t>AwayTeam</a:t>
            </a:r>
            <a:r>
              <a:rPr lang="de-DE" dirty="0"/>
              <a:t>, </a:t>
            </a:r>
            <a:r>
              <a:rPr lang="de-DE" dirty="0" err="1"/>
              <a:t>Full</a:t>
            </a:r>
            <a:r>
              <a:rPr lang="de-DE" dirty="0"/>
              <a:t> Time </a:t>
            </a:r>
            <a:r>
              <a:rPr lang="de-DE" dirty="0" err="1"/>
              <a:t>Away</a:t>
            </a:r>
            <a:r>
              <a:rPr lang="de-DE" dirty="0"/>
              <a:t> Goals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means</a:t>
            </a:r>
            <a:r>
              <a:rPr lang="de-DE" dirty="0"/>
              <a:t>: The </a:t>
            </a:r>
            <a:r>
              <a:rPr lang="de-DE" dirty="0" err="1"/>
              <a:t>Sum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Goals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AwayTeam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also </a:t>
            </a:r>
            <a:r>
              <a:rPr lang="de-DE" dirty="0" err="1"/>
              <a:t>for</a:t>
            </a:r>
            <a:endParaRPr lang="de-DE" dirty="0"/>
          </a:p>
          <a:p>
            <a:r>
              <a:rPr lang="de-DE" dirty="0" err="1"/>
              <a:t>HomeTeam</a:t>
            </a:r>
            <a:r>
              <a:rPr lang="de-DE" dirty="0"/>
              <a:t> </a:t>
            </a:r>
            <a:r>
              <a:rPr lang="de-DE" dirty="0" err="1"/>
              <a:t>Full</a:t>
            </a:r>
            <a:r>
              <a:rPr lang="de-DE" dirty="0"/>
              <a:t> Time Home Goals,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Full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Time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(H=Home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D=Draw, A=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Away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)....</a:t>
            </a:r>
          </a:p>
          <a:p>
            <a:endParaRPr lang="de-DE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did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cleaning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step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Excel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seperated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all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parameter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diffrent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columns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.... After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deleted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not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needed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columns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....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season</a:t>
            </a:r>
            <a:endParaRPr lang="de-DE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step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was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put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via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phpmyadmin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into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compress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csv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into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zip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was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able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also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separted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it.....</a:t>
            </a:r>
          </a:p>
          <a:p>
            <a:endParaRPr lang="de-DE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C40F18-5B78-A24D-B5E4-E4AF3DDF4FDC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9458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C40F18-5B78-A24D-B5E4-E4AF3DDF4FDC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48434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C40F18-5B78-A24D-B5E4-E4AF3DDF4FDC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71022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 </a:t>
            </a:r>
            <a:r>
              <a:rPr lang="de-DE" dirty="0" err="1"/>
              <a:t>the</a:t>
            </a:r>
            <a:r>
              <a:rPr lang="de-DE" dirty="0"/>
              <a:t> Projekt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learn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do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raw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create</a:t>
            </a:r>
            <a:r>
              <a:rPr lang="de-DE" dirty="0"/>
              <a:t> a Data Warehouse </a:t>
            </a:r>
            <a:r>
              <a:rPr lang="de-DE" dirty="0" err="1"/>
              <a:t>and</a:t>
            </a:r>
            <a:r>
              <a:rPr lang="de-DE" dirty="0"/>
              <a:t> check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quality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reduced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relevance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needed</a:t>
            </a:r>
            <a:r>
              <a:rPr lang="de-DE" dirty="0"/>
              <a:t>.</a:t>
            </a:r>
          </a:p>
          <a:p>
            <a:r>
              <a:rPr lang="de-DE" dirty="0" err="1"/>
              <a:t>Our</a:t>
            </a:r>
            <a:r>
              <a:rPr lang="de-DE" dirty="0"/>
              <a:t> Goal was easy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compact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football</a:t>
            </a:r>
            <a:r>
              <a:rPr lang="de-DE" dirty="0"/>
              <a:t> </a:t>
            </a:r>
            <a:r>
              <a:rPr lang="de-DE" dirty="0" err="1"/>
              <a:t>statics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present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development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Team</a:t>
            </a:r>
          </a:p>
          <a:p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Team was </a:t>
            </a:r>
            <a:r>
              <a:rPr lang="de-DE" dirty="0" err="1"/>
              <a:t>this</a:t>
            </a:r>
            <a:r>
              <a:rPr lang="de-DE" dirty="0"/>
              <a:t> a </a:t>
            </a:r>
            <a:r>
              <a:rPr lang="de-DE" dirty="0" err="1"/>
              <a:t>good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experience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see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problems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create</a:t>
            </a:r>
            <a:r>
              <a:rPr lang="de-DE" dirty="0"/>
              <a:t> a Data Mart, </a:t>
            </a:r>
            <a:r>
              <a:rPr lang="de-DE" dirty="0" err="1"/>
              <a:t>Snowflakes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clean </a:t>
            </a:r>
            <a:r>
              <a:rPr lang="de-DE" dirty="0" err="1"/>
              <a:t>and</a:t>
            </a:r>
            <a:r>
              <a:rPr lang="de-DE" dirty="0"/>
              <a:t> push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intro</a:t>
            </a:r>
            <a:r>
              <a:rPr lang="de-DE" dirty="0"/>
              <a:t> a </a:t>
            </a:r>
            <a:r>
              <a:rPr lang="de-DE" dirty="0" err="1"/>
              <a:t>database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C40F18-5B78-A24D-B5E4-E4AF3DDF4FDC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1224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F3A7-44E9-42CF-B74C-8A75C5603B59}" type="datetimeFigureOut">
              <a:rPr lang="de-DE" smtClean="0"/>
              <a:t>16.01.20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4B9C8D79-868F-4C81-A8CF-8A6B765F4101}" type="slidenum">
              <a:rPr lang="de-DE" smtClean="0"/>
              <a:t>‹Nr.›</a:t>
            </a:fld>
            <a:endParaRPr lang="de-DE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478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F3A7-44E9-42CF-B74C-8A75C5603B59}" type="datetimeFigureOut">
              <a:rPr lang="de-DE" smtClean="0"/>
              <a:t>16.01.20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C8D79-868F-4C81-A8CF-8A6B765F41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5170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F3A7-44E9-42CF-B74C-8A75C5603B59}" type="datetimeFigureOut">
              <a:rPr lang="de-DE" smtClean="0"/>
              <a:t>16.01.20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C8D79-868F-4C81-A8CF-8A6B765F41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7333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F3A7-44E9-42CF-B74C-8A75C5603B59}" type="datetimeFigureOut">
              <a:rPr lang="de-DE" smtClean="0"/>
              <a:t>16.01.20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C8D79-868F-4C81-A8CF-8A6B765F4101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3852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F3A7-44E9-42CF-B74C-8A75C5603B59}" type="datetimeFigureOut">
              <a:rPr lang="de-DE" smtClean="0"/>
              <a:t>16.01.20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C8D79-868F-4C81-A8CF-8A6B765F41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4214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F3A7-44E9-42CF-B74C-8A75C5603B59}" type="datetimeFigureOut">
              <a:rPr lang="de-DE" smtClean="0"/>
              <a:t>16.01.20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C8D79-868F-4C81-A8CF-8A6B765F4101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92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F3A7-44E9-42CF-B74C-8A75C5603B59}" type="datetimeFigureOut">
              <a:rPr lang="de-DE" smtClean="0"/>
              <a:t>16.01.20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C8D79-868F-4C81-A8CF-8A6B765F41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0422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F3A7-44E9-42CF-B74C-8A75C5603B59}" type="datetimeFigureOut">
              <a:rPr lang="de-DE" smtClean="0"/>
              <a:t>16.01.20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C8D79-868F-4C81-A8CF-8A6B765F4101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8875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F3A7-44E9-42CF-B74C-8A75C5603B59}" type="datetimeFigureOut">
              <a:rPr lang="de-DE" smtClean="0"/>
              <a:t>16.01.20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C8D79-868F-4C81-A8CF-8A6B765F41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8915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F3A7-44E9-42CF-B74C-8A75C5603B59}" type="datetimeFigureOut">
              <a:rPr lang="de-DE" smtClean="0"/>
              <a:t>16.01.20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C8D79-868F-4C81-A8CF-8A6B765F41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7712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F3A7-44E9-42CF-B74C-8A75C5603B59}" type="datetimeFigureOut">
              <a:rPr lang="de-DE" smtClean="0"/>
              <a:t>16.01.20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C8D79-868F-4C81-A8CF-8A6B765F41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6982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B3ABF3A7-44E9-42CF-B74C-8A75C5603B59}" type="datetimeFigureOut">
              <a:rPr lang="de-DE" smtClean="0"/>
              <a:t>16.01.20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C8D79-868F-4C81-A8CF-8A6B765F4101}" type="slidenum">
              <a:rPr lang="de-DE" smtClean="0"/>
              <a:t>‹Nr.›</a:t>
            </a:fld>
            <a:endParaRPr lang="de-DE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33939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3" r:id="rId1"/>
    <p:sldLayoutId id="2147483934" r:id="rId2"/>
    <p:sldLayoutId id="2147483935" r:id="rId3"/>
    <p:sldLayoutId id="2147483936" r:id="rId4"/>
    <p:sldLayoutId id="2147483937" r:id="rId5"/>
    <p:sldLayoutId id="2147483938" r:id="rId6"/>
    <p:sldLayoutId id="2147483939" r:id="rId7"/>
    <p:sldLayoutId id="2147483940" r:id="rId8"/>
    <p:sldLayoutId id="2147483941" r:id="rId9"/>
    <p:sldLayoutId id="2147483942" r:id="rId10"/>
    <p:sldLayoutId id="2147483943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B7221E9E-1B0E-4690-AB66-2428FA7A3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096" y="-1"/>
            <a:ext cx="2476904" cy="66726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5AE4CB9-396C-4221-B8BE-934059DDC9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3338" y="1119701"/>
            <a:ext cx="7568196" cy="533785"/>
          </a:xfrm>
        </p:spPr>
        <p:txBody>
          <a:bodyPr>
            <a:normAutofit fontScale="90000"/>
          </a:bodyPr>
          <a:lstStyle/>
          <a:p>
            <a:pPr algn="l"/>
            <a:r>
              <a:rPr lang="de-DE" sz="3600" b="1" dirty="0">
                <a:latin typeface="Times" pitchFamily="2" charset="0"/>
                <a:cs typeface="Arial" panose="020B0604020202020204" pitchFamily="34" charset="0"/>
              </a:rPr>
              <a:t>Data Warehousing Laboratory Project </a:t>
            </a:r>
            <a:br>
              <a:rPr lang="de-DE" sz="3600" b="1" dirty="0">
                <a:latin typeface="Times" pitchFamily="2" charset="0"/>
                <a:cs typeface="Arial" panose="020B0604020202020204" pitchFamily="34" charset="0"/>
              </a:rPr>
            </a:br>
            <a:r>
              <a:rPr lang="de-DE" sz="3600" b="1" dirty="0" err="1">
                <a:latin typeface="Times" pitchFamily="2" charset="0"/>
                <a:cs typeface="Arial" panose="020B0604020202020204" pitchFamily="34" charset="0"/>
              </a:rPr>
              <a:t>following</a:t>
            </a:r>
            <a:r>
              <a:rPr lang="de-DE" sz="3600" b="1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sz="3600" b="1" dirty="0" err="1">
                <a:latin typeface="Times" pitchFamily="2" charset="0"/>
                <a:cs typeface="Arial" panose="020B0604020202020204" pitchFamily="34" charset="0"/>
              </a:rPr>
              <a:t>the</a:t>
            </a:r>
            <a:r>
              <a:rPr lang="de-DE" sz="3600" b="1" dirty="0">
                <a:latin typeface="Times" pitchFamily="2" charset="0"/>
                <a:cs typeface="Arial" panose="020B0604020202020204" pitchFamily="34" charset="0"/>
              </a:rPr>
              <a:t> CRISP-DM </a:t>
            </a:r>
            <a:r>
              <a:rPr lang="de-DE" sz="3600" b="1" dirty="0" err="1">
                <a:latin typeface="Times" pitchFamily="2" charset="0"/>
                <a:cs typeface="Arial" panose="020B0604020202020204" pitchFamily="34" charset="0"/>
              </a:rPr>
              <a:t>through</a:t>
            </a:r>
            <a:r>
              <a:rPr lang="de-DE" sz="3600" b="1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sz="3600" b="1" dirty="0" err="1">
                <a:latin typeface="Times" pitchFamily="2" charset="0"/>
                <a:cs typeface="Arial" panose="020B0604020202020204" pitchFamily="34" charset="0"/>
              </a:rPr>
              <a:t>the</a:t>
            </a:r>
            <a:r>
              <a:rPr lang="de-DE" sz="3600" b="1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sz="3600" b="1" dirty="0" err="1">
                <a:latin typeface="Times" pitchFamily="2" charset="0"/>
                <a:cs typeface="Arial" panose="020B0604020202020204" pitchFamily="34" charset="0"/>
              </a:rPr>
              <a:t>example</a:t>
            </a:r>
            <a:r>
              <a:rPr lang="de-DE" sz="3600" b="1" dirty="0">
                <a:latin typeface="Times" pitchFamily="2" charset="0"/>
                <a:cs typeface="Arial" panose="020B0604020202020204" pitchFamily="34" charset="0"/>
              </a:rPr>
              <a:t> </a:t>
            </a:r>
            <a:br>
              <a:rPr lang="de-DE" sz="3600" b="1" dirty="0">
                <a:latin typeface="Times" pitchFamily="2" charset="0"/>
                <a:cs typeface="Arial" panose="020B0604020202020204" pitchFamily="34" charset="0"/>
              </a:rPr>
            </a:br>
            <a:r>
              <a:rPr lang="de-DE" sz="3600" b="1" dirty="0" err="1">
                <a:latin typeface="Times" pitchFamily="2" charset="0"/>
                <a:cs typeface="Arial" panose="020B0604020202020204" pitchFamily="34" charset="0"/>
              </a:rPr>
              <a:t>of</a:t>
            </a:r>
            <a:r>
              <a:rPr lang="de-DE" sz="3600" b="1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en-US" sz="3600" b="1" dirty="0">
                <a:latin typeface="Times" pitchFamily="2" charset="0"/>
                <a:cs typeface="Arial" panose="020B0604020202020204" pitchFamily="34" charset="0"/>
              </a:rPr>
              <a:t>soccer</a:t>
            </a:r>
            <a:r>
              <a:rPr lang="de-DE" sz="3600" b="1" dirty="0">
                <a:latin typeface="Times" pitchFamily="2" charset="0"/>
                <a:cs typeface="Arial" panose="020B0604020202020204" pitchFamily="34" charset="0"/>
              </a:rPr>
              <a:t> statistics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ABEAB14-F554-4B58-B88F-936F424E63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0184" y="4067929"/>
            <a:ext cx="2189895" cy="1951724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7C8516C2-BAFF-4E58-AD52-5F03708726F9}"/>
              </a:ext>
            </a:extLst>
          </p:cNvPr>
          <p:cNvSpPr/>
          <p:nvPr/>
        </p:nvSpPr>
        <p:spPr>
          <a:xfrm>
            <a:off x="1213338" y="2975791"/>
            <a:ext cx="78506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200" b="1" dirty="0" err="1">
                <a:latin typeface="Times" pitchFamily="2" charset="0"/>
                <a:cs typeface="Arial" panose="020B0604020202020204" pitchFamily="34" charset="0"/>
              </a:rPr>
              <a:t>Students</a:t>
            </a:r>
            <a:r>
              <a:rPr lang="de-DE" sz="1200" b="1" dirty="0">
                <a:latin typeface="Times" pitchFamily="2" charset="0"/>
                <a:cs typeface="Arial" panose="020B0604020202020204" pitchFamily="34" charset="0"/>
              </a:rPr>
              <a:t>: </a:t>
            </a:r>
            <a:r>
              <a:rPr lang="de-DE" sz="1200" dirty="0">
                <a:latin typeface="Times" pitchFamily="2" charset="0"/>
                <a:cs typeface="Arial" panose="020B0604020202020204" pitchFamily="34" charset="0"/>
              </a:rPr>
              <a:t>Onur Yavuz, Eugenio </a:t>
            </a:r>
            <a:r>
              <a:rPr lang="de-DE" sz="1200" dirty="0" err="1">
                <a:latin typeface="Times" pitchFamily="2" charset="0"/>
                <a:cs typeface="Arial" panose="020B0604020202020204" pitchFamily="34" charset="0"/>
              </a:rPr>
              <a:t>Donaque</a:t>
            </a:r>
            <a:r>
              <a:rPr lang="de-DE" sz="1200" dirty="0">
                <a:latin typeface="Times" pitchFamily="2" charset="0"/>
                <a:cs typeface="Arial" panose="020B0604020202020204" pitchFamily="34" charset="0"/>
              </a:rPr>
              <a:t>, Artur </a:t>
            </a:r>
            <a:r>
              <a:rPr lang="de-DE" sz="1200" dirty="0" err="1">
                <a:latin typeface="Times" pitchFamily="2" charset="0"/>
                <a:cs typeface="Arial" panose="020B0604020202020204" pitchFamily="34" charset="0"/>
              </a:rPr>
              <a:t>Baliet</a:t>
            </a:r>
            <a:r>
              <a:rPr lang="de-DE" sz="1200" dirty="0">
                <a:latin typeface="Times" pitchFamily="2" charset="0"/>
                <a:cs typeface="Arial" panose="020B0604020202020204" pitchFamily="34" charset="0"/>
              </a:rPr>
              <a:t>, Hannes Daniel </a:t>
            </a:r>
          </a:p>
        </p:txBody>
      </p:sp>
    </p:spTree>
    <p:extLst>
      <p:ext uri="{BB962C8B-B14F-4D97-AF65-F5344CB8AC3E}">
        <p14:creationId xmlns:p14="http://schemas.microsoft.com/office/powerpoint/2010/main" val="3026059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B7221E9E-1B0E-4690-AB66-2428FA7A35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096" y="-1"/>
            <a:ext cx="2476904" cy="66726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5AE4CB9-396C-4221-B8BE-934059DDC9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6383" y="1508167"/>
            <a:ext cx="2476904" cy="429012"/>
          </a:xfrm>
        </p:spPr>
        <p:txBody>
          <a:bodyPr>
            <a:noAutofit/>
          </a:bodyPr>
          <a:lstStyle/>
          <a:p>
            <a:r>
              <a:rPr lang="de-DE" sz="2800" b="1" u="sng" dirty="0">
                <a:latin typeface="Times" pitchFamily="2" charset="0"/>
                <a:cs typeface="Arial" panose="020B0604020202020204" pitchFamily="34" charset="0"/>
              </a:rPr>
              <a:t>Star Schema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29535A4A-85E9-4B1B-B6BD-24A5216F97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0422" y="667263"/>
            <a:ext cx="6944497" cy="5599495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AD024712-EA85-4558-8B3B-B99CAF87ECC2}"/>
              </a:ext>
            </a:extLst>
          </p:cNvPr>
          <p:cNvSpPr txBox="1"/>
          <p:nvPr/>
        </p:nvSpPr>
        <p:spPr>
          <a:xfrm>
            <a:off x="5577016" y="6367849"/>
            <a:ext cx="23313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Times" pitchFamily="2" charset="0"/>
                <a:cs typeface="Arial" panose="020B0604020202020204" pitchFamily="34" charset="0"/>
              </a:rPr>
              <a:t>Figure 2: Star Schema</a:t>
            </a:r>
          </a:p>
        </p:txBody>
      </p:sp>
    </p:spTree>
    <p:extLst>
      <p:ext uri="{BB962C8B-B14F-4D97-AF65-F5344CB8AC3E}">
        <p14:creationId xmlns:p14="http://schemas.microsoft.com/office/powerpoint/2010/main" val="102582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B7221E9E-1B0E-4690-AB66-2428FA7A3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096" y="-1"/>
            <a:ext cx="2476904" cy="66726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5AE4CB9-396C-4221-B8BE-934059DDC9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6383" y="1508167"/>
            <a:ext cx="2476904" cy="429012"/>
          </a:xfrm>
        </p:spPr>
        <p:txBody>
          <a:bodyPr>
            <a:noAutofit/>
          </a:bodyPr>
          <a:lstStyle/>
          <a:p>
            <a:r>
              <a:rPr lang="de-DE" sz="2800" b="1" u="sng" dirty="0">
                <a:latin typeface="Times" pitchFamily="2" charset="0"/>
                <a:cs typeface="Arial" panose="020B0604020202020204" pitchFamily="34" charset="0"/>
              </a:rPr>
              <a:t>Data Mart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02AF40A-65CE-4F29-9A2E-D2421AC302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7384" y="749642"/>
            <a:ext cx="7035887" cy="5643589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17CAA314-2270-4419-B605-C6B98BB583C8}"/>
              </a:ext>
            </a:extLst>
          </p:cNvPr>
          <p:cNvSpPr txBox="1"/>
          <p:nvPr/>
        </p:nvSpPr>
        <p:spPr>
          <a:xfrm>
            <a:off x="5568778" y="6393231"/>
            <a:ext cx="2166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Times" pitchFamily="2" charset="0"/>
              </a:rPr>
              <a:t>Figure 3: Data Mart </a:t>
            </a:r>
          </a:p>
        </p:txBody>
      </p:sp>
    </p:spTree>
    <p:extLst>
      <p:ext uri="{BB962C8B-B14F-4D97-AF65-F5344CB8AC3E}">
        <p14:creationId xmlns:p14="http://schemas.microsoft.com/office/powerpoint/2010/main" val="97536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48">
            <a:extLst>
              <a:ext uri="{FF2B5EF4-FFF2-40B4-BE49-F238E27FC236}">
                <a16:creationId xmlns:a16="http://schemas.microsoft.com/office/drawing/2014/main" id="{CD651AAC-2A8F-467F-8B5A-6FB705B1E9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8" name="Picture 50">
            <a:extLst>
              <a:ext uri="{FF2B5EF4-FFF2-40B4-BE49-F238E27FC236}">
                <a16:creationId xmlns:a16="http://schemas.microsoft.com/office/drawing/2014/main" id="{D15E6949-82C5-4874-974C-B459B4E19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79" name="Picture 52">
            <a:extLst>
              <a:ext uri="{FF2B5EF4-FFF2-40B4-BE49-F238E27FC236}">
                <a16:creationId xmlns:a16="http://schemas.microsoft.com/office/drawing/2014/main" id="{A84A2322-5C78-4AA2-87F3-C720A7891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0" name="Rectangle 54">
            <a:extLst>
              <a:ext uri="{FF2B5EF4-FFF2-40B4-BE49-F238E27FC236}">
                <a16:creationId xmlns:a16="http://schemas.microsoft.com/office/drawing/2014/main" id="{14EF94C0-6B0F-4FF3-9B04-E2DB6838EC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56">
            <a:extLst>
              <a:ext uri="{FF2B5EF4-FFF2-40B4-BE49-F238E27FC236}">
                <a16:creationId xmlns:a16="http://schemas.microsoft.com/office/drawing/2014/main" id="{249140E7-6D8D-4040-96A8-8A855D135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58">
            <a:extLst>
              <a:ext uri="{FF2B5EF4-FFF2-40B4-BE49-F238E27FC236}">
                <a16:creationId xmlns:a16="http://schemas.microsoft.com/office/drawing/2014/main" id="{E1E1801C-A590-4FD4-930F-E1813F700D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7820C3B-80CB-5F4C-9B2F-7AD7C94DD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4445" y="808056"/>
            <a:ext cx="2668106" cy="1077229"/>
          </a:xfrm>
        </p:spPr>
        <p:txBody>
          <a:bodyPr>
            <a:normAutofit/>
          </a:bodyPr>
          <a:lstStyle/>
          <a:p>
            <a:pPr algn="l"/>
            <a:r>
              <a:rPr lang="de-DE" sz="2800" u="sng" dirty="0">
                <a:latin typeface="+mn-lt"/>
              </a:rPr>
              <a:t>Bayern </a:t>
            </a:r>
            <a:r>
              <a:rPr lang="de-DE" sz="2800" u="sng" dirty="0" err="1">
                <a:latin typeface="+mn-lt"/>
              </a:rPr>
              <a:t>Munich</a:t>
            </a:r>
            <a:endParaRPr lang="de-DE" sz="2800" u="sng" dirty="0">
              <a:latin typeface="+mn-lt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19804E-12E4-204E-9324-7DA425980F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4444" y="2052116"/>
            <a:ext cx="3024118" cy="641225"/>
          </a:xfrm>
        </p:spPr>
        <p:txBody>
          <a:bodyPr>
            <a:normAutofit/>
          </a:bodyPr>
          <a:lstStyle/>
          <a:p>
            <a:r>
              <a:rPr lang="de-DE" sz="1600" dirty="0"/>
              <a:t>Performance </a:t>
            </a:r>
            <a:r>
              <a:rPr lang="de-DE" sz="1600" dirty="0" err="1"/>
              <a:t>of</a:t>
            </a:r>
            <a:r>
              <a:rPr lang="de-DE" sz="1600" dirty="0"/>
              <a:t> BM </a:t>
            </a:r>
            <a:r>
              <a:rPr lang="de-DE" sz="1600" dirty="0" err="1"/>
              <a:t>depending</a:t>
            </a:r>
            <a:r>
              <a:rPr lang="de-DE" sz="1600" dirty="0"/>
              <a:t> on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stadium</a:t>
            </a:r>
            <a:endParaRPr lang="de-DE" sz="16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1045D76-EB8F-254E-8DDD-AFBCDB58460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27" b="2"/>
          <a:stretch/>
        </p:blipFill>
        <p:spPr>
          <a:xfrm>
            <a:off x="6452694" y="532814"/>
            <a:ext cx="5116886" cy="295286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9867A2AA-0ED7-B948-901B-19553242A91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13543"/>
          <a:stretch/>
        </p:blipFill>
        <p:spPr>
          <a:xfrm>
            <a:off x="776902" y="3485678"/>
            <a:ext cx="5288920" cy="305215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83" name="Rectangle 60">
            <a:extLst>
              <a:ext uri="{FF2B5EF4-FFF2-40B4-BE49-F238E27FC236}">
                <a16:creationId xmlns:a16="http://schemas.microsoft.com/office/drawing/2014/main" id="{E62CFFC8-3FFA-4A48-ADFB-440105BA9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097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B7221E9E-1B0E-4690-AB66-2428FA7A35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096" y="-1"/>
            <a:ext cx="2476904" cy="66726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5AE4CB9-396C-4221-B8BE-934059DDC9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6383" y="1508167"/>
            <a:ext cx="2476904" cy="429012"/>
          </a:xfrm>
        </p:spPr>
        <p:txBody>
          <a:bodyPr>
            <a:noAutofit/>
          </a:bodyPr>
          <a:lstStyle/>
          <a:p>
            <a:r>
              <a:rPr lang="de-DE" sz="2800" b="1" u="sng" dirty="0" err="1">
                <a:latin typeface="Times" pitchFamily="2" charset="0"/>
                <a:cs typeface="Arial" panose="020B0604020202020204" pitchFamily="34" charset="0"/>
              </a:rPr>
              <a:t>Conclusion</a:t>
            </a:r>
            <a:endParaRPr lang="de-DE" sz="2800" b="1" u="sng" dirty="0">
              <a:latin typeface="Times" pitchFamily="2" charset="0"/>
              <a:cs typeface="Arial" panose="020B0604020202020204" pitchFamily="34" charset="0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6847745-46C2-4F0F-A985-22BE237523B6}"/>
              </a:ext>
            </a:extLst>
          </p:cNvPr>
          <p:cNvSpPr txBox="1"/>
          <p:nvPr/>
        </p:nvSpPr>
        <p:spPr>
          <a:xfrm>
            <a:off x="1245704" y="2173357"/>
            <a:ext cx="74477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Raw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create</a:t>
            </a:r>
            <a:r>
              <a:rPr lang="de-DE" dirty="0"/>
              <a:t> a Data Warehouse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Check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quality</a:t>
            </a:r>
            <a:r>
              <a:rPr lang="de-DE" dirty="0"/>
              <a:t> and </a:t>
            </a:r>
            <a:r>
              <a:rPr lang="de-DE" dirty="0" err="1"/>
              <a:t>reduced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relevance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Easy and </a:t>
            </a:r>
            <a:r>
              <a:rPr lang="de-DE" dirty="0" err="1"/>
              <a:t>compact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football</a:t>
            </a:r>
            <a:r>
              <a:rPr lang="de-DE" dirty="0"/>
              <a:t> </a:t>
            </a:r>
            <a:r>
              <a:rPr lang="de-DE" dirty="0" err="1"/>
              <a:t>statics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Good</a:t>
            </a:r>
            <a:r>
              <a:rPr lang="de-DE" dirty="0"/>
              <a:t> a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experience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group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06119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E13193-A6BD-354E-B07C-113EF3587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73258" y="2890385"/>
            <a:ext cx="7958331" cy="1077229"/>
          </a:xfrm>
        </p:spPr>
        <p:txBody>
          <a:bodyPr/>
          <a:lstStyle/>
          <a:p>
            <a:r>
              <a:rPr lang="de-DE" dirty="0" err="1"/>
              <a:t>Thank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...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2C115F63-DE1A-B343-AB9F-7DF2497B6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7367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B7221E9E-1B0E-4690-AB66-2428FA7A3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096" y="-1"/>
            <a:ext cx="2476904" cy="66726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5AE4CB9-396C-4221-B8BE-934059DDC9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6383" y="1508167"/>
            <a:ext cx="2476904" cy="429012"/>
          </a:xfrm>
        </p:spPr>
        <p:txBody>
          <a:bodyPr>
            <a:noAutofit/>
          </a:bodyPr>
          <a:lstStyle/>
          <a:p>
            <a:r>
              <a:rPr lang="de-DE" sz="2800" b="1" u="sng" dirty="0" err="1">
                <a:latin typeface="Times" pitchFamily="2" charset="0"/>
                <a:cs typeface="Arial" panose="020B0604020202020204" pitchFamily="34" charset="0"/>
              </a:rPr>
              <a:t>Structure</a:t>
            </a:r>
            <a:endParaRPr lang="de-DE" sz="2800" b="1" u="sng" dirty="0">
              <a:latin typeface="Times" pitchFamily="2" charset="0"/>
              <a:cs typeface="Arial" panose="020B0604020202020204" pitchFamily="34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D89152E-3164-4710-B793-0E481CFE2CD9}"/>
              </a:ext>
            </a:extLst>
          </p:cNvPr>
          <p:cNvSpPr txBox="1"/>
          <p:nvPr/>
        </p:nvSpPr>
        <p:spPr>
          <a:xfrm>
            <a:off x="1383632" y="1937179"/>
            <a:ext cx="5486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Introduction</a:t>
            </a:r>
            <a:endParaRPr lang="de-DE" dirty="0">
              <a:latin typeface="Times" pitchFamily="2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CRISP-DM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Concept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of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the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problem</a:t>
            </a:r>
            <a:endParaRPr lang="de-DE" dirty="0">
              <a:latin typeface="Times" pitchFamily="2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Data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Preparation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Solution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approach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Implementation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steps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Conclusion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References </a:t>
            </a:r>
          </a:p>
          <a:p>
            <a:pPr marL="342900" indent="-342900">
              <a:buAutoNum type="arabicPeriod"/>
            </a:pPr>
            <a:endParaRPr lang="de-DE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1305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B7221E9E-1B0E-4690-AB66-2428FA7A3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096" y="-1"/>
            <a:ext cx="2476904" cy="66726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5AE4CB9-396C-4221-B8BE-934059DDC9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0106" y="1596090"/>
            <a:ext cx="2476904" cy="429012"/>
          </a:xfrm>
        </p:spPr>
        <p:txBody>
          <a:bodyPr>
            <a:noAutofit/>
          </a:bodyPr>
          <a:lstStyle/>
          <a:p>
            <a:r>
              <a:rPr lang="de-DE" sz="2800" b="1" u="sng" dirty="0" err="1">
                <a:latin typeface="Times" pitchFamily="2" charset="0"/>
                <a:cs typeface="Arial" panose="020B0604020202020204" pitchFamily="34" charset="0"/>
              </a:rPr>
              <a:t>Introduction</a:t>
            </a:r>
            <a:endParaRPr lang="de-DE" sz="2800" b="1" u="sng" dirty="0">
              <a:latin typeface="Times" pitchFamily="2" charset="0"/>
              <a:cs typeface="Arial" panose="020B0604020202020204" pitchFamily="34" charset="0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B2F4690-D9ED-42C5-8D52-F588C5EB2F75}"/>
              </a:ext>
            </a:extLst>
          </p:cNvPr>
          <p:cNvSpPr txBox="1"/>
          <p:nvPr/>
        </p:nvSpPr>
        <p:spPr>
          <a:xfrm>
            <a:off x="1021492" y="2529016"/>
            <a:ext cx="940761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Football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is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the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most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popular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sport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on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this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planet and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games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from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previous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seasons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</a:p>
          <a:p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   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are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compared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to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follow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the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development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</a:p>
          <a:p>
            <a:endParaRPr lang="de-DE" dirty="0">
              <a:latin typeface="Times" pitchFamily="2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Our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task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was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to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enable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useful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information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out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of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the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huge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amount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of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data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</a:p>
          <a:p>
            <a:pPr marL="285750" indent="-285750">
              <a:buFontTx/>
              <a:buChar char="-"/>
            </a:pPr>
            <a:endParaRPr lang="de-DE" dirty="0">
              <a:latin typeface="Times" pitchFamily="2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We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solved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this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task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through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following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the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CRISP-DM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process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. </a:t>
            </a:r>
          </a:p>
          <a:p>
            <a:endParaRPr lang="de-DE" dirty="0">
              <a:latin typeface="Times" pitchFamily="2" charset="0"/>
              <a:cs typeface="Arial" panose="020B0604020202020204" pitchFamily="34" charset="0"/>
            </a:endParaRPr>
          </a:p>
          <a:p>
            <a:endParaRPr lang="de-DE" dirty="0">
              <a:latin typeface="Times" pitchFamily="2" charset="0"/>
              <a:cs typeface="Arial" panose="020B0604020202020204" pitchFamily="34" charset="0"/>
            </a:endParaRPr>
          </a:p>
          <a:p>
            <a:endParaRPr lang="de-DE" dirty="0">
              <a:latin typeface="Times" pitchFamily="2" charset="0"/>
              <a:cs typeface="Arial" panose="020B0604020202020204" pitchFamily="34" charset="0"/>
            </a:endParaRPr>
          </a:p>
          <a:p>
            <a:endParaRPr lang="de-DE" dirty="0">
              <a:latin typeface="Times" pitchFamily="2" charset="0"/>
              <a:cs typeface="Arial" panose="020B0604020202020204" pitchFamily="34" charset="0"/>
            </a:endParaRPr>
          </a:p>
          <a:p>
            <a:endParaRPr lang="de-DE" dirty="0">
              <a:latin typeface="Times" pitchFamily="2" charset="0"/>
              <a:cs typeface="Arial" panose="020B0604020202020204" pitchFamily="34" charset="0"/>
            </a:endParaRPr>
          </a:p>
          <a:p>
            <a:endParaRPr lang="de-DE" dirty="0">
              <a:latin typeface="Times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486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B7221E9E-1B0E-4690-AB66-2428FA7A3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096" y="-1"/>
            <a:ext cx="2476904" cy="66726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5AE4CB9-396C-4221-B8BE-934059DDC9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6383" y="1508167"/>
            <a:ext cx="2476904" cy="429012"/>
          </a:xfrm>
        </p:spPr>
        <p:txBody>
          <a:bodyPr>
            <a:noAutofit/>
          </a:bodyPr>
          <a:lstStyle/>
          <a:p>
            <a:r>
              <a:rPr lang="de-DE" sz="2800" b="1" u="sng" dirty="0">
                <a:latin typeface="Times" pitchFamily="2" charset="0"/>
                <a:cs typeface="Arial" panose="020B0604020202020204" pitchFamily="34" charset="0"/>
              </a:rPr>
              <a:t>CRISP-DM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4A25E43-90E6-4CE8-8F86-73203B9788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947" y="882643"/>
            <a:ext cx="5082103" cy="5092713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31A11979-A8AE-4218-AAC9-CCA4F85F562F}"/>
              </a:ext>
            </a:extLst>
          </p:cNvPr>
          <p:cNvSpPr txBox="1"/>
          <p:nvPr/>
        </p:nvSpPr>
        <p:spPr>
          <a:xfrm>
            <a:off x="4687327" y="6087762"/>
            <a:ext cx="28173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Times" pitchFamily="2" charset="0"/>
                <a:cs typeface="Arial" panose="020B0604020202020204" pitchFamily="34" charset="0"/>
              </a:rPr>
              <a:t>Figure 1: Crisp-DM </a:t>
            </a:r>
            <a:r>
              <a:rPr lang="de-DE" sz="1400" dirty="0" err="1">
                <a:latin typeface="Times" pitchFamily="2" charset="0"/>
                <a:cs typeface="Arial" panose="020B0604020202020204" pitchFamily="34" charset="0"/>
              </a:rPr>
              <a:t>model</a:t>
            </a:r>
            <a:endParaRPr lang="de-DE" sz="1400" dirty="0">
              <a:latin typeface="Times" pitchFamily="2" charset="0"/>
              <a:cs typeface="Arial" panose="020B0604020202020204" pitchFamily="34" charset="0"/>
            </a:endParaRPr>
          </a:p>
          <a:p>
            <a:r>
              <a:rPr lang="de-DE" sz="1100" dirty="0">
                <a:latin typeface="Times" pitchFamily="2" charset="0"/>
                <a:cs typeface="Arial" panose="020B0604020202020204" pitchFamily="34" charset="0"/>
              </a:rPr>
              <a:t>https://statistik-dresden.de/archives/1128</a:t>
            </a:r>
          </a:p>
        </p:txBody>
      </p:sp>
    </p:spTree>
    <p:extLst>
      <p:ext uri="{BB962C8B-B14F-4D97-AF65-F5344CB8AC3E}">
        <p14:creationId xmlns:p14="http://schemas.microsoft.com/office/powerpoint/2010/main" val="286371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B7221E9E-1B0E-4690-AB66-2428FA7A3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096" y="-1"/>
            <a:ext cx="2476904" cy="66726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5AE4CB9-396C-4221-B8BE-934059DDC9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650631" y="942587"/>
            <a:ext cx="5936795" cy="569689"/>
          </a:xfrm>
        </p:spPr>
        <p:txBody>
          <a:bodyPr>
            <a:noAutofit/>
          </a:bodyPr>
          <a:lstStyle/>
          <a:p>
            <a:r>
              <a:rPr lang="de-DE" sz="2400" b="1" dirty="0">
                <a:latin typeface="Times" pitchFamily="2" charset="0"/>
                <a:cs typeface="Arial" panose="020B0604020202020204" pitchFamily="34" charset="0"/>
              </a:rPr>
              <a:t>Business Understanding Phase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ACAD11C-BB60-4978-9D9F-53388F62B2E2}"/>
              </a:ext>
            </a:extLst>
          </p:cNvPr>
          <p:cNvSpPr txBox="1"/>
          <p:nvPr/>
        </p:nvSpPr>
        <p:spPr>
          <a:xfrm>
            <a:off x="1021492" y="2636108"/>
            <a:ext cx="62113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latin typeface="Times" pitchFamily="2" charset="0"/>
              </a:rPr>
              <a:t>Our</a:t>
            </a:r>
            <a:r>
              <a:rPr lang="de-DE" dirty="0">
                <a:latin typeface="Times" pitchFamily="2" charset="0"/>
              </a:rPr>
              <a:t> </a:t>
            </a:r>
            <a:r>
              <a:rPr lang="de-DE" dirty="0" err="1">
                <a:latin typeface="Times" pitchFamily="2" charset="0"/>
              </a:rPr>
              <a:t>topic</a:t>
            </a:r>
            <a:r>
              <a:rPr lang="de-DE" dirty="0">
                <a:latin typeface="Times" pitchFamily="2" charset="0"/>
              </a:rPr>
              <a:t>: Soccer statistics about </a:t>
            </a:r>
            <a:r>
              <a:rPr lang="de-DE" dirty="0" err="1">
                <a:latin typeface="Times" pitchFamily="2" charset="0"/>
              </a:rPr>
              <a:t>the</a:t>
            </a:r>
            <a:r>
              <a:rPr lang="de-DE" dirty="0">
                <a:latin typeface="Times" pitchFamily="2" charset="0"/>
              </a:rPr>
              <a:t> Bundesliga in Germany</a:t>
            </a:r>
          </a:p>
          <a:p>
            <a:endParaRPr lang="de-DE" dirty="0">
              <a:latin typeface="Times" pitchFamily="2" charset="0"/>
            </a:endParaRPr>
          </a:p>
          <a:p>
            <a:r>
              <a:rPr lang="de-DE" dirty="0" err="1">
                <a:latin typeface="Times" pitchFamily="2" charset="0"/>
              </a:rPr>
              <a:t>Our</a:t>
            </a:r>
            <a:r>
              <a:rPr lang="de-DE" dirty="0">
                <a:latin typeface="Times" pitchFamily="2" charset="0"/>
              </a:rPr>
              <a:t> </a:t>
            </a:r>
            <a:r>
              <a:rPr lang="de-DE" dirty="0" err="1">
                <a:latin typeface="Times" pitchFamily="2" charset="0"/>
              </a:rPr>
              <a:t>goal</a:t>
            </a:r>
            <a:r>
              <a:rPr lang="de-DE" dirty="0">
                <a:latin typeface="Times" pitchFamily="2" charset="0"/>
              </a:rPr>
              <a:t>: </a:t>
            </a:r>
            <a:r>
              <a:rPr lang="de-DE" dirty="0" err="1">
                <a:latin typeface="Times" pitchFamily="2" charset="0"/>
              </a:rPr>
              <a:t>Understand</a:t>
            </a:r>
            <a:r>
              <a:rPr lang="de-DE" dirty="0">
                <a:latin typeface="Times" pitchFamily="2" charset="0"/>
              </a:rPr>
              <a:t> </a:t>
            </a:r>
            <a:r>
              <a:rPr lang="de-DE" dirty="0" err="1">
                <a:latin typeface="Times" pitchFamily="2" charset="0"/>
              </a:rPr>
              <a:t>the</a:t>
            </a:r>
            <a:r>
              <a:rPr lang="de-DE" dirty="0">
                <a:latin typeface="Times" pitchFamily="2" charset="0"/>
              </a:rPr>
              <a:t> Performance </a:t>
            </a:r>
            <a:r>
              <a:rPr lang="de-DE" dirty="0" err="1">
                <a:latin typeface="Times" pitchFamily="2" charset="0"/>
              </a:rPr>
              <a:t>development</a:t>
            </a:r>
            <a:r>
              <a:rPr lang="de-DE" dirty="0">
                <a:latin typeface="Times" pitchFamily="2" charset="0"/>
              </a:rPr>
              <a:t> </a:t>
            </a:r>
            <a:r>
              <a:rPr lang="de-DE" dirty="0" err="1">
                <a:latin typeface="Times" pitchFamily="2" charset="0"/>
              </a:rPr>
              <a:t>of</a:t>
            </a:r>
            <a:r>
              <a:rPr lang="de-DE" dirty="0">
                <a:latin typeface="Times" pitchFamily="2" charset="0"/>
              </a:rPr>
              <a:t> a </a:t>
            </a:r>
            <a:r>
              <a:rPr lang="de-DE" dirty="0" err="1">
                <a:latin typeface="Times" pitchFamily="2" charset="0"/>
              </a:rPr>
              <a:t>team</a:t>
            </a:r>
            <a:r>
              <a:rPr lang="de-DE" dirty="0">
                <a:latin typeface="Times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59247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B7221E9E-1B0E-4690-AB66-2428FA7A3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096" y="-1"/>
            <a:ext cx="2476904" cy="66726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5AE4CB9-396C-4221-B8BE-934059DDC9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046849"/>
            <a:ext cx="5936795" cy="429012"/>
          </a:xfrm>
        </p:spPr>
        <p:txBody>
          <a:bodyPr>
            <a:noAutofit/>
          </a:bodyPr>
          <a:lstStyle/>
          <a:p>
            <a:r>
              <a:rPr lang="de-DE" sz="2400" b="1">
                <a:latin typeface="Times" pitchFamily="2" charset="0"/>
                <a:cs typeface="Arial" panose="020B0604020202020204" pitchFamily="34" charset="0"/>
              </a:rPr>
              <a:t>Data Understanding Phase</a:t>
            </a:r>
            <a:endParaRPr lang="de-DE" sz="2400" b="1" dirty="0">
              <a:latin typeface="Times" pitchFamily="2" charset="0"/>
              <a:cs typeface="Arial" panose="020B0604020202020204" pitchFamily="34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ACAD11C-BB60-4978-9D9F-53388F62B2E2}"/>
              </a:ext>
            </a:extLst>
          </p:cNvPr>
          <p:cNvSpPr txBox="1"/>
          <p:nvPr/>
        </p:nvSpPr>
        <p:spPr>
          <a:xfrm>
            <a:off x="947352" y="1869989"/>
            <a:ext cx="948998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latin typeface="Times" pitchFamily="2" charset="0"/>
                <a:cs typeface="Arial" panose="020B0604020202020204" pitchFamily="34" charset="0"/>
              </a:rPr>
              <a:t>Source</a:t>
            </a:r>
          </a:p>
          <a:p>
            <a:pPr>
              <a:lnSpc>
                <a:spcPct val="150000"/>
              </a:lnSpc>
            </a:pP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Open Data: http://www.football-data.co.uk/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Contains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data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for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last 10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seasons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of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German Bundesliga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including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current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season</a:t>
            </a:r>
            <a:endParaRPr lang="de-DE" dirty="0">
              <a:latin typeface="Times" pitchFamily="2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Contains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various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statistical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data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Each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season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in a separate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file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latin typeface="Times" pitchFamily="2" charset="0"/>
              <a:cs typeface="Arial" panose="020B0604020202020204" pitchFamily="34" charset="0"/>
            </a:endParaRPr>
          </a:p>
          <a:p>
            <a:endParaRPr lang="de-DE" dirty="0">
              <a:latin typeface="Times" pitchFamily="2" charset="0"/>
              <a:cs typeface="Arial" panose="020B0604020202020204" pitchFamily="34" charset="0"/>
            </a:endParaRPr>
          </a:p>
          <a:p>
            <a:endParaRPr lang="de-DE" dirty="0">
              <a:latin typeface="Times" pitchFamily="2" charset="0"/>
              <a:cs typeface="Arial" panose="020B0604020202020204" pitchFamily="34" charset="0"/>
            </a:endParaRPr>
          </a:p>
          <a:p>
            <a:endParaRPr lang="de-DE" dirty="0">
              <a:latin typeface="Times" pitchFamily="2" charset="0"/>
              <a:cs typeface="Arial" panose="020B0604020202020204" pitchFamily="34" charset="0"/>
            </a:endParaRPr>
          </a:p>
          <a:p>
            <a:r>
              <a:rPr lang="de-DE" dirty="0">
                <a:latin typeface="Times" pitchFamily="2" charset="0"/>
                <a:cs typeface="Arial" panose="020B0604020202020204" pitchFamily="34" charset="0"/>
              </a:rPr>
              <a:t>					</a:t>
            </a:r>
            <a:r>
              <a:rPr lang="de-DE" dirty="0">
                <a:latin typeface="Times" pitchFamily="2" charset="0"/>
                <a:cs typeface="Arial" panose="020B0604020202020204" pitchFamily="34" charset="0"/>
                <a:sym typeface="Wingdings" panose="05000000000000000000" pitchFamily="2" charset="2"/>
              </a:rPr>
              <a:t>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row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data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>
                <a:latin typeface="Times" pitchFamily="2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endParaRPr lang="de-DE" dirty="0">
              <a:latin typeface="Times" pitchFamily="2" charset="0"/>
              <a:cs typeface="Arial" panose="020B0604020202020204" pitchFamily="34" charset="0"/>
            </a:endParaRPr>
          </a:p>
        </p:txBody>
      </p:sp>
      <p:pic>
        <p:nvPicPr>
          <p:cNvPr id="3" name="Grafik 2" descr="Ein Bild, das Screenshot, Wasser, groß, Personen enthält.&#10;&#10;Automatisch generierte Beschreibung">
            <a:extLst>
              <a:ext uri="{FF2B5EF4-FFF2-40B4-BE49-F238E27FC236}">
                <a16:creationId xmlns:a16="http://schemas.microsoft.com/office/drawing/2014/main" id="{D0DDA3DA-B30C-4F03-B5D6-005BB49117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3968" y="3113904"/>
            <a:ext cx="4885036" cy="3635384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471F809F-894C-434A-B628-FF0CB4E5BA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997" y="3838832"/>
            <a:ext cx="5379308" cy="2920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201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B7221E9E-1B0E-4690-AB66-2428FA7A35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096" y="-1"/>
            <a:ext cx="2476904" cy="66726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DACAD11C-BB60-4978-9D9F-53388F62B2E2}"/>
              </a:ext>
            </a:extLst>
          </p:cNvPr>
          <p:cNvSpPr txBox="1"/>
          <p:nvPr/>
        </p:nvSpPr>
        <p:spPr>
          <a:xfrm>
            <a:off x="848498" y="1013254"/>
            <a:ext cx="9489989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u="sng" dirty="0" err="1">
                <a:cs typeface="Arial" panose="020B0604020202020204" pitchFamily="34" charset="0"/>
              </a:rPr>
              <a:t>Necessary</a:t>
            </a:r>
            <a:r>
              <a:rPr lang="de-DE" sz="2800" u="sng" dirty="0">
                <a:cs typeface="Arial" panose="020B0604020202020204" pitchFamily="34" charset="0"/>
              </a:rPr>
              <a:t> </a:t>
            </a:r>
            <a:r>
              <a:rPr lang="de-DE" sz="2800" u="sng" dirty="0" err="1">
                <a:cs typeface="Arial" panose="020B0604020202020204" pitchFamily="34" charset="0"/>
              </a:rPr>
              <a:t>tools</a:t>
            </a:r>
            <a:r>
              <a:rPr lang="de-DE" sz="2800" u="sng" dirty="0">
                <a:cs typeface="Arial" panose="020B0604020202020204" pitchFamily="34" charset="0"/>
              </a:rPr>
              <a:t>: </a:t>
            </a:r>
          </a:p>
          <a:p>
            <a:endParaRPr lang="de-DE" sz="2800" dirty="0"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>
                <a:cs typeface="Arial" panose="020B0604020202020204" pitchFamily="34" charset="0"/>
                <a:sym typeface="Wingdings" panose="05000000000000000000" pitchFamily="2" charset="2"/>
              </a:rPr>
              <a:t>Latex  perform </a:t>
            </a:r>
            <a:r>
              <a:rPr lang="de-DE" dirty="0" err="1">
                <a:cs typeface="Arial" panose="020B0604020202020204" pitchFamily="34" charset="0"/>
                <a:sym typeface="Wingdings" panose="05000000000000000000" pitchFamily="2" charset="2"/>
              </a:rPr>
              <a:t>analytic</a:t>
            </a:r>
            <a:r>
              <a:rPr lang="de-DE" dirty="0"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dirty="0" err="1">
                <a:cs typeface="Arial" panose="020B0604020202020204" pitchFamily="34" charset="0"/>
                <a:sym typeface="Wingdings" panose="05000000000000000000" pitchFamily="2" charset="2"/>
              </a:rPr>
              <a:t>report</a:t>
            </a:r>
            <a:r>
              <a:rPr lang="de-DE" dirty="0"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>
                <a:cs typeface="Arial" panose="020B0604020202020204" pitchFamily="34" charset="0"/>
                <a:sym typeface="Wingdings" panose="05000000000000000000" pitchFamily="2" charset="2"/>
              </a:rPr>
              <a:t>Microsoft Excel  </a:t>
            </a:r>
            <a:r>
              <a:rPr lang="de-DE" dirty="0" err="1">
                <a:cs typeface="Arial" panose="020B0604020202020204" pitchFamily="34" charset="0"/>
                <a:sym typeface="Wingdings" panose="05000000000000000000" pitchFamily="2" charset="2"/>
              </a:rPr>
              <a:t>convert</a:t>
            </a:r>
            <a:r>
              <a:rPr lang="de-DE" dirty="0"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dirty="0" err="1">
                <a:cs typeface="Arial" panose="020B0604020202020204" pitchFamily="34" charset="0"/>
                <a:sym typeface="Wingdings" panose="05000000000000000000" pitchFamily="2" charset="2"/>
              </a:rPr>
              <a:t>to</a:t>
            </a:r>
            <a:r>
              <a:rPr lang="de-DE" dirty="0">
                <a:cs typeface="Arial" panose="020B0604020202020204" pitchFamily="34" charset="0"/>
                <a:sym typeface="Wingdings" panose="05000000000000000000" pitchFamily="2" charset="2"/>
              </a:rPr>
              <a:t> CSV-files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 err="1">
                <a:cs typeface="Arial" panose="020B0604020202020204" pitchFamily="34" charset="0"/>
                <a:sym typeface="Wingdings" panose="05000000000000000000" pitchFamily="2" charset="2"/>
              </a:rPr>
              <a:t>PhpMyAdmin</a:t>
            </a:r>
            <a:r>
              <a:rPr lang="de-DE" dirty="0">
                <a:cs typeface="Arial" panose="020B0604020202020204" pitchFamily="34" charset="0"/>
                <a:sym typeface="Wingdings" panose="05000000000000000000" pitchFamily="2" charset="2"/>
              </a:rPr>
              <a:t>  </a:t>
            </a:r>
            <a:r>
              <a:rPr lang="de-DE" dirty="0" err="1">
                <a:cs typeface="Arial" panose="020B0604020202020204" pitchFamily="34" charset="0"/>
                <a:sym typeface="Wingdings" panose="05000000000000000000" pitchFamily="2" charset="2"/>
              </a:rPr>
              <a:t>build</a:t>
            </a:r>
            <a:r>
              <a:rPr lang="de-DE" dirty="0"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dirty="0" err="1">
                <a:cs typeface="Arial" panose="020B0604020202020204" pitchFamily="34" charset="0"/>
                <a:sym typeface="Wingdings" panose="05000000000000000000" pitchFamily="2" charset="2"/>
              </a:rPr>
              <a:t>new</a:t>
            </a:r>
            <a:r>
              <a:rPr lang="de-DE" dirty="0"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dirty="0" err="1">
                <a:cs typeface="Arial" panose="020B0604020202020204" pitchFamily="34" charset="0"/>
                <a:sym typeface="Wingdings" panose="05000000000000000000" pitchFamily="2" charset="2"/>
              </a:rPr>
              <a:t>database</a:t>
            </a:r>
            <a:r>
              <a:rPr lang="de-DE" dirty="0">
                <a:cs typeface="Arial" panose="020B0604020202020204" pitchFamily="34" charset="0"/>
                <a:sym typeface="Wingdings" panose="05000000000000000000" pitchFamily="2" charset="2"/>
              </a:rPr>
              <a:t> 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>
                <a:cs typeface="Arial" panose="020B0604020202020204" pitchFamily="34" charset="0"/>
                <a:sym typeface="Wingdings" panose="05000000000000000000" pitchFamily="2" charset="2"/>
              </a:rPr>
              <a:t>MySQL </a:t>
            </a:r>
            <a:r>
              <a:rPr lang="de-DE" dirty="0" err="1">
                <a:cs typeface="Arial" panose="020B0604020202020204" pitchFamily="34" charset="0"/>
                <a:sym typeface="Wingdings" panose="05000000000000000000" pitchFamily="2" charset="2"/>
              </a:rPr>
              <a:t>Workbench</a:t>
            </a:r>
            <a:r>
              <a:rPr lang="de-DE" dirty="0">
                <a:cs typeface="Arial" panose="020B0604020202020204" pitchFamily="34" charset="0"/>
                <a:sym typeface="Wingdings" panose="05000000000000000000" pitchFamily="2" charset="2"/>
              </a:rPr>
              <a:t>  design and </a:t>
            </a:r>
            <a:r>
              <a:rPr lang="de-DE" dirty="0" err="1">
                <a:cs typeface="Arial" panose="020B0604020202020204" pitchFamily="34" charset="0"/>
                <a:sym typeface="Wingdings" panose="05000000000000000000" pitchFamily="2" charset="2"/>
              </a:rPr>
              <a:t>build</a:t>
            </a:r>
            <a:r>
              <a:rPr lang="de-DE" dirty="0">
                <a:cs typeface="Arial" panose="020B0604020202020204" pitchFamily="34" charset="0"/>
                <a:sym typeface="Wingdings" panose="05000000000000000000" pitchFamily="2" charset="2"/>
              </a:rPr>
              <a:t> DWH/ DM</a:t>
            </a:r>
            <a:endParaRPr lang="de-DE" dirty="0">
              <a:cs typeface="Arial" panose="020B0604020202020204" pitchFamily="34" charset="0"/>
            </a:endParaRPr>
          </a:p>
          <a:p>
            <a:endParaRPr lang="de-DE" dirty="0">
              <a:cs typeface="Arial" panose="020B0604020202020204" pitchFamily="34" charset="0"/>
            </a:endParaRPr>
          </a:p>
          <a:p>
            <a:endParaRPr lang="de-DE" dirty="0">
              <a:cs typeface="Arial" panose="020B0604020202020204" pitchFamily="34" charset="0"/>
            </a:endParaRPr>
          </a:p>
          <a:p>
            <a:endParaRPr lang="de-DE" dirty="0">
              <a:cs typeface="Arial" panose="020B0604020202020204" pitchFamily="34" charset="0"/>
            </a:endParaRPr>
          </a:p>
          <a:p>
            <a:endParaRPr lang="de-DE" dirty="0">
              <a:cs typeface="Arial" panose="020B0604020202020204" pitchFamily="34" charset="0"/>
            </a:endParaRPr>
          </a:p>
          <a:p>
            <a:endParaRPr lang="de-DE" dirty="0">
              <a:cs typeface="Arial" panose="020B0604020202020204" pitchFamily="34" charset="0"/>
            </a:endParaRPr>
          </a:p>
          <a:p>
            <a:endParaRPr lang="de-DE" dirty="0">
              <a:cs typeface="Arial" panose="020B0604020202020204" pitchFamily="34" charset="0"/>
            </a:endParaRPr>
          </a:p>
          <a:p>
            <a:r>
              <a:rPr lang="de-DE" dirty="0">
                <a:cs typeface="Arial" panose="020B0604020202020204" pitchFamily="34" charset="0"/>
              </a:rPr>
              <a:t>				</a:t>
            </a:r>
          </a:p>
        </p:txBody>
      </p:sp>
    </p:spTree>
    <p:extLst>
      <p:ext uri="{BB962C8B-B14F-4D97-AF65-F5344CB8AC3E}">
        <p14:creationId xmlns:p14="http://schemas.microsoft.com/office/powerpoint/2010/main" val="3902540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AD53FF-F670-F146-9BD5-ACB5399AC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dirty="0" err="1">
                <a:latin typeface="+mn-lt"/>
              </a:rPr>
              <a:t>GitHub</a:t>
            </a:r>
            <a:endParaRPr lang="de-DE" u="sng" dirty="0">
              <a:latin typeface="+mn-lt"/>
            </a:endParaRP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DE24E298-7988-0E4D-8CCC-313798DF44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63" t="11606" r="12090" b="11012"/>
          <a:stretch/>
        </p:blipFill>
        <p:spPr>
          <a:xfrm>
            <a:off x="5947724" y="2850015"/>
            <a:ext cx="4838810" cy="2709334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1952623C-68F9-AF41-8FC9-9C2266728A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865" y="2890385"/>
            <a:ext cx="3055602" cy="1077229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C5057A8D-C290-C441-B71E-5DC9E2C68261}"/>
              </a:ext>
            </a:extLst>
          </p:cNvPr>
          <p:cNvSpPr txBox="1"/>
          <p:nvPr/>
        </p:nvSpPr>
        <p:spPr>
          <a:xfrm>
            <a:off x="1651865" y="1793467"/>
            <a:ext cx="94899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Source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code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management</a:t>
            </a:r>
            <a:endParaRPr lang="de-DE" dirty="0">
              <a:latin typeface="Times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Repository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Work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efficently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in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our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team</a:t>
            </a:r>
            <a:endParaRPr lang="de-DE" dirty="0">
              <a:latin typeface="Times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2025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B7221E9E-1B0E-4690-AB66-2428FA7A35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096" y="-1"/>
            <a:ext cx="2476904" cy="66726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5AE4CB9-396C-4221-B8BE-934059DDC9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659027" y="1046849"/>
            <a:ext cx="5936795" cy="429012"/>
          </a:xfrm>
        </p:spPr>
        <p:txBody>
          <a:bodyPr>
            <a:noAutofit/>
          </a:bodyPr>
          <a:lstStyle/>
          <a:p>
            <a:r>
              <a:rPr lang="de-DE" sz="2400" b="1" dirty="0">
                <a:latin typeface="Times" pitchFamily="2" charset="0"/>
                <a:cs typeface="Arial" panose="020B0604020202020204" pitchFamily="34" charset="0"/>
              </a:rPr>
              <a:t>Data </a:t>
            </a:r>
            <a:r>
              <a:rPr lang="de-DE" sz="2400" b="1" dirty="0" err="1">
                <a:latin typeface="Times" pitchFamily="2" charset="0"/>
                <a:cs typeface="Arial" panose="020B0604020202020204" pitchFamily="34" charset="0"/>
              </a:rPr>
              <a:t>Preparation</a:t>
            </a:r>
            <a:r>
              <a:rPr lang="de-DE" sz="2400" b="1" dirty="0">
                <a:latin typeface="Times" pitchFamily="2" charset="0"/>
                <a:cs typeface="Arial" panose="020B0604020202020204" pitchFamily="34" charset="0"/>
              </a:rPr>
              <a:t> Phase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ACAD11C-BB60-4978-9D9F-53388F62B2E2}"/>
              </a:ext>
            </a:extLst>
          </p:cNvPr>
          <p:cNvSpPr txBox="1"/>
          <p:nvPr/>
        </p:nvSpPr>
        <p:spPr>
          <a:xfrm>
            <a:off x="901128" y="1953283"/>
            <a:ext cx="94899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Data 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Preparation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Cleansing</a:t>
            </a:r>
            <a:endParaRPr lang="de-DE" dirty="0">
              <a:latin typeface="Times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Compress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 CSV in ZIP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Upload all Seasons (</a:t>
            </a:r>
            <a:r>
              <a:rPr lang="de-DE" dirty="0" err="1">
                <a:latin typeface="Times" pitchFamily="2" charset="0"/>
                <a:cs typeface="Arial" panose="020B0604020202020204" pitchFamily="34" charset="0"/>
              </a:rPr>
              <a:t>csv.zip</a:t>
            </a:r>
            <a:r>
              <a:rPr lang="de-DE" dirty="0">
                <a:latin typeface="Times" pitchFamily="2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C039438-7CCF-4504-8EF3-C604413116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6656" y="1693763"/>
            <a:ext cx="8012349" cy="5007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7137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Blau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Arial-Times New Roman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178B2DAB-5DDE-4060-A857-D2E1CDA9250F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595</Words>
  <Application>Microsoft Macintosh PowerPoint</Application>
  <PresentationFormat>Breitbild</PresentationFormat>
  <Paragraphs>94</Paragraphs>
  <Slides>14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2" baseType="lpstr">
      <vt:lpstr>Arial</vt:lpstr>
      <vt:lpstr>Calibri</vt:lpstr>
      <vt:lpstr>MS Shell Dlg 2</vt:lpstr>
      <vt:lpstr>Times</vt:lpstr>
      <vt:lpstr>Times New Roman</vt:lpstr>
      <vt:lpstr>Wingdings</vt:lpstr>
      <vt:lpstr>Wingdings 3</vt:lpstr>
      <vt:lpstr>Madison</vt:lpstr>
      <vt:lpstr>Data Warehousing Laboratory Project  following the CRISP-DM through the example  of soccer statistics</vt:lpstr>
      <vt:lpstr>Structure</vt:lpstr>
      <vt:lpstr>Introduction</vt:lpstr>
      <vt:lpstr>CRISP-DM</vt:lpstr>
      <vt:lpstr>Business Understanding Phase</vt:lpstr>
      <vt:lpstr>Data Understanding Phase</vt:lpstr>
      <vt:lpstr>PowerPoint-Präsentation</vt:lpstr>
      <vt:lpstr>GitHub</vt:lpstr>
      <vt:lpstr>Data Preparation Phase</vt:lpstr>
      <vt:lpstr>Star Schema</vt:lpstr>
      <vt:lpstr>Data Mart</vt:lpstr>
      <vt:lpstr>Bayern Munich</vt:lpstr>
      <vt:lpstr>Conclusion</vt:lpstr>
      <vt:lpstr>Thank you...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Warehousing Laboratory Project  following the CRISP-DM through the example  of soccer statistics</dc:title>
  <dc:creator>Microsoft Office User</dc:creator>
  <cp:lastModifiedBy>Microsoft Office User</cp:lastModifiedBy>
  <cp:revision>3</cp:revision>
  <dcterms:created xsi:type="dcterms:W3CDTF">2020-01-16T12:55:12Z</dcterms:created>
  <dcterms:modified xsi:type="dcterms:W3CDTF">2020-01-16T13:03:44Z</dcterms:modified>
</cp:coreProperties>
</file>