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03F3-B4D9-7830-1E80-5E37A78D6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CB4FE-BDEF-DDF6-F810-88BEF23EF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87A2-D70F-E6E4-E708-D15AD497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B408-D31F-2F15-D968-7B648D6B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519A-1CE4-FDAD-7CB1-B9C38929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B69F-F793-9EB2-D269-E12A9CF6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2B8CA-85C9-BDD6-EE12-2186DE10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52E5-C1F2-1051-DEDE-E19EC80F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82E1-1ED0-8F5F-6EA5-A078B95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A8B2-2F00-281C-1B91-D80E842B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65210-00FA-18D9-2726-53339D800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98D00-D1E6-5E30-8C36-8EDED93FB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384A-8947-8817-1647-250B5533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71E0-6C43-5154-C7A9-095FA1C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040A-DD52-936F-22C6-866214DD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AB35-F4C1-3AE1-B4BC-E675BE3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BE1F-5DA6-0A20-C5E9-0D6B6E9E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0306-2012-B2A6-46B7-5A9943CF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7496-0FE5-8FCD-A997-FBA76934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A6D4-8F83-F079-19C2-AC03417A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8581-1E47-78CF-7264-FDB2E91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D106E-4109-E659-BCE3-99825FFF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5032-1C9C-AF1C-2219-2DE766A2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A96D-2371-4B89-3EFC-7CBB8BEB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C5525-C05E-8588-1171-FBE1E8AE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08C-E902-E457-3F55-33F0BD6B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6138-64F5-0E5C-FD0A-AECAAC7EC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2998-FA7A-C333-1B32-FDD75E1EB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44E0-A460-C460-545D-FCF10F5D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7408A-8B22-232E-831F-D4DD15E7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52DD6-DFEB-0C57-4D66-412AED82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AC81-651E-F1C1-B99B-A5854869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C88BE-CE8E-B4B4-D8B9-9D8533FA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7C94-CD58-DC87-79C7-9D8FE842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4CAD7-456B-D851-10D1-87F226082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CCD4B-570C-B554-1784-84C3EF48C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9128-E9B8-5E6C-1BBC-1A344974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2642E-6F60-0EBC-17F0-44D87AAE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5443A-AB01-20C6-8838-58F95601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A21F-251D-C257-BE2C-4542FEB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8A87F-C800-BC46-741E-5DD4F22B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243E6-7928-800E-CDDA-94BD4B42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07D82-1636-D47B-97D9-D0400140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2C90C-ABCF-C436-0506-F336E4B7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E1457-BEED-BAC7-3079-E7E1AC2D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C6D1A-F0C1-DC2D-50BE-E62905A2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7CE5-4BED-958F-8739-A74C2C5B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671B-9995-3012-A3AD-16396B38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C7475-1FB0-6A19-A342-B8A0D169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B388A-DFDD-DE1D-BDFE-F45B7BD7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023F-0750-2CB6-E30B-5C01C95A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8189-6836-1A3C-DBF3-F128E687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5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1933-5E46-BD63-4AF7-B9A84E26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7E4A1-069C-32E5-229D-82D15192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B3D28-A811-E1BB-7B82-D59E72852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1377-D12B-DAAC-8167-239A897F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033D6-2C39-BA46-1FD9-CF193C54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F95B-F3A9-F739-A66E-F8C6F45E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9625-4A3B-EE7E-0896-17D747A3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E51B-1CB2-F06A-30CE-FC2B1C9C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E3B4-283F-47D1-C17C-D23486F0F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69EB-75C9-482F-9F01-0B9A81D31CB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4890-3C8A-60D4-64A9-2B43E41F7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4B16A-DE4B-B343-87AB-101764F0E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526-E3BE-4869-BDCE-0E279205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DCD-83EC-46C1-B595-3DE54FA6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36" y="1131682"/>
            <a:ext cx="10052364" cy="319309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epres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ntational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tate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</a:t>
            </a: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ransfer</a:t>
            </a:r>
            <a:br>
              <a:rPr lang="hu-HU" b="1" dirty="0">
                <a:solidFill>
                  <a:srgbClr val="666666"/>
                </a:solidFill>
                <a:latin typeface="Roboto" panose="02000000000000000000" pitchFamily="2" charset="0"/>
              </a:rPr>
            </a:br>
            <a:r>
              <a:rPr lang="hu-HU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alapok</a:t>
            </a:r>
            <a:br>
              <a:rPr lang="hu-HU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</a:br>
            <a:br>
              <a:rPr lang="hu-HU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</a:br>
            <a:r>
              <a:rPr lang="hu-H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D1448-3111-2FE6-AF4A-0C98600A2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hu-HU" dirty="0"/>
              <a:t>Vastag Atila</a:t>
            </a:r>
          </a:p>
          <a:p>
            <a:pPr algn="r"/>
            <a:r>
              <a:rPr lang="hu-HU" dirty="0"/>
              <a:t>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42195-862A-3255-DA10-BEE1E848DD27}"/>
              </a:ext>
            </a:extLst>
          </p:cNvPr>
          <p:cNvSpPr txBox="1"/>
          <p:nvPr/>
        </p:nvSpPr>
        <p:spPr>
          <a:xfrm>
            <a:off x="549998" y="437510"/>
            <a:ext cx="11029383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 err="1">
                <a:solidFill>
                  <a:srgbClr val="242424"/>
                </a:solidFill>
                <a:effectLst/>
              </a:rPr>
              <a:t>Egy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 REST 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típusú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architektúra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kliensekből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és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szerver</a:t>
            </a:r>
            <a:r>
              <a:rPr lang="hu-HU" sz="2400" dirty="0">
                <a:solidFill>
                  <a:srgbClr val="242424"/>
                </a:solidFill>
              </a:rPr>
              <a:t>(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ek</a:t>
            </a:r>
            <a:r>
              <a:rPr lang="hu-HU" sz="2400" dirty="0">
                <a:solidFill>
                  <a:srgbClr val="242424"/>
                </a:solidFill>
              </a:rPr>
              <a:t>)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ből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42424"/>
                </a:solidFill>
                <a:effectLst/>
              </a:rPr>
              <a:t>áll</a:t>
            </a:r>
            <a:r>
              <a:rPr lang="en-US" sz="2400" b="0" i="0" dirty="0">
                <a:solidFill>
                  <a:srgbClr val="242424"/>
                </a:solidFill>
                <a:effectLst/>
              </a:rPr>
              <a:t>. </a:t>
            </a:r>
            <a:endParaRPr lang="hu-HU" sz="2400" b="0" i="0" dirty="0">
              <a:solidFill>
                <a:srgbClr val="242424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hu-HU" sz="2400" b="0" i="0" dirty="0">
              <a:solidFill>
                <a:srgbClr val="242424"/>
              </a:solidFill>
              <a:effectLst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hu-HU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kliens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kérést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küld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szervernek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 Az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ügyfél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követi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A</a:t>
            </a:r>
            <a:r>
              <a:rPr lang="hu-HU" sz="2400" b="0" i="0" dirty="0">
                <a:solidFill>
                  <a:srgbClr val="222222"/>
                </a:solidFill>
                <a:effectLst/>
              </a:rPr>
              <a:t>pplication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P</a:t>
            </a:r>
            <a:r>
              <a:rPr lang="hu-HU" sz="2400" b="0" i="0" dirty="0">
                <a:solidFill>
                  <a:srgbClr val="222222"/>
                </a:solidFill>
                <a:effectLst/>
              </a:rPr>
              <a:t>rograming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I</a:t>
            </a:r>
            <a:r>
              <a:rPr lang="hu-HU" sz="2400" b="0" i="0" dirty="0">
                <a:solidFill>
                  <a:srgbClr val="222222"/>
                </a:solidFill>
                <a:effectLst/>
              </a:rPr>
              <a:t>nterface (</a:t>
            </a:r>
            <a:r>
              <a:rPr lang="hu-HU" sz="2400" b="1" i="0" dirty="0">
                <a:solidFill>
                  <a:srgbClr val="222222"/>
                </a:solidFill>
                <a:effectLst/>
              </a:rPr>
              <a:t>API</a:t>
            </a:r>
            <a:r>
              <a:rPr lang="hu-HU" sz="2400" b="0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dokumentációját</a:t>
            </a:r>
            <a:r>
              <a:rPr lang="hu-HU" sz="2400" b="0" i="0" dirty="0">
                <a:solidFill>
                  <a:srgbClr val="222222"/>
                </a:solidFill>
                <a:effectLst/>
              </a:rPr>
              <a:t> (</a:t>
            </a:r>
            <a:r>
              <a:rPr lang="hu-HU" sz="2400" b="0" i="1" dirty="0">
                <a:solidFill>
                  <a:srgbClr val="222222"/>
                </a:solidFill>
                <a:effectLst/>
              </a:rPr>
              <a:t>swagger documentation</a:t>
            </a:r>
            <a:r>
              <a:rPr lang="hu-HU" sz="2400" b="0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hogy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kérést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szerver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számára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érthető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módon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formázza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hu-HU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szerver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hitelesíti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ügyfelet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és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megerősíti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hogy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ügyfélnek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jogában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áll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kérést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benyújtani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hu-HU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szerver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megkapja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kérést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és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belsőleg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feldolgozza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hu-HU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szerver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választ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küld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kliensnek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.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válasz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olyan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információkat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tartalmaz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amelyek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közlik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ügyféllel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hogy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kérés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sikeres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volt-e. A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válasz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tartalmazza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az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ügyfél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által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kért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információkat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31841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42195-862A-3255-DA10-BEE1E848DD27}"/>
              </a:ext>
            </a:extLst>
          </p:cNvPr>
          <p:cNvSpPr txBox="1"/>
          <p:nvPr/>
        </p:nvSpPr>
        <p:spPr>
          <a:xfrm>
            <a:off x="549997" y="174959"/>
            <a:ext cx="11029383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u-HU" sz="2400" b="0" i="1" dirty="0">
                <a:solidFill>
                  <a:srgbClr val="222222"/>
                </a:solidFill>
                <a:effectLst/>
              </a:rPr>
              <a:t>Swagger documentation</a:t>
            </a:r>
            <a:endParaRPr lang="en-US" sz="2400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2891D-7380-DFF3-E1F4-914909E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20" y="764031"/>
            <a:ext cx="9560756" cy="57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1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E9841-8A1D-2834-2420-0D31E597AE3A}"/>
              </a:ext>
            </a:extLst>
          </p:cNvPr>
          <p:cNvSpPr txBox="1"/>
          <p:nvPr/>
        </p:nvSpPr>
        <p:spPr>
          <a:xfrm>
            <a:off x="567727" y="416708"/>
            <a:ext cx="11056545" cy="5759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sz="2800" b="1" i="0" dirty="0">
                <a:solidFill>
                  <a:srgbClr val="222222"/>
                </a:solidFill>
                <a:effectLst/>
              </a:rPr>
              <a:t>Mit kell tartalmaznia egy REST API kliens kérésnek?</a:t>
            </a:r>
          </a:p>
          <a:p>
            <a:pPr algn="just">
              <a:lnSpc>
                <a:spcPct val="150000"/>
              </a:lnSpc>
            </a:pPr>
            <a:r>
              <a:rPr lang="hu-HU" sz="2400" b="0" i="0" dirty="0">
                <a:solidFill>
                  <a:srgbClr val="222222"/>
                </a:solidFill>
                <a:effectLst/>
              </a:rPr>
              <a:t>A REST API megköveteli a klienstől, hogy tartalmazzák a kérésben a következő dolgokat:</a:t>
            </a:r>
          </a:p>
          <a:p>
            <a:pPr algn="just">
              <a:lnSpc>
                <a:spcPct val="150000"/>
              </a:lnSpc>
            </a:pPr>
            <a:r>
              <a:rPr lang="hu-HU" sz="2800" b="1" i="0" dirty="0">
                <a:solidFill>
                  <a:srgbClr val="222222"/>
                </a:solidFill>
                <a:effectLst/>
              </a:rPr>
              <a:t>Egyedi erőforrás azonosító</a:t>
            </a:r>
          </a:p>
          <a:p>
            <a:pPr algn="just">
              <a:lnSpc>
                <a:spcPct val="150000"/>
              </a:lnSpc>
            </a:pPr>
            <a:r>
              <a:rPr lang="hu-HU" sz="2400" b="0" i="0" dirty="0">
                <a:solidFill>
                  <a:srgbClr val="222222"/>
                </a:solidFill>
                <a:effectLst/>
              </a:rPr>
              <a:t>A szerver minden erőforrást egyedi erőforrás-azonosítókkal azonosít. A REST-szolgáltatások esetében a kiszolgáló általában egy egységes erőforrás-kereső (URL - Uniform Resource Locator) segítségével hajtja végre az erőforrás-azonosítást. Az URL az erőforrás elérési útját adja meg. Az URL hasonló azon webhelyek címéhez, amelyet a böngészőben adunk meg bármely weboldal meglátogatásához. Az URL-t kérés végpontnak is nevezik </a:t>
            </a:r>
            <a:r>
              <a:rPr lang="hu-HU" sz="2400" b="1" i="0" dirty="0">
                <a:solidFill>
                  <a:srgbClr val="222222"/>
                </a:solidFill>
                <a:effectLst/>
              </a:rPr>
              <a:t>(</a:t>
            </a:r>
            <a:r>
              <a:rPr lang="hu-HU" sz="2400" b="1" i="0" dirty="0">
                <a:solidFill>
                  <a:srgbClr val="FF0000"/>
                </a:solidFill>
                <a:effectLst/>
              </a:rPr>
              <a:t>endpoint</a:t>
            </a:r>
            <a:r>
              <a:rPr lang="hu-HU" sz="2400" b="1" i="0" dirty="0">
                <a:solidFill>
                  <a:srgbClr val="222222"/>
                </a:solidFill>
                <a:effectLst/>
              </a:rPr>
              <a:t>),</a:t>
            </a:r>
            <a:r>
              <a:rPr lang="hu-HU" sz="2400" b="0" i="0" dirty="0">
                <a:solidFill>
                  <a:srgbClr val="222222"/>
                </a:solidFill>
                <a:effectLst/>
              </a:rPr>
              <a:t> és egyértelműen meghatározza a kiszolgáló számára, hogy az ügyfélnek mire van szüksége.</a:t>
            </a:r>
          </a:p>
        </p:txBody>
      </p:sp>
    </p:spTree>
    <p:extLst>
      <p:ext uri="{BB962C8B-B14F-4D97-AF65-F5344CB8AC3E}">
        <p14:creationId xmlns:p14="http://schemas.microsoft.com/office/powerpoint/2010/main" val="8835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5332C-81A0-BC6D-96AE-567CB69A4B0E}"/>
              </a:ext>
            </a:extLst>
          </p:cNvPr>
          <p:cNvSpPr txBox="1"/>
          <p:nvPr/>
        </p:nvSpPr>
        <p:spPr>
          <a:xfrm>
            <a:off x="531891" y="280718"/>
            <a:ext cx="11065598" cy="178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 err="1">
                <a:solidFill>
                  <a:srgbClr val="222222"/>
                </a:solidFill>
                <a:effectLst/>
                <a:latin typeface="quicksand"/>
              </a:rPr>
              <a:t>Metódus</a:t>
            </a:r>
            <a:r>
              <a:rPr lang="hu-HU" sz="2800" b="1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hu-HU" sz="2800" b="1" i="0" dirty="0">
                <a:solidFill>
                  <a:srgbClr val="FF0000"/>
                </a:solidFill>
                <a:effectLst/>
                <a:latin typeface="quicksand"/>
              </a:rPr>
              <a:t>(verbs)</a:t>
            </a:r>
            <a:endParaRPr lang="en-US" sz="2800" b="1" i="0" dirty="0">
              <a:solidFill>
                <a:srgbClr val="FF0000"/>
              </a:solidFill>
              <a:effectLst/>
              <a:latin typeface="quicksand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A HTTP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metódus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közli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szerverrel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hogy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mit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kell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tennie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az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erőforrással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.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Nézzük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meg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legáltalánosabb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HTTP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metódusokat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CFAE-9A65-18B4-CA3E-C34DFBF714C4}"/>
              </a:ext>
            </a:extLst>
          </p:cNvPr>
          <p:cNvSpPr txBox="1"/>
          <p:nvPr/>
        </p:nvSpPr>
        <p:spPr>
          <a:xfrm>
            <a:off x="632987" y="2255351"/>
            <a:ext cx="2671528" cy="3599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hu-HU" b="1" i="0" dirty="0">
                <a:solidFill>
                  <a:srgbClr val="FF0000"/>
                </a:solidFill>
                <a:effectLst/>
                <a:latin typeface="quicksand"/>
              </a:rPr>
              <a:t>GET</a:t>
            </a:r>
          </a:p>
          <a:p>
            <a:pPr algn="just">
              <a:lnSpc>
                <a:spcPts val="2500"/>
              </a:lnSpc>
            </a:pPr>
            <a:r>
              <a:rPr lang="hu-HU" b="0" i="0" dirty="0">
                <a:solidFill>
                  <a:srgbClr val="222222"/>
                </a:solidFill>
                <a:effectLst/>
                <a:latin typeface="quicksand"/>
              </a:rPr>
              <a:t>A kliensek a GET metódus segítségével érik el az erőforrásokat, amelyek a kiszolgáló megadott URL-címén találhatók. A GET kérések paramétereket küldhetnek a</a:t>
            </a:r>
            <a:r>
              <a:rPr lang="hu-HU" dirty="0">
                <a:solidFill>
                  <a:srgbClr val="222222"/>
                </a:solidFill>
                <a:latin typeface="quicksand"/>
              </a:rPr>
              <a:t>z </a:t>
            </a:r>
            <a:r>
              <a:rPr lang="hu-HU" b="0" i="0" dirty="0">
                <a:solidFill>
                  <a:srgbClr val="222222"/>
                </a:solidFill>
                <a:effectLst/>
                <a:latin typeface="quicksand"/>
              </a:rPr>
              <a:t>API kérésben, hogy utasítsák a szervert az adatok szűrésére a </a:t>
            </a:r>
            <a:r>
              <a:rPr lang="hu-HU" dirty="0">
                <a:solidFill>
                  <a:srgbClr val="222222"/>
                </a:solidFill>
                <a:latin typeface="quicksand"/>
              </a:rPr>
              <a:t>válasz</a:t>
            </a:r>
            <a:r>
              <a:rPr lang="hu-HU" b="0" i="0" dirty="0">
                <a:solidFill>
                  <a:srgbClr val="222222"/>
                </a:solidFill>
                <a:effectLst/>
                <a:latin typeface="quicksand"/>
              </a:rPr>
              <a:t> előtt.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E4751-38E8-0B2D-4717-86290369792F}"/>
              </a:ext>
            </a:extLst>
          </p:cNvPr>
          <p:cNvSpPr txBox="1"/>
          <p:nvPr/>
        </p:nvSpPr>
        <p:spPr>
          <a:xfrm>
            <a:off x="3382978" y="2231910"/>
            <a:ext cx="2713022" cy="3599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b="1" i="0" dirty="0">
                <a:solidFill>
                  <a:srgbClr val="FF0000"/>
                </a:solidFill>
                <a:effectLst/>
                <a:latin typeface="quicksand"/>
              </a:rPr>
              <a:t>POST</a:t>
            </a:r>
          </a:p>
          <a:p>
            <a:pPr algn="just">
              <a:lnSpc>
                <a:spcPts val="25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kliensek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a POST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metódus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segítségével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küldik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el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az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adatokat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szervernek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Tartalmazza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az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adatot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kéréssel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együtt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Például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amikor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egy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terméket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felvisznek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webshopba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akkor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azt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egy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POST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metódussal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tudják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megtenni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0FE2-EE52-243F-4FCF-87F381FADBF6}"/>
              </a:ext>
            </a:extLst>
          </p:cNvPr>
          <p:cNvSpPr txBox="1"/>
          <p:nvPr/>
        </p:nvSpPr>
        <p:spPr>
          <a:xfrm>
            <a:off x="6153341" y="2226576"/>
            <a:ext cx="2592308" cy="167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b="1" i="0" dirty="0">
                <a:solidFill>
                  <a:srgbClr val="FF0000"/>
                </a:solidFill>
                <a:effectLst/>
                <a:latin typeface="quicksand"/>
              </a:rPr>
              <a:t>PUT</a:t>
            </a:r>
          </a:p>
          <a:p>
            <a:pPr algn="just">
              <a:lnSpc>
                <a:spcPts val="25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kliensek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a PUT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metódus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segítségével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tudják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módosítani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szerveren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meglévő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quicksand"/>
              </a:rPr>
              <a:t>erőforrásokat</a:t>
            </a:r>
            <a:r>
              <a:rPr lang="en-US" b="0" i="0" dirty="0">
                <a:solidFill>
                  <a:srgbClr val="222222"/>
                </a:solidFill>
                <a:effectLst/>
                <a:latin typeface="quicksand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87902-35B7-CCD0-9340-C3038EC158A1}"/>
              </a:ext>
            </a:extLst>
          </p:cNvPr>
          <p:cNvSpPr txBox="1"/>
          <p:nvPr/>
        </p:nvSpPr>
        <p:spPr>
          <a:xfrm>
            <a:off x="8809023" y="2226576"/>
            <a:ext cx="2788466" cy="13554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nb-NO" b="0" i="0" dirty="0">
                <a:solidFill>
                  <a:srgbClr val="FF0000"/>
                </a:solidFill>
                <a:effectLst/>
                <a:latin typeface="quicksand"/>
              </a:rPr>
              <a:t>DELETE</a:t>
            </a:r>
          </a:p>
          <a:p>
            <a:pPr algn="just">
              <a:lnSpc>
                <a:spcPts val="2500"/>
              </a:lnSpc>
            </a:pPr>
            <a:r>
              <a:rPr lang="nb-NO" b="0" i="0" dirty="0">
                <a:solidFill>
                  <a:srgbClr val="222222"/>
                </a:solidFill>
                <a:effectLst/>
                <a:latin typeface="quicksand"/>
              </a:rPr>
              <a:t>A kliensek a DELETE metódus segítségével törölhetnek egy erőforrást.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20DE7B0-810B-C420-96CD-46E2A3F163FF}"/>
              </a:ext>
            </a:extLst>
          </p:cNvPr>
          <p:cNvSpPr/>
          <p:nvPr/>
        </p:nvSpPr>
        <p:spPr>
          <a:xfrm rot="5400000">
            <a:off x="5812187" y="484047"/>
            <a:ext cx="505006" cy="11065597"/>
          </a:xfrm>
          <a:prstGeom prst="rightBrace">
            <a:avLst>
              <a:gd name="adj1" fmla="val 8333"/>
              <a:gd name="adj2" fmla="val 49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87E32-7679-F917-4137-8549FD3AA415}"/>
              </a:ext>
            </a:extLst>
          </p:cNvPr>
          <p:cNvSpPr txBox="1"/>
          <p:nvPr/>
        </p:nvSpPr>
        <p:spPr>
          <a:xfrm>
            <a:off x="3404269" y="6269349"/>
            <a:ext cx="538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1"/>
                </a:solidFill>
              </a:rPr>
              <a:t>C</a:t>
            </a:r>
            <a:r>
              <a:rPr lang="hu-HU" sz="2400" dirty="0"/>
              <a:t>reate </a:t>
            </a:r>
            <a:r>
              <a:rPr lang="hu-HU" sz="2400" b="1" dirty="0">
                <a:solidFill>
                  <a:schemeClr val="accent1"/>
                </a:solidFill>
              </a:rPr>
              <a:t>R</a:t>
            </a:r>
            <a:r>
              <a:rPr lang="hu-HU" sz="2400" dirty="0"/>
              <a:t>etreive </a:t>
            </a:r>
            <a:r>
              <a:rPr lang="hu-HU" sz="2400" b="1" dirty="0">
                <a:solidFill>
                  <a:schemeClr val="accent1"/>
                </a:solidFill>
              </a:rPr>
              <a:t>U</a:t>
            </a:r>
            <a:r>
              <a:rPr lang="hu-HU" sz="2400" dirty="0"/>
              <a:t>pdate </a:t>
            </a:r>
            <a:r>
              <a:rPr lang="hu-HU" sz="2400" b="1" dirty="0">
                <a:solidFill>
                  <a:schemeClr val="accent1"/>
                </a:solidFill>
              </a:rPr>
              <a:t>D</a:t>
            </a:r>
            <a:r>
              <a:rPr lang="hu-HU" sz="2400" dirty="0"/>
              <a:t>elete műveletek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96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50142-EA74-6C05-45CA-685245A4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8" y="1122133"/>
            <a:ext cx="10607644" cy="46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EF4865-B3E6-4558-407F-A5AF6A24DEF4}"/>
              </a:ext>
            </a:extLst>
          </p:cNvPr>
          <p:cNvSpPr txBox="1"/>
          <p:nvPr/>
        </p:nvSpPr>
        <p:spPr>
          <a:xfrm>
            <a:off x="513406" y="529782"/>
            <a:ext cx="11038437" cy="5328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800" b="1" i="0" dirty="0">
                <a:solidFill>
                  <a:srgbClr val="222222"/>
                </a:solidFill>
                <a:effectLst/>
                <a:latin typeface="quicksand"/>
              </a:rPr>
              <a:t>Mit kell tartalmaznia egy REST API szerver válasznak?</a:t>
            </a:r>
          </a:p>
          <a:p>
            <a:pPr algn="l"/>
            <a:endParaRPr lang="hu-HU" sz="2800" b="1" i="0" dirty="0">
              <a:solidFill>
                <a:srgbClr val="222222"/>
              </a:solidFill>
              <a:effectLst/>
              <a:latin typeface="quicksand"/>
            </a:endParaRPr>
          </a:p>
          <a:p>
            <a:pPr algn="l">
              <a:lnSpc>
                <a:spcPct val="150000"/>
              </a:lnSpc>
            </a:pPr>
            <a:r>
              <a:rPr lang="hu-HU" sz="2400" b="0" i="0" dirty="0">
                <a:solidFill>
                  <a:srgbClr val="222222"/>
                </a:solidFill>
                <a:effectLst/>
                <a:latin typeface="quicksand"/>
              </a:rPr>
              <a:t>A REST alapelvek megkövetelik, hogy a szerver válasza a tartalmazza az </a:t>
            </a:r>
            <a:r>
              <a:rPr lang="hu-HU" sz="2400" b="1" i="0" dirty="0">
                <a:solidFill>
                  <a:srgbClr val="222222"/>
                </a:solidFill>
                <a:effectLst/>
                <a:latin typeface="quicksand"/>
              </a:rPr>
              <a:t>állapotsor</a:t>
            </a:r>
            <a:r>
              <a:rPr lang="hu-HU" sz="2400" i="0" dirty="0">
                <a:solidFill>
                  <a:srgbClr val="222222"/>
                </a:solidFill>
                <a:effectLst/>
                <a:latin typeface="quicksand"/>
              </a:rPr>
              <a:t>-t és </a:t>
            </a:r>
            <a:r>
              <a:rPr lang="hu-HU" sz="2400" b="1" i="0" dirty="0">
                <a:solidFill>
                  <a:srgbClr val="222222"/>
                </a:solidFill>
                <a:effectLst/>
                <a:latin typeface="quicksand"/>
              </a:rPr>
              <a:t>fejlécek</a:t>
            </a:r>
            <a:r>
              <a:rPr lang="hu-HU" sz="2400" i="0" dirty="0">
                <a:solidFill>
                  <a:srgbClr val="222222"/>
                </a:solidFill>
                <a:effectLst/>
                <a:latin typeface="quicksand"/>
              </a:rPr>
              <a:t>-t.</a:t>
            </a:r>
          </a:p>
          <a:p>
            <a:pPr algn="l">
              <a:lnSpc>
                <a:spcPct val="150000"/>
              </a:lnSpc>
            </a:pPr>
            <a:r>
              <a:rPr lang="hu-HU" sz="2400" b="0" i="0" dirty="0">
                <a:solidFill>
                  <a:srgbClr val="222222"/>
                </a:solidFill>
                <a:effectLst/>
                <a:latin typeface="quicksand"/>
              </a:rPr>
              <a:t>-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válasz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fejléceket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vagy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metaadatokat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is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tartalmazhat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.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Több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kontextust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biztosítanak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válaszról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és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olyan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információkat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tartalmaznak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, mint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szerver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,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kódolás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,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dátum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és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tartalom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quicksand"/>
              </a:rPr>
              <a:t>típusa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quicksand"/>
              </a:rPr>
              <a:t>.</a:t>
            </a:r>
            <a:endParaRPr lang="hu-HU" sz="2400" i="0" dirty="0">
              <a:solidFill>
                <a:srgbClr val="222222"/>
              </a:solidFill>
              <a:effectLst/>
              <a:latin typeface="quicksand"/>
            </a:endParaRPr>
          </a:p>
          <a:p>
            <a:pPr algn="l">
              <a:lnSpc>
                <a:spcPct val="150000"/>
              </a:lnSpc>
            </a:pPr>
            <a:r>
              <a:rPr lang="hu-HU" sz="2400" b="0" i="0" dirty="0">
                <a:solidFill>
                  <a:srgbClr val="222222"/>
                </a:solidFill>
                <a:effectLst/>
                <a:latin typeface="quicksand"/>
              </a:rPr>
              <a:t>- Az állapotsor egy háromjegyű állapotkódot tartalmaz, amely a kérés sikerességét vagy sikertelenségét jelzi. Például a </a:t>
            </a:r>
            <a:r>
              <a:rPr lang="hu-HU" sz="2400" b="1" i="0" dirty="0">
                <a:solidFill>
                  <a:srgbClr val="222222"/>
                </a:solidFill>
                <a:effectLst/>
                <a:latin typeface="quicksand"/>
              </a:rPr>
              <a:t>2XX</a:t>
            </a:r>
            <a:r>
              <a:rPr lang="hu-HU" sz="2400" b="0" i="0" dirty="0">
                <a:solidFill>
                  <a:srgbClr val="222222"/>
                </a:solidFill>
                <a:effectLst/>
                <a:latin typeface="quicksand"/>
              </a:rPr>
              <a:t> kód sikert jelez, de a </a:t>
            </a:r>
            <a:r>
              <a:rPr lang="hu-HU" sz="2400" b="1" i="0" dirty="0">
                <a:solidFill>
                  <a:srgbClr val="222222"/>
                </a:solidFill>
                <a:effectLst/>
                <a:latin typeface="quicksand"/>
              </a:rPr>
              <a:t>4XX</a:t>
            </a:r>
            <a:r>
              <a:rPr lang="hu-HU" sz="2400" b="0" i="0" dirty="0">
                <a:solidFill>
                  <a:srgbClr val="222222"/>
                </a:solidFill>
                <a:effectLst/>
                <a:latin typeface="quicksand"/>
              </a:rPr>
              <a:t> és </a:t>
            </a:r>
            <a:r>
              <a:rPr lang="hu-HU" sz="2400" b="1" i="0" dirty="0">
                <a:solidFill>
                  <a:srgbClr val="222222"/>
                </a:solidFill>
                <a:effectLst/>
                <a:latin typeface="quicksand"/>
              </a:rPr>
              <a:t>5XX</a:t>
            </a:r>
            <a:r>
              <a:rPr lang="hu-HU" sz="2400" b="0" i="0" dirty="0">
                <a:solidFill>
                  <a:srgbClr val="222222"/>
                </a:solidFill>
                <a:effectLst/>
                <a:latin typeface="quicksand"/>
              </a:rPr>
              <a:t> kód hibát jelez. A </a:t>
            </a:r>
            <a:r>
              <a:rPr lang="hu-HU" sz="2400" b="1" i="0" dirty="0">
                <a:solidFill>
                  <a:srgbClr val="222222"/>
                </a:solidFill>
                <a:effectLst/>
                <a:latin typeface="quicksand"/>
              </a:rPr>
              <a:t>3XX</a:t>
            </a:r>
            <a:r>
              <a:rPr lang="hu-HU" sz="2400" b="0" i="0" dirty="0">
                <a:solidFill>
                  <a:srgbClr val="222222"/>
                </a:solidFill>
                <a:effectLst/>
                <a:latin typeface="quicksand"/>
              </a:rPr>
              <a:t> kódok az URL-átirányítást jelzik. Nézzük meg a főbb állapotkódokat:</a:t>
            </a:r>
          </a:p>
        </p:txBody>
      </p:sp>
    </p:spTree>
    <p:extLst>
      <p:ext uri="{BB962C8B-B14F-4D97-AF65-F5344CB8AC3E}">
        <p14:creationId xmlns:p14="http://schemas.microsoft.com/office/powerpoint/2010/main" val="1440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z állapotsor egy háromjegyű állapotkódot tartalmaz, amely a kérés sikerességét vagy sikertelenségét jelzi.">
            <a:extLst>
              <a:ext uri="{FF2B5EF4-FFF2-40B4-BE49-F238E27FC236}">
                <a16:creationId xmlns:a16="http://schemas.microsoft.com/office/drawing/2014/main" id="{B4712EAD-16FA-1B90-7B4F-1D27B251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94" y="829225"/>
            <a:ext cx="8908612" cy="54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8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quicksand</vt:lpstr>
      <vt:lpstr>Roboto</vt:lpstr>
      <vt:lpstr>Office Theme</vt:lpstr>
      <vt:lpstr>Representational State Transfer alapok  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Atila Vastag</dc:creator>
  <cp:lastModifiedBy>Atila Vastag</cp:lastModifiedBy>
  <cp:revision>28</cp:revision>
  <dcterms:created xsi:type="dcterms:W3CDTF">2024-03-16T10:51:49Z</dcterms:created>
  <dcterms:modified xsi:type="dcterms:W3CDTF">2024-03-16T12:03:41Z</dcterms:modified>
</cp:coreProperties>
</file>