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Lst>
  <p:sldSz cx="18288000" cy="10287000"/>
  <p:notesSz cx="6858000" cy="9144000"/>
  <p:embeddedFontLst>
    <p:embeddedFont>
      <p:font typeface="HK Modular" charset="1" panose="00000800000000000000"/>
      <p:regular r:id="rId13"/>
    </p:embeddedFont>
    <p:embeddedFont>
      <p:font typeface="Gruppo" charset="1" panose="02000604060000020004"/>
      <p:regular r:id="rId14"/>
    </p:embeddedFont>
    <p:embeddedFont>
      <p:font typeface="Raleway Light" charset="1" panose="00000000000000000000"/>
      <p:regular r:id="rId15"/>
    </p:embeddedFont>
    <p:embeddedFont>
      <p:font typeface="Raleway Bold" charset="1" panose="00000000000000000000"/>
      <p:regular r:id="rId16"/>
    </p:embeddedFont>
    <p:embeddedFont>
      <p:font typeface="Raleway" charset="1" panose="00000000000000000000"/>
      <p:regular r:id="rId1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3.png" Type="http://schemas.openxmlformats.org/officeDocument/2006/relationships/image"/><Relationship Id="rId7" Target="../media/image4.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9.png" Type="http://schemas.openxmlformats.org/officeDocument/2006/relationships/image"/><Relationship Id="rId7" Target="../media/image3.png" Type="http://schemas.openxmlformats.org/officeDocument/2006/relationships/image"/><Relationship Id="rId8" Target="../media/image4.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10.png" Type="http://schemas.openxmlformats.org/officeDocument/2006/relationships/image"/><Relationship Id="rId7" Target="../media/image11.svg" Type="http://schemas.openxmlformats.org/officeDocument/2006/relationships/image"/><Relationship Id="rId8" Target="../media/image3.png" Type="http://schemas.openxmlformats.org/officeDocument/2006/relationships/image"/><Relationship Id="rId9" Target="../media/image4.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12.png" Type="http://schemas.openxmlformats.org/officeDocument/2006/relationships/image"/><Relationship Id="rId7" Target="../media/image13.svg" Type="http://schemas.openxmlformats.org/officeDocument/2006/relationships/image"/><Relationship Id="rId8" Target="../media/image3.png" Type="http://schemas.openxmlformats.org/officeDocument/2006/relationships/image"/><Relationship Id="rId9" Target="../media/image4.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6.png" Type="http://schemas.openxmlformats.org/officeDocument/2006/relationships/image"/><Relationship Id="rId2" Target="../media/image7.png" Type="http://schemas.openxmlformats.org/officeDocument/2006/relationships/image"/><Relationship Id="rId3" Target="../media/image8.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3.png" Type="http://schemas.openxmlformats.org/officeDocument/2006/relationships/image"/><Relationship Id="rId7" Target="../media/image4.svg" Type="http://schemas.openxmlformats.org/officeDocument/2006/relationships/image"/><Relationship Id="rId8" Target="../media/image14.png" Type="http://schemas.openxmlformats.org/officeDocument/2006/relationships/image"/><Relationship Id="rId9" Target="../media/image15.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3.png" Type="http://schemas.openxmlformats.org/officeDocument/2006/relationships/image"/><Relationship Id="rId7" Target="../media/image4.svg" Type="http://schemas.openxmlformats.org/officeDocument/2006/relationships/image"/><Relationship Id="rId8" Target="../media/image17.png" Type="http://schemas.openxmlformats.org/officeDocument/2006/relationships/image"/><Relationship Id="rId9" Target="../media/image18.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41C4D">
                <a:alpha val="100000"/>
              </a:srgbClr>
            </a:gs>
            <a:gs pos="100000">
              <a:srgbClr val="000000">
                <a:alpha val="100000"/>
              </a:srgbClr>
            </a:gs>
          </a:gsLst>
          <a:lin ang="0"/>
        </a:gradFill>
      </p:bgPr>
    </p:bg>
    <p:spTree>
      <p:nvGrpSpPr>
        <p:cNvPr id="1" name=""/>
        <p:cNvGrpSpPr/>
        <p:nvPr/>
      </p:nvGrpSpPr>
      <p:grpSpPr>
        <a:xfrm>
          <a:off x="0" y="0"/>
          <a:ext cx="0" cy="0"/>
          <a:chOff x="0" y="0"/>
          <a:chExt cx="0" cy="0"/>
        </a:xfrm>
      </p:grpSpPr>
      <p:sp>
        <p:nvSpPr>
          <p:cNvPr name="Freeform 2" id="2"/>
          <p:cNvSpPr/>
          <p:nvPr/>
        </p:nvSpPr>
        <p:spPr>
          <a:xfrm flipH="false" flipV="false" rot="0">
            <a:off x="15154235" y="-723790"/>
            <a:ext cx="3513477" cy="1884501"/>
          </a:xfrm>
          <a:custGeom>
            <a:avLst/>
            <a:gdLst/>
            <a:ahLst/>
            <a:cxnLst/>
            <a:rect r="r" b="b" t="t" l="l"/>
            <a:pathLst>
              <a:path h="1884501" w="3513477">
                <a:moveTo>
                  <a:pt x="0" y="0"/>
                </a:moveTo>
                <a:lnTo>
                  <a:pt x="3513477" y="0"/>
                </a:lnTo>
                <a:lnTo>
                  <a:pt x="3513477" y="1884501"/>
                </a:lnTo>
                <a:lnTo>
                  <a:pt x="0" y="188450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7372862" y="2318984"/>
            <a:ext cx="3799594" cy="678844"/>
          </a:xfrm>
          <a:custGeom>
            <a:avLst/>
            <a:gdLst/>
            <a:ahLst/>
            <a:cxnLst/>
            <a:rect r="r" b="b" t="t" l="l"/>
            <a:pathLst>
              <a:path h="678844" w="3799594">
                <a:moveTo>
                  <a:pt x="0" y="0"/>
                </a:moveTo>
                <a:lnTo>
                  <a:pt x="3799594" y="0"/>
                </a:lnTo>
                <a:lnTo>
                  <a:pt x="3799594" y="678844"/>
                </a:lnTo>
                <a:lnTo>
                  <a:pt x="0" y="67884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227249" y="8933667"/>
            <a:ext cx="3513477" cy="1884501"/>
          </a:xfrm>
          <a:custGeom>
            <a:avLst/>
            <a:gdLst/>
            <a:ahLst/>
            <a:cxnLst/>
            <a:rect r="r" b="b" t="t" l="l"/>
            <a:pathLst>
              <a:path h="1884501" w="3513477">
                <a:moveTo>
                  <a:pt x="0" y="0"/>
                </a:moveTo>
                <a:lnTo>
                  <a:pt x="3513477" y="0"/>
                </a:lnTo>
                <a:lnTo>
                  <a:pt x="3513477" y="1884502"/>
                </a:lnTo>
                <a:lnTo>
                  <a:pt x="0" y="188450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8117129" y="7588707"/>
            <a:ext cx="2189018" cy="604965"/>
          </a:xfrm>
          <a:custGeom>
            <a:avLst/>
            <a:gdLst/>
            <a:ahLst/>
            <a:cxnLst/>
            <a:rect r="r" b="b" t="t" l="l"/>
            <a:pathLst>
              <a:path h="604965" w="2189018">
                <a:moveTo>
                  <a:pt x="0" y="0"/>
                </a:moveTo>
                <a:lnTo>
                  <a:pt x="2189018" y="0"/>
                </a:lnTo>
                <a:lnTo>
                  <a:pt x="2189018" y="604965"/>
                </a:lnTo>
                <a:lnTo>
                  <a:pt x="0" y="60496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7670550" y="1028700"/>
            <a:ext cx="551414" cy="518330"/>
          </a:xfrm>
          <a:custGeom>
            <a:avLst/>
            <a:gdLst/>
            <a:ahLst/>
            <a:cxnLst/>
            <a:rect r="r" b="b" t="t" l="l"/>
            <a:pathLst>
              <a:path h="518330" w="551414">
                <a:moveTo>
                  <a:pt x="0" y="0"/>
                </a:moveTo>
                <a:lnTo>
                  <a:pt x="551414" y="0"/>
                </a:lnTo>
                <a:lnTo>
                  <a:pt x="551414" y="518330"/>
                </a:lnTo>
                <a:lnTo>
                  <a:pt x="0" y="51833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7" id="7"/>
          <p:cNvSpPr txBox="true"/>
          <p:nvPr/>
        </p:nvSpPr>
        <p:spPr>
          <a:xfrm rot="0">
            <a:off x="2542048" y="3490792"/>
            <a:ext cx="13681793" cy="1480373"/>
          </a:xfrm>
          <a:prstGeom prst="rect">
            <a:avLst/>
          </a:prstGeom>
        </p:spPr>
        <p:txBody>
          <a:bodyPr anchor="t" rtlCol="false" tIns="0" lIns="0" bIns="0" rIns="0">
            <a:spAutoFit/>
          </a:bodyPr>
          <a:lstStyle/>
          <a:p>
            <a:pPr algn="ctr">
              <a:lnSpc>
                <a:spcPts val="11460"/>
              </a:lnSpc>
            </a:pPr>
            <a:r>
              <a:rPr lang="en-US" sz="10514">
                <a:solidFill>
                  <a:srgbClr val="FFFFFF"/>
                </a:solidFill>
                <a:latin typeface="HK Modular"/>
                <a:ea typeface="HK Modular"/>
                <a:cs typeface="HK Modular"/>
                <a:sym typeface="HK Modular"/>
              </a:rPr>
              <a:t>DATABUSTERS</a:t>
            </a:r>
          </a:p>
        </p:txBody>
      </p:sp>
      <p:sp>
        <p:nvSpPr>
          <p:cNvPr name="TextBox 8" id="8"/>
          <p:cNvSpPr txBox="true"/>
          <p:nvPr/>
        </p:nvSpPr>
        <p:spPr>
          <a:xfrm rot="0">
            <a:off x="8414047" y="1143476"/>
            <a:ext cx="2324294" cy="298303"/>
          </a:xfrm>
          <a:prstGeom prst="rect">
            <a:avLst/>
          </a:prstGeom>
        </p:spPr>
        <p:txBody>
          <a:bodyPr anchor="t" rtlCol="false" tIns="0" lIns="0" bIns="0" rIns="0">
            <a:spAutoFit/>
          </a:bodyPr>
          <a:lstStyle/>
          <a:p>
            <a:pPr algn="l">
              <a:lnSpc>
                <a:spcPts val="2241"/>
              </a:lnSpc>
              <a:spcBef>
                <a:spcPct val="0"/>
              </a:spcBef>
            </a:pPr>
            <a:r>
              <a:rPr lang="en-US" sz="2075">
                <a:solidFill>
                  <a:srgbClr val="FFFFFF"/>
                </a:solidFill>
                <a:latin typeface="Gruppo"/>
                <a:ea typeface="Gruppo"/>
                <a:cs typeface="Gruppo"/>
                <a:sym typeface="Gruppo"/>
              </a:rPr>
              <a:t>DSESC</a:t>
            </a:r>
          </a:p>
        </p:txBody>
      </p:sp>
      <p:sp>
        <p:nvSpPr>
          <p:cNvPr name="TextBox 9" id="9"/>
          <p:cNvSpPr txBox="true"/>
          <p:nvPr/>
        </p:nvSpPr>
        <p:spPr>
          <a:xfrm rot="0">
            <a:off x="4763308" y="5153025"/>
            <a:ext cx="8761385" cy="435856"/>
          </a:xfrm>
          <a:prstGeom prst="rect">
            <a:avLst/>
          </a:prstGeom>
        </p:spPr>
        <p:txBody>
          <a:bodyPr anchor="t" rtlCol="false" tIns="0" lIns="0" bIns="0" rIns="0">
            <a:spAutoFit/>
          </a:bodyPr>
          <a:lstStyle/>
          <a:p>
            <a:pPr algn="ctr">
              <a:lnSpc>
                <a:spcPts val="3213"/>
              </a:lnSpc>
              <a:spcBef>
                <a:spcPct val="0"/>
              </a:spcBef>
            </a:pPr>
            <a:r>
              <a:rPr lang="en-US" sz="2975">
                <a:solidFill>
                  <a:srgbClr val="FFFFFF"/>
                </a:solidFill>
                <a:latin typeface="Gruppo"/>
                <a:ea typeface="Gruppo"/>
                <a:cs typeface="Gruppo"/>
                <a:sym typeface="Gruppo"/>
              </a:rPr>
              <a:t>The Data Science and Economics Challenge</a:t>
            </a:r>
          </a:p>
        </p:txBody>
      </p:sp>
      <p:sp>
        <p:nvSpPr>
          <p:cNvPr name="TextBox 10" id="10"/>
          <p:cNvSpPr txBox="true"/>
          <p:nvPr/>
        </p:nvSpPr>
        <p:spPr>
          <a:xfrm rot="0">
            <a:off x="2303103" y="6027031"/>
            <a:ext cx="13681793" cy="918095"/>
          </a:xfrm>
          <a:prstGeom prst="rect">
            <a:avLst/>
          </a:prstGeom>
        </p:spPr>
        <p:txBody>
          <a:bodyPr anchor="t" rtlCol="false" tIns="0" lIns="0" bIns="0" rIns="0">
            <a:spAutoFit/>
          </a:bodyPr>
          <a:lstStyle/>
          <a:p>
            <a:pPr algn="ctr">
              <a:lnSpc>
                <a:spcPts val="6975"/>
              </a:lnSpc>
            </a:pPr>
            <a:r>
              <a:rPr lang="en-US" sz="6399">
                <a:solidFill>
                  <a:srgbClr val="FFFFFF"/>
                </a:solidFill>
                <a:latin typeface="HK Modular"/>
                <a:ea typeface="HK Modular"/>
                <a:cs typeface="HK Modular"/>
                <a:sym typeface="HK Modular"/>
              </a:rPr>
              <a:t>FINALISTS’ BATTLE</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41C4D">
                <a:alpha val="100000"/>
              </a:srgbClr>
            </a:gs>
            <a:gs pos="100000">
              <a:srgbClr val="3B616F">
                <a:alpha val="100000"/>
              </a:srgbClr>
            </a:gs>
          </a:gsLst>
          <a:lin ang="0"/>
        </a:gradFill>
      </p:bgPr>
    </p:bg>
    <p:spTree>
      <p:nvGrpSpPr>
        <p:cNvPr id="1" name=""/>
        <p:cNvGrpSpPr/>
        <p:nvPr/>
      </p:nvGrpSpPr>
      <p:grpSpPr>
        <a:xfrm>
          <a:off x="0" y="0"/>
          <a:ext cx="0" cy="0"/>
          <a:chOff x="0" y="0"/>
          <a:chExt cx="0" cy="0"/>
        </a:xfrm>
      </p:grpSpPr>
      <p:sp>
        <p:nvSpPr>
          <p:cNvPr name="Freeform 2" id="2"/>
          <p:cNvSpPr/>
          <p:nvPr/>
        </p:nvSpPr>
        <p:spPr>
          <a:xfrm flipH="false" flipV="false" rot="0">
            <a:off x="1776071" y="1028700"/>
            <a:ext cx="551414" cy="518330"/>
          </a:xfrm>
          <a:custGeom>
            <a:avLst/>
            <a:gdLst/>
            <a:ahLst/>
            <a:cxnLst/>
            <a:rect r="r" b="b" t="t" l="l"/>
            <a:pathLst>
              <a:path h="518330" w="551414">
                <a:moveTo>
                  <a:pt x="0" y="0"/>
                </a:moveTo>
                <a:lnTo>
                  <a:pt x="551414" y="0"/>
                </a:lnTo>
                <a:lnTo>
                  <a:pt x="551414" y="518330"/>
                </a:lnTo>
                <a:lnTo>
                  <a:pt x="0" y="51833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6419691" y="1084613"/>
            <a:ext cx="839609" cy="450336"/>
          </a:xfrm>
          <a:custGeom>
            <a:avLst/>
            <a:gdLst/>
            <a:ahLst/>
            <a:cxnLst/>
            <a:rect r="r" b="b" t="t" l="l"/>
            <a:pathLst>
              <a:path h="450336" w="839609">
                <a:moveTo>
                  <a:pt x="0" y="0"/>
                </a:moveTo>
                <a:lnTo>
                  <a:pt x="839609" y="0"/>
                </a:lnTo>
                <a:lnTo>
                  <a:pt x="839609" y="450335"/>
                </a:lnTo>
                <a:lnTo>
                  <a:pt x="0" y="45033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5580083" y="1084613"/>
            <a:ext cx="839609" cy="450336"/>
          </a:xfrm>
          <a:custGeom>
            <a:avLst/>
            <a:gdLst/>
            <a:ahLst/>
            <a:cxnLst/>
            <a:rect r="r" b="b" t="t" l="l"/>
            <a:pathLst>
              <a:path h="450336" w="839609">
                <a:moveTo>
                  <a:pt x="0" y="0"/>
                </a:moveTo>
                <a:lnTo>
                  <a:pt x="839608" y="0"/>
                </a:lnTo>
                <a:lnTo>
                  <a:pt x="839608" y="450335"/>
                </a:lnTo>
                <a:lnTo>
                  <a:pt x="0" y="45033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5" id="5"/>
          <p:cNvSpPr txBox="true"/>
          <p:nvPr/>
        </p:nvSpPr>
        <p:spPr>
          <a:xfrm rot="0">
            <a:off x="1776071" y="3079617"/>
            <a:ext cx="8056247" cy="2014016"/>
          </a:xfrm>
          <a:prstGeom prst="rect">
            <a:avLst/>
          </a:prstGeom>
        </p:spPr>
        <p:txBody>
          <a:bodyPr anchor="t" rtlCol="false" tIns="0" lIns="0" bIns="0" rIns="0">
            <a:spAutoFit/>
          </a:bodyPr>
          <a:lstStyle/>
          <a:p>
            <a:pPr algn="l">
              <a:lnSpc>
                <a:spcPts val="4032"/>
              </a:lnSpc>
            </a:pPr>
            <a:r>
              <a:rPr lang="en-US" sz="3200">
                <a:solidFill>
                  <a:srgbClr val="FFFFFF"/>
                </a:solidFill>
                <a:latin typeface="HK Modular"/>
                <a:ea typeface="HK Modular"/>
                <a:cs typeface="HK Modular"/>
                <a:sym typeface="HK Modular"/>
              </a:rPr>
              <a:t>CONGRATULATIONS! YOU HAVE PASSED THE FIRST ROUND!</a:t>
            </a:r>
          </a:p>
          <a:p>
            <a:pPr algn="l">
              <a:lnSpc>
                <a:spcPts val="4032"/>
              </a:lnSpc>
            </a:pPr>
          </a:p>
        </p:txBody>
      </p:sp>
      <p:sp>
        <p:nvSpPr>
          <p:cNvPr name="TextBox 6" id="6"/>
          <p:cNvSpPr txBox="true"/>
          <p:nvPr/>
        </p:nvSpPr>
        <p:spPr>
          <a:xfrm rot="0">
            <a:off x="9901384" y="3127242"/>
            <a:ext cx="6704049" cy="2242607"/>
          </a:xfrm>
          <a:prstGeom prst="rect">
            <a:avLst/>
          </a:prstGeom>
        </p:spPr>
        <p:txBody>
          <a:bodyPr anchor="t" rtlCol="false" tIns="0" lIns="0" bIns="0" rIns="0">
            <a:spAutoFit/>
          </a:bodyPr>
          <a:lstStyle/>
          <a:p>
            <a:pPr algn="l">
              <a:lnSpc>
                <a:spcPts val="2999"/>
              </a:lnSpc>
              <a:spcBef>
                <a:spcPct val="0"/>
              </a:spcBef>
            </a:pPr>
            <a:r>
              <a:rPr lang="en-US" sz="2777">
                <a:solidFill>
                  <a:srgbClr val="FFFFFF"/>
                </a:solidFill>
                <a:latin typeface="Raleway Light"/>
                <a:ea typeface="Raleway Light"/>
                <a:cs typeface="Raleway Light"/>
                <a:sym typeface="Raleway Light"/>
              </a:rPr>
              <a:t>You are now one of the three finalist teams and will be presenting your ideas in person to our panel of judges. No coding is required for this round. The details of what your presentation should cover are outlined in the following slides.</a:t>
            </a:r>
          </a:p>
        </p:txBody>
      </p:sp>
      <p:sp>
        <p:nvSpPr>
          <p:cNvPr name="TextBox 7" id="7"/>
          <p:cNvSpPr txBox="true"/>
          <p:nvPr/>
        </p:nvSpPr>
        <p:spPr>
          <a:xfrm rot="0">
            <a:off x="2655994" y="1005351"/>
            <a:ext cx="2324294" cy="574553"/>
          </a:xfrm>
          <a:prstGeom prst="rect">
            <a:avLst/>
          </a:prstGeom>
        </p:spPr>
        <p:txBody>
          <a:bodyPr anchor="t" rtlCol="false" tIns="0" lIns="0" bIns="0" rIns="0">
            <a:spAutoFit/>
          </a:bodyPr>
          <a:lstStyle/>
          <a:p>
            <a:pPr algn="l">
              <a:lnSpc>
                <a:spcPts val="2241"/>
              </a:lnSpc>
            </a:pPr>
            <a:r>
              <a:rPr lang="en-US" sz="2075">
                <a:solidFill>
                  <a:srgbClr val="FFFFFF"/>
                </a:solidFill>
                <a:latin typeface="Gruppo"/>
                <a:ea typeface="Gruppo"/>
                <a:cs typeface="Gruppo"/>
                <a:sym typeface="Gruppo"/>
              </a:rPr>
              <a:t>NUS</a:t>
            </a:r>
          </a:p>
          <a:p>
            <a:pPr algn="l">
              <a:lnSpc>
                <a:spcPts val="2241"/>
              </a:lnSpc>
              <a:spcBef>
                <a:spcPct val="0"/>
              </a:spcBef>
            </a:pPr>
            <a:r>
              <a:rPr lang="en-US" sz="2075">
                <a:solidFill>
                  <a:srgbClr val="FFFFFF"/>
                </a:solidFill>
                <a:latin typeface="Gruppo"/>
                <a:ea typeface="Gruppo"/>
                <a:cs typeface="Gruppo"/>
                <a:sym typeface="Gruppo"/>
              </a:rPr>
              <a:t>DSESC</a:t>
            </a:r>
          </a:p>
        </p:txBody>
      </p:sp>
      <p:sp>
        <p:nvSpPr>
          <p:cNvPr name="Freeform 8" id="8"/>
          <p:cNvSpPr/>
          <p:nvPr/>
        </p:nvSpPr>
        <p:spPr>
          <a:xfrm flipH="false" flipV="false" rot="0">
            <a:off x="1804646" y="9014517"/>
            <a:ext cx="2728988" cy="487567"/>
          </a:xfrm>
          <a:custGeom>
            <a:avLst/>
            <a:gdLst/>
            <a:ahLst/>
            <a:cxnLst/>
            <a:rect r="r" b="b" t="t" l="l"/>
            <a:pathLst>
              <a:path h="487567" w="2728988">
                <a:moveTo>
                  <a:pt x="0" y="0"/>
                </a:moveTo>
                <a:lnTo>
                  <a:pt x="2728988" y="0"/>
                </a:lnTo>
                <a:lnTo>
                  <a:pt x="2728988" y="487566"/>
                </a:lnTo>
                <a:lnTo>
                  <a:pt x="0" y="48756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41C4D">
                <a:alpha val="100000"/>
              </a:srgbClr>
            </a:gs>
            <a:gs pos="100000">
              <a:srgbClr val="3B616F">
                <a:alpha val="100000"/>
              </a:srgbClr>
            </a:gs>
          </a:gsLst>
          <a:lin ang="0"/>
        </a:gradFill>
      </p:bgPr>
    </p:bg>
    <p:spTree>
      <p:nvGrpSpPr>
        <p:cNvPr id="1" name=""/>
        <p:cNvGrpSpPr/>
        <p:nvPr/>
      </p:nvGrpSpPr>
      <p:grpSpPr>
        <a:xfrm>
          <a:off x="0" y="0"/>
          <a:ext cx="0" cy="0"/>
          <a:chOff x="0" y="0"/>
          <a:chExt cx="0" cy="0"/>
        </a:xfrm>
      </p:grpSpPr>
      <p:sp>
        <p:nvSpPr>
          <p:cNvPr name="Freeform 2" id="2"/>
          <p:cNvSpPr/>
          <p:nvPr/>
        </p:nvSpPr>
        <p:spPr>
          <a:xfrm flipH="false" flipV="false" rot="0">
            <a:off x="1776071" y="1028700"/>
            <a:ext cx="551414" cy="518330"/>
          </a:xfrm>
          <a:custGeom>
            <a:avLst/>
            <a:gdLst/>
            <a:ahLst/>
            <a:cxnLst/>
            <a:rect r="r" b="b" t="t" l="l"/>
            <a:pathLst>
              <a:path h="518330" w="551414">
                <a:moveTo>
                  <a:pt x="0" y="0"/>
                </a:moveTo>
                <a:lnTo>
                  <a:pt x="551414" y="0"/>
                </a:lnTo>
                <a:lnTo>
                  <a:pt x="551414" y="518330"/>
                </a:lnTo>
                <a:lnTo>
                  <a:pt x="0" y="51833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6419691" y="1084613"/>
            <a:ext cx="839609" cy="450336"/>
          </a:xfrm>
          <a:custGeom>
            <a:avLst/>
            <a:gdLst/>
            <a:ahLst/>
            <a:cxnLst/>
            <a:rect r="r" b="b" t="t" l="l"/>
            <a:pathLst>
              <a:path h="450336" w="839609">
                <a:moveTo>
                  <a:pt x="0" y="0"/>
                </a:moveTo>
                <a:lnTo>
                  <a:pt x="839609" y="0"/>
                </a:lnTo>
                <a:lnTo>
                  <a:pt x="839609" y="450335"/>
                </a:lnTo>
                <a:lnTo>
                  <a:pt x="0" y="45033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5580083" y="1084613"/>
            <a:ext cx="839609" cy="450336"/>
          </a:xfrm>
          <a:custGeom>
            <a:avLst/>
            <a:gdLst/>
            <a:ahLst/>
            <a:cxnLst/>
            <a:rect r="r" b="b" t="t" l="l"/>
            <a:pathLst>
              <a:path h="450336" w="839609">
                <a:moveTo>
                  <a:pt x="0" y="0"/>
                </a:moveTo>
                <a:lnTo>
                  <a:pt x="839608" y="0"/>
                </a:lnTo>
                <a:lnTo>
                  <a:pt x="839608" y="450335"/>
                </a:lnTo>
                <a:lnTo>
                  <a:pt x="0" y="45033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11140151" y="4022592"/>
            <a:ext cx="4859736" cy="3887789"/>
          </a:xfrm>
          <a:custGeom>
            <a:avLst/>
            <a:gdLst/>
            <a:ahLst/>
            <a:cxnLst/>
            <a:rect r="r" b="b" t="t" l="l"/>
            <a:pathLst>
              <a:path h="3887789" w="4859736">
                <a:moveTo>
                  <a:pt x="0" y="0"/>
                </a:moveTo>
                <a:lnTo>
                  <a:pt x="4859736" y="0"/>
                </a:lnTo>
                <a:lnTo>
                  <a:pt x="4859736" y="3887789"/>
                </a:lnTo>
                <a:lnTo>
                  <a:pt x="0" y="3887789"/>
                </a:lnTo>
                <a:lnTo>
                  <a:pt x="0" y="0"/>
                </a:lnTo>
                <a:close/>
              </a:path>
            </a:pathLst>
          </a:custGeom>
          <a:blipFill>
            <a:blip r:embed="rId6"/>
            <a:stretch>
              <a:fillRect l="0" t="0" r="0" b="0"/>
            </a:stretch>
          </a:blipFill>
        </p:spPr>
      </p:sp>
      <p:sp>
        <p:nvSpPr>
          <p:cNvPr name="TextBox 6" id="6"/>
          <p:cNvSpPr txBox="true"/>
          <p:nvPr/>
        </p:nvSpPr>
        <p:spPr>
          <a:xfrm rot="0">
            <a:off x="4003523" y="2235401"/>
            <a:ext cx="11028326" cy="863267"/>
          </a:xfrm>
          <a:prstGeom prst="rect">
            <a:avLst/>
          </a:prstGeom>
        </p:spPr>
        <p:txBody>
          <a:bodyPr anchor="t" rtlCol="false" tIns="0" lIns="0" bIns="0" rIns="0">
            <a:spAutoFit/>
          </a:bodyPr>
          <a:lstStyle/>
          <a:p>
            <a:pPr algn="ctr">
              <a:lnSpc>
                <a:spcPts val="6880"/>
              </a:lnSpc>
            </a:pPr>
            <a:r>
              <a:rPr lang="en-US" sz="5460">
                <a:solidFill>
                  <a:srgbClr val="FFFFFF"/>
                </a:solidFill>
                <a:latin typeface="HK Modular"/>
                <a:ea typeface="HK Modular"/>
                <a:cs typeface="HK Modular"/>
                <a:sym typeface="HK Modular"/>
              </a:rPr>
              <a:t>QUESTION 1</a:t>
            </a:r>
          </a:p>
        </p:txBody>
      </p:sp>
      <p:sp>
        <p:nvSpPr>
          <p:cNvPr name="TextBox 7" id="7"/>
          <p:cNvSpPr txBox="true"/>
          <p:nvPr/>
        </p:nvSpPr>
        <p:spPr>
          <a:xfrm rot="0">
            <a:off x="2320122" y="4697546"/>
            <a:ext cx="6823878" cy="2242607"/>
          </a:xfrm>
          <a:prstGeom prst="rect">
            <a:avLst/>
          </a:prstGeom>
        </p:spPr>
        <p:txBody>
          <a:bodyPr anchor="t" rtlCol="false" tIns="0" lIns="0" bIns="0" rIns="0">
            <a:spAutoFit/>
          </a:bodyPr>
          <a:lstStyle/>
          <a:p>
            <a:pPr algn="ctr">
              <a:lnSpc>
                <a:spcPts val="2999"/>
              </a:lnSpc>
              <a:spcBef>
                <a:spcPct val="0"/>
              </a:spcBef>
            </a:pPr>
            <a:r>
              <a:rPr lang="en-US" sz="2777">
                <a:solidFill>
                  <a:srgbClr val="FFFFFF"/>
                </a:solidFill>
                <a:latin typeface="Raleway Light"/>
                <a:ea typeface="Raleway Light"/>
                <a:cs typeface="Raleway Light"/>
                <a:sym typeface="Raleway Light"/>
              </a:rPr>
              <a:t>Identify the key predictors of economic downturns and provide, where possible, economic intuition for the reasons they make good indicators to monitor (note that such indicators can differ by forecast horizon).</a:t>
            </a:r>
          </a:p>
        </p:txBody>
      </p:sp>
      <p:sp>
        <p:nvSpPr>
          <p:cNvPr name="Freeform 8" id="8"/>
          <p:cNvSpPr/>
          <p:nvPr/>
        </p:nvSpPr>
        <p:spPr>
          <a:xfrm flipH="false" flipV="false" rot="0">
            <a:off x="1804646" y="9014517"/>
            <a:ext cx="2728988" cy="487567"/>
          </a:xfrm>
          <a:custGeom>
            <a:avLst/>
            <a:gdLst/>
            <a:ahLst/>
            <a:cxnLst/>
            <a:rect r="r" b="b" t="t" l="l"/>
            <a:pathLst>
              <a:path h="487567" w="2728988">
                <a:moveTo>
                  <a:pt x="0" y="0"/>
                </a:moveTo>
                <a:lnTo>
                  <a:pt x="2728988" y="0"/>
                </a:lnTo>
                <a:lnTo>
                  <a:pt x="2728988" y="487566"/>
                </a:lnTo>
                <a:lnTo>
                  <a:pt x="0" y="48756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9" id="9"/>
          <p:cNvSpPr txBox="true"/>
          <p:nvPr/>
        </p:nvSpPr>
        <p:spPr>
          <a:xfrm rot="0">
            <a:off x="2655994" y="1005351"/>
            <a:ext cx="2324294" cy="574553"/>
          </a:xfrm>
          <a:prstGeom prst="rect">
            <a:avLst/>
          </a:prstGeom>
        </p:spPr>
        <p:txBody>
          <a:bodyPr anchor="t" rtlCol="false" tIns="0" lIns="0" bIns="0" rIns="0">
            <a:spAutoFit/>
          </a:bodyPr>
          <a:lstStyle/>
          <a:p>
            <a:pPr algn="l">
              <a:lnSpc>
                <a:spcPts val="2241"/>
              </a:lnSpc>
            </a:pPr>
            <a:r>
              <a:rPr lang="en-US" sz="2075">
                <a:solidFill>
                  <a:srgbClr val="FFFFFF"/>
                </a:solidFill>
                <a:latin typeface="Gruppo"/>
                <a:ea typeface="Gruppo"/>
                <a:cs typeface="Gruppo"/>
                <a:sym typeface="Gruppo"/>
              </a:rPr>
              <a:t>NUS</a:t>
            </a:r>
          </a:p>
          <a:p>
            <a:pPr algn="l">
              <a:lnSpc>
                <a:spcPts val="2241"/>
              </a:lnSpc>
              <a:spcBef>
                <a:spcPct val="0"/>
              </a:spcBef>
            </a:pPr>
            <a:r>
              <a:rPr lang="en-US" sz="2075">
                <a:solidFill>
                  <a:srgbClr val="FFFFFF"/>
                </a:solidFill>
                <a:latin typeface="Gruppo"/>
                <a:ea typeface="Gruppo"/>
                <a:cs typeface="Gruppo"/>
                <a:sym typeface="Gruppo"/>
              </a:rPr>
              <a:t>DSESC</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41C4D">
                <a:alpha val="100000"/>
              </a:srgbClr>
            </a:gs>
            <a:gs pos="100000">
              <a:srgbClr val="3B616F">
                <a:alpha val="100000"/>
              </a:srgbClr>
            </a:gs>
          </a:gsLst>
          <a:lin ang="0"/>
        </a:gradFill>
      </p:bgPr>
    </p:bg>
    <p:spTree>
      <p:nvGrpSpPr>
        <p:cNvPr id="1" name=""/>
        <p:cNvGrpSpPr/>
        <p:nvPr/>
      </p:nvGrpSpPr>
      <p:grpSpPr>
        <a:xfrm>
          <a:off x="0" y="0"/>
          <a:ext cx="0" cy="0"/>
          <a:chOff x="0" y="0"/>
          <a:chExt cx="0" cy="0"/>
        </a:xfrm>
      </p:grpSpPr>
      <p:sp>
        <p:nvSpPr>
          <p:cNvPr name="Freeform 2" id="2"/>
          <p:cNvSpPr/>
          <p:nvPr/>
        </p:nvSpPr>
        <p:spPr>
          <a:xfrm flipH="false" flipV="false" rot="0">
            <a:off x="1776071" y="1028700"/>
            <a:ext cx="551414" cy="518330"/>
          </a:xfrm>
          <a:custGeom>
            <a:avLst/>
            <a:gdLst/>
            <a:ahLst/>
            <a:cxnLst/>
            <a:rect r="r" b="b" t="t" l="l"/>
            <a:pathLst>
              <a:path h="518330" w="551414">
                <a:moveTo>
                  <a:pt x="0" y="0"/>
                </a:moveTo>
                <a:lnTo>
                  <a:pt x="551414" y="0"/>
                </a:lnTo>
                <a:lnTo>
                  <a:pt x="551414" y="518330"/>
                </a:lnTo>
                <a:lnTo>
                  <a:pt x="0" y="51833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6419691" y="1084613"/>
            <a:ext cx="839609" cy="450336"/>
          </a:xfrm>
          <a:custGeom>
            <a:avLst/>
            <a:gdLst/>
            <a:ahLst/>
            <a:cxnLst/>
            <a:rect r="r" b="b" t="t" l="l"/>
            <a:pathLst>
              <a:path h="450336" w="839609">
                <a:moveTo>
                  <a:pt x="0" y="0"/>
                </a:moveTo>
                <a:lnTo>
                  <a:pt x="839609" y="0"/>
                </a:lnTo>
                <a:lnTo>
                  <a:pt x="839609" y="450335"/>
                </a:lnTo>
                <a:lnTo>
                  <a:pt x="0" y="45033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5580083" y="1084613"/>
            <a:ext cx="839609" cy="450336"/>
          </a:xfrm>
          <a:custGeom>
            <a:avLst/>
            <a:gdLst/>
            <a:ahLst/>
            <a:cxnLst/>
            <a:rect r="r" b="b" t="t" l="l"/>
            <a:pathLst>
              <a:path h="450336" w="839609">
                <a:moveTo>
                  <a:pt x="0" y="0"/>
                </a:moveTo>
                <a:lnTo>
                  <a:pt x="839608" y="0"/>
                </a:lnTo>
                <a:lnTo>
                  <a:pt x="839608" y="450335"/>
                </a:lnTo>
                <a:lnTo>
                  <a:pt x="0" y="45033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11702446" y="3841617"/>
            <a:ext cx="4297441" cy="4114800"/>
          </a:xfrm>
          <a:custGeom>
            <a:avLst/>
            <a:gdLst/>
            <a:ahLst/>
            <a:cxnLst/>
            <a:rect r="r" b="b" t="t" l="l"/>
            <a:pathLst>
              <a:path h="4114800" w="4297441">
                <a:moveTo>
                  <a:pt x="0" y="0"/>
                </a:moveTo>
                <a:lnTo>
                  <a:pt x="4297441" y="0"/>
                </a:lnTo>
                <a:lnTo>
                  <a:pt x="4297441"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4003523" y="2235401"/>
            <a:ext cx="11028326" cy="863267"/>
          </a:xfrm>
          <a:prstGeom prst="rect">
            <a:avLst/>
          </a:prstGeom>
        </p:spPr>
        <p:txBody>
          <a:bodyPr anchor="t" rtlCol="false" tIns="0" lIns="0" bIns="0" rIns="0">
            <a:spAutoFit/>
          </a:bodyPr>
          <a:lstStyle/>
          <a:p>
            <a:pPr algn="ctr">
              <a:lnSpc>
                <a:spcPts val="6880"/>
              </a:lnSpc>
            </a:pPr>
            <a:r>
              <a:rPr lang="en-US" sz="5460">
                <a:solidFill>
                  <a:srgbClr val="FFFFFF"/>
                </a:solidFill>
                <a:latin typeface="HK Modular"/>
                <a:ea typeface="HK Modular"/>
                <a:cs typeface="HK Modular"/>
                <a:sym typeface="HK Modular"/>
              </a:rPr>
              <a:t>QUESTION 2</a:t>
            </a:r>
          </a:p>
        </p:txBody>
      </p:sp>
      <p:sp>
        <p:nvSpPr>
          <p:cNvPr name="TextBox 7" id="7"/>
          <p:cNvSpPr txBox="true"/>
          <p:nvPr/>
        </p:nvSpPr>
        <p:spPr>
          <a:xfrm rot="0">
            <a:off x="2655994" y="4845930"/>
            <a:ext cx="6823878" cy="1499657"/>
          </a:xfrm>
          <a:prstGeom prst="rect">
            <a:avLst/>
          </a:prstGeom>
        </p:spPr>
        <p:txBody>
          <a:bodyPr anchor="t" rtlCol="false" tIns="0" lIns="0" bIns="0" rIns="0">
            <a:spAutoFit/>
          </a:bodyPr>
          <a:lstStyle/>
          <a:p>
            <a:pPr algn="ctr">
              <a:lnSpc>
                <a:spcPts val="2999"/>
              </a:lnSpc>
              <a:spcBef>
                <a:spcPct val="0"/>
              </a:spcBef>
            </a:pPr>
            <a:r>
              <a:rPr lang="en-US" sz="2777">
                <a:solidFill>
                  <a:srgbClr val="FFFFFF"/>
                </a:solidFill>
                <a:latin typeface="Raleway Light"/>
                <a:ea typeface="Raleway Light"/>
                <a:cs typeface="Raleway Light"/>
                <a:sym typeface="Raleway Light"/>
              </a:rPr>
              <a:t>How would you expect policymakers in Singapore to act based on your forecasts and what are the associated risks they might face?</a:t>
            </a:r>
          </a:p>
        </p:txBody>
      </p:sp>
      <p:sp>
        <p:nvSpPr>
          <p:cNvPr name="Freeform 8" id="8"/>
          <p:cNvSpPr/>
          <p:nvPr/>
        </p:nvSpPr>
        <p:spPr>
          <a:xfrm flipH="false" flipV="false" rot="0">
            <a:off x="1785596" y="9014517"/>
            <a:ext cx="2728988" cy="487567"/>
          </a:xfrm>
          <a:custGeom>
            <a:avLst/>
            <a:gdLst/>
            <a:ahLst/>
            <a:cxnLst/>
            <a:rect r="r" b="b" t="t" l="l"/>
            <a:pathLst>
              <a:path h="487567" w="2728988">
                <a:moveTo>
                  <a:pt x="0" y="0"/>
                </a:moveTo>
                <a:lnTo>
                  <a:pt x="2728988" y="0"/>
                </a:lnTo>
                <a:lnTo>
                  <a:pt x="2728988" y="487566"/>
                </a:lnTo>
                <a:lnTo>
                  <a:pt x="0" y="487566"/>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9" id="9"/>
          <p:cNvSpPr txBox="true"/>
          <p:nvPr/>
        </p:nvSpPr>
        <p:spPr>
          <a:xfrm rot="0">
            <a:off x="2655994" y="1005351"/>
            <a:ext cx="2324294" cy="574553"/>
          </a:xfrm>
          <a:prstGeom prst="rect">
            <a:avLst/>
          </a:prstGeom>
        </p:spPr>
        <p:txBody>
          <a:bodyPr anchor="t" rtlCol="false" tIns="0" lIns="0" bIns="0" rIns="0">
            <a:spAutoFit/>
          </a:bodyPr>
          <a:lstStyle/>
          <a:p>
            <a:pPr algn="l">
              <a:lnSpc>
                <a:spcPts val="2241"/>
              </a:lnSpc>
            </a:pPr>
            <a:r>
              <a:rPr lang="en-US" sz="2075">
                <a:solidFill>
                  <a:srgbClr val="FFFFFF"/>
                </a:solidFill>
                <a:latin typeface="Gruppo"/>
                <a:ea typeface="Gruppo"/>
                <a:cs typeface="Gruppo"/>
                <a:sym typeface="Gruppo"/>
              </a:rPr>
              <a:t>NUS</a:t>
            </a:r>
          </a:p>
          <a:p>
            <a:pPr algn="l">
              <a:lnSpc>
                <a:spcPts val="2241"/>
              </a:lnSpc>
              <a:spcBef>
                <a:spcPct val="0"/>
              </a:spcBef>
            </a:pPr>
            <a:r>
              <a:rPr lang="en-US" sz="2075">
                <a:solidFill>
                  <a:srgbClr val="FFFFFF"/>
                </a:solidFill>
                <a:latin typeface="Gruppo"/>
                <a:ea typeface="Gruppo"/>
                <a:cs typeface="Gruppo"/>
                <a:sym typeface="Gruppo"/>
              </a:rPr>
              <a:t>DSESC</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41C4D">
                <a:alpha val="100000"/>
              </a:srgbClr>
            </a:gs>
            <a:gs pos="100000">
              <a:srgbClr val="3B616F">
                <a:alpha val="100000"/>
              </a:srgbClr>
            </a:gs>
          </a:gsLst>
          <a:lin ang="0"/>
        </a:gradFill>
      </p:bgPr>
    </p:bg>
    <p:spTree>
      <p:nvGrpSpPr>
        <p:cNvPr id="1" name=""/>
        <p:cNvGrpSpPr/>
        <p:nvPr/>
      </p:nvGrpSpPr>
      <p:grpSpPr>
        <a:xfrm>
          <a:off x="0" y="0"/>
          <a:ext cx="0" cy="0"/>
          <a:chOff x="0" y="0"/>
          <a:chExt cx="0" cy="0"/>
        </a:xfrm>
      </p:grpSpPr>
      <p:sp>
        <p:nvSpPr>
          <p:cNvPr name="Freeform 2" id="2"/>
          <p:cNvSpPr/>
          <p:nvPr/>
        </p:nvSpPr>
        <p:spPr>
          <a:xfrm flipH="false" flipV="false" rot="0">
            <a:off x="1776071" y="1028700"/>
            <a:ext cx="551414" cy="518330"/>
          </a:xfrm>
          <a:custGeom>
            <a:avLst/>
            <a:gdLst/>
            <a:ahLst/>
            <a:cxnLst/>
            <a:rect r="r" b="b" t="t" l="l"/>
            <a:pathLst>
              <a:path h="518330" w="551414">
                <a:moveTo>
                  <a:pt x="0" y="0"/>
                </a:moveTo>
                <a:lnTo>
                  <a:pt x="551414" y="0"/>
                </a:lnTo>
                <a:lnTo>
                  <a:pt x="551414" y="518330"/>
                </a:lnTo>
                <a:lnTo>
                  <a:pt x="0" y="51833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6419691" y="1084613"/>
            <a:ext cx="839609" cy="450336"/>
          </a:xfrm>
          <a:custGeom>
            <a:avLst/>
            <a:gdLst/>
            <a:ahLst/>
            <a:cxnLst/>
            <a:rect r="r" b="b" t="t" l="l"/>
            <a:pathLst>
              <a:path h="450336" w="839609">
                <a:moveTo>
                  <a:pt x="0" y="0"/>
                </a:moveTo>
                <a:lnTo>
                  <a:pt x="839609" y="0"/>
                </a:lnTo>
                <a:lnTo>
                  <a:pt x="839609" y="450335"/>
                </a:lnTo>
                <a:lnTo>
                  <a:pt x="0" y="45033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5580083" y="1084613"/>
            <a:ext cx="839609" cy="450336"/>
          </a:xfrm>
          <a:custGeom>
            <a:avLst/>
            <a:gdLst/>
            <a:ahLst/>
            <a:cxnLst/>
            <a:rect r="r" b="b" t="t" l="l"/>
            <a:pathLst>
              <a:path h="450336" w="839609">
                <a:moveTo>
                  <a:pt x="0" y="0"/>
                </a:moveTo>
                <a:lnTo>
                  <a:pt x="839608" y="0"/>
                </a:lnTo>
                <a:lnTo>
                  <a:pt x="839608" y="450335"/>
                </a:lnTo>
                <a:lnTo>
                  <a:pt x="0" y="45033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11064595" y="3890037"/>
            <a:ext cx="4935292" cy="4114800"/>
          </a:xfrm>
          <a:custGeom>
            <a:avLst/>
            <a:gdLst/>
            <a:ahLst/>
            <a:cxnLst/>
            <a:rect r="r" b="b" t="t" l="l"/>
            <a:pathLst>
              <a:path h="4114800" w="4935292">
                <a:moveTo>
                  <a:pt x="0" y="0"/>
                </a:moveTo>
                <a:lnTo>
                  <a:pt x="4935292" y="0"/>
                </a:lnTo>
                <a:lnTo>
                  <a:pt x="4935292"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4003523" y="2235401"/>
            <a:ext cx="11028326" cy="863267"/>
          </a:xfrm>
          <a:prstGeom prst="rect">
            <a:avLst/>
          </a:prstGeom>
        </p:spPr>
        <p:txBody>
          <a:bodyPr anchor="t" rtlCol="false" tIns="0" lIns="0" bIns="0" rIns="0">
            <a:spAutoFit/>
          </a:bodyPr>
          <a:lstStyle/>
          <a:p>
            <a:pPr algn="ctr">
              <a:lnSpc>
                <a:spcPts val="6880"/>
              </a:lnSpc>
            </a:pPr>
            <a:r>
              <a:rPr lang="en-US" sz="5460">
                <a:solidFill>
                  <a:srgbClr val="FFFFFF"/>
                </a:solidFill>
                <a:latin typeface="HK Modular"/>
                <a:ea typeface="HK Modular"/>
                <a:cs typeface="HK Modular"/>
                <a:sym typeface="HK Modular"/>
              </a:rPr>
              <a:t>QUESTION 3</a:t>
            </a:r>
          </a:p>
        </p:txBody>
      </p:sp>
      <p:sp>
        <p:nvSpPr>
          <p:cNvPr name="TextBox 7" id="7"/>
          <p:cNvSpPr txBox="true"/>
          <p:nvPr/>
        </p:nvSpPr>
        <p:spPr>
          <a:xfrm rot="0">
            <a:off x="2327485" y="4678496"/>
            <a:ext cx="6823878" cy="2242607"/>
          </a:xfrm>
          <a:prstGeom prst="rect">
            <a:avLst/>
          </a:prstGeom>
        </p:spPr>
        <p:txBody>
          <a:bodyPr anchor="t" rtlCol="false" tIns="0" lIns="0" bIns="0" rIns="0">
            <a:spAutoFit/>
          </a:bodyPr>
          <a:lstStyle/>
          <a:p>
            <a:pPr algn="ctr">
              <a:lnSpc>
                <a:spcPts val="2999"/>
              </a:lnSpc>
              <a:spcBef>
                <a:spcPct val="0"/>
              </a:spcBef>
            </a:pPr>
            <a:r>
              <a:rPr lang="en-US" sz="2777">
                <a:solidFill>
                  <a:srgbClr val="FFFFFF"/>
                </a:solidFill>
                <a:latin typeface="Raleway Light"/>
                <a:ea typeface="Raleway Light"/>
                <a:cs typeface="Raleway Light"/>
                <a:sym typeface="Raleway Light"/>
              </a:rPr>
              <a:t>Considering the proposed tariffs and other plans likely to be enacted in 2025 by the newly elected U.S. President Trump, what judgmental adjustments might you make to your forecasts based on this qualitative information not yet reflected in the data?</a:t>
            </a:r>
          </a:p>
        </p:txBody>
      </p:sp>
      <p:sp>
        <p:nvSpPr>
          <p:cNvPr name="Freeform 8" id="8"/>
          <p:cNvSpPr/>
          <p:nvPr/>
        </p:nvSpPr>
        <p:spPr>
          <a:xfrm flipH="false" flipV="false" rot="0">
            <a:off x="1776071" y="9014517"/>
            <a:ext cx="2728988" cy="487567"/>
          </a:xfrm>
          <a:custGeom>
            <a:avLst/>
            <a:gdLst/>
            <a:ahLst/>
            <a:cxnLst/>
            <a:rect r="r" b="b" t="t" l="l"/>
            <a:pathLst>
              <a:path h="487567" w="2728988">
                <a:moveTo>
                  <a:pt x="0" y="0"/>
                </a:moveTo>
                <a:lnTo>
                  <a:pt x="2728988" y="0"/>
                </a:lnTo>
                <a:lnTo>
                  <a:pt x="2728988" y="487566"/>
                </a:lnTo>
                <a:lnTo>
                  <a:pt x="0" y="487566"/>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9" id="9"/>
          <p:cNvSpPr txBox="true"/>
          <p:nvPr/>
        </p:nvSpPr>
        <p:spPr>
          <a:xfrm rot="0">
            <a:off x="2655994" y="1005351"/>
            <a:ext cx="2324294" cy="574553"/>
          </a:xfrm>
          <a:prstGeom prst="rect">
            <a:avLst/>
          </a:prstGeom>
        </p:spPr>
        <p:txBody>
          <a:bodyPr anchor="t" rtlCol="false" tIns="0" lIns="0" bIns="0" rIns="0">
            <a:spAutoFit/>
          </a:bodyPr>
          <a:lstStyle/>
          <a:p>
            <a:pPr algn="l">
              <a:lnSpc>
                <a:spcPts val="2241"/>
              </a:lnSpc>
            </a:pPr>
            <a:r>
              <a:rPr lang="en-US" sz="2075">
                <a:solidFill>
                  <a:srgbClr val="FFFFFF"/>
                </a:solidFill>
                <a:latin typeface="Gruppo"/>
                <a:ea typeface="Gruppo"/>
                <a:cs typeface="Gruppo"/>
                <a:sym typeface="Gruppo"/>
              </a:rPr>
              <a:t>NUS</a:t>
            </a:r>
          </a:p>
          <a:p>
            <a:pPr algn="l">
              <a:lnSpc>
                <a:spcPts val="2241"/>
              </a:lnSpc>
              <a:spcBef>
                <a:spcPct val="0"/>
              </a:spcBef>
            </a:pPr>
            <a:r>
              <a:rPr lang="en-US" sz="2075">
                <a:solidFill>
                  <a:srgbClr val="FFFFFF"/>
                </a:solidFill>
                <a:latin typeface="Gruppo"/>
                <a:ea typeface="Gruppo"/>
                <a:cs typeface="Gruppo"/>
                <a:sym typeface="Gruppo"/>
              </a:rPr>
              <a:t>DSESC</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41C4D">
                <a:alpha val="100000"/>
              </a:srgbClr>
            </a:gs>
            <a:gs pos="100000">
              <a:srgbClr val="3B616F">
                <a:alpha val="100000"/>
              </a:srgbClr>
            </a:gs>
          </a:gsLst>
          <a:lin ang="0"/>
        </a:gradFill>
      </p:bgPr>
    </p:bg>
    <p:spTree>
      <p:nvGrpSpPr>
        <p:cNvPr id="1" name=""/>
        <p:cNvGrpSpPr/>
        <p:nvPr/>
      </p:nvGrpSpPr>
      <p:grpSpPr>
        <a:xfrm>
          <a:off x="0" y="0"/>
          <a:ext cx="0" cy="0"/>
          <a:chOff x="0" y="0"/>
          <a:chExt cx="0" cy="0"/>
        </a:xfrm>
      </p:grpSpPr>
      <p:sp>
        <p:nvSpPr>
          <p:cNvPr name="Freeform 2" id="2"/>
          <p:cNvSpPr/>
          <p:nvPr/>
        </p:nvSpPr>
        <p:spPr>
          <a:xfrm flipH="false" flipV="false" rot="0">
            <a:off x="1776071" y="1028700"/>
            <a:ext cx="551414" cy="518330"/>
          </a:xfrm>
          <a:custGeom>
            <a:avLst/>
            <a:gdLst/>
            <a:ahLst/>
            <a:cxnLst/>
            <a:rect r="r" b="b" t="t" l="l"/>
            <a:pathLst>
              <a:path h="518330" w="551414">
                <a:moveTo>
                  <a:pt x="0" y="0"/>
                </a:moveTo>
                <a:lnTo>
                  <a:pt x="551414" y="0"/>
                </a:lnTo>
                <a:lnTo>
                  <a:pt x="551414" y="518330"/>
                </a:lnTo>
                <a:lnTo>
                  <a:pt x="0" y="51833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6419691" y="1084613"/>
            <a:ext cx="839609" cy="450336"/>
          </a:xfrm>
          <a:custGeom>
            <a:avLst/>
            <a:gdLst/>
            <a:ahLst/>
            <a:cxnLst/>
            <a:rect r="r" b="b" t="t" l="l"/>
            <a:pathLst>
              <a:path h="450336" w="839609">
                <a:moveTo>
                  <a:pt x="0" y="0"/>
                </a:moveTo>
                <a:lnTo>
                  <a:pt x="839609" y="0"/>
                </a:lnTo>
                <a:lnTo>
                  <a:pt x="839609" y="450335"/>
                </a:lnTo>
                <a:lnTo>
                  <a:pt x="0" y="45033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5580083" y="1084613"/>
            <a:ext cx="839609" cy="450336"/>
          </a:xfrm>
          <a:custGeom>
            <a:avLst/>
            <a:gdLst/>
            <a:ahLst/>
            <a:cxnLst/>
            <a:rect r="r" b="b" t="t" l="l"/>
            <a:pathLst>
              <a:path h="450336" w="839609">
                <a:moveTo>
                  <a:pt x="0" y="0"/>
                </a:moveTo>
                <a:lnTo>
                  <a:pt x="839608" y="0"/>
                </a:lnTo>
                <a:lnTo>
                  <a:pt x="839608" y="450335"/>
                </a:lnTo>
                <a:lnTo>
                  <a:pt x="0" y="45033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1776071" y="9014517"/>
            <a:ext cx="2728988" cy="487567"/>
          </a:xfrm>
          <a:custGeom>
            <a:avLst/>
            <a:gdLst/>
            <a:ahLst/>
            <a:cxnLst/>
            <a:rect r="r" b="b" t="t" l="l"/>
            <a:pathLst>
              <a:path h="487567" w="2728988">
                <a:moveTo>
                  <a:pt x="0" y="0"/>
                </a:moveTo>
                <a:lnTo>
                  <a:pt x="2728988" y="0"/>
                </a:lnTo>
                <a:lnTo>
                  <a:pt x="2728988" y="487566"/>
                </a:lnTo>
                <a:lnTo>
                  <a:pt x="0" y="48756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2327485" y="3676035"/>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false" flipV="false" rot="0">
            <a:off x="1982326" y="3413023"/>
            <a:ext cx="1347336" cy="1503304"/>
          </a:xfrm>
          <a:custGeom>
            <a:avLst/>
            <a:gdLst/>
            <a:ahLst/>
            <a:cxnLst/>
            <a:rect r="r" b="b" t="t" l="l"/>
            <a:pathLst>
              <a:path h="1503304" w="1347336">
                <a:moveTo>
                  <a:pt x="0" y="0"/>
                </a:moveTo>
                <a:lnTo>
                  <a:pt x="1347336" y="0"/>
                </a:lnTo>
                <a:lnTo>
                  <a:pt x="1347336" y="1503303"/>
                </a:lnTo>
                <a:lnTo>
                  <a:pt x="0" y="1503303"/>
                </a:lnTo>
                <a:lnTo>
                  <a:pt x="0" y="0"/>
                </a:lnTo>
                <a:close/>
              </a:path>
            </a:pathLst>
          </a:custGeom>
          <a:blipFill>
            <a:blip r:embed="rId10"/>
            <a:stretch>
              <a:fillRect l="0" t="0" r="0" b="0"/>
            </a:stretch>
          </a:blipFill>
        </p:spPr>
      </p:sp>
      <p:sp>
        <p:nvSpPr>
          <p:cNvPr name="TextBox 8" id="8"/>
          <p:cNvSpPr txBox="true"/>
          <p:nvPr/>
        </p:nvSpPr>
        <p:spPr>
          <a:xfrm rot="0">
            <a:off x="3848332" y="1987669"/>
            <a:ext cx="11183517" cy="863291"/>
          </a:xfrm>
          <a:prstGeom prst="rect">
            <a:avLst/>
          </a:prstGeom>
        </p:spPr>
        <p:txBody>
          <a:bodyPr anchor="t" rtlCol="false" tIns="0" lIns="0" bIns="0" rIns="0">
            <a:spAutoFit/>
          </a:bodyPr>
          <a:lstStyle/>
          <a:p>
            <a:pPr algn="ctr">
              <a:lnSpc>
                <a:spcPts val="6880"/>
              </a:lnSpc>
            </a:pPr>
            <a:r>
              <a:rPr lang="en-US" sz="5460">
                <a:solidFill>
                  <a:srgbClr val="FFFFFF"/>
                </a:solidFill>
                <a:latin typeface="HK Modular"/>
                <a:ea typeface="HK Modular"/>
                <a:cs typeface="HK Modular"/>
                <a:sym typeface="HK Modular"/>
              </a:rPr>
              <a:t>GUIDELINES/RUBRICS</a:t>
            </a:r>
          </a:p>
        </p:txBody>
      </p:sp>
      <p:sp>
        <p:nvSpPr>
          <p:cNvPr name="TextBox 9" id="9"/>
          <p:cNvSpPr txBox="true"/>
          <p:nvPr/>
        </p:nvSpPr>
        <p:spPr>
          <a:xfrm rot="0">
            <a:off x="3396632" y="4386793"/>
            <a:ext cx="2254952" cy="756657"/>
          </a:xfrm>
          <a:prstGeom prst="rect">
            <a:avLst/>
          </a:prstGeom>
        </p:spPr>
        <p:txBody>
          <a:bodyPr anchor="t" rtlCol="false" tIns="0" lIns="0" bIns="0" rIns="0">
            <a:spAutoFit/>
          </a:bodyPr>
          <a:lstStyle/>
          <a:p>
            <a:pPr algn="ctr">
              <a:lnSpc>
                <a:spcPts val="2999"/>
              </a:lnSpc>
              <a:spcBef>
                <a:spcPct val="0"/>
              </a:spcBef>
            </a:pPr>
            <a:r>
              <a:rPr lang="en-US" b="true" sz="2777">
                <a:solidFill>
                  <a:srgbClr val="FFFFFF"/>
                </a:solidFill>
                <a:latin typeface="Raleway Bold"/>
                <a:ea typeface="Raleway Bold"/>
                <a:cs typeface="Raleway Bold"/>
                <a:sym typeface="Raleway Bold"/>
              </a:rPr>
              <a:t>Address Feedback</a:t>
            </a:r>
          </a:p>
        </p:txBody>
      </p:sp>
      <p:sp>
        <p:nvSpPr>
          <p:cNvPr name="TextBox 10" id="10"/>
          <p:cNvSpPr txBox="true"/>
          <p:nvPr/>
        </p:nvSpPr>
        <p:spPr>
          <a:xfrm rot="0">
            <a:off x="2992417" y="5460678"/>
            <a:ext cx="3063384" cy="1312487"/>
          </a:xfrm>
          <a:prstGeom prst="rect">
            <a:avLst/>
          </a:prstGeom>
        </p:spPr>
        <p:txBody>
          <a:bodyPr anchor="t" rtlCol="false" tIns="0" lIns="0" bIns="0" rIns="0">
            <a:spAutoFit/>
          </a:bodyPr>
          <a:lstStyle/>
          <a:p>
            <a:pPr algn="ctr">
              <a:lnSpc>
                <a:spcPts val="2567"/>
              </a:lnSpc>
              <a:spcBef>
                <a:spcPct val="0"/>
              </a:spcBef>
            </a:pPr>
            <a:r>
              <a:rPr lang="en-US" sz="2377">
                <a:solidFill>
                  <a:srgbClr val="FFFFFF"/>
                </a:solidFill>
                <a:latin typeface="Raleway"/>
                <a:ea typeface="Raleway"/>
                <a:cs typeface="Raleway"/>
                <a:sym typeface="Raleway"/>
              </a:rPr>
              <a:t>Incorporate all feedback received and make necessary improvements.</a:t>
            </a:r>
          </a:p>
        </p:txBody>
      </p:sp>
      <p:sp>
        <p:nvSpPr>
          <p:cNvPr name="TextBox 11" id="11"/>
          <p:cNvSpPr txBox="true"/>
          <p:nvPr/>
        </p:nvSpPr>
        <p:spPr>
          <a:xfrm rot="0">
            <a:off x="2351662" y="3761150"/>
            <a:ext cx="681791" cy="597068"/>
          </a:xfrm>
          <a:prstGeom prst="rect">
            <a:avLst/>
          </a:prstGeom>
        </p:spPr>
        <p:txBody>
          <a:bodyPr anchor="t" rtlCol="false" tIns="0" lIns="0" bIns="0" rIns="0">
            <a:spAutoFit/>
          </a:bodyPr>
          <a:lstStyle/>
          <a:p>
            <a:pPr algn="ctr">
              <a:lnSpc>
                <a:spcPts val="4511"/>
              </a:lnSpc>
              <a:spcBef>
                <a:spcPct val="0"/>
              </a:spcBef>
            </a:pPr>
            <a:r>
              <a:rPr lang="en-US" b="true" sz="4177">
                <a:solidFill>
                  <a:srgbClr val="FFFFFF"/>
                </a:solidFill>
                <a:latin typeface="Raleway Bold"/>
                <a:ea typeface="Raleway Bold"/>
                <a:cs typeface="Raleway Bold"/>
                <a:sym typeface="Raleway Bold"/>
              </a:rPr>
              <a:t>1.</a:t>
            </a:r>
          </a:p>
        </p:txBody>
      </p:sp>
      <p:sp>
        <p:nvSpPr>
          <p:cNvPr name="Freeform 12" id="12"/>
          <p:cNvSpPr/>
          <p:nvPr/>
        </p:nvSpPr>
        <p:spPr>
          <a:xfrm flipH="false" flipV="false" rot="0">
            <a:off x="7777119" y="3676035"/>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3" id="13"/>
          <p:cNvSpPr/>
          <p:nvPr/>
        </p:nvSpPr>
        <p:spPr>
          <a:xfrm flipH="false" flipV="false" rot="0">
            <a:off x="7431960" y="3413023"/>
            <a:ext cx="1347336" cy="1503304"/>
          </a:xfrm>
          <a:custGeom>
            <a:avLst/>
            <a:gdLst/>
            <a:ahLst/>
            <a:cxnLst/>
            <a:rect r="r" b="b" t="t" l="l"/>
            <a:pathLst>
              <a:path h="1503304" w="1347336">
                <a:moveTo>
                  <a:pt x="0" y="0"/>
                </a:moveTo>
                <a:lnTo>
                  <a:pt x="1347335" y="0"/>
                </a:lnTo>
                <a:lnTo>
                  <a:pt x="1347335" y="1503303"/>
                </a:lnTo>
                <a:lnTo>
                  <a:pt x="0" y="1503303"/>
                </a:lnTo>
                <a:lnTo>
                  <a:pt x="0" y="0"/>
                </a:lnTo>
                <a:close/>
              </a:path>
            </a:pathLst>
          </a:custGeom>
          <a:blipFill>
            <a:blip r:embed="rId10"/>
            <a:stretch>
              <a:fillRect l="0" t="0" r="0" b="0"/>
            </a:stretch>
          </a:blipFill>
        </p:spPr>
      </p:sp>
      <p:sp>
        <p:nvSpPr>
          <p:cNvPr name="TextBox 14" id="14"/>
          <p:cNvSpPr txBox="true"/>
          <p:nvPr/>
        </p:nvSpPr>
        <p:spPr>
          <a:xfrm rot="0">
            <a:off x="8606912" y="4078734"/>
            <a:ext cx="2894049" cy="756657"/>
          </a:xfrm>
          <a:prstGeom prst="rect">
            <a:avLst/>
          </a:prstGeom>
        </p:spPr>
        <p:txBody>
          <a:bodyPr anchor="t" rtlCol="false" tIns="0" lIns="0" bIns="0" rIns="0">
            <a:spAutoFit/>
          </a:bodyPr>
          <a:lstStyle/>
          <a:p>
            <a:pPr algn="ctr">
              <a:lnSpc>
                <a:spcPts val="2999"/>
              </a:lnSpc>
              <a:spcBef>
                <a:spcPct val="0"/>
              </a:spcBef>
            </a:pPr>
            <a:r>
              <a:rPr lang="en-US" b="true" sz="2777">
                <a:solidFill>
                  <a:srgbClr val="FFFFFF"/>
                </a:solidFill>
                <a:latin typeface="Raleway Bold"/>
                <a:ea typeface="Raleway Bold"/>
                <a:cs typeface="Raleway Bold"/>
                <a:sym typeface="Raleway Bold"/>
              </a:rPr>
              <a:t>Economic Analysis</a:t>
            </a:r>
          </a:p>
        </p:txBody>
      </p:sp>
      <p:sp>
        <p:nvSpPr>
          <p:cNvPr name="TextBox 15" id="15"/>
          <p:cNvSpPr txBox="true"/>
          <p:nvPr/>
        </p:nvSpPr>
        <p:spPr>
          <a:xfrm rot="0">
            <a:off x="7981853" y="4974854"/>
            <a:ext cx="3910066" cy="2607986"/>
          </a:xfrm>
          <a:prstGeom prst="rect">
            <a:avLst/>
          </a:prstGeom>
        </p:spPr>
        <p:txBody>
          <a:bodyPr anchor="t" rtlCol="false" tIns="0" lIns="0" bIns="0" rIns="0">
            <a:spAutoFit/>
          </a:bodyPr>
          <a:lstStyle/>
          <a:p>
            <a:pPr algn="ctr">
              <a:lnSpc>
                <a:spcPts val="2567"/>
              </a:lnSpc>
            </a:pPr>
            <a:r>
              <a:rPr lang="en-US" sz="2377">
                <a:solidFill>
                  <a:srgbClr val="FFFFFF"/>
                </a:solidFill>
                <a:latin typeface="Raleway"/>
                <a:ea typeface="Raleway"/>
                <a:cs typeface="Raleway"/>
                <a:sym typeface="Raleway"/>
              </a:rPr>
              <a:t>Provide a well-supported economic analysis addressing all three final questions.</a:t>
            </a:r>
          </a:p>
          <a:p>
            <a:pPr algn="ctr">
              <a:lnSpc>
                <a:spcPts val="2567"/>
              </a:lnSpc>
            </a:pPr>
          </a:p>
          <a:p>
            <a:pPr algn="ctr">
              <a:lnSpc>
                <a:spcPts val="2567"/>
              </a:lnSpc>
            </a:pPr>
            <a:r>
              <a:rPr lang="en-US" sz="2377">
                <a:solidFill>
                  <a:srgbClr val="FFFFFF"/>
                </a:solidFill>
                <a:latin typeface="Raleway"/>
                <a:ea typeface="Raleway"/>
                <a:cs typeface="Raleway"/>
                <a:sym typeface="Raleway"/>
              </a:rPr>
              <a:t>Use relevant data and research to justify findings.</a:t>
            </a:r>
          </a:p>
          <a:p>
            <a:pPr algn="ctr">
              <a:lnSpc>
                <a:spcPts val="2567"/>
              </a:lnSpc>
              <a:spcBef>
                <a:spcPct val="0"/>
              </a:spcBef>
            </a:pPr>
          </a:p>
        </p:txBody>
      </p:sp>
      <p:sp>
        <p:nvSpPr>
          <p:cNvPr name="TextBox 16" id="16"/>
          <p:cNvSpPr txBox="true"/>
          <p:nvPr/>
        </p:nvSpPr>
        <p:spPr>
          <a:xfrm rot="0">
            <a:off x="7801296" y="3761150"/>
            <a:ext cx="681791" cy="597068"/>
          </a:xfrm>
          <a:prstGeom prst="rect">
            <a:avLst/>
          </a:prstGeom>
        </p:spPr>
        <p:txBody>
          <a:bodyPr anchor="t" rtlCol="false" tIns="0" lIns="0" bIns="0" rIns="0">
            <a:spAutoFit/>
          </a:bodyPr>
          <a:lstStyle/>
          <a:p>
            <a:pPr algn="ctr">
              <a:lnSpc>
                <a:spcPts val="4511"/>
              </a:lnSpc>
              <a:spcBef>
                <a:spcPct val="0"/>
              </a:spcBef>
            </a:pPr>
            <a:r>
              <a:rPr lang="en-US" b="true" sz="4177">
                <a:solidFill>
                  <a:srgbClr val="FFFFFF"/>
                </a:solidFill>
                <a:latin typeface="Raleway Bold"/>
                <a:ea typeface="Raleway Bold"/>
                <a:cs typeface="Raleway Bold"/>
                <a:sym typeface="Raleway Bold"/>
              </a:rPr>
              <a:t>2.</a:t>
            </a:r>
          </a:p>
        </p:txBody>
      </p:sp>
      <p:sp>
        <p:nvSpPr>
          <p:cNvPr name="Freeform 17" id="17"/>
          <p:cNvSpPr/>
          <p:nvPr/>
        </p:nvSpPr>
        <p:spPr>
          <a:xfrm flipH="false" flipV="false" rot="0">
            <a:off x="13227678" y="3676035"/>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8" id="18"/>
          <p:cNvSpPr/>
          <p:nvPr/>
        </p:nvSpPr>
        <p:spPr>
          <a:xfrm flipH="false" flipV="false" rot="0">
            <a:off x="12882519" y="3413023"/>
            <a:ext cx="1347336" cy="1503304"/>
          </a:xfrm>
          <a:custGeom>
            <a:avLst/>
            <a:gdLst/>
            <a:ahLst/>
            <a:cxnLst/>
            <a:rect r="r" b="b" t="t" l="l"/>
            <a:pathLst>
              <a:path h="1503304" w="1347336">
                <a:moveTo>
                  <a:pt x="0" y="0"/>
                </a:moveTo>
                <a:lnTo>
                  <a:pt x="1347336" y="0"/>
                </a:lnTo>
                <a:lnTo>
                  <a:pt x="1347336" y="1503303"/>
                </a:lnTo>
                <a:lnTo>
                  <a:pt x="0" y="1503303"/>
                </a:lnTo>
                <a:lnTo>
                  <a:pt x="0" y="0"/>
                </a:lnTo>
                <a:close/>
              </a:path>
            </a:pathLst>
          </a:custGeom>
          <a:blipFill>
            <a:blip r:embed="rId10"/>
            <a:stretch>
              <a:fillRect l="0" t="0" r="0" b="0"/>
            </a:stretch>
          </a:blipFill>
        </p:spPr>
      </p:sp>
      <p:sp>
        <p:nvSpPr>
          <p:cNvPr name="TextBox 19" id="19"/>
          <p:cNvSpPr txBox="true"/>
          <p:nvPr/>
        </p:nvSpPr>
        <p:spPr>
          <a:xfrm rot="0">
            <a:off x="14229855" y="4386793"/>
            <a:ext cx="2561721" cy="385207"/>
          </a:xfrm>
          <a:prstGeom prst="rect">
            <a:avLst/>
          </a:prstGeom>
        </p:spPr>
        <p:txBody>
          <a:bodyPr anchor="t" rtlCol="false" tIns="0" lIns="0" bIns="0" rIns="0">
            <a:spAutoFit/>
          </a:bodyPr>
          <a:lstStyle/>
          <a:p>
            <a:pPr algn="ctr">
              <a:lnSpc>
                <a:spcPts val="2999"/>
              </a:lnSpc>
              <a:spcBef>
                <a:spcPct val="0"/>
              </a:spcBef>
            </a:pPr>
            <a:r>
              <a:rPr lang="en-US" b="true" sz="2777">
                <a:solidFill>
                  <a:srgbClr val="FFFFFF"/>
                </a:solidFill>
                <a:latin typeface="Raleway Bold"/>
                <a:ea typeface="Raleway Bold"/>
                <a:cs typeface="Raleway Bold"/>
                <a:sym typeface="Raleway Bold"/>
              </a:rPr>
              <a:t>Presentation</a:t>
            </a:r>
          </a:p>
        </p:txBody>
      </p:sp>
      <p:sp>
        <p:nvSpPr>
          <p:cNvPr name="TextBox 20" id="20"/>
          <p:cNvSpPr txBox="true"/>
          <p:nvPr/>
        </p:nvSpPr>
        <p:spPr>
          <a:xfrm rot="0">
            <a:off x="13943171" y="5118735"/>
            <a:ext cx="3063384" cy="988662"/>
          </a:xfrm>
          <a:prstGeom prst="rect">
            <a:avLst/>
          </a:prstGeom>
        </p:spPr>
        <p:txBody>
          <a:bodyPr anchor="t" rtlCol="false" tIns="0" lIns="0" bIns="0" rIns="0">
            <a:spAutoFit/>
          </a:bodyPr>
          <a:lstStyle/>
          <a:p>
            <a:pPr algn="ctr">
              <a:lnSpc>
                <a:spcPts val="2567"/>
              </a:lnSpc>
              <a:spcBef>
                <a:spcPct val="0"/>
              </a:spcBef>
            </a:pPr>
            <a:r>
              <a:rPr lang="en-US" sz="2377">
                <a:solidFill>
                  <a:srgbClr val="FFFFFF"/>
                </a:solidFill>
                <a:latin typeface="Raleway"/>
                <a:ea typeface="Raleway"/>
                <a:cs typeface="Raleway"/>
                <a:sym typeface="Raleway"/>
              </a:rPr>
              <a:t>Deliver a clear and well-structured presentation.</a:t>
            </a:r>
          </a:p>
        </p:txBody>
      </p:sp>
      <p:sp>
        <p:nvSpPr>
          <p:cNvPr name="TextBox 21" id="21"/>
          <p:cNvSpPr txBox="true"/>
          <p:nvPr/>
        </p:nvSpPr>
        <p:spPr>
          <a:xfrm rot="0">
            <a:off x="13251855" y="3761150"/>
            <a:ext cx="681791" cy="597068"/>
          </a:xfrm>
          <a:prstGeom prst="rect">
            <a:avLst/>
          </a:prstGeom>
        </p:spPr>
        <p:txBody>
          <a:bodyPr anchor="t" rtlCol="false" tIns="0" lIns="0" bIns="0" rIns="0">
            <a:spAutoFit/>
          </a:bodyPr>
          <a:lstStyle/>
          <a:p>
            <a:pPr algn="ctr">
              <a:lnSpc>
                <a:spcPts val="4511"/>
              </a:lnSpc>
              <a:spcBef>
                <a:spcPct val="0"/>
              </a:spcBef>
            </a:pPr>
            <a:r>
              <a:rPr lang="en-US" b="true" sz="4177">
                <a:solidFill>
                  <a:srgbClr val="FFFFFF"/>
                </a:solidFill>
                <a:latin typeface="Raleway Bold"/>
                <a:ea typeface="Raleway Bold"/>
                <a:cs typeface="Raleway Bold"/>
                <a:sym typeface="Raleway Bold"/>
              </a:rPr>
              <a:t>3.</a:t>
            </a:r>
          </a:p>
        </p:txBody>
      </p:sp>
      <p:sp>
        <p:nvSpPr>
          <p:cNvPr name="TextBox 22" id="22"/>
          <p:cNvSpPr txBox="true"/>
          <p:nvPr/>
        </p:nvSpPr>
        <p:spPr>
          <a:xfrm rot="0">
            <a:off x="2636944" y="1005351"/>
            <a:ext cx="2324294" cy="574553"/>
          </a:xfrm>
          <a:prstGeom prst="rect">
            <a:avLst/>
          </a:prstGeom>
        </p:spPr>
        <p:txBody>
          <a:bodyPr anchor="t" rtlCol="false" tIns="0" lIns="0" bIns="0" rIns="0">
            <a:spAutoFit/>
          </a:bodyPr>
          <a:lstStyle/>
          <a:p>
            <a:pPr algn="l">
              <a:lnSpc>
                <a:spcPts val="2241"/>
              </a:lnSpc>
            </a:pPr>
            <a:r>
              <a:rPr lang="en-US" sz="2075">
                <a:solidFill>
                  <a:srgbClr val="FFFFFF"/>
                </a:solidFill>
                <a:latin typeface="Gruppo"/>
                <a:ea typeface="Gruppo"/>
                <a:cs typeface="Gruppo"/>
                <a:sym typeface="Gruppo"/>
              </a:rPr>
              <a:t>NUS</a:t>
            </a:r>
          </a:p>
          <a:p>
            <a:pPr algn="l">
              <a:lnSpc>
                <a:spcPts val="2241"/>
              </a:lnSpc>
              <a:spcBef>
                <a:spcPct val="0"/>
              </a:spcBef>
            </a:pPr>
            <a:r>
              <a:rPr lang="en-US" sz="2075">
                <a:solidFill>
                  <a:srgbClr val="FFFFFF"/>
                </a:solidFill>
                <a:latin typeface="Gruppo"/>
                <a:ea typeface="Gruppo"/>
                <a:cs typeface="Gruppo"/>
                <a:sym typeface="Gruppo"/>
              </a:rPr>
              <a:t>DSESC</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41C4D">
                <a:alpha val="100000"/>
              </a:srgbClr>
            </a:gs>
            <a:gs pos="100000">
              <a:srgbClr val="3B616F">
                <a:alpha val="100000"/>
              </a:srgbClr>
            </a:gs>
          </a:gsLst>
          <a:lin ang="0"/>
        </a:gradFill>
      </p:bgPr>
    </p:bg>
    <p:spTree>
      <p:nvGrpSpPr>
        <p:cNvPr id="1" name=""/>
        <p:cNvGrpSpPr/>
        <p:nvPr/>
      </p:nvGrpSpPr>
      <p:grpSpPr>
        <a:xfrm>
          <a:off x="0" y="0"/>
          <a:ext cx="0" cy="0"/>
          <a:chOff x="0" y="0"/>
          <a:chExt cx="0" cy="0"/>
        </a:xfrm>
      </p:grpSpPr>
      <p:sp>
        <p:nvSpPr>
          <p:cNvPr name="Freeform 2" id="2"/>
          <p:cNvSpPr/>
          <p:nvPr/>
        </p:nvSpPr>
        <p:spPr>
          <a:xfrm flipH="false" flipV="false" rot="0">
            <a:off x="1776071" y="1028700"/>
            <a:ext cx="551414" cy="518330"/>
          </a:xfrm>
          <a:custGeom>
            <a:avLst/>
            <a:gdLst/>
            <a:ahLst/>
            <a:cxnLst/>
            <a:rect r="r" b="b" t="t" l="l"/>
            <a:pathLst>
              <a:path h="518330" w="551414">
                <a:moveTo>
                  <a:pt x="0" y="0"/>
                </a:moveTo>
                <a:lnTo>
                  <a:pt x="551414" y="0"/>
                </a:lnTo>
                <a:lnTo>
                  <a:pt x="551414" y="518330"/>
                </a:lnTo>
                <a:lnTo>
                  <a:pt x="0" y="51833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6419691" y="1084613"/>
            <a:ext cx="839609" cy="450336"/>
          </a:xfrm>
          <a:custGeom>
            <a:avLst/>
            <a:gdLst/>
            <a:ahLst/>
            <a:cxnLst/>
            <a:rect r="r" b="b" t="t" l="l"/>
            <a:pathLst>
              <a:path h="450336" w="839609">
                <a:moveTo>
                  <a:pt x="0" y="0"/>
                </a:moveTo>
                <a:lnTo>
                  <a:pt x="839609" y="0"/>
                </a:lnTo>
                <a:lnTo>
                  <a:pt x="839609" y="450335"/>
                </a:lnTo>
                <a:lnTo>
                  <a:pt x="0" y="45033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5580083" y="1084613"/>
            <a:ext cx="839609" cy="450336"/>
          </a:xfrm>
          <a:custGeom>
            <a:avLst/>
            <a:gdLst/>
            <a:ahLst/>
            <a:cxnLst/>
            <a:rect r="r" b="b" t="t" l="l"/>
            <a:pathLst>
              <a:path h="450336" w="839609">
                <a:moveTo>
                  <a:pt x="0" y="0"/>
                </a:moveTo>
                <a:lnTo>
                  <a:pt x="839608" y="0"/>
                </a:lnTo>
                <a:lnTo>
                  <a:pt x="839608" y="450335"/>
                </a:lnTo>
                <a:lnTo>
                  <a:pt x="0" y="45033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1776071" y="9014517"/>
            <a:ext cx="2728988" cy="487567"/>
          </a:xfrm>
          <a:custGeom>
            <a:avLst/>
            <a:gdLst/>
            <a:ahLst/>
            <a:cxnLst/>
            <a:rect r="r" b="b" t="t" l="l"/>
            <a:pathLst>
              <a:path h="487567" w="2728988">
                <a:moveTo>
                  <a:pt x="0" y="0"/>
                </a:moveTo>
                <a:lnTo>
                  <a:pt x="2728988" y="0"/>
                </a:lnTo>
                <a:lnTo>
                  <a:pt x="2728988" y="487566"/>
                </a:lnTo>
                <a:lnTo>
                  <a:pt x="0" y="48756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1776071" y="3120832"/>
            <a:ext cx="984533" cy="1566814"/>
          </a:xfrm>
          <a:custGeom>
            <a:avLst/>
            <a:gdLst/>
            <a:ahLst/>
            <a:cxnLst/>
            <a:rect r="r" b="b" t="t" l="l"/>
            <a:pathLst>
              <a:path h="1566814" w="984533">
                <a:moveTo>
                  <a:pt x="0" y="0"/>
                </a:moveTo>
                <a:lnTo>
                  <a:pt x="984533" y="0"/>
                </a:lnTo>
                <a:lnTo>
                  <a:pt x="984533" y="1566814"/>
                </a:lnTo>
                <a:lnTo>
                  <a:pt x="0" y="1566814"/>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7" id="7"/>
          <p:cNvSpPr txBox="true"/>
          <p:nvPr/>
        </p:nvSpPr>
        <p:spPr>
          <a:xfrm rot="0">
            <a:off x="2655994" y="1005351"/>
            <a:ext cx="2324294" cy="574553"/>
          </a:xfrm>
          <a:prstGeom prst="rect">
            <a:avLst/>
          </a:prstGeom>
        </p:spPr>
        <p:txBody>
          <a:bodyPr anchor="t" rtlCol="false" tIns="0" lIns="0" bIns="0" rIns="0">
            <a:spAutoFit/>
          </a:bodyPr>
          <a:lstStyle/>
          <a:p>
            <a:pPr algn="l">
              <a:lnSpc>
                <a:spcPts val="2241"/>
              </a:lnSpc>
            </a:pPr>
            <a:r>
              <a:rPr lang="en-US" sz="2075">
                <a:solidFill>
                  <a:srgbClr val="FFFFFF"/>
                </a:solidFill>
                <a:latin typeface="Gruppo"/>
                <a:ea typeface="Gruppo"/>
                <a:cs typeface="Gruppo"/>
                <a:sym typeface="Gruppo"/>
              </a:rPr>
              <a:t>NUS</a:t>
            </a:r>
          </a:p>
          <a:p>
            <a:pPr algn="l">
              <a:lnSpc>
                <a:spcPts val="2241"/>
              </a:lnSpc>
              <a:spcBef>
                <a:spcPct val="0"/>
              </a:spcBef>
            </a:pPr>
            <a:r>
              <a:rPr lang="en-US" sz="2075">
                <a:solidFill>
                  <a:srgbClr val="FFFFFF"/>
                </a:solidFill>
                <a:latin typeface="Gruppo"/>
                <a:ea typeface="Gruppo"/>
                <a:cs typeface="Gruppo"/>
                <a:sym typeface="Gruppo"/>
              </a:rPr>
              <a:t>DSESC</a:t>
            </a:r>
          </a:p>
        </p:txBody>
      </p:sp>
      <p:sp>
        <p:nvSpPr>
          <p:cNvPr name="TextBox 8" id="8"/>
          <p:cNvSpPr txBox="true"/>
          <p:nvPr/>
        </p:nvSpPr>
        <p:spPr>
          <a:xfrm rot="0">
            <a:off x="1880681" y="4649546"/>
            <a:ext cx="7424015" cy="863291"/>
          </a:xfrm>
          <a:prstGeom prst="rect">
            <a:avLst/>
          </a:prstGeom>
        </p:spPr>
        <p:txBody>
          <a:bodyPr anchor="t" rtlCol="false" tIns="0" lIns="0" bIns="0" rIns="0">
            <a:spAutoFit/>
          </a:bodyPr>
          <a:lstStyle/>
          <a:p>
            <a:pPr algn="l">
              <a:lnSpc>
                <a:spcPts val="6880"/>
              </a:lnSpc>
            </a:pPr>
            <a:r>
              <a:rPr lang="en-US" sz="5460">
                <a:solidFill>
                  <a:srgbClr val="FFFFFF"/>
                </a:solidFill>
                <a:latin typeface="HK Modular"/>
                <a:ea typeface="HK Modular"/>
                <a:cs typeface="HK Modular"/>
                <a:sym typeface="HK Modular"/>
              </a:rPr>
              <a:t>DELIVERABLES</a:t>
            </a:r>
          </a:p>
        </p:txBody>
      </p:sp>
      <p:sp>
        <p:nvSpPr>
          <p:cNvPr name="TextBox 9" id="9"/>
          <p:cNvSpPr txBox="true"/>
          <p:nvPr/>
        </p:nvSpPr>
        <p:spPr>
          <a:xfrm rot="0">
            <a:off x="10075407" y="2420574"/>
            <a:ext cx="3854741" cy="385207"/>
          </a:xfrm>
          <a:prstGeom prst="rect">
            <a:avLst/>
          </a:prstGeom>
        </p:spPr>
        <p:txBody>
          <a:bodyPr anchor="t" rtlCol="false" tIns="0" lIns="0" bIns="0" rIns="0">
            <a:spAutoFit/>
          </a:bodyPr>
          <a:lstStyle/>
          <a:p>
            <a:pPr algn="l">
              <a:lnSpc>
                <a:spcPts val="2999"/>
              </a:lnSpc>
              <a:spcBef>
                <a:spcPct val="0"/>
              </a:spcBef>
            </a:pPr>
            <a:r>
              <a:rPr lang="en-US" b="true" sz="2777">
                <a:solidFill>
                  <a:srgbClr val="FFFFFF"/>
                </a:solidFill>
                <a:latin typeface="Raleway Bold"/>
                <a:ea typeface="Raleway Bold"/>
                <a:cs typeface="Raleway Bold"/>
                <a:sym typeface="Raleway Bold"/>
              </a:rPr>
              <a:t>Presentation Slides</a:t>
            </a:r>
          </a:p>
        </p:txBody>
      </p:sp>
      <p:sp>
        <p:nvSpPr>
          <p:cNvPr name="TextBox 10" id="10"/>
          <p:cNvSpPr txBox="true"/>
          <p:nvPr/>
        </p:nvSpPr>
        <p:spPr>
          <a:xfrm rot="0">
            <a:off x="10075407" y="3090865"/>
            <a:ext cx="6530026" cy="1499657"/>
          </a:xfrm>
          <a:prstGeom prst="rect">
            <a:avLst/>
          </a:prstGeom>
        </p:spPr>
        <p:txBody>
          <a:bodyPr anchor="t" rtlCol="false" tIns="0" lIns="0" bIns="0" rIns="0">
            <a:spAutoFit/>
          </a:bodyPr>
          <a:lstStyle/>
          <a:p>
            <a:pPr algn="l">
              <a:lnSpc>
                <a:spcPts val="2999"/>
              </a:lnSpc>
              <a:spcBef>
                <a:spcPct val="0"/>
              </a:spcBef>
            </a:pPr>
            <a:r>
              <a:rPr lang="en-US" sz="2777">
                <a:solidFill>
                  <a:srgbClr val="FFFFFF"/>
                </a:solidFill>
                <a:latin typeface="Raleway"/>
                <a:ea typeface="Raleway"/>
                <a:cs typeface="Raleway"/>
                <a:sym typeface="Raleway"/>
              </a:rPr>
              <a:t>Submit your deck of presentation slides by </a:t>
            </a:r>
            <a:r>
              <a:rPr lang="en-US" b="true" sz="2777">
                <a:solidFill>
                  <a:srgbClr val="FFFFFF"/>
                </a:solidFill>
                <a:latin typeface="Raleway Bold"/>
                <a:ea typeface="Raleway Bold"/>
                <a:cs typeface="Raleway Bold"/>
                <a:sym typeface="Raleway Bold"/>
              </a:rPr>
              <a:t>23 Feb, 10pm.</a:t>
            </a:r>
            <a:r>
              <a:rPr lang="en-US" sz="2777">
                <a:solidFill>
                  <a:srgbClr val="FFFFFF"/>
                </a:solidFill>
                <a:latin typeface="Raleway"/>
                <a:ea typeface="Raleway"/>
                <a:cs typeface="Raleway"/>
                <a:sym typeface="Raleway"/>
              </a:rPr>
              <a:t> This is such that we have sufficient time to ensure the slides run smoothly. </a:t>
            </a:r>
          </a:p>
        </p:txBody>
      </p:sp>
      <p:sp>
        <p:nvSpPr>
          <p:cNvPr name="TextBox 11" id="11"/>
          <p:cNvSpPr txBox="true"/>
          <p:nvPr/>
        </p:nvSpPr>
        <p:spPr>
          <a:xfrm rot="0">
            <a:off x="10075407" y="4819023"/>
            <a:ext cx="6530026" cy="1499657"/>
          </a:xfrm>
          <a:prstGeom prst="rect">
            <a:avLst/>
          </a:prstGeom>
        </p:spPr>
        <p:txBody>
          <a:bodyPr anchor="t" rtlCol="false" tIns="0" lIns="0" bIns="0" rIns="0">
            <a:spAutoFit/>
          </a:bodyPr>
          <a:lstStyle/>
          <a:p>
            <a:pPr algn="l">
              <a:lnSpc>
                <a:spcPts val="2999"/>
              </a:lnSpc>
            </a:pPr>
            <a:r>
              <a:rPr lang="en-US" sz="2777">
                <a:solidFill>
                  <a:srgbClr val="FFFFFF"/>
                </a:solidFill>
                <a:latin typeface="Raleway"/>
                <a:ea typeface="Raleway"/>
                <a:cs typeface="Raleway"/>
                <a:sym typeface="Raleway"/>
              </a:rPr>
              <a:t>Submit your slides by emailing </a:t>
            </a:r>
            <a:r>
              <a:rPr lang="en-US" sz="2777" b="true">
                <a:solidFill>
                  <a:srgbClr val="FFFFFF"/>
                </a:solidFill>
                <a:latin typeface="Raleway Bold"/>
                <a:ea typeface="Raleway Bold"/>
                <a:cs typeface="Raleway Bold"/>
                <a:sym typeface="Raleway Bold"/>
              </a:rPr>
              <a:t>academics.dsesc@u.nus.edu</a:t>
            </a:r>
            <a:r>
              <a:rPr lang="en-US" sz="2777">
                <a:solidFill>
                  <a:srgbClr val="FFFFFF"/>
                </a:solidFill>
                <a:latin typeface="Raleway"/>
                <a:ea typeface="Raleway"/>
                <a:cs typeface="Raleway"/>
                <a:sym typeface="Raleway"/>
              </a:rPr>
              <a:t>.</a:t>
            </a:r>
          </a:p>
          <a:p>
            <a:pPr algn="l">
              <a:lnSpc>
                <a:spcPts val="2999"/>
              </a:lnSpc>
              <a:spcBef>
                <a:spcPct val="0"/>
              </a:spcBef>
            </a:pPr>
            <a:r>
              <a:rPr lang="en-US" sz="2777">
                <a:solidFill>
                  <a:srgbClr val="FFFFFF"/>
                </a:solidFill>
                <a:latin typeface="Raleway"/>
                <a:ea typeface="Raleway"/>
                <a:cs typeface="Raleway"/>
                <a:sym typeface="Raleway"/>
              </a:rPr>
              <a:t>Ensure that your team name and names of team members are stated clearly.</a:t>
            </a:r>
          </a:p>
        </p:txBody>
      </p:sp>
      <p:sp>
        <p:nvSpPr>
          <p:cNvPr name="TextBox 12" id="12"/>
          <p:cNvSpPr txBox="true"/>
          <p:nvPr/>
        </p:nvSpPr>
        <p:spPr>
          <a:xfrm rot="0">
            <a:off x="10075407" y="6648787"/>
            <a:ext cx="3854741" cy="385207"/>
          </a:xfrm>
          <a:prstGeom prst="rect">
            <a:avLst/>
          </a:prstGeom>
        </p:spPr>
        <p:txBody>
          <a:bodyPr anchor="t" rtlCol="false" tIns="0" lIns="0" bIns="0" rIns="0">
            <a:spAutoFit/>
          </a:bodyPr>
          <a:lstStyle/>
          <a:p>
            <a:pPr algn="l">
              <a:lnSpc>
                <a:spcPts val="2999"/>
              </a:lnSpc>
              <a:spcBef>
                <a:spcPct val="0"/>
              </a:spcBef>
            </a:pPr>
            <a:r>
              <a:rPr lang="en-US" b="true" sz="2777">
                <a:solidFill>
                  <a:srgbClr val="FFFFFF"/>
                </a:solidFill>
                <a:latin typeface="Raleway Bold"/>
                <a:ea typeface="Raleway Bold"/>
                <a:cs typeface="Raleway Bold"/>
                <a:sym typeface="Raleway Bold"/>
              </a:rPr>
              <a:t>Presentation</a:t>
            </a:r>
          </a:p>
        </p:txBody>
      </p:sp>
      <p:sp>
        <p:nvSpPr>
          <p:cNvPr name="TextBox 13" id="13"/>
          <p:cNvSpPr txBox="true"/>
          <p:nvPr/>
        </p:nvSpPr>
        <p:spPr>
          <a:xfrm rot="0">
            <a:off x="10075407" y="7262594"/>
            <a:ext cx="6764089" cy="1128182"/>
          </a:xfrm>
          <a:prstGeom prst="rect">
            <a:avLst/>
          </a:prstGeom>
        </p:spPr>
        <p:txBody>
          <a:bodyPr anchor="t" rtlCol="false" tIns="0" lIns="0" bIns="0" rIns="0">
            <a:spAutoFit/>
          </a:bodyPr>
          <a:lstStyle/>
          <a:p>
            <a:pPr algn="l">
              <a:lnSpc>
                <a:spcPts val="2999"/>
              </a:lnSpc>
              <a:spcBef>
                <a:spcPct val="0"/>
              </a:spcBef>
            </a:pPr>
            <a:r>
              <a:rPr lang="en-US" sz="2777">
                <a:solidFill>
                  <a:srgbClr val="FFFFFF"/>
                </a:solidFill>
                <a:latin typeface="Raleway"/>
                <a:ea typeface="Raleway"/>
                <a:cs typeface="Raleway"/>
                <a:sym typeface="Raleway"/>
              </a:rPr>
              <a:t>Conduct a </a:t>
            </a:r>
            <a:r>
              <a:rPr lang="en-US" b="true" sz="2777">
                <a:solidFill>
                  <a:srgbClr val="FFFFFF"/>
                </a:solidFill>
                <a:latin typeface="Raleway Bold"/>
                <a:ea typeface="Raleway Bold"/>
                <a:cs typeface="Raleway Bold"/>
                <a:sym typeface="Raleway Bold"/>
              </a:rPr>
              <a:t>15 min</a:t>
            </a:r>
            <a:r>
              <a:rPr lang="en-US" sz="2777">
                <a:solidFill>
                  <a:srgbClr val="FFFFFF"/>
                </a:solidFill>
                <a:latin typeface="Raleway"/>
                <a:ea typeface="Raleway"/>
                <a:cs typeface="Raleway"/>
                <a:sym typeface="Raleway"/>
              </a:rPr>
              <a:t> presentation to a panel of judges </a:t>
            </a:r>
            <a:r>
              <a:rPr lang="en-US" b="true" sz="2777">
                <a:solidFill>
                  <a:srgbClr val="FFFFFF"/>
                </a:solidFill>
                <a:latin typeface="Raleway Bold"/>
                <a:ea typeface="Raleway Bold"/>
                <a:cs typeface="Raleway Bold"/>
                <a:sym typeface="Raleway Bold"/>
              </a:rPr>
              <a:t>(all members must speak)</a:t>
            </a:r>
            <a:r>
              <a:rPr lang="en-US" sz="2777">
                <a:solidFill>
                  <a:srgbClr val="FFFFFF"/>
                </a:solidFill>
                <a:latin typeface="Raleway"/>
                <a:ea typeface="Raleway"/>
                <a:cs typeface="Raleway"/>
                <a:sym typeface="Raleway"/>
              </a:rPr>
              <a:t> on 24 Feb.</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DAGdZng9j-A</dc:identifier>
  <dcterms:modified xsi:type="dcterms:W3CDTF">2011-08-01T06:04:30Z</dcterms:modified>
  <cp:revision>1</cp:revision>
  <dc:title>Databusters Finalists' Slides</dc:title>
</cp:coreProperties>
</file>