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4"/>
  </p:sldMasterIdLst>
  <p:notesMasterIdLst>
    <p:notesMasterId r:id="rId44"/>
  </p:notesMasterIdLst>
  <p:handoutMasterIdLst>
    <p:handoutMasterId r:id="rId45"/>
  </p:handoutMasterIdLst>
  <p:sldIdLst>
    <p:sldId id="315" r:id="rId5"/>
    <p:sldId id="385" r:id="rId6"/>
    <p:sldId id="411" r:id="rId7"/>
    <p:sldId id="390" r:id="rId8"/>
    <p:sldId id="413" r:id="rId9"/>
    <p:sldId id="412" r:id="rId10"/>
    <p:sldId id="449" r:id="rId11"/>
    <p:sldId id="445" r:id="rId12"/>
    <p:sldId id="448" r:id="rId13"/>
    <p:sldId id="447" r:id="rId14"/>
    <p:sldId id="435" r:id="rId15"/>
    <p:sldId id="436" r:id="rId16"/>
    <p:sldId id="437" r:id="rId17"/>
    <p:sldId id="438" r:id="rId18"/>
    <p:sldId id="439" r:id="rId19"/>
    <p:sldId id="440" r:id="rId20"/>
    <p:sldId id="441" r:id="rId21"/>
    <p:sldId id="442" r:id="rId22"/>
    <p:sldId id="443" r:id="rId23"/>
    <p:sldId id="451" r:id="rId24"/>
    <p:sldId id="392" r:id="rId25"/>
    <p:sldId id="393" r:id="rId26"/>
    <p:sldId id="397" r:id="rId27"/>
    <p:sldId id="421" r:id="rId28"/>
    <p:sldId id="394" r:id="rId29"/>
    <p:sldId id="395" r:id="rId30"/>
    <p:sldId id="396" r:id="rId31"/>
    <p:sldId id="431" r:id="rId32"/>
    <p:sldId id="432" r:id="rId33"/>
    <p:sldId id="433" r:id="rId34"/>
    <p:sldId id="450" r:id="rId35"/>
    <p:sldId id="398" r:id="rId36"/>
    <p:sldId id="452" r:id="rId37"/>
    <p:sldId id="453" r:id="rId38"/>
    <p:sldId id="376" r:id="rId39"/>
    <p:sldId id="378" r:id="rId40"/>
    <p:sldId id="454" r:id="rId41"/>
    <p:sldId id="455" r:id="rId42"/>
    <p:sldId id="399" r:id="rId43"/>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orient="horz" pos="960">
          <p15:clr>
            <a:srgbClr val="A4A3A4"/>
          </p15:clr>
        </p15:guide>
        <p15:guide id="3" orient="horz" pos="720">
          <p15:clr>
            <a:srgbClr val="A4A3A4"/>
          </p15:clr>
        </p15:guide>
        <p15:guide id="4" pos="1248">
          <p15:clr>
            <a:srgbClr val="A4A3A4"/>
          </p15:clr>
        </p15:guide>
        <p15:guide id="5" pos="432">
          <p15:clr>
            <a:srgbClr val="A4A3A4"/>
          </p15:clr>
        </p15:guide>
        <p15:guide id="6" pos="480">
          <p15:clr>
            <a:srgbClr val="A4A3A4"/>
          </p15:clr>
        </p15:guide>
        <p15:guide id="7" pos="768">
          <p15:clr>
            <a:srgbClr val="A4A3A4"/>
          </p15:clr>
        </p15:guide>
        <p15:guide id="8" pos="816">
          <p15:clr>
            <a:srgbClr val="A4A3A4"/>
          </p15:clr>
        </p15:guide>
        <p15:guide id="9" pos="1056">
          <p15:clr>
            <a:srgbClr val="A4A3A4"/>
          </p15:clr>
        </p15:guide>
        <p15:guide id="10" pos="1104">
          <p15:clr>
            <a:srgbClr val="A4A3A4"/>
          </p15:clr>
        </p15:guide>
        <p15:guide id="11" pos="1344">
          <p15:clr>
            <a:srgbClr val="A4A3A4"/>
          </p15:clr>
        </p15:guide>
      </p15:sldGuideLst>
    </p:ext>
    <p:ext uri="{2D200454-40CA-4A62-9FC3-DE9A4176ACB9}">
      <p15:notesGuideLst xmlns:p15="http://schemas.microsoft.com/office/powerpoint/2012/main">
        <p15:guide id="1" orient="horz" pos="2923">
          <p15:clr>
            <a:srgbClr val="A4A3A4"/>
          </p15:clr>
        </p15:guide>
        <p15:guide id="2" orient="horz" pos="3355">
          <p15:clr>
            <a:srgbClr val="A4A3A4"/>
          </p15:clr>
        </p15:guide>
        <p15:guide id="3" orient="horz" pos="3499">
          <p15:clr>
            <a:srgbClr val="A4A3A4"/>
          </p15:clr>
        </p15:guide>
        <p15:guide id="4" orient="horz" pos="283">
          <p15:clr>
            <a:srgbClr val="A4A3A4"/>
          </p15:clr>
        </p15:guide>
        <p15:guide id="5" pos="954">
          <p15:clr>
            <a:srgbClr val="A4A3A4"/>
          </p15:clr>
        </p15:guide>
        <p15:guide id="6" pos="378">
          <p15:clr>
            <a:srgbClr val="A4A3A4"/>
          </p15:clr>
        </p15:guide>
        <p15:guide id="7" pos="426">
          <p15:clr>
            <a:srgbClr val="A4A3A4"/>
          </p15:clr>
        </p15:guide>
        <p15:guide id="8" pos="522">
          <p15:clr>
            <a:srgbClr val="A4A3A4"/>
          </p15:clr>
        </p15:guide>
        <p15:guide id="9" pos="666">
          <p15:clr>
            <a:srgbClr val="A4A3A4"/>
          </p15:clr>
        </p15:guide>
        <p15:guide id="10" pos="714">
          <p15:clr>
            <a:srgbClr val="A4A3A4"/>
          </p15:clr>
        </p15:guide>
        <p15:guide id="11" pos="8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808080"/>
    <a:srgbClr val="0000FF"/>
    <a:srgbClr val="FFFFCC"/>
    <a:srgbClr val="FFFF99"/>
    <a:srgbClr val="FFCC00"/>
    <a:srgbClr val="FFCC6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DF328-3C36-C5FE-7660-C70419AE03C4}" v="32" dt="2023-02-21T09:39:35.256"/>
    <p1510:client id="{74F616BF-8C13-54ED-66F3-E63FC7A4BF4B}" v="3" dt="2023-02-21T07:37:41.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80"/>
        <p:guide orient="horz" pos="960"/>
        <p:guide orient="horz" pos="720"/>
        <p:guide pos="1248"/>
        <p:guide pos="432"/>
        <p:guide pos="480"/>
        <p:guide pos="768"/>
        <p:guide pos="816"/>
        <p:guide pos="1056"/>
        <p:guide pos="1104"/>
        <p:guide pos="1344"/>
      </p:guideLst>
    </p:cSldViewPr>
  </p:slideViewPr>
  <p:notesViewPr>
    <p:cSldViewPr snapToGrid="0">
      <p:cViewPr>
        <p:scale>
          <a:sx n="1" d="2"/>
          <a:sy n="1" d="2"/>
        </p:scale>
        <p:origin x="0" y="0"/>
      </p:cViewPr>
      <p:guideLst>
        <p:guide orient="horz" pos="2923"/>
        <p:guide orient="horz" pos="3355"/>
        <p:guide orient="horz" pos="3499"/>
        <p:guide orient="horz" pos="283"/>
        <p:guide pos="954"/>
        <p:guide pos="378"/>
        <p:guide pos="426"/>
        <p:guide pos="522"/>
        <p:guide pos="666"/>
        <p:guide pos="714"/>
        <p:guide pos="85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mirlan E. Malikov" userId="S::t_malikov@kbtu.kz::a731a8e9-0e5f-44ca-a9b2-3320ff16c432" providerId="AD" clId="Web-{74F616BF-8C13-54ED-66F3-E63FC7A4BF4B}"/>
    <pc:docChg chg="modSld">
      <pc:chgData name="Temirlan E. Malikov" userId="S::t_malikov@kbtu.kz::a731a8e9-0e5f-44ca-a9b2-3320ff16c432" providerId="AD" clId="Web-{74F616BF-8C13-54ED-66F3-E63FC7A4BF4B}" dt="2023-02-21T07:37:41.974" v="2" actId="1076"/>
      <pc:docMkLst>
        <pc:docMk/>
      </pc:docMkLst>
      <pc:sldChg chg="modSp">
        <pc:chgData name="Temirlan E. Malikov" userId="S::t_malikov@kbtu.kz::a731a8e9-0e5f-44ca-a9b2-3320ff16c432" providerId="AD" clId="Web-{74F616BF-8C13-54ED-66F3-E63FC7A4BF4B}" dt="2023-02-21T07:37:41.974" v="2" actId="1076"/>
        <pc:sldMkLst>
          <pc:docMk/>
          <pc:sldMk cId="0" sldId="432"/>
        </pc:sldMkLst>
        <pc:spChg chg="mod">
          <ac:chgData name="Temirlan E. Malikov" userId="S::t_malikov@kbtu.kz::a731a8e9-0e5f-44ca-a9b2-3320ff16c432" providerId="AD" clId="Web-{74F616BF-8C13-54ED-66F3-E63FC7A4BF4B}" dt="2023-02-21T07:37:41.974" v="2" actId="1076"/>
          <ac:spMkLst>
            <pc:docMk/>
            <pc:sldMk cId="0" sldId="432"/>
            <ac:spMk id="32772" creationId="{313B25EB-F3E9-C9F2-6596-0C280AD0A1A4}"/>
          </ac:spMkLst>
        </pc:spChg>
      </pc:sldChg>
    </pc:docChg>
  </pc:docChgLst>
  <pc:docChgLst>
    <pc:chgData name="Temirlan E. Malikov" userId="S::t_malikov@kbtu.kz::a731a8e9-0e5f-44ca-a9b2-3320ff16c432" providerId="AD" clId="Web-{2DFDF328-3C36-C5FE-7660-C70419AE03C4}"/>
    <pc:docChg chg="modSld">
      <pc:chgData name="Temirlan E. Malikov" userId="S::t_malikov@kbtu.kz::a731a8e9-0e5f-44ca-a9b2-3320ff16c432" providerId="AD" clId="Web-{2DFDF328-3C36-C5FE-7660-C70419AE03C4}" dt="2023-02-21T09:39:30.303" v="14" actId="20577"/>
      <pc:docMkLst>
        <pc:docMk/>
      </pc:docMkLst>
      <pc:sldChg chg="modSp">
        <pc:chgData name="Temirlan E. Malikov" userId="S::t_malikov@kbtu.kz::a731a8e9-0e5f-44ca-a9b2-3320ff16c432" providerId="AD" clId="Web-{2DFDF328-3C36-C5FE-7660-C70419AE03C4}" dt="2023-02-21T09:39:30.303" v="14" actId="20577"/>
        <pc:sldMkLst>
          <pc:docMk/>
          <pc:sldMk cId="0" sldId="378"/>
        </pc:sldMkLst>
        <pc:spChg chg="mod">
          <ac:chgData name="Temirlan E. Malikov" userId="S::t_malikov@kbtu.kz::a731a8e9-0e5f-44ca-a9b2-3320ff16c432" providerId="AD" clId="Web-{2DFDF328-3C36-C5FE-7660-C70419AE03C4}" dt="2023-02-21T09:39:30.303" v="14" actId="20577"/>
          <ac:spMkLst>
            <pc:docMk/>
            <pc:sldMk cId="0" sldId="378"/>
            <ac:spMk id="57348" creationId="{8420B508-9298-FD56-A8F2-495D562891F0}"/>
          </ac:spMkLst>
        </pc:spChg>
      </pc:sldChg>
      <pc:sldChg chg="modSp">
        <pc:chgData name="Temirlan E. Malikov" userId="S::t_malikov@kbtu.kz::a731a8e9-0e5f-44ca-a9b2-3320ff16c432" providerId="AD" clId="Web-{2DFDF328-3C36-C5FE-7660-C70419AE03C4}" dt="2023-02-21T07:54:51.091" v="2" actId="20577"/>
        <pc:sldMkLst>
          <pc:docMk/>
          <pc:sldMk cId="0" sldId="453"/>
        </pc:sldMkLst>
        <pc:spChg chg="mod">
          <ac:chgData name="Temirlan E. Malikov" userId="S::t_malikov@kbtu.kz::a731a8e9-0e5f-44ca-a9b2-3320ff16c432" providerId="AD" clId="Web-{2DFDF328-3C36-C5FE-7660-C70419AE03C4}" dt="2023-02-21T07:54:51.091" v="2" actId="20577"/>
          <ac:spMkLst>
            <pc:docMk/>
            <pc:sldMk cId="0" sldId="453"/>
            <ac:spMk id="37892" creationId="{6E2E59CB-70B6-EC3C-3FEC-0E97633DB9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DEC399B-57D4-29D4-08F7-7E517D0BA76B}"/>
              </a:ext>
            </a:extLst>
          </p:cNvPr>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5" name="Rectangle 3">
            <a:extLst>
              <a:ext uri="{FF2B5EF4-FFF2-40B4-BE49-F238E27FC236}">
                <a16:creationId xmlns:a16="http://schemas.microsoft.com/office/drawing/2014/main" id="{F31C4566-01F2-6455-B744-3628E6812E0F}"/>
              </a:ext>
            </a:extLst>
          </p:cNvPr>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6" name="Rectangle 4">
            <a:extLst>
              <a:ext uri="{FF2B5EF4-FFF2-40B4-BE49-F238E27FC236}">
                <a16:creationId xmlns:a16="http://schemas.microsoft.com/office/drawing/2014/main" id="{144C0301-1FD9-D4CA-5134-AB5582CF6F2C}"/>
              </a:ext>
            </a:extLst>
          </p:cNvPr>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7" name="Rectangle 5">
            <a:extLst>
              <a:ext uri="{FF2B5EF4-FFF2-40B4-BE49-F238E27FC236}">
                <a16:creationId xmlns:a16="http://schemas.microsoft.com/office/drawing/2014/main" id="{98EBF661-F017-E120-8582-29B3FF6CC8B1}"/>
              </a:ext>
            </a:extLst>
          </p:cNvPr>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b="1"/>
            </a:lvl1pPr>
          </a:lstStyle>
          <a:p>
            <a:fld id="{14006162-5709-49CF-9478-D7AECEFA5F6A}" type="slidenum">
              <a:rPr lang="en-US" altLang="ru-RU"/>
              <a:pPr/>
              <a:t>‹#›</a:t>
            </a:fld>
            <a:endParaRPr lang="en-US"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Slide_Image_Placeholder">
            <a:extLst>
              <a:ext uri="{FF2B5EF4-FFF2-40B4-BE49-F238E27FC236}">
                <a16:creationId xmlns:a16="http://schemas.microsoft.com/office/drawing/2014/main" id="{F26C3685-2C8B-3325-D20C-3E68A1BD309F}"/>
              </a:ext>
            </a:extLst>
          </p:cNvP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a:extLst>
              <a:ext uri="{FF2B5EF4-FFF2-40B4-BE49-F238E27FC236}">
                <a16:creationId xmlns:a16="http://schemas.microsoft.com/office/drawing/2014/main" id="{46B87E8B-8EA0-2155-2E2A-72F03B8A3377}"/>
              </a:ext>
            </a:extLst>
          </p:cNvP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7" name="Rectangle 11">
            <a:extLst>
              <a:ext uri="{FF2B5EF4-FFF2-40B4-BE49-F238E27FC236}">
                <a16:creationId xmlns:a16="http://schemas.microsoft.com/office/drawing/2014/main" id="{9994C295-10A0-3F8A-904C-CE58E156D144}"/>
              </a:ext>
            </a:extLst>
          </p:cNvPr>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b="1">
                <a:latin typeface="Arial" pitchFamily="34" charset="0"/>
              </a:defRPr>
            </a:lvl1pPr>
          </a:lstStyle>
          <a:p>
            <a:pPr>
              <a:defRPr/>
            </a:pPr>
            <a:r>
              <a:rPr lang="it-IT"/>
              <a:t>Java SE 7 Programming   2 - &lt;#&gt;</a:t>
            </a:r>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4pPr>
    <a:lvl5pPr marL="914400" algn="l" defTabSz="457200" rtl="0" eaLnBrk="0" fontAlgn="base" hangingPunct="0">
      <a:spcBef>
        <a:spcPts val="300"/>
      </a:spcBef>
      <a:spcAft>
        <a:spcPct val="0"/>
      </a:spcAft>
      <a:buSzPct val="100000"/>
      <a:buFont typeface="Times New Roman" panose="02020603050405020304" pitchFamily="18" charset="0"/>
      <a:defRPr sz="10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1948BB60-9172-E9E0-5753-DFC0F69A6CCC}"/>
              </a:ext>
            </a:extLst>
          </p:cNvPr>
          <p:cNvSpPr>
            <a:spLocks noGrp="1" noRot="1" noChangeAspect="1" noChangeArrowheads="1" noTextEdit="1"/>
          </p:cNvSpPr>
          <p:nvPr>
            <p:ph type="sldImg"/>
          </p:nvPr>
        </p:nvSpPr>
        <p:spPr>
          <a:ln/>
        </p:spPr>
      </p:sp>
      <p:sp>
        <p:nvSpPr>
          <p:cNvPr id="45059" name="Rectangle 7">
            <a:extLst>
              <a:ext uri="{FF2B5EF4-FFF2-40B4-BE49-F238E27FC236}">
                <a16:creationId xmlns:a16="http://schemas.microsoft.com/office/drawing/2014/main" id="{99332914-7819-8FE1-24C0-2D39C0153A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7A20F01-B2B1-E15B-5CF6-AA4C403C9D3B}"/>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BBAAF153-2082-FA50-3F40-2DF6650A1D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cs typeface="Arial" panose="020B0604020202020204" pitchFamily="34" charset="0"/>
              </a:rPr>
              <a:t>Binary literals are Java </a:t>
            </a:r>
            <a:r>
              <a:rPr lang="en-US" altLang="ru-RU">
                <a:latin typeface="Courier New" panose="02070309020205020404" pitchFamily="49" charset="0"/>
                <a:cs typeface="Courier New" panose="02070309020205020404" pitchFamily="49" charset="0"/>
              </a:rPr>
              <a:t>int</a:t>
            </a:r>
            <a:r>
              <a:rPr lang="en-US" altLang="ru-RU">
                <a:cs typeface="Arial" panose="020B0604020202020204" pitchFamily="34" charset="0"/>
              </a:rPr>
              <a:t> values. A cast is required when the integer value of the literal exceeds the greatest non-negative value that the type can hold. For example:</a:t>
            </a:r>
          </a:p>
          <a:p>
            <a:pPr lvl="1"/>
            <a:r>
              <a:rPr lang="en-US" altLang="ru-RU">
                <a:latin typeface="Courier New" panose="02070309020205020404" pitchFamily="49" charset="0"/>
                <a:cs typeface="Courier New" panose="02070309020205020404" pitchFamily="49" charset="0"/>
              </a:rPr>
              <a:t>byte aByte = 0b0111_1111;  // aByte is 127</a:t>
            </a:r>
          </a:p>
          <a:p>
            <a:pPr lvl="1"/>
            <a:r>
              <a:rPr lang="en-US" altLang="ru-RU">
                <a:latin typeface="Courier New" panose="02070309020205020404" pitchFamily="49" charset="0"/>
                <a:cs typeface="Courier New" panose="02070309020205020404" pitchFamily="49" charset="0"/>
              </a:rPr>
              <a:t>byte aByte = 0b1000_0000;  // compiler error – a cast is required</a:t>
            </a:r>
          </a:p>
          <a:p>
            <a:pPr lvl="1"/>
            <a:r>
              <a:rPr lang="en-US" altLang="ru-RU">
                <a:latin typeface="Courier New" panose="02070309020205020404" pitchFamily="49" charset="0"/>
                <a:cs typeface="Courier New" panose="02070309020205020404" pitchFamily="49" charset="0"/>
              </a:rPr>
              <a:t>                           // (value is -128)</a:t>
            </a:r>
          </a:p>
        </p:txBody>
      </p:sp>
      <p:sp>
        <p:nvSpPr>
          <p:cNvPr id="54276" name="Footer Placeholder 4">
            <a:extLst>
              <a:ext uri="{FF2B5EF4-FFF2-40B4-BE49-F238E27FC236}">
                <a16:creationId xmlns:a16="http://schemas.microsoft.com/office/drawing/2014/main" id="{B689E628-6AD6-C3A9-73A7-E7FF5B20877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DD5AF451-7A50-406C-8BA4-FFCBE1D2F32A}" type="slidenum">
              <a:rPr lang="en-US" altLang="ru-RU" smtClean="0"/>
              <a:pPr eaLnBrk="1" hangingPunct="1"/>
              <a:t>10</a:t>
            </a:fld>
            <a:endParaRPr lang="en-US"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A1ED7A7-D8C2-64F8-A11A-A00DFA3499D8}"/>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C1946AFF-E739-09BC-F2FC-75FDDBCCE8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Because numbers have been introduced, the slide shows a list of common operators. Most are common to any programming language, and a description of each is provided in the slide.</a:t>
            </a:r>
          </a:p>
          <a:p>
            <a:pPr lvl="1"/>
            <a:r>
              <a:rPr lang="en-US" altLang="ru-RU"/>
              <a:t>The binary and bitwise operators have been omitted for brevity. For details about those operators, refer to the Java Tutorial:</a:t>
            </a:r>
          </a:p>
          <a:p>
            <a:pPr lvl="1"/>
            <a:r>
              <a:rPr lang="en-US" altLang="ru-RU"/>
              <a:t>http://download.oracle.com/javase/tutorial/java/nutsandbolts/operators.html</a:t>
            </a:r>
          </a:p>
          <a:p>
            <a:pPr lvl="1"/>
            <a:r>
              <a:rPr lang="en-US" altLang="ru-RU" b="1"/>
              <a:t>Note:</a:t>
            </a:r>
            <a:r>
              <a:rPr lang="en-US" altLang="ru-RU"/>
              <a:t> Operators have definitive precedence. For the complete list, see the Java Tutorial link mentioned above. Precedence can be overridden using parentheses.</a:t>
            </a:r>
          </a:p>
        </p:txBody>
      </p:sp>
      <p:sp>
        <p:nvSpPr>
          <p:cNvPr id="55300" name="Footer Placeholder 4">
            <a:extLst>
              <a:ext uri="{FF2B5EF4-FFF2-40B4-BE49-F238E27FC236}">
                <a16:creationId xmlns:a16="http://schemas.microsoft.com/office/drawing/2014/main" id="{BA166816-DBD8-57B9-AD34-A04E9EC97C6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ADA7172D-898D-44B3-B52C-9D814A1B7BE8}" type="slidenum">
              <a:rPr lang="en-US" altLang="ru-RU" smtClean="0"/>
              <a:pPr eaLnBrk="1" hangingPunct="1"/>
              <a:t>11</a:t>
            </a:fld>
            <a:endParaRPr lang="en-US"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7CD5E82E-5881-B2A2-1F39-01E1A01E6763}"/>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9BC754B6-B232-A1DA-FB74-0E3FD78FC3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code in the slide demonstrates how text characters are represented in Java. Single characters can be represented with the </a:t>
            </a:r>
            <a:r>
              <a:rPr lang="en-US" altLang="ru-RU">
                <a:latin typeface="Courier New" panose="02070309020205020404" pitchFamily="49" charset="0"/>
                <a:cs typeface="Courier New" panose="02070309020205020404" pitchFamily="49" charset="0"/>
              </a:rPr>
              <a:t>char</a:t>
            </a:r>
            <a:r>
              <a:rPr lang="en-US" altLang="ru-RU"/>
              <a:t> type. However, Java also includes a </a:t>
            </a:r>
            <a:r>
              <a:rPr lang="en-US" altLang="ru-RU">
                <a:latin typeface="Courier New" panose="02070309020205020404" pitchFamily="49" charset="0"/>
                <a:cs typeface="Courier New" panose="02070309020205020404" pitchFamily="49" charset="0"/>
              </a:rPr>
              <a:t>String</a:t>
            </a:r>
            <a:r>
              <a:rPr lang="en-US" altLang="ru-RU"/>
              <a:t> type for representing multiple characters. Strings can be defined as shown in the slide and combined using the </a:t>
            </a:r>
            <a:r>
              <a:rPr lang="en-US" altLang="ru-RU">
                <a:cs typeface="Arial" panose="020B0604020202020204" pitchFamily="34" charset="0"/>
              </a:rPr>
              <a:t>"</a:t>
            </a:r>
            <a:r>
              <a:rPr lang="en-US" altLang="ru-RU">
                <a:latin typeface="Courier New" panose="02070309020205020404" pitchFamily="49" charset="0"/>
                <a:cs typeface="Courier New" panose="02070309020205020404" pitchFamily="49" charset="0"/>
              </a:rPr>
              <a:t>+</a:t>
            </a:r>
            <a:r>
              <a:rPr lang="en-US" altLang="ru-RU">
                <a:cs typeface="Arial" panose="020B0604020202020204" pitchFamily="34" charset="0"/>
              </a:rPr>
              <a:t>" </a:t>
            </a:r>
            <a:r>
              <a:rPr lang="en-US" altLang="ru-RU"/>
              <a:t>sign as a concatenation operator.</a:t>
            </a:r>
          </a:p>
          <a:p>
            <a:pPr lvl="1"/>
            <a:r>
              <a:rPr lang="en-US" altLang="ru-RU"/>
              <a:t>The output from the code in the slide is:</a:t>
            </a:r>
          </a:p>
          <a:p>
            <a:pPr lvl="1"/>
            <a:r>
              <a:rPr lang="en-US" altLang="ru-RU">
                <a:latin typeface="Courier New" panose="02070309020205020404" pitchFamily="49" charset="0"/>
                <a:cs typeface="Courier New" panose="02070309020205020404" pitchFamily="49" charset="0"/>
              </a:rPr>
              <a:t>Output: HelloWorld a</a:t>
            </a:r>
          </a:p>
          <a:p>
            <a:pPr lvl="1"/>
            <a:r>
              <a:rPr lang="en-US" altLang="ru-RU" b="1">
                <a:cs typeface="Arial" panose="020B0604020202020204" pitchFamily="34" charset="0"/>
              </a:rPr>
              <a:t>Caution:</a:t>
            </a:r>
            <a:r>
              <a:rPr lang="en-US" altLang="ru-RU">
                <a:cs typeface="Arial" panose="020B0604020202020204" pitchFamily="34" charset="0"/>
              </a:rPr>
              <a:t> Strings should always be initialized using the assignment operator "</a:t>
            </a:r>
            <a:r>
              <a:rPr lang="en-US" altLang="ru-RU">
                <a:latin typeface="Courier New" panose="02070309020205020404" pitchFamily="49" charset="0"/>
                <a:cs typeface="Courier New" panose="02070309020205020404" pitchFamily="49" charset="0"/>
              </a:rPr>
              <a:t>=</a:t>
            </a:r>
            <a:r>
              <a:rPr lang="en-US" altLang="ru-RU">
                <a:cs typeface="Arial" panose="020B0604020202020204" pitchFamily="34" charset="0"/>
              </a:rPr>
              <a:t>" and text in quotation marks, as shown in the examples. The use of </a:t>
            </a:r>
            <a:r>
              <a:rPr lang="en-US" altLang="ru-RU">
                <a:latin typeface="Courier New" panose="02070309020205020404" pitchFamily="49" charset="0"/>
                <a:cs typeface="Courier New" panose="02070309020205020404" pitchFamily="49" charset="0"/>
              </a:rPr>
              <a:t>new</a:t>
            </a:r>
            <a:r>
              <a:rPr lang="en-US" altLang="ru-RU">
                <a:cs typeface="Arial" panose="020B0604020202020204" pitchFamily="34" charset="0"/>
              </a:rPr>
              <a:t> to initialize a </a:t>
            </a:r>
            <a:r>
              <a:rPr lang="en-US" altLang="ru-RU">
                <a:latin typeface="Courier New" panose="02070309020205020404" pitchFamily="49" charset="0"/>
                <a:cs typeface="Courier New" panose="02070309020205020404" pitchFamily="49" charset="0"/>
              </a:rPr>
              <a:t>String</a:t>
            </a:r>
            <a:r>
              <a:rPr lang="en-US" altLang="ru-RU">
                <a:cs typeface="Arial" panose="020B0604020202020204" pitchFamily="34" charset="0"/>
              </a:rPr>
              <a:t> is strongly discouraged. The reason is that "</a:t>
            </a:r>
            <a:r>
              <a:rPr lang="en-US" altLang="ru-RU">
                <a:latin typeface="Courier New" panose="02070309020205020404" pitchFamily="49" charset="0"/>
                <a:cs typeface="Courier New" panose="02070309020205020404" pitchFamily="49" charset="0"/>
              </a:rPr>
              <a:t>Bad Practice</a:t>
            </a:r>
            <a:r>
              <a:rPr lang="en-US" altLang="ru-RU">
                <a:cs typeface="Arial" panose="020B0604020202020204" pitchFamily="34" charset="0"/>
              </a:rPr>
              <a:t>" in line 10 is a </a:t>
            </a:r>
            <a:r>
              <a:rPr lang="en-US" altLang="ru-RU">
                <a:latin typeface="Courier New" panose="02070309020205020404" pitchFamily="49" charset="0"/>
                <a:cs typeface="Courier New" panose="02070309020205020404" pitchFamily="49" charset="0"/>
              </a:rPr>
              <a:t>String</a:t>
            </a:r>
            <a:r>
              <a:rPr lang="en-US" altLang="ru-RU">
                <a:cs typeface="Arial" panose="020B0604020202020204" pitchFamily="34" charset="0"/>
              </a:rPr>
              <a:t> literal of type </a:t>
            </a:r>
            <a:r>
              <a:rPr lang="en-US" altLang="ru-RU">
                <a:latin typeface="Courier New" panose="02070309020205020404" pitchFamily="49" charset="0"/>
                <a:cs typeface="Courier New" panose="02070309020205020404" pitchFamily="49" charset="0"/>
              </a:rPr>
              <a:t>String</a:t>
            </a:r>
            <a:r>
              <a:rPr lang="en-US" altLang="ru-RU">
                <a:cs typeface="Arial" panose="020B0604020202020204" pitchFamily="34" charset="0"/>
              </a:rPr>
              <a:t>, Using the </a:t>
            </a:r>
            <a:r>
              <a:rPr lang="en-US" altLang="ru-RU">
                <a:latin typeface="Courier New" panose="02070309020205020404" pitchFamily="49" charset="0"/>
                <a:cs typeface="Courier New" panose="02070309020205020404" pitchFamily="49" charset="0"/>
              </a:rPr>
              <a:t>new</a:t>
            </a:r>
            <a:r>
              <a:rPr lang="en-US" altLang="ru-RU">
                <a:cs typeface="Arial" panose="020B0604020202020204" pitchFamily="34" charset="0"/>
              </a:rPr>
              <a:t> keyword simply creates another instance functionally identical to the literal. If this statement appeared inside of a loop that was frequently invoked, there could be a lot of needless </a:t>
            </a:r>
            <a:r>
              <a:rPr lang="en-US" altLang="ru-RU">
                <a:latin typeface="Courier New" panose="02070309020205020404" pitchFamily="49" charset="0"/>
                <a:cs typeface="Courier New" panose="02070309020205020404" pitchFamily="49" charset="0"/>
              </a:rPr>
              <a:t>String</a:t>
            </a:r>
            <a:r>
              <a:rPr lang="en-US" altLang="ru-RU">
                <a:cs typeface="Arial" panose="020B0604020202020204" pitchFamily="34" charset="0"/>
              </a:rPr>
              <a:t> instances created.</a:t>
            </a:r>
          </a:p>
        </p:txBody>
      </p:sp>
      <p:sp>
        <p:nvSpPr>
          <p:cNvPr id="56324" name="Footer Placeholder 4">
            <a:extLst>
              <a:ext uri="{FF2B5EF4-FFF2-40B4-BE49-F238E27FC236}">
                <a16:creationId xmlns:a16="http://schemas.microsoft.com/office/drawing/2014/main" id="{8CE70CC4-48F8-F032-370D-DA8B2120CF2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4FAFC1AD-6B9D-4A81-9FDE-97DCD819DC76}" type="slidenum">
              <a:rPr lang="en-US" altLang="ru-RU" smtClean="0"/>
              <a:pPr eaLnBrk="1" hangingPunct="1"/>
              <a:t>12</a:t>
            </a:fld>
            <a:endParaRPr lang="en-US"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9261C9C-8FDD-A9FF-1AD4-F546A1DD8DA4}"/>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CBC87351-0330-F88F-5A05-BAF83B772E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This slide demonstrates some common string methods, including:</a:t>
            </a:r>
          </a:p>
          <a:p>
            <a:pPr lvl="2"/>
            <a:r>
              <a:rPr lang="en-US" altLang="ru-RU">
                <a:latin typeface="Courier New" panose="02070309020205020404" pitchFamily="49" charset="0"/>
                <a:cs typeface="Courier New" panose="02070309020205020404" pitchFamily="49" charset="0"/>
              </a:rPr>
              <a:t>concat()</a:t>
            </a:r>
          </a:p>
          <a:p>
            <a:pPr lvl="2"/>
            <a:r>
              <a:rPr lang="en-US" altLang="ru-RU">
                <a:latin typeface="Courier New" panose="02070309020205020404" pitchFamily="49" charset="0"/>
                <a:cs typeface="Courier New" panose="02070309020205020404" pitchFamily="49" charset="0"/>
              </a:rPr>
              <a:t>length()</a:t>
            </a:r>
          </a:p>
          <a:p>
            <a:pPr lvl="2"/>
            <a:r>
              <a:rPr lang="en-US" altLang="ru-RU">
                <a:latin typeface="Courier New" panose="02070309020205020404" pitchFamily="49" charset="0"/>
                <a:cs typeface="Courier New" panose="02070309020205020404" pitchFamily="49" charset="0"/>
              </a:rPr>
              <a:t>substring()</a:t>
            </a:r>
          </a:p>
          <a:p>
            <a:pPr lvl="2"/>
            <a:r>
              <a:rPr lang="en-US" altLang="ru-RU">
                <a:latin typeface="Courier New" panose="02070309020205020404" pitchFamily="49" charset="0"/>
                <a:cs typeface="Courier New" panose="02070309020205020404" pitchFamily="49" charset="0"/>
              </a:rPr>
              <a:t>toUpperCase()</a:t>
            </a:r>
            <a:endParaRPr lang="en-US" altLang="ru-RU"/>
          </a:p>
          <a:p>
            <a:pPr lvl="1"/>
            <a:r>
              <a:rPr lang="en-US" altLang="ru-RU"/>
              <a:t>To see what other methods can be used on a </a:t>
            </a:r>
            <a:r>
              <a:rPr lang="en-US" altLang="ru-RU">
                <a:latin typeface="Courier New" panose="02070309020205020404" pitchFamily="49" charset="0"/>
                <a:cs typeface="Courier New" panose="02070309020205020404" pitchFamily="49" charset="0"/>
              </a:rPr>
              <a:t>String</a:t>
            </a:r>
            <a:r>
              <a:rPr lang="en-US" altLang="ru-RU"/>
              <a:t>, see the API documentation.</a:t>
            </a:r>
          </a:p>
          <a:p>
            <a:pPr lvl="1"/>
            <a:r>
              <a:rPr lang="en-US" altLang="ru-RU"/>
              <a:t>The output from the program is:</a:t>
            </a:r>
          </a:p>
          <a:p>
            <a:pPr lvl="1"/>
            <a:r>
              <a:rPr lang="en-US" altLang="ru-RU">
                <a:latin typeface="Courier New" panose="02070309020205020404" pitchFamily="49" charset="0"/>
                <a:cs typeface="Courier New" panose="02070309020205020404" pitchFamily="49" charset="0"/>
              </a:rPr>
              <a:t>string3: HelloWorld</a:t>
            </a:r>
          </a:p>
          <a:p>
            <a:pPr lvl="1"/>
            <a:r>
              <a:rPr lang="en-US" altLang="ru-RU">
                <a:latin typeface="Courier New" panose="02070309020205020404" pitchFamily="49" charset="0"/>
                <a:cs typeface="Courier New" panose="02070309020205020404" pitchFamily="49" charset="0"/>
              </a:rPr>
              <a:t>Length: 5</a:t>
            </a:r>
          </a:p>
          <a:p>
            <a:pPr lvl="1"/>
            <a:r>
              <a:rPr lang="en-US" altLang="ru-RU">
                <a:latin typeface="Courier New" panose="02070309020205020404" pitchFamily="49" charset="0"/>
                <a:cs typeface="Courier New" panose="02070309020205020404" pitchFamily="49" charset="0"/>
              </a:rPr>
              <a:t>Sub: Hello</a:t>
            </a:r>
          </a:p>
          <a:p>
            <a:pPr lvl="1"/>
            <a:r>
              <a:rPr lang="en-US" altLang="ru-RU">
                <a:latin typeface="Courier New" panose="02070309020205020404" pitchFamily="49" charset="0"/>
                <a:cs typeface="Courier New" panose="02070309020205020404" pitchFamily="49" charset="0"/>
              </a:rPr>
              <a:t>Upper: HELLOWORLD</a:t>
            </a:r>
          </a:p>
          <a:p>
            <a:pPr lvl="1"/>
            <a:r>
              <a:rPr lang="en-US" altLang="ru-RU" b="1"/>
              <a:t>Note:</a:t>
            </a:r>
            <a:r>
              <a:rPr lang="en-US" altLang="ru-RU"/>
              <a:t> </a:t>
            </a:r>
            <a:r>
              <a:rPr lang="en-US" altLang="ru-RU">
                <a:latin typeface="Courier New" panose="02070309020205020404" pitchFamily="49" charset="0"/>
                <a:cs typeface="Courier New" panose="02070309020205020404" pitchFamily="49" charset="0"/>
              </a:rPr>
              <a:t>String</a:t>
            </a:r>
            <a:r>
              <a:rPr lang="en-US" altLang="ru-RU"/>
              <a:t> is a class, not a primitive type. Instances of the class </a:t>
            </a:r>
            <a:r>
              <a:rPr lang="en-US" altLang="ru-RU">
                <a:latin typeface="Courier New" panose="02070309020205020404" pitchFamily="49" charset="0"/>
                <a:cs typeface="Courier New" panose="02070309020205020404" pitchFamily="49" charset="0"/>
              </a:rPr>
              <a:t>String</a:t>
            </a:r>
            <a:r>
              <a:rPr lang="en-US" altLang="ru-RU"/>
              <a:t> represent sequences of Unicode characters. </a:t>
            </a:r>
            <a:r>
              <a:rPr lang="en-US" altLang="ru-RU">
                <a:latin typeface="Courier New" panose="02070309020205020404" pitchFamily="49" charset="0"/>
                <a:cs typeface="Courier New" panose="02070309020205020404" pitchFamily="49" charset="0"/>
              </a:rPr>
              <a:t>String</a:t>
            </a:r>
            <a:r>
              <a:rPr lang="en-US" altLang="ru-RU"/>
              <a:t> literals are stored as </a:t>
            </a:r>
            <a:r>
              <a:rPr lang="en-US" altLang="ru-RU">
                <a:latin typeface="Courier New" panose="02070309020205020404" pitchFamily="49" charset="0"/>
                <a:cs typeface="Courier New" panose="02070309020205020404" pitchFamily="49" charset="0"/>
              </a:rPr>
              <a:t>String</a:t>
            </a:r>
            <a:r>
              <a:rPr lang="en-US" altLang="ru-RU"/>
              <a:t> objects and "interned", meaning that for strings with matching characters, they all point to the same </a:t>
            </a:r>
            <a:r>
              <a:rPr lang="en-US" altLang="ru-RU">
                <a:latin typeface="Courier New" panose="02070309020205020404" pitchFamily="49" charset="0"/>
                <a:cs typeface="Courier New" panose="02070309020205020404" pitchFamily="49" charset="0"/>
              </a:rPr>
              <a:t>String</a:t>
            </a:r>
            <a:r>
              <a:rPr lang="en-US" altLang="ru-RU"/>
              <a:t> object.</a:t>
            </a:r>
            <a:endParaRPr lang="en-US" altLang="ru-RU">
              <a:latin typeface="Courier New" panose="02070309020205020404" pitchFamily="49" charset="0"/>
              <a:cs typeface="Courier New" panose="02070309020205020404" pitchFamily="49" charset="0"/>
            </a:endParaRPr>
          </a:p>
        </p:txBody>
      </p:sp>
      <p:sp>
        <p:nvSpPr>
          <p:cNvPr id="57348" name="Footer Placeholder 4">
            <a:extLst>
              <a:ext uri="{FF2B5EF4-FFF2-40B4-BE49-F238E27FC236}">
                <a16:creationId xmlns:a16="http://schemas.microsoft.com/office/drawing/2014/main" id="{4F9ADA6C-84B8-6096-A8D8-71A86F31F19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B17E7856-DA54-4498-9F38-B0222E77BE3A}" type="slidenum">
              <a:rPr lang="en-US" altLang="ru-RU" smtClean="0"/>
              <a:pPr eaLnBrk="1" hangingPunct="1"/>
              <a:t>13</a:t>
            </a:fld>
            <a:endParaRPr lang="en-US"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5">
            <a:extLst>
              <a:ext uri="{FF2B5EF4-FFF2-40B4-BE49-F238E27FC236}">
                <a16:creationId xmlns:a16="http://schemas.microsoft.com/office/drawing/2014/main" id="{A620BFBC-BCF8-EF29-8E61-26F251B8E5D5}"/>
              </a:ext>
            </a:extLst>
          </p:cNvPr>
          <p:cNvSpPr>
            <a:spLocks noGrp="1" noRot="1" noChangeAspect="1" noTextEdit="1"/>
          </p:cNvSpPr>
          <p:nvPr>
            <p:ph type="sldImg"/>
          </p:nvPr>
        </p:nvSpPr>
        <p:spPr>
          <a:ln/>
        </p:spPr>
      </p:sp>
      <p:sp>
        <p:nvSpPr>
          <p:cNvPr id="58371" name="Notes Placeholder 6">
            <a:extLst>
              <a:ext uri="{FF2B5EF4-FFF2-40B4-BE49-F238E27FC236}">
                <a16:creationId xmlns:a16="http://schemas.microsoft.com/office/drawing/2014/main" id="{08116761-8E46-7BDF-2102-62EBF8CEFA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example in the slide demonstrates the syntax for an </a:t>
            </a:r>
            <a:r>
              <a:rPr lang="en-US" altLang="ru-RU">
                <a:latin typeface="Courier New" panose="02070309020205020404" pitchFamily="49" charset="0"/>
                <a:cs typeface="Courier New" panose="02070309020205020404" pitchFamily="49" charset="0"/>
              </a:rPr>
              <a:t>if-else</a:t>
            </a:r>
            <a:r>
              <a:rPr lang="en-US" altLang="ru-RU"/>
              <a:t> statement in Java.</a:t>
            </a:r>
          </a:p>
          <a:p>
            <a:pPr lvl="1"/>
            <a:r>
              <a:rPr lang="en-US" altLang="ru-RU"/>
              <a:t>The output from the code in the slide is as follows:</a:t>
            </a:r>
          </a:p>
          <a:p>
            <a:pPr lvl="3">
              <a:buFont typeface="Times New Roman" panose="02020603050405020304" pitchFamily="18" charset="0"/>
              <a:buNone/>
            </a:pPr>
            <a:r>
              <a:rPr lang="en-US" altLang="ru-RU">
                <a:latin typeface="Courier New" panose="02070309020205020404" pitchFamily="49" charset="0"/>
                <a:cs typeface="Courier New" panose="02070309020205020404" pitchFamily="49" charset="0"/>
              </a:rPr>
              <a:t>False</a:t>
            </a:r>
          </a:p>
        </p:txBody>
      </p:sp>
      <p:sp>
        <p:nvSpPr>
          <p:cNvPr id="58372" name="Footer Placeholder 4">
            <a:extLst>
              <a:ext uri="{FF2B5EF4-FFF2-40B4-BE49-F238E27FC236}">
                <a16:creationId xmlns:a16="http://schemas.microsoft.com/office/drawing/2014/main" id="{1BF534F4-7E0B-5297-C646-B457D197F04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8AAF065-99DB-46CD-9F7D-296A7B9C33C4}" type="slidenum">
              <a:rPr lang="en-US" altLang="ru-RU" smtClean="0"/>
              <a:pPr eaLnBrk="1" hangingPunct="1"/>
              <a:t>14</a:t>
            </a:fld>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E1317D2-035E-BB0E-CA6F-52007E14DA40}"/>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84A818E8-1113-E629-AF38-29A23D9687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slide shows a summary of the logic and conditional operators in Java.</a:t>
            </a:r>
          </a:p>
        </p:txBody>
      </p:sp>
      <p:sp>
        <p:nvSpPr>
          <p:cNvPr id="59396" name="Footer Placeholder 4">
            <a:extLst>
              <a:ext uri="{FF2B5EF4-FFF2-40B4-BE49-F238E27FC236}">
                <a16:creationId xmlns:a16="http://schemas.microsoft.com/office/drawing/2014/main" id="{BD8144D7-685A-A6AC-F57E-F0046E094F3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CB24375C-BEF8-4993-94AA-A030170C8951}" type="slidenum">
              <a:rPr lang="en-US" altLang="ru-RU" smtClean="0"/>
              <a:pPr eaLnBrk="1" hangingPunct="1"/>
              <a:t>15</a:t>
            </a:fld>
            <a:endParaRPr lang="en-US"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1376D12-318D-0405-DD32-425403B5171D}"/>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5F0828F2-4E36-C5F4-97A7-911A2F31A1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This class demonstrates how to define arrays in Java. The first example creates a </a:t>
            </a:r>
            <a:r>
              <a:rPr lang="en-US" altLang="ru-RU">
                <a:latin typeface="Courier New" panose="02070309020205020404" pitchFamily="49" charset="0"/>
                <a:cs typeface="Courier New" panose="02070309020205020404" pitchFamily="49" charset="0"/>
              </a:rPr>
              <a:t>String</a:t>
            </a:r>
            <a:r>
              <a:rPr lang="en-US" altLang="ru-RU"/>
              <a:t> array and initializes each element separately. The second </a:t>
            </a:r>
            <a:r>
              <a:rPr lang="en-US" altLang="ru-RU">
                <a:latin typeface="Courier New" panose="02070309020205020404" pitchFamily="49" charset="0"/>
                <a:cs typeface="Courier New" panose="02070309020205020404" pitchFamily="49" charset="0"/>
              </a:rPr>
              <a:t>int</a:t>
            </a:r>
            <a:r>
              <a:rPr lang="en-US" altLang="ru-RU"/>
              <a:t> array is defined in a single statement. </a:t>
            </a:r>
          </a:p>
          <a:p>
            <a:pPr lvl="1"/>
            <a:r>
              <a:rPr lang="en-US" altLang="ru-RU"/>
              <a:t>Each array is iterated through using the Java </a:t>
            </a:r>
            <a:r>
              <a:rPr lang="en-US" altLang="ru-RU">
                <a:latin typeface="Courier New" panose="02070309020205020404" pitchFamily="49" charset="0"/>
                <a:cs typeface="Courier New" panose="02070309020205020404" pitchFamily="49" charset="0"/>
              </a:rPr>
              <a:t>for-each</a:t>
            </a:r>
            <a:r>
              <a:rPr lang="en-US" altLang="ru-RU"/>
              <a:t> construct. The loop defines an element which will represent each element of the array and the array to loop through. The output of the class is shown here:</a:t>
            </a:r>
          </a:p>
          <a:p>
            <a:pPr lvl="1"/>
            <a:r>
              <a:rPr lang="en-US" altLang="ru-RU">
                <a:latin typeface="Courier New" panose="02070309020205020404" pitchFamily="49" charset="0"/>
                <a:cs typeface="Courier New" panose="02070309020205020404" pitchFamily="49" charset="0"/>
              </a:rPr>
              <a:t>Name: Blue Shirt</a:t>
            </a:r>
          </a:p>
          <a:p>
            <a:pPr lvl="1"/>
            <a:r>
              <a:rPr lang="en-US" altLang="ru-RU">
                <a:latin typeface="Courier New" panose="02070309020205020404" pitchFamily="49" charset="0"/>
                <a:cs typeface="Courier New" panose="02070309020205020404" pitchFamily="49" charset="0"/>
              </a:rPr>
              <a:t>Name: Red Shirt</a:t>
            </a:r>
          </a:p>
          <a:p>
            <a:pPr lvl="1"/>
            <a:r>
              <a:rPr lang="en-US" altLang="ru-RU">
                <a:latin typeface="Courier New" panose="02070309020205020404" pitchFamily="49" charset="0"/>
                <a:cs typeface="Courier New" panose="02070309020205020404" pitchFamily="49" charset="0"/>
              </a:rPr>
              <a:t>Name: Black Shirt</a:t>
            </a:r>
          </a:p>
          <a:p>
            <a:pPr lvl="1"/>
            <a:r>
              <a:rPr lang="en-US" altLang="ru-RU">
                <a:latin typeface="Courier New" panose="02070309020205020404" pitchFamily="49" charset="0"/>
                <a:cs typeface="Courier New" panose="02070309020205020404" pitchFamily="49" charset="0"/>
              </a:rPr>
              <a:t>Number: 100</a:t>
            </a:r>
          </a:p>
          <a:p>
            <a:pPr lvl="1"/>
            <a:r>
              <a:rPr lang="en-US" altLang="ru-RU">
                <a:latin typeface="Courier New" panose="02070309020205020404" pitchFamily="49" charset="0"/>
                <a:cs typeface="Courier New" panose="02070309020205020404" pitchFamily="49" charset="0"/>
              </a:rPr>
              <a:t>Number: 200</a:t>
            </a:r>
          </a:p>
          <a:p>
            <a:pPr lvl="1"/>
            <a:r>
              <a:rPr lang="en-US" altLang="ru-RU">
                <a:latin typeface="Courier New" panose="02070309020205020404" pitchFamily="49" charset="0"/>
                <a:cs typeface="Courier New" panose="02070309020205020404" pitchFamily="49" charset="0"/>
              </a:rPr>
              <a:t>Number: 300</a:t>
            </a:r>
          </a:p>
          <a:p>
            <a:pPr lvl="1"/>
            <a:r>
              <a:rPr lang="en-US" altLang="ru-RU" b="1"/>
              <a:t>Note: </a:t>
            </a:r>
            <a:r>
              <a:rPr lang="en-US" altLang="ru-RU"/>
              <a:t>Arrays are also objects by default. All arrays support the methods of the class Object. You can always obtain the size of an array using its </a:t>
            </a:r>
            <a:r>
              <a:rPr lang="en-US" altLang="ru-RU">
                <a:latin typeface="Courier New" panose="02070309020205020404" pitchFamily="49" charset="0"/>
                <a:cs typeface="Courier New" panose="02070309020205020404" pitchFamily="49" charset="0"/>
              </a:rPr>
              <a:t>length</a:t>
            </a:r>
            <a:r>
              <a:rPr lang="en-US" altLang="ru-RU"/>
              <a:t> field.</a:t>
            </a:r>
            <a:endParaRPr lang="en-US" altLang="ru-RU">
              <a:latin typeface="Courier New" panose="02070309020205020404" pitchFamily="49" charset="0"/>
              <a:cs typeface="Courier New" panose="02070309020205020404" pitchFamily="49" charset="0"/>
            </a:endParaRPr>
          </a:p>
        </p:txBody>
      </p:sp>
      <p:sp>
        <p:nvSpPr>
          <p:cNvPr id="60420" name="Footer Placeholder 4">
            <a:extLst>
              <a:ext uri="{FF2B5EF4-FFF2-40B4-BE49-F238E27FC236}">
                <a16:creationId xmlns:a16="http://schemas.microsoft.com/office/drawing/2014/main" id="{A778B959-E368-AC24-8D4D-CDB218D95B2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6B9EF550-2CFF-4510-8CE4-E67B374037B5}" type="slidenum">
              <a:rPr lang="en-US" altLang="ru-RU" smtClean="0"/>
              <a:pPr eaLnBrk="1" hangingPunct="1"/>
              <a:t>16</a:t>
            </a:fld>
            <a:endParaRPr lang="en-US"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0AFD47E-65B8-46ED-20AB-3D520084672B}"/>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5491DB17-D92E-2EC3-24A8-6DCD463322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classic </a:t>
            </a:r>
            <a:r>
              <a:rPr lang="en-US" altLang="ru-RU">
                <a:latin typeface="Courier New" panose="02070309020205020404" pitchFamily="49" charset="0"/>
                <a:cs typeface="Courier New" panose="02070309020205020404" pitchFamily="49" charset="0"/>
              </a:rPr>
              <a:t>for</a:t>
            </a:r>
            <a:r>
              <a:rPr lang="en-US" altLang="ru-RU"/>
              <a:t> loop is shown in the slide. A counter is initialized and incremented for each step of the loop. When the condition statement evaluates to false (when </a:t>
            </a:r>
            <a:r>
              <a:rPr lang="en-US" altLang="ru-RU">
                <a:latin typeface="Courier New" panose="02070309020205020404" pitchFamily="49" charset="0"/>
                <a:cs typeface="Courier New" panose="02070309020205020404" pitchFamily="49" charset="0"/>
              </a:rPr>
              <a:t>i</a:t>
            </a:r>
            <a:r>
              <a:rPr lang="en-US" altLang="ru-RU"/>
              <a:t> is no longer less than 9), the loop exits. Here is the sample output for this program.</a:t>
            </a:r>
          </a:p>
          <a:p>
            <a:pPr lvl="1"/>
            <a:r>
              <a:rPr lang="nn-NO" altLang="ru-RU">
                <a:latin typeface="Courier New" panose="02070309020205020404" pitchFamily="49" charset="0"/>
                <a:cs typeface="Courier New" panose="02070309020205020404" pitchFamily="49" charset="0"/>
              </a:rPr>
              <a:t>i: 0</a:t>
            </a:r>
          </a:p>
          <a:p>
            <a:pPr lvl="1"/>
            <a:r>
              <a:rPr lang="nn-NO" altLang="ru-RU">
                <a:latin typeface="Courier New" panose="02070309020205020404" pitchFamily="49" charset="0"/>
                <a:cs typeface="Courier New" panose="02070309020205020404" pitchFamily="49" charset="0"/>
              </a:rPr>
              <a:t>i: 1</a:t>
            </a:r>
          </a:p>
          <a:p>
            <a:pPr lvl="1"/>
            <a:r>
              <a:rPr lang="nn-NO" altLang="ru-RU">
                <a:latin typeface="Courier New" panose="02070309020205020404" pitchFamily="49" charset="0"/>
                <a:cs typeface="Courier New" panose="02070309020205020404" pitchFamily="49" charset="0"/>
              </a:rPr>
              <a:t>i: 2</a:t>
            </a:r>
          </a:p>
          <a:p>
            <a:pPr lvl="1"/>
            <a:r>
              <a:rPr lang="nn-NO" altLang="ru-RU">
                <a:latin typeface="Courier New" panose="02070309020205020404" pitchFamily="49" charset="0"/>
                <a:cs typeface="Courier New" panose="02070309020205020404" pitchFamily="49" charset="0"/>
              </a:rPr>
              <a:t>i: 3</a:t>
            </a:r>
          </a:p>
          <a:p>
            <a:pPr lvl="1"/>
            <a:r>
              <a:rPr lang="nn-NO" altLang="ru-RU">
                <a:latin typeface="Courier New" panose="02070309020205020404" pitchFamily="49" charset="0"/>
                <a:cs typeface="Courier New" panose="02070309020205020404" pitchFamily="49" charset="0"/>
              </a:rPr>
              <a:t>i: 4</a:t>
            </a:r>
          </a:p>
          <a:p>
            <a:pPr lvl="1"/>
            <a:r>
              <a:rPr lang="nn-NO" altLang="ru-RU">
                <a:latin typeface="Courier New" panose="02070309020205020404" pitchFamily="49" charset="0"/>
                <a:cs typeface="Courier New" panose="02070309020205020404" pitchFamily="49" charset="0"/>
              </a:rPr>
              <a:t>i: 5</a:t>
            </a:r>
          </a:p>
          <a:p>
            <a:pPr lvl="1"/>
            <a:r>
              <a:rPr lang="nn-NO" altLang="ru-RU">
                <a:latin typeface="Courier New" panose="02070309020205020404" pitchFamily="49" charset="0"/>
                <a:cs typeface="Courier New" panose="02070309020205020404" pitchFamily="49" charset="0"/>
              </a:rPr>
              <a:t>i: 6</a:t>
            </a:r>
          </a:p>
          <a:p>
            <a:pPr lvl="1"/>
            <a:r>
              <a:rPr lang="nn-NO" altLang="ru-RU">
                <a:latin typeface="Courier New" panose="02070309020205020404" pitchFamily="49" charset="0"/>
                <a:cs typeface="Courier New" panose="02070309020205020404" pitchFamily="49" charset="0"/>
              </a:rPr>
              <a:t>i: 7</a:t>
            </a:r>
          </a:p>
          <a:p>
            <a:pPr lvl="1"/>
            <a:r>
              <a:rPr lang="nn-NO" altLang="ru-RU">
                <a:latin typeface="Courier New" panose="02070309020205020404" pitchFamily="49" charset="0"/>
                <a:cs typeface="Courier New" panose="02070309020205020404" pitchFamily="49" charset="0"/>
              </a:rPr>
              <a:t>i: 8</a:t>
            </a:r>
            <a:endParaRPr lang="en-US" altLang="ru-RU">
              <a:latin typeface="Courier New" panose="02070309020205020404" pitchFamily="49" charset="0"/>
              <a:cs typeface="Courier New" panose="02070309020205020404" pitchFamily="49" charset="0"/>
            </a:endParaRPr>
          </a:p>
          <a:p>
            <a:endParaRPr lang="en-US" altLang="ru-RU" b="0">
              <a:latin typeface="Courier New" panose="02070309020205020404" pitchFamily="49" charset="0"/>
              <a:cs typeface="Courier New" panose="02070309020205020404" pitchFamily="49" charset="0"/>
            </a:endParaRPr>
          </a:p>
        </p:txBody>
      </p:sp>
      <p:sp>
        <p:nvSpPr>
          <p:cNvPr id="61444" name="Footer Placeholder 4">
            <a:extLst>
              <a:ext uri="{FF2B5EF4-FFF2-40B4-BE49-F238E27FC236}">
                <a16:creationId xmlns:a16="http://schemas.microsoft.com/office/drawing/2014/main" id="{97544174-E4BD-C82F-EC07-7248E00BEEE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CC463AE4-73C9-4AA2-BAEA-0F1003E54E54}" type="slidenum">
              <a:rPr lang="en-US" altLang="ru-RU" smtClean="0"/>
              <a:pPr eaLnBrk="1" hangingPunct="1"/>
              <a:t>17</a:t>
            </a:fld>
            <a:endParaRPr lang="en-US"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56259BD6-42B4-8CED-E2FF-68DCC40B0AED}"/>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2F2173DA-7F55-D027-2B9B-183DC0E579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a:t>
            </a:r>
            <a:r>
              <a:rPr lang="en-US" altLang="ru-RU">
                <a:latin typeface="Courier New" panose="02070309020205020404" pitchFamily="49" charset="0"/>
                <a:cs typeface="Courier New" panose="02070309020205020404" pitchFamily="49" charset="0"/>
              </a:rPr>
              <a:t>while</a:t>
            </a:r>
            <a:r>
              <a:rPr lang="en-US" altLang="ru-RU"/>
              <a:t> loop performs a test and continues if the expression evaluates to </a:t>
            </a:r>
            <a:r>
              <a:rPr lang="en-US" altLang="ru-RU">
                <a:latin typeface="Courier New" panose="02070309020205020404" pitchFamily="49" charset="0"/>
                <a:cs typeface="Courier New" panose="02070309020205020404" pitchFamily="49" charset="0"/>
              </a:rPr>
              <a:t>true</a:t>
            </a:r>
            <a:r>
              <a:rPr lang="en-US" altLang="ru-RU"/>
              <a:t>. The </a:t>
            </a:r>
            <a:r>
              <a:rPr lang="en-US" altLang="ru-RU">
                <a:latin typeface="Courier New" panose="02070309020205020404" pitchFamily="49" charset="0"/>
                <a:cs typeface="Courier New" panose="02070309020205020404" pitchFamily="49" charset="0"/>
              </a:rPr>
              <a:t>while</a:t>
            </a:r>
            <a:r>
              <a:rPr lang="en-US" altLang="ru-RU"/>
              <a:t> loop, shown here, iterates through an array using a counter. Here is the output from the code in the slide:</a:t>
            </a:r>
          </a:p>
          <a:p>
            <a:pPr lvl="1"/>
            <a:r>
              <a:rPr lang="en-US" altLang="ru-RU">
                <a:latin typeface="Courier New" panose="02070309020205020404" pitchFamily="49" charset="0"/>
                <a:cs typeface="Courier New" panose="02070309020205020404" pitchFamily="49" charset="0"/>
              </a:rPr>
              <a:t>Number: 100</a:t>
            </a:r>
          </a:p>
          <a:p>
            <a:pPr lvl="1"/>
            <a:r>
              <a:rPr lang="en-US" altLang="ru-RU">
                <a:latin typeface="Courier New" panose="02070309020205020404" pitchFamily="49" charset="0"/>
                <a:cs typeface="Courier New" panose="02070309020205020404" pitchFamily="49" charset="0"/>
              </a:rPr>
              <a:t>Number: 200</a:t>
            </a:r>
          </a:p>
          <a:p>
            <a:pPr lvl="1"/>
            <a:r>
              <a:rPr lang="en-US" altLang="ru-RU">
                <a:latin typeface="Courier New" panose="02070309020205020404" pitchFamily="49" charset="0"/>
                <a:cs typeface="Courier New" panose="02070309020205020404" pitchFamily="49" charset="0"/>
              </a:rPr>
              <a:t>Number: 300</a:t>
            </a:r>
          </a:p>
          <a:p>
            <a:pPr lvl="1"/>
            <a:r>
              <a:rPr lang="en-US" altLang="ru-RU" b="1">
                <a:cs typeface="Arial" panose="020B0604020202020204" pitchFamily="34" charset="0"/>
              </a:rPr>
              <a:t>Note:</a:t>
            </a:r>
            <a:r>
              <a:rPr lang="en-US" altLang="ru-RU">
                <a:cs typeface="Arial" panose="020B0604020202020204" pitchFamily="34" charset="0"/>
              </a:rPr>
              <a:t> There is also a </a:t>
            </a:r>
            <a:r>
              <a:rPr lang="en-US" altLang="ru-RU">
                <a:latin typeface="Courier New" panose="02070309020205020404" pitchFamily="49" charset="0"/>
                <a:cs typeface="Courier New" panose="02070309020205020404" pitchFamily="49" charset="0"/>
              </a:rPr>
              <a:t>do-while</a:t>
            </a:r>
            <a:r>
              <a:rPr lang="en-US" altLang="ru-RU">
                <a:cs typeface="Arial" panose="020B0604020202020204" pitchFamily="34" charset="0"/>
              </a:rPr>
              <a:t> loop, where the test after the expression has run at least once:</a:t>
            </a:r>
          </a:p>
          <a:p>
            <a:pPr lvl="1"/>
            <a:r>
              <a:rPr lang="en-US" altLang="ru-RU" sz="1000">
                <a:latin typeface="Courier New" panose="02070309020205020404" pitchFamily="49" charset="0"/>
                <a:cs typeface="Courier New" panose="02070309020205020404" pitchFamily="49" charset="0"/>
              </a:rPr>
              <a:t>class DoWhileDemo {</a:t>
            </a:r>
          </a:p>
          <a:p>
            <a:pPr lvl="1"/>
            <a:r>
              <a:rPr lang="en-US" altLang="ru-RU" sz="1000">
                <a:latin typeface="Courier New" panose="02070309020205020404" pitchFamily="49" charset="0"/>
                <a:cs typeface="Courier New" panose="02070309020205020404" pitchFamily="49" charset="0"/>
              </a:rPr>
              <a:t>     public static void main(String[] args){</a:t>
            </a:r>
          </a:p>
          <a:p>
            <a:pPr lvl="1"/>
            <a:r>
              <a:rPr lang="en-US" altLang="ru-RU" sz="1000">
                <a:latin typeface="Courier New" panose="02070309020205020404" pitchFamily="49" charset="0"/>
                <a:cs typeface="Courier New" panose="02070309020205020404" pitchFamily="49" charset="0"/>
              </a:rPr>
              <a:t>          int count = 1;</a:t>
            </a:r>
          </a:p>
          <a:p>
            <a:pPr lvl="1"/>
            <a:r>
              <a:rPr lang="en-US" altLang="ru-RU" sz="1000">
                <a:latin typeface="Courier New" panose="02070309020205020404" pitchFamily="49" charset="0"/>
                <a:cs typeface="Courier New" panose="02070309020205020404" pitchFamily="49" charset="0"/>
              </a:rPr>
              <a:t>          do {</a:t>
            </a:r>
          </a:p>
          <a:p>
            <a:pPr lvl="1"/>
            <a:r>
              <a:rPr lang="en-US" altLang="ru-RU" sz="1000">
                <a:latin typeface="Courier New" panose="02070309020205020404" pitchFamily="49" charset="0"/>
                <a:cs typeface="Courier New" panose="02070309020205020404" pitchFamily="49" charset="0"/>
              </a:rPr>
              <a:t>               System.out.println("Count is: " + count);</a:t>
            </a:r>
          </a:p>
          <a:p>
            <a:pPr lvl="1"/>
            <a:r>
              <a:rPr lang="en-US" altLang="ru-RU" sz="1000">
                <a:latin typeface="Courier New" panose="02070309020205020404" pitchFamily="49" charset="0"/>
                <a:cs typeface="Courier New" panose="02070309020205020404" pitchFamily="49" charset="0"/>
              </a:rPr>
              <a:t>               count++;</a:t>
            </a:r>
          </a:p>
          <a:p>
            <a:pPr lvl="1"/>
            <a:r>
              <a:rPr lang="en-US" altLang="ru-RU" sz="1000">
                <a:latin typeface="Courier New" panose="02070309020205020404" pitchFamily="49" charset="0"/>
                <a:cs typeface="Courier New" panose="02070309020205020404" pitchFamily="49" charset="0"/>
              </a:rPr>
              <a:t>          } while (count &lt;= 11);</a:t>
            </a:r>
          </a:p>
          <a:p>
            <a:pPr lvl="1"/>
            <a:r>
              <a:rPr lang="en-US" altLang="ru-RU" sz="1000">
                <a:latin typeface="Courier New" panose="02070309020205020404" pitchFamily="49" charset="0"/>
                <a:cs typeface="Courier New" panose="02070309020205020404" pitchFamily="49" charset="0"/>
              </a:rPr>
              <a:t>     }</a:t>
            </a:r>
          </a:p>
          <a:p>
            <a:pPr lvl="1"/>
            <a:r>
              <a:rPr lang="en-US" altLang="ru-RU" sz="1000">
                <a:latin typeface="Courier New" panose="02070309020205020404" pitchFamily="49" charset="0"/>
                <a:cs typeface="Courier New" panose="02070309020205020404" pitchFamily="49" charset="0"/>
              </a:rPr>
              <a:t>}</a:t>
            </a:r>
          </a:p>
          <a:p>
            <a:pPr lvl="1"/>
            <a:endParaRPr lang="en-US" altLang="ru-RU">
              <a:latin typeface="Courier New" panose="02070309020205020404" pitchFamily="49" charset="0"/>
              <a:cs typeface="Courier New" panose="02070309020205020404" pitchFamily="49" charset="0"/>
            </a:endParaRPr>
          </a:p>
          <a:p>
            <a:endParaRPr lang="en-US" altLang="ru-RU"/>
          </a:p>
          <a:p>
            <a:endParaRPr lang="en-US" altLang="ru-RU"/>
          </a:p>
        </p:txBody>
      </p:sp>
      <p:sp>
        <p:nvSpPr>
          <p:cNvPr id="62468" name="Footer Placeholder 4">
            <a:extLst>
              <a:ext uri="{FF2B5EF4-FFF2-40B4-BE49-F238E27FC236}">
                <a16:creationId xmlns:a16="http://schemas.microsoft.com/office/drawing/2014/main" id="{EF3C0EF4-3DE7-6920-3849-2A4EA68CA37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1918C6EA-74B4-4476-9E21-DF407E187995}" type="slidenum">
              <a:rPr lang="en-US" altLang="ru-RU" smtClean="0"/>
              <a:pPr eaLnBrk="1" hangingPunct="1"/>
              <a:t>18</a:t>
            </a:fld>
            <a:endParaRPr lang="en-US"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8197ECD-4746-98A4-0BBD-F28AE430DFF0}"/>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724596F0-DF5A-2207-5954-D85D6DCA4F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This example shows a </a:t>
            </a:r>
            <a:r>
              <a:rPr lang="en-US" altLang="ru-RU">
                <a:latin typeface="Courier New" panose="02070309020205020404" pitchFamily="49" charset="0"/>
                <a:cs typeface="Courier New" panose="02070309020205020404" pitchFamily="49" charset="0"/>
              </a:rPr>
              <a:t>switch</a:t>
            </a:r>
            <a:r>
              <a:rPr lang="en-US" altLang="ru-RU"/>
              <a:t> statement in Java using a </a:t>
            </a:r>
            <a:r>
              <a:rPr lang="en-US" altLang="ru-RU">
                <a:latin typeface="Courier New" panose="02070309020205020404" pitchFamily="49" charset="0"/>
                <a:cs typeface="Courier New" panose="02070309020205020404" pitchFamily="49" charset="0"/>
              </a:rPr>
              <a:t>String</a:t>
            </a:r>
            <a:r>
              <a:rPr lang="en-US" altLang="ru-RU"/>
              <a:t>. Prior to version 7 of Java, only enums and </a:t>
            </a:r>
            <a:r>
              <a:rPr lang="en-US" altLang="ru-RU">
                <a:latin typeface="Courier New" panose="02070309020205020404" pitchFamily="49" charset="0"/>
                <a:cs typeface="Courier New" panose="02070309020205020404" pitchFamily="49" charset="0"/>
              </a:rPr>
              <a:t>byte</a:t>
            </a:r>
            <a:r>
              <a:rPr lang="en-US" altLang="ru-RU"/>
              <a:t>, </a:t>
            </a:r>
            <a:r>
              <a:rPr lang="en-US" altLang="ru-RU">
                <a:latin typeface="Courier New" panose="02070309020205020404" pitchFamily="49" charset="0"/>
                <a:cs typeface="Courier New" panose="02070309020205020404" pitchFamily="49" charset="0"/>
              </a:rPr>
              <a:t>short</a:t>
            </a:r>
            <a:r>
              <a:rPr lang="en-US" altLang="ru-RU"/>
              <a:t>, </a:t>
            </a:r>
            <a:r>
              <a:rPr lang="en-US" altLang="ru-RU">
                <a:latin typeface="Courier New" panose="02070309020205020404" pitchFamily="49" charset="0"/>
                <a:cs typeface="Courier New" panose="02070309020205020404" pitchFamily="49" charset="0"/>
              </a:rPr>
              <a:t>char</a:t>
            </a:r>
            <a:r>
              <a:rPr lang="en-US" altLang="ru-RU"/>
              <a:t>, and </a:t>
            </a:r>
            <a:r>
              <a:rPr lang="en-US" altLang="ru-RU">
                <a:latin typeface="Courier New" panose="02070309020205020404" pitchFamily="49" charset="0"/>
                <a:cs typeface="Courier New" panose="02070309020205020404" pitchFamily="49" charset="0"/>
              </a:rPr>
              <a:t>int</a:t>
            </a:r>
            <a:r>
              <a:rPr lang="en-US" altLang="ru-RU"/>
              <a:t> primitive data types could be used in a </a:t>
            </a:r>
            <a:r>
              <a:rPr lang="en-US" altLang="ru-RU">
                <a:latin typeface="Courier New" panose="02070309020205020404" pitchFamily="49" charset="0"/>
                <a:cs typeface="Courier New" panose="02070309020205020404" pitchFamily="49" charset="0"/>
              </a:rPr>
              <a:t>switch</a:t>
            </a:r>
            <a:r>
              <a:rPr lang="en-US" altLang="ru-RU"/>
              <a:t> statement. You will see enums in the lesson titled “Advanced Class Design.”</a:t>
            </a:r>
          </a:p>
          <a:p>
            <a:endParaRPr lang="en-US" altLang="ru-RU"/>
          </a:p>
        </p:txBody>
      </p:sp>
      <p:sp>
        <p:nvSpPr>
          <p:cNvPr id="63492" name="Footer Placeholder 4">
            <a:extLst>
              <a:ext uri="{FF2B5EF4-FFF2-40B4-BE49-F238E27FC236}">
                <a16:creationId xmlns:a16="http://schemas.microsoft.com/office/drawing/2014/main" id="{708F6E4B-8C44-2F3F-0262-B335889599A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7D061E2D-EFD9-468C-8F40-9BCBE201BAC2}" type="slidenum">
              <a:rPr lang="en-US" altLang="ru-RU" smtClean="0"/>
              <a:pPr eaLnBrk="1" hangingPunct="1"/>
              <a:t>19</a:t>
            </a:fld>
            <a:endParaRPr lang="en-US"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8">
            <a:extLst>
              <a:ext uri="{FF2B5EF4-FFF2-40B4-BE49-F238E27FC236}">
                <a16:creationId xmlns:a16="http://schemas.microsoft.com/office/drawing/2014/main" id="{EDFA04BA-26D6-D5FE-41DA-A98D9D9989C1}"/>
              </a:ext>
            </a:extLst>
          </p:cNvPr>
          <p:cNvSpPr>
            <a:spLocks noGrp="1" noRot="1" noChangeAspect="1" noChangeArrowheads="1" noTextEdit="1"/>
          </p:cNvSpPr>
          <p:nvPr>
            <p:ph type="sldImg"/>
          </p:nvPr>
        </p:nvSpPr>
        <p:spPr>
          <a:ln/>
        </p:spPr>
      </p:sp>
      <p:sp>
        <p:nvSpPr>
          <p:cNvPr id="46083" name="Rectangle 19">
            <a:extLst>
              <a:ext uri="{FF2B5EF4-FFF2-40B4-BE49-F238E27FC236}">
                <a16:creationId xmlns:a16="http://schemas.microsoft.com/office/drawing/2014/main" id="{585E98F6-FB1E-12B3-5D4B-B63F4A634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46084" name="Footer Placeholder 4">
            <a:extLst>
              <a:ext uri="{FF2B5EF4-FFF2-40B4-BE49-F238E27FC236}">
                <a16:creationId xmlns:a16="http://schemas.microsoft.com/office/drawing/2014/main" id="{1AFF2689-DE7B-9418-7D25-8B236E541B1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C188F4D0-E50B-41B2-8EF2-0E6B042B6204}" type="slidenum">
              <a:rPr lang="en-US" altLang="ru-RU" smtClean="0"/>
              <a:pPr eaLnBrk="1" hangingPunct="1"/>
              <a:t>2</a:t>
            </a:fld>
            <a:endParaRPr lang="en-US"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4F90E65-17C6-40F1-8070-3FF958E4936C}"/>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A5D58171-B5B3-54AD-EE56-00B2A61DEB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ru-RU"/>
              <a:t>Class names should be nouns in mixed case, with the first letter uppercase and the first letter of each internal word capitalized. This is approach is termed "upper camel case."</a:t>
            </a:r>
          </a:p>
          <a:p>
            <a:pPr lvl="2"/>
            <a:r>
              <a:rPr lang="en-US" altLang="ru-RU"/>
              <a:t>Methods should be verbs in mixed case, with the first letter lowercase and the first letter of each internal word capitalized. This is termed "lower camel case."</a:t>
            </a:r>
          </a:p>
          <a:p>
            <a:pPr lvl="2"/>
            <a:r>
              <a:rPr lang="en-US" altLang="ru-RU"/>
              <a:t>Variable names should be short but meaningful. The choice of a variable name should be mnemonic: designed to indicate to the casual observer the intent of its use.</a:t>
            </a:r>
          </a:p>
          <a:p>
            <a:pPr lvl="2"/>
            <a:r>
              <a:rPr lang="en-US" altLang="ru-RU"/>
              <a:t>One-character variable names should be avoided except as temporary "throwaway" variables.</a:t>
            </a:r>
          </a:p>
          <a:p>
            <a:pPr lvl="2"/>
            <a:r>
              <a:rPr lang="en-US" altLang="ru-RU"/>
              <a:t>Constants should be declared using all uppercase letters. </a:t>
            </a:r>
            <a:r>
              <a:rPr lang="en-US" altLang="ru-RU" b="1"/>
              <a:t>Note:</a:t>
            </a:r>
            <a:r>
              <a:rPr lang="en-US" altLang="ru-RU"/>
              <a:t> The keyword </a:t>
            </a:r>
            <a:r>
              <a:rPr lang="en-US" altLang="ru-RU">
                <a:latin typeface="Courier New" panose="02070309020205020404" pitchFamily="49" charset="0"/>
                <a:cs typeface="Courier New" panose="02070309020205020404" pitchFamily="49" charset="0"/>
              </a:rPr>
              <a:t>final</a:t>
            </a:r>
            <a:r>
              <a:rPr lang="en-US" altLang="ru-RU"/>
              <a:t> is used to declare a variable whose value may only be assigned once. Once a </a:t>
            </a:r>
            <a:r>
              <a:rPr lang="en-US" altLang="ru-RU">
                <a:latin typeface="Courier New" panose="02070309020205020404" pitchFamily="49" charset="0"/>
                <a:cs typeface="Courier New" panose="02070309020205020404" pitchFamily="49" charset="0"/>
              </a:rPr>
              <a:t>final</a:t>
            </a:r>
            <a:r>
              <a:rPr lang="en-US" altLang="ru-RU"/>
              <a:t> variable has been assigned, it always contains the same value. You will learn more about the keyword </a:t>
            </a:r>
            <a:r>
              <a:rPr lang="en-US" altLang="ru-RU">
                <a:latin typeface="Courier New" panose="02070309020205020404" pitchFamily="49" charset="0"/>
                <a:cs typeface="Courier New" panose="02070309020205020404" pitchFamily="49" charset="0"/>
              </a:rPr>
              <a:t>final</a:t>
            </a:r>
            <a:r>
              <a:rPr lang="en-US" altLang="ru-RU"/>
              <a:t> in the lesson "Advanced Class Design."</a:t>
            </a:r>
          </a:p>
          <a:p>
            <a:pPr lvl="1"/>
            <a:r>
              <a:rPr lang="en-US" altLang="ru-RU"/>
              <a:t>For the complete </a:t>
            </a:r>
            <a:r>
              <a:rPr lang="en-US" altLang="ru-RU" i="1"/>
              <a:t>Code Conventions for the Java Programming Language </a:t>
            </a:r>
            <a:r>
              <a:rPr lang="en-US" altLang="ru-RU"/>
              <a:t>document, go to http://www.oracle.com/technetwork/java/codeconv-138413.html.</a:t>
            </a:r>
            <a:endParaRPr lang="en-US" altLang="ru-RU">
              <a:latin typeface="Courier New" panose="02070309020205020404" pitchFamily="49" charset="0"/>
              <a:cs typeface="Courier New" panose="02070309020205020404" pitchFamily="49" charset="0"/>
            </a:endParaRPr>
          </a:p>
          <a:p>
            <a:pPr lvl="1"/>
            <a:endParaRPr lang="en-US" altLang="ru-RU"/>
          </a:p>
        </p:txBody>
      </p:sp>
      <p:sp>
        <p:nvSpPr>
          <p:cNvPr id="64516" name="Footer Placeholder 4">
            <a:extLst>
              <a:ext uri="{FF2B5EF4-FFF2-40B4-BE49-F238E27FC236}">
                <a16:creationId xmlns:a16="http://schemas.microsoft.com/office/drawing/2014/main" id="{735FE6F2-79E6-29F3-8871-3C2C9375565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99D34DA1-89FD-41DA-8FBC-1D948B4E5F6A}" type="slidenum">
              <a:rPr lang="en-US" altLang="ru-RU" smtClean="0"/>
              <a:pPr eaLnBrk="1" hangingPunct="1"/>
              <a:t>20</a:t>
            </a:fld>
            <a:endParaRPr lang="en-US"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C49A3885-BEE1-B1D0-5E63-ED14BB9CBCE5}"/>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E91B0F71-CAC6-09A2-84E4-45FB2F0DCE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A Java class is often used to store or represent data for the construct that the class represents. For example, you could create a model (a programmatic representation) of an Employee. An </a:t>
            </a:r>
            <a:r>
              <a:rPr lang="en-US" altLang="ru-RU">
                <a:latin typeface="Courier New" panose="02070309020205020404" pitchFamily="49" charset="0"/>
                <a:cs typeface="Courier New" panose="02070309020205020404" pitchFamily="49" charset="0"/>
              </a:rPr>
              <a:t>Employee</a:t>
            </a:r>
            <a:r>
              <a:rPr lang="en-US" altLang="ru-RU"/>
              <a:t> object defined using this model will contain values for </a:t>
            </a:r>
            <a:r>
              <a:rPr lang="en-US" altLang="ru-RU">
                <a:latin typeface="Courier New" panose="02070309020205020404" pitchFamily="49" charset="0"/>
                <a:cs typeface="Courier New" panose="02070309020205020404" pitchFamily="49" charset="0"/>
              </a:rPr>
              <a:t>empId</a:t>
            </a:r>
            <a:r>
              <a:rPr lang="en-US" altLang="ru-RU"/>
              <a:t>, </a:t>
            </a:r>
            <a:r>
              <a:rPr lang="en-US" altLang="ru-RU">
                <a:latin typeface="Courier New" panose="02070309020205020404" pitchFamily="49" charset="0"/>
                <a:cs typeface="Courier New" panose="02070309020205020404" pitchFamily="49" charset="0"/>
              </a:rPr>
              <a:t>name</a:t>
            </a:r>
            <a:r>
              <a:rPr lang="en-US" altLang="ru-RU"/>
              <a:t>, Social Security Number (</a:t>
            </a:r>
            <a:r>
              <a:rPr lang="en-US" altLang="ru-RU">
                <a:latin typeface="Courier New" panose="02070309020205020404" pitchFamily="49" charset="0"/>
                <a:cs typeface="Courier New" panose="02070309020205020404" pitchFamily="49" charset="0"/>
              </a:rPr>
              <a:t>ssn</a:t>
            </a:r>
            <a:r>
              <a:rPr lang="en-US" altLang="ru-RU"/>
              <a:t>), and </a:t>
            </a:r>
            <a:r>
              <a:rPr lang="en-US" altLang="ru-RU">
                <a:latin typeface="Courier New" panose="02070309020205020404" pitchFamily="49" charset="0"/>
                <a:cs typeface="Courier New" panose="02070309020205020404" pitchFamily="49" charset="0"/>
              </a:rPr>
              <a:t>salary</a:t>
            </a:r>
            <a:r>
              <a:rPr lang="en-US" altLang="ru-RU"/>
              <a:t>.</a:t>
            </a:r>
          </a:p>
          <a:p>
            <a:pPr lvl="1"/>
            <a:r>
              <a:rPr lang="en-US" altLang="ru-RU"/>
              <a:t>The constructor in this class creates an instance of an object called </a:t>
            </a:r>
            <a:r>
              <a:rPr lang="en-US" altLang="ru-RU">
                <a:latin typeface="Courier New" panose="02070309020205020404" pitchFamily="49" charset="0"/>
                <a:cs typeface="Courier New" panose="02070309020205020404" pitchFamily="49" charset="0"/>
              </a:rPr>
              <a:t>Employee</a:t>
            </a:r>
            <a:r>
              <a:rPr lang="en-US" altLang="ru-RU"/>
              <a:t>. </a:t>
            </a:r>
          </a:p>
          <a:p>
            <a:pPr lvl="1"/>
            <a:r>
              <a:rPr lang="en-US" altLang="ru-RU"/>
              <a:t>A constructor is unique in Java. A constructor is used to create an instance of a class. Unlike methods, constructors do not declare a return type, and are declared with the same name as their class. Constructors can take arguments and you can declare more than one constructor, as you will see in the lesson titled “Java Class Design.”</a:t>
            </a:r>
          </a:p>
        </p:txBody>
      </p:sp>
      <p:sp>
        <p:nvSpPr>
          <p:cNvPr id="65540" name="Footer Placeholder 4">
            <a:extLst>
              <a:ext uri="{FF2B5EF4-FFF2-40B4-BE49-F238E27FC236}">
                <a16:creationId xmlns:a16="http://schemas.microsoft.com/office/drawing/2014/main" id="{03C3049D-655F-5E18-4570-FF5B6ACA10E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AA8FB06E-7092-4A9C-925F-314C23A9C275}" type="slidenum">
              <a:rPr lang="en-US" altLang="ru-RU" smtClean="0"/>
              <a:pPr eaLnBrk="1" hangingPunct="1"/>
              <a:t>21</a:t>
            </a:fld>
            <a:endParaRPr lang="en-US"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A130AA9B-F01E-75CE-2799-21CD39764BEB}"/>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7AF7137A-BAF8-8616-9DDA-1C7D482EC9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Adding Instance Methods to the </a:t>
            </a:r>
            <a:r>
              <a:rPr lang="en-US" altLang="ru-RU">
                <a:latin typeface="Courier New" panose="02070309020205020404" pitchFamily="49" charset="0"/>
                <a:cs typeface="Courier New" panose="02070309020205020404" pitchFamily="49" charset="0"/>
              </a:rPr>
              <a:t>Employee</a:t>
            </a:r>
            <a:r>
              <a:rPr lang="en-US" altLang="ru-RU"/>
              <a:t> Class</a:t>
            </a:r>
          </a:p>
          <a:p>
            <a:pPr lvl="1"/>
            <a:r>
              <a:rPr lang="en-US" altLang="ru-RU"/>
              <a:t>A common practice is to create a set of methods that manipulate field data: methods that set the value of each field, and methods that get the value of each field. These methods are called </a:t>
            </a:r>
            <a:r>
              <a:rPr lang="en-US" altLang="ru-RU" i="1"/>
              <a:t>accessors</a:t>
            </a:r>
            <a:r>
              <a:rPr lang="en-US" altLang="ru-RU"/>
              <a:t> (getters) and </a:t>
            </a:r>
            <a:r>
              <a:rPr lang="en-US" altLang="ru-RU" i="1"/>
              <a:t>mutators</a:t>
            </a:r>
            <a:r>
              <a:rPr lang="en-US" altLang="ru-RU"/>
              <a:t> (setters).</a:t>
            </a:r>
          </a:p>
          <a:p>
            <a:pPr lvl="1"/>
            <a:r>
              <a:rPr lang="en-US" altLang="ru-RU"/>
              <a:t>The convention is to use </a:t>
            </a:r>
            <a:r>
              <a:rPr lang="en-US" altLang="ru-RU">
                <a:latin typeface="Courier New" panose="02070309020205020404" pitchFamily="49" charset="0"/>
                <a:cs typeface="Courier New" panose="02070309020205020404" pitchFamily="49" charset="0"/>
              </a:rPr>
              <a:t>set</a:t>
            </a:r>
            <a:r>
              <a:rPr lang="en-US" altLang="ru-RU"/>
              <a:t> and </a:t>
            </a:r>
            <a:r>
              <a:rPr lang="en-US" altLang="ru-RU">
                <a:latin typeface="Courier New" panose="02070309020205020404" pitchFamily="49" charset="0"/>
                <a:cs typeface="Courier New" panose="02070309020205020404" pitchFamily="49" charset="0"/>
              </a:rPr>
              <a:t>get</a:t>
            </a:r>
            <a:r>
              <a:rPr lang="en-US" altLang="ru-RU"/>
              <a:t> plus the name of the field with the first letter of the field name capitalized (lower camel case). Most modern integrated development environments (IDEs) provide an easy way to automatically generate the accessor (getter) and mutator (setter) methods for you.</a:t>
            </a:r>
          </a:p>
          <a:p>
            <a:pPr lvl="1"/>
            <a:r>
              <a:rPr lang="en-US" altLang="ru-RU"/>
              <a:t>Notice that the set methods use the keyword </a:t>
            </a:r>
            <a:r>
              <a:rPr lang="en-US" altLang="ru-RU">
                <a:latin typeface="Courier New" panose="02070309020205020404" pitchFamily="49" charset="0"/>
                <a:cs typeface="Courier New" panose="02070309020205020404" pitchFamily="49" charset="0"/>
              </a:rPr>
              <a:t>this</a:t>
            </a:r>
            <a:r>
              <a:rPr lang="en-US" altLang="ru-RU"/>
              <a:t>. The </a:t>
            </a:r>
            <a:r>
              <a:rPr lang="en-US" altLang="ru-RU">
                <a:latin typeface="Courier New" panose="02070309020205020404" pitchFamily="49" charset="0"/>
                <a:cs typeface="Courier New" panose="02070309020205020404" pitchFamily="49" charset="0"/>
              </a:rPr>
              <a:t>this</a:t>
            </a:r>
            <a:r>
              <a:rPr lang="en-US" altLang="ru-RU"/>
              <a:t> keyword allows the compiler to distinguish between the field name of the class (</a:t>
            </a:r>
            <a:r>
              <a:rPr lang="en-US" altLang="ru-RU">
                <a:latin typeface="Courier New" panose="02070309020205020404" pitchFamily="49" charset="0"/>
                <a:cs typeface="Courier New" panose="02070309020205020404" pitchFamily="49" charset="0"/>
              </a:rPr>
              <a:t>this</a:t>
            </a:r>
            <a:r>
              <a:rPr lang="en-US" altLang="ru-RU"/>
              <a:t>) and the parameter name being passed in as an argument. Without the keyword </a:t>
            </a:r>
            <a:r>
              <a:rPr lang="en-US" altLang="ru-RU">
                <a:latin typeface="Courier New" panose="02070309020205020404" pitchFamily="49" charset="0"/>
                <a:cs typeface="Courier New" panose="02070309020205020404" pitchFamily="49" charset="0"/>
              </a:rPr>
              <a:t>this</a:t>
            </a:r>
            <a:r>
              <a:rPr lang="en-US" altLang="ru-RU"/>
              <a:t>, the net effect is you are assigning a value to itself. (In fact, NetBeans provides a warning: "Assignment to self.")</a:t>
            </a:r>
          </a:p>
          <a:p>
            <a:pPr lvl="1"/>
            <a:r>
              <a:rPr lang="en-US" altLang="ru-RU"/>
              <a:t>In this simple example, you could use the </a:t>
            </a:r>
            <a:r>
              <a:rPr lang="en-US" altLang="ru-RU">
                <a:latin typeface="Courier New" panose="02070309020205020404" pitchFamily="49" charset="0"/>
                <a:cs typeface="Courier New" panose="02070309020205020404" pitchFamily="49" charset="0"/>
              </a:rPr>
              <a:t>setName</a:t>
            </a:r>
            <a:r>
              <a:rPr lang="en-US" altLang="ru-RU"/>
              <a:t> method to change the employee name and the </a:t>
            </a:r>
            <a:r>
              <a:rPr lang="en-US" altLang="ru-RU">
                <a:latin typeface="Courier New" panose="02070309020205020404" pitchFamily="49" charset="0"/>
                <a:cs typeface="Courier New" panose="02070309020205020404" pitchFamily="49" charset="0"/>
              </a:rPr>
              <a:t>setSalary</a:t>
            </a:r>
            <a:r>
              <a:rPr lang="en-US" altLang="ru-RU"/>
              <a:t> method to change the employee </a:t>
            </a:r>
            <a:r>
              <a:rPr lang="en-US" altLang="ru-RU">
                <a:latin typeface="Courier New" panose="02070309020205020404" pitchFamily="49" charset="0"/>
                <a:cs typeface="Courier New" panose="02070309020205020404" pitchFamily="49" charset="0"/>
              </a:rPr>
              <a:t>salary</a:t>
            </a:r>
            <a:r>
              <a:rPr lang="en-US" altLang="ru-RU"/>
              <a:t>.</a:t>
            </a:r>
          </a:p>
          <a:p>
            <a:pPr lvl="1"/>
            <a:r>
              <a:rPr lang="en-US" altLang="ru-RU" b="1"/>
              <a:t>Note:</a:t>
            </a:r>
            <a:r>
              <a:rPr lang="en-US" altLang="ru-RU"/>
              <a:t> The methods declared on this slide are called </a:t>
            </a:r>
            <a:r>
              <a:rPr lang="en-US" altLang="ru-RU" i="1"/>
              <a:t>instance</a:t>
            </a:r>
            <a:r>
              <a:rPr lang="en-US" altLang="ru-RU"/>
              <a:t> methods. They are invoked using an instance of this class (described on the next slide.)</a:t>
            </a:r>
          </a:p>
          <a:p>
            <a:pPr lvl="1"/>
            <a:endParaRPr lang="en-US" altLang="ru-RU"/>
          </a:p>
          <a:p>
            <a:pPr lvl="1"/>
            <a:endParaRPr lang="en-US" altLang="ru-RU"/>
          </a:p>
          <a:p>
            <a:pPr lvl="1"/>
            <a:endParaRPr lang="en-US" altLang="ru-RU"/>
          </a:p>
        </p:txBody>
      </p:sp>
      <p:sp>
        <p:nvSpPr>
          <p:cNvPr id="66564" name="Footer Placeholder 4">
            <a:extLst>
              <a:ext uri="{FF2B5EF4-FFF2-40B4-BE49-F238E27FC236}">
                <a16:creationId xmlns:a16="http://schemas.microsoft.com/office/drawing/2014/main" id="{FCB8E64C-B7F8-5322-217A-A240C49FD7A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3E165E2-1806-4195-BB79-CFBC1EEA04D9}" type="slidenum">
              <a:rPr lang="en-US" altLang="ru-RU" smtClean="0"/>
              <a:pPr eaLnBrk="1" hangingPunct="1"/>
              <a:t>22</a:t>
            </a:fld>
            <a:endParaRPr lang="en-US"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E60948A-C073-8F96-FED0-FE00EE83895A}"/>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75575C13-314E-9028-6D61-9FCCC6BFFE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Creating an instance of the Employee Class</a:t>
            </a:r>
          </a:p>
          <a:p>
            <a:pPr lvl="1"/>
            <a:r>
              <a:rPr lang="en-US" altLang="ru-RU"/>
              <a:t>In order to use the </a:t>
            </a:r>
            <a:r>
              <a:rPr lang="en-US" altLang="ru-RU">
                <a:latin typeface="Courier New" panose="02070309020205020404" pitchFamily="49" charset="0"/>
                <a:cs typeface="Courier New" panose="02070309020205020404" pitchFamily="49" charset="0"/>
              </a:rPr>
              <a:t>Employee</a:t>
            </a:r>
            <a:r>
              <a:rPr lang="en-US" altLang="ru-RU"/>
              <a:t> class to hold the information of an employee, you need to allocate memory for the </a:t>
            </a:r>
            <a:r>
              <a:rPr lang="en-US" altLang="ru-RU">
                <a:latin typeface="Courier New" panose="02070309020205020404" pitchFamily="49" charset="0"/>
                <a:cs typeface="Courier New" panose="02070309020205020404" pitchFamily="49" charset="0"/>
              </a:rPr>
              <a:t>Employee</a:t>
            </a:r>
            <a:r>
              <a:rPr lang="en-US" altLang="ru-RU"/>
              <a:t> object and call a constructor method in the class. An instance of an object is created when you use the </a:t>
            </a:r>
            <a:r>
              <a:rPr lang="en-US" altLang="ru-RU">
                <a:latin typeface="Courier New" panose="02070309020205020404" pitchFamily="49" charset="0"/>
                <a:cs typeface="Courier New" panose="02070309020205020404" pitchFamily="49" charset="0"/>
              </a:rPr>
              <a:t>new</a:t>
            </a:r>
            <a:r>
              <a:rPr lang="en-US" altLang="ru-RU"/>
              <a:t> keyword with a constructor. All of the fields declared in the class are provided memory space and initialized to their default values. If the memory allocation and constructor are successful, a reference to the object is returned as a result. In the example in the slide, the reference is assigned to a variable called </a:t>
            </a:r>
            <a:r>
              <a:rPr lang="en-US" altLang="ru-RU">
                <a:latin typeface="Courier New" panose="02070309020205020404" pitchFamily="49" charset="0"/>
                <a:cs typeface="Courier New" panose="02070309020205020404" pitchFamily="49" charset="0"/>
              </a:rPr>
              <a:t>emp</a:t>
            </a:r>
            <a:r>
              <a:rPr lang="en-US" altLang="ru-RU"/>
              <a:t>.</a:t>
            </a:r>
          </a:p>
          <a:p>
            <a:pPr lvl="1"/>
            <a:r>
              <a:rPr lang="en-US" altLang="ru-RU"/>
              <a:t>To store values (data) into the </a:t>
            </a:r>
            <a:r>
              <a:rPr lang="en-US" altLang="ru-RU">
                <a:latin typeface="Courier New" panose="02070309020205020404" pitchFamily="49" charset="0"/>
                <a:cs typeface="Courier New" panose="02070309020205020404" pitchFamily="49" charset="0"/>
              </a:rPr>
              <a:t>Employee</a:t>
            </a:r>
            <a:r>
              <a:rPr lang="en-US" altLang="ru-RU"/>
              <a:t> object instance, you could just assign values to each field by accessing the fields directly. However, this is not a good practice and negates the principle of encapsulation. Instead, you should invoke instance methods and pass a value to the method to set the value of each data field.  Later in this lesson you will look at restricting access to the fields to promote encapsulation.</a:t>
            </a:r>
          </a:p>
          <a:p>
            <a:pPr lvl="1" eaLnBrk="1" hangingPunct="1"/>
            <a:r>
              <a:rPr lang="en-US" altLang="ru-RU"/>
              <a:t>Once all the data fields are set with values, </a:t>
            </a:r>
            <a:r>
              <a:rPr lang="en-US" altLang="ru-RU">
                <a:cs typeface="Courier New" panose="02070309020205020404" pitchFamily="49" charset="0"/>
              </a:rPr>
              <a:t>you have an instance of an </a:t>
            </a:r>
            <a:r>
              <a:rPr lang="en-US" altLang="ru-RU">
                <a:latin typeface="Courier New" panose="02070309020205020404" pitchFamily="49" charset="0"/>
                <a:cs typeface="Courier New" panose="02070309020205020404" pitchFamily="49" charset="0"/>
              </a:rPr>
              <a:t>Employee</a:t>
            </a:r>
            <a:r>
              <a:rPr lang="en-US" altLang="ru-RU">
                <a:cs typeface="Courier New" panose="02070309020205020404" pitchFamily="49" charset="0"/>
              </a:rPr>
              <a:t> with an </a:t>
            </a:r>
            <a:r>
              <a:rPr lang="en-US" altLang="ru-RU">
                <a:latin typeface="Courier New" panose="02070309020205020404" pitchFamily="49" charset="0"/>
                <a:cs typeface="Courier New" panose="02070309020205020404" pitchFamily="49" charset="0"/>
              </a:rPr>
              <a:t>empId</a:t>
            </a:r>
            <a:r>
              <a:rPr lang="en-US" altLang="ru-RU">
                <a:cs typeface="Courier New" panose="02070309020205020404" pitchFamily="49" charset="0"/>
              </a:rPr>
              <a:t> with a value of 101, </a:t>
            </a:r>
            <a:r>
              <a:rPr lang="en-US" altLang="ru-RU">
                <a:latin typeface="Courier New" panose="02070309020205020404" pitchFamily="49" charset="0"/>
                <a:cs typeface="Courier New" panose="02070309020205020404" pitchFamily="49" charset="0"/>
              </a:rPr>
              <a:t>name</a:t>
            </a:r>
            <a:r>
              <a:rPr lang="en-US" altLang="ru-RU">
                <a:cs typeface="Courier New" panose="02070309020205020404" pitchFamily="49" charset="0"/>
              </a:rPr>
              <a:t> with the string John Smith, Social Security number string (</a:t>
            </a:r>
            <a:r>
              <a:rPr lang="en-US" altLang="ru-RU">
                <a:latin typeface="Courier New" panose="02070309020205020404" pitchFamily="49" charset="0"/>
                <a:cs typeface="Courier New" panose="02070309020205020404" pitchFamily="49" charset="0"/>
              </a:rPr>
              <a:t>ssn</a:t>
            </a:r>
            <a:r>
              <a:rPr lang="en-US" altLang="ru-RU">
                <a:cs typeface="Courier New" panose="02070309020205020404" pitchFamily="49" charset="0"/>
              </a:rPr>
              <a:t>) set to 011-22-3467, and </a:t>
            </a:r>
            <a:r>
              <a:rPr lang="en-US" altLang="ru-RU">
                <a:latin typeface="Courier New" panose="02070309020205020404" pitchFamily="49" charset="0"/>
                <a:cs typeface="Courier New" panose="02070309020205020404" pitchFamily="49" charset="0"/>
              </a:rPr>
              <a:t>salary</a:t>
            </a:r>
            <a:r>
              <a:rPr lang="en-US" altLang="ru-RU">
                <a:cs typeface="Courier New" panose="02070309020205020404" pitchFamily="49" charset="0"/>
              </a:rPr>
              <a:t> with the value of 120,345.27.</a:t>
            </a:r>
          </a:p>
        </p:txBody>
      </p:sp>
      <p:sp>
        <p:nvSpPr>
          <p:cNvPr id="67588" name="Footer Placeholder 4">
            <a:extLst>
              <a:ext uri="{FF2B5EF4-FFF2-40B4-BE49-F238E27FC236}">
                <a16:creationId xmlns:a16="http://schemas.microsoft.com/office/drawing/2014/main" id="{CBA0B6B7-0DB0-96F8-489C-75A393259C1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B13D8B31-1141-42A2-9EDD-47AFA3999352}" type="slidenum">
              <a:rPr lang="en-US" altLang="ru-RU" smtClean="0"/>
              <a:pPr eaLnBrk="1" hangingPunct="1"/>
              <a:t>23</a:t>
            </a:fld>
            <a:endParaRPr lang="en-US"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9B98A03-7F38-20FC-2E4D-1051B0AD8F0B}"/>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28E4BEF4-85B2-51DD-731D-9AA9B80F7C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A constructor is used to create an object. In the Java programming language, constructors are declared with the same name as their class used to create an instance of an object. Constructors are invoked using the </a:t>
            </a:r>
            <a:r>
              <a:rPr lang="en-US" altLang="ru-RU">
                <a:latin typeface="Courier New" panose="02070309020205020404" pitchFamily="49" charset="0"/>
                <a:cs typeface="Courier New" panose="02070309020205020404" pitchFamily="49" charset="0"/>
              </a:rPr>
              <a:t>new</a:t>
            </a:r>
            <a:r>
              <a:rPr lang="en-US" altLang="ru-RU"/>
              <a:t> keyword.</a:t>
            </a:r>
          </a:p>
          <a:p>
            <a:pPr lvl="1"/>
            <a:r>
              <a:rPr lang="en-US" altLang="ru-RU"/>
              <a:t>Constructors are covered in more detail in the lesson titled “Encapsulation and Subclassing.”</a:t>
            </a:r>
          </a:p>
        </p:txBody>
      </p:sp>
      <p:sp>
        <p:nvSpPr>
          <p:cNvPr id="68612" name="Footer Placeholder 4">
            <a:extLst>
              <a:ext uri="{FF2B5EF4-FFF2-40B4-BE49-F238E27FC236}">
                <a16:creationId xmlns:a16="http://schemas.microsoft.com/office/drawing/2014/main" id="{9489ABF0-3BBF-04AD-1580-96CD381DE71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DD09BB76-8AE7-4760-8085-4F33A8BC63B3}" type="slidenum">
              <a:rPr lang="en-US" altLang="ru-RU" smtClean="0"/>
              <a:pPr eaLnBrk="1" hangingPunct="1"/>
              <a:t>24</a:t>
            </a:fld>
            <a:endParaRPr lang="en-US"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4CDB6C0B-B117-12FA-EEBA-CD074B4DF7B1}"/>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8DBE76C5-C9E7-0740-5677-B80DBDE3FF27}"/>
              </a:ext>
            </a:extLst>
          </p:cNvPr>
          <p:cNvSpPr>
            <a:spLocks noGrp="1"/>
          </p:cNvSpPr>
          <p:nvPr>
            <p:ph type="body" idx="1"/>
          </p:nvPr>
        </p:nvSpPr>
        <p:spPr>
          <a:xfrm>
            <a:off x="523875" y="5278438"/>
            <a:ext cx="5942013"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Packages</a:t>
            </a:r>
          </a:p>
          <a:p>
            <a:pPr lvl="1"/>
            <a:r>
              <a:rPr lang="en-US" altLang="ru-RU"/>
              <a:t>In Java, a package is a group of (class) types. There can be only one </a:t>
            </a:r>
            <a:r>
              <a:rPr lang="en-US" altLang="ru-RU">
                <a:latin typeface="Courier New" panose="02070309020205020404" pitchFamily="49" charset="0"/>
                <a:cs typeface="Courier New" panose="02070309020205020404" pitchFamily="49" charset="0"/>
              </a:rPr>
              <a:t>package</a:t>
            </a:r>
            <a:r>
              <a:rPr lang="en-US" altLang="ru-RU"/>
              <a:t> declaration for a file.</a:t>
            </a:r>
          </a:p>
          <a:p>
            <a:pPr lvl="1"/>
            <a:r>
              <a:rPr lang="en-US" altLang="ru-RU"/>
              <a:t>Packages are more than just a convenience. Packages create a namespace, a logical collection of things, like a directory hierarchy.</a:t>
            </a:r>
          </a:p>
          <a:p>
            <a:pPr lvl="1"/>
            <a:r>
              <a:rPr lang="en-US" altLang="ru-RU"/>
              <a:t>It is a good practice to always use a </a:t>
            </a:r>
            <a:r>
              <a:rPr lang="en-US" altLang="ru-RU">
                <a:latin typeface="Courier New" panose="02070309020205020404" pitchFamily="49" charset="0"/>
                <a:cs typeface="Courier New" panose="02070309020205020404" pitchFamily="49" charset="0"/>
              </a:rPr>
              <a:t>package</a:t>
            </a:r>
            <a:r>
              <a:rPr lang="en-US" altLang="ru-RU"/>
              <a:t> declaration. The </a:t>
            </a:r>
            <a:r>
              <a:rPr lang="en-US" altLang="ru-RU">
                <a:latin typeface="Courier New" panose="02070309020205020404" pitchFamily="49" charset="0"/>
                <a:cs typeface="Courier New" panose="02070309020205020404" pitchFamily="49" charset="0"/>
              </a:rPr>
              <a:t>package</a:t>
            </a:r>
            <a:r>
              <a:rPr lang="en-US" altLang="ru-RU"/>
              <a:t> declaration is always at the top of the file.</a:t>
            </a:r>
          </a:p>
          <a:p>
            <a:pPr lvl="1"/>
            <a:endParaRPr lang="en-US" altLang="ru-RU"/>
          </a:p>
        </p:txBody>
      </p:sp>
      <p:sp>
        <p:nvSpPr>
          <p:cNvPr id="69636" name="Footer Placeholder 4">
            <a:extLst>
              <a:ext uri="{FF2B5EF4-FFF2-40B4-BE49-F238E27FC236}">
                <a16:creationId xmlns:a16="http://schemas.microsoft.com/office/drawing/2014/main" id="{27B9F152-1362-3BA3-3D33-72EA3D35AAD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690E2155-1EA0-4DF4-B585-6B29B5F55B1B}" type="slidenum">
              <a:rPr lang="en-US" altLang="ru-RU" smtClean="0"/>
              <a:pPr eaLnBrk="1" hangingPunct="1"/>
              <a:t>25</a:t>
            </a:fld>
            <a:endParaRPr lang="en-US"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3B121EC-2EE8-77D1-FAC4-D22392937A3C}"/>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F27816C4-C6A1-7D66-B170-E0E6E904F7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Imports</a:t>
            </a:r>
          </a:p>
          <a:p>
            <a:pPr lvl="1"/>
            <a:r>
              <a:rPr lang="en-US" altLang="ru-RU"/>
              <a:t>You could refer to a class using its fully qualified namespace in your applications, as in the following example:</a:t>
            </a:r>
          </a:p>
          <a:p>
            <a:pPr lvl="1"/>
            <a:r>
              <a:rPr lang="en-US" altLang="ru-RU">
                <a:latin typeface="Courier New" panose="02070309020205020404" pitchFamily="49" charset="0"/>
                <a:cs typeface="Courier New" panose="02070309020205020404" pitchFamily="49" charset="0"/>
              </a:rPr>
              <a:t>java.util.Date date = new java.util.Date();</a:t>
            </a:r>
            <a:endParaRPr lang="en-US" altLang="ru-RU"/>
          </a:p>
          <a:p>
            <a:pPr lvl="1"/>
            <a:r>
              <a:rPr lang="en-US" altLang="ru-RU"/>
              <a:t>But that would quickly lead to a lot of typing! Instead, Java provides the import statement to allow you to declare that you want to reference a class in another package.</a:t>
            </a:r>
          </a:p>
          <a:p>
            <a:pPr lvl="1"/>
            <a:r>
              <a:rPr lang="en-US" altLang="ru-RU" b="1"/>
              <a:t>Note:</a:t>
            </a:r>
            <a:r>
              <a:rPr lang="en-US" altLang="ru-RU"/>
              <a:t> It is a good practice to use the specific, fully qualified package and class name to avoid confusion when there are two classes with the same name, as in the following example: </a:t>
            </a:r>
            <a:r>
              <a:rPr lang="en-US" altLang="ru-RU">
                <a:latin typeface="Courier New" panose="02070309020205020404" pitchFamily="49" charset="0"/>
                <a:cs typeface="Courier New" panose="02070309020205020404" pitchFamily="49" charset="0"/>
              </a:rPr>
              <a:t>java.sql.Date</a:t>
            </a:r>
            <a:r>
              <a:rPr lang="en-US" altLang="ru-RU"/>
              <a:t> and </a:t>
            </a:r>
            <a:r>
              <a:rPr lang="en-US" altLang="ru-RU">
                <a:latin typeface="Courier New" panose="02070309020205020404" pitchFamily="49" charset="0"/>
                <a:cs typeface="Courier New" panose="02070309020205020404" pitchFamily="49" charset="0"/>
              </a:rPr>
              <a:t>java.util.Date</a:t>
            </a:r>
            <a:r>
              <a:rPr lang="en-US" altLang="ru-RU"/>
              <a:t>. The first is a </a:t>
            </a:r>
            <a:r>
              <a:rPr lang="en-US" altLang="ru-RU">
                <a:latin typeface="Courier New" panose="02070309020205020404" pitchFamily="49" charset="0"/>
                <a:cs typeface="Courier New" panose="02070309020205020404" pitchFamily="49" charset="0"/>
              </a:rPr>
              <a:t>Date</a:t>
            </a:r>
            <a:r>
              <a:rPr lang="en-US" altLang="ru-RU"/>
              <a:t> class used to store a </a:t>
            </a:r>
            <a:r>
              <a:rPr lang="en-US" altLang="ru-RU">
                <a:latin typeface="Courier New" panose="02070309020205020404" pitchFamily="49" charset="0"/>
                <a:cs typeface="Courier New" panose="02070309020205020404" pitchFamily="49" charset="0"/>
              </a:rPr>
              <a:t>Date</a:t>
            </a:r>
            <a:r>
              <a:rPr lang="en-US" altLang="ru-RU"/>
              <a:t> type in a database, and </a:t>
            </a:r>
            <a:r>
              <a:rPr lang="en-US" altLang="ru-RU">
                <a:latin typeface="Courier New" panose="02070309020205020404" pitchFamily="49" charset="0"/>
                <a:cs typeface="Courier New" panose="02070309020205020404" pitchFamily="49" charset="0"/>
              </a:rPr>
              <a:t>java.util.Date</a:t>
            </a:r>
            <a:r>
              <a:rPr lang="en-US" altLang="ru-RU"/>
              <a:t> is a general purpose </a:t>
            </a:r>
            <a:r>
              <a:rPr lang="en-US" altLang="ru-RU">
                <a:latin typeface="Courier New" panose="02070309020205020404" pitchFamily="49" charset="0"/>
                <a:cs typeface="Courier New" panose="02070309020205020404" pitchFamily="49" charset="0"/>
              </a:rPr>
              <a:t>Date</a:t>
            </a:r>
            <a:r>
              <a:rPr lang="en-US" altLang="ru-RU"/>
              <a:t> class. As it turns out, </a:t>
            </a:r>
            <a:r>
              <a:rPr lang="en-US" altLang="ru-RU">
                <a:latin typeface="Courier New" panose="02070309020205020404" pitchFamily="49" charset="0"/>
                <a:cs typeface="Courier New" panose="02070309020205020404" pitchFamily="49" charset="0"/>
              </a:rPr>
              <a:t>java.sql.Date</a:t>
            </a:r>
            <a:r>
              <a:rPr lang="en-US" altLang="ru-RU"/>
              <a:t> is a subclass of j</a:t>
            </a:r>
            <a:r>
              <a:rPr lang="en-US" altLang="ru-RU">
                <a:latin typeface="Courier New" panose="02070309020205020404" pitchFamily="49" charset="0"/>
                <a:cs typeface="Courier New" panose="02070309020205020404" pitchFamily="49" charset="0"/>
              </a:rPr>
              <a:t>ava.util.Date</a:t>
            </a:r>
            <a:r>
              <a:rPr lang="en-US" altLang="ru-RU"/>
              <a:t>. This is covered in more detail later in the course.</a:t>
            </a:r>
          </a:p>
          <a:p>
            <a:pPr lvl="1"/>
            <a:r>
              <a:rPr lang="en-US" altLang="ru-RU" b="1"/>
              <a:t>Note:</a:t>
            </a:r>
            <a:r>
              <a:rPr lang="en-US" altLang="ru-RU"/>
              <a:t> Modern IDEs, like NetBeans and Eclipse, automatically search for and add import statements for you. In NetBeans, for example, use the Ctrl + Shift + </a:t>
            </a:r>
            <a:r>
              <a:rPr lang="en-US" altLang="ru-RU">
                <a:latin typeface="Verdana" panose="020B0604030504040204" pitchFamily="34" charset="0"/>
                <a:cs typeface="Tahoma" panose="020B0604030504040204" pitchFamily="34" charset="0"/>
              </a:rPr>
              <a:t>I</a:t>
            </a:r>
            <a:r>
              <a:rPr lang="en-US" altLang="ru-RU"/>
              <a:t> key sequence to fix imports in your code.</a:t>
            </a:r>
          </a:p>
          <a:p>
            <a:pPr lvl="1"/>
            <a:endParaRPr lang="en-US" altLang="ru-RU">
              <a:latin typeface="Courier New" panose="02070309020205020404" pitchFamily="49" charset="0"/>
              <a:cs typeface="Courier New" panose="02070309020205020404" pitchFamily="49" charset="0"/>
            </a:endParaRPr>
          </a:p>
        </p:txBody>
      </p:sp>
      <p:sp>
        <p:nvSpPr>
          <p:cNvPr id="70660" name="Footer Placeholder 4">
            <a:extLst>
              <a:ext uri="{FF2B5EF4-FFF2-40B4-BE49-F238E27FC236}">
                <a16:creationId xmlns:a16="http://schemas.microsoft.com/office/drawing/2014/main" id="{DE9F7768-BCF1-1F6F-7F66-8B6DF586424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E75C5D26-72BC-4943-8154-B12F4FBFF33B}" type="slidenum">
              <a:rPr lang="en-US" altLang="ru-RU" smtClean="0"/>
              <a:pPr eaLnBrk="1" hangingPunct="1"/>
              <a:t>26</a:t>
            </a:fld>
            <a:endParaRPr lang="en-US"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63C90CD0-14F7-7C53-D473-C34E4A0BD3CC}"/>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89192FF7-F843-A05D-C420-A1A9376A86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Details about the </a:t>
            </a:r>
            <a:r>
              <a:rPr lang="en-US" altLang="ru-RU">
                <a:latin typeface="Courier New" panose="02070309020205020404" pitchFamily="49" charset="0"/>
                <a:cs typeface="Courier New" panose="02070309020205020404" pitchFamily="49" charset="0"/>
              </a:rPr>
              <a:t>java.lang</a:t>
            </a:r>
            <a:r>
              <a:rPr lang="en-US" altLang="ru-RU"/>
              <a:t> package and its classes are covered later in the course.</a:t>
            </a:r>
          </a:p>
          <a:p>
            <a:endParaRPr lang="en-US" altLang="ru-RU"/>
          </a:p>
        </p:txBody>
      </p:sp>
      <p:sp>
        <p:nvSpPr>
          <p:cNvPr id="71684" name="Footer Placeholder 4">
            <a:extLst>
              <a:ext uri="{FF2B5EF4-FFF2-40B4-BE49-F238E27FC236}">
                <a16:creationId xmlns:a16="http://schemas.microsoft.com/office/drawing/2014/main" id="{29B44FAE-25DA-94F8-D99A-76EE258D868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476DE2C3-9F46-42B4-8935-F0266D3E0066}" type="slidenum">
              <a:rPr lang="en-US" altLang="ru-RU" smtClean="0"/>
              <a:pPr eaLnBrk="1" hangingPunct="1"/>
              <a:t>27</a:t>
            </a:fld>
            <a:endParaRPr lang="en-US"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F627EA3D-EC6D-158F-D1EA-15353A45D149}"/>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67421208-9D9C-3F19-F1B9-212A048D3E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Java language uses pass-by-value for all assignment operations. This means that the argument on the right side of the equal sign is evaluated, and the value of the argument is assigned to the left side of the equal sign.</a:t>
            </a:r>
          </a:p>
          <a:p>
            <a:pPr lvl="1"/>
            <a:r>
              <a:rPr lang="en-US" altLang="ru-RU"/>
              <a:t>For Java primitives, this is straightforward. Java does not pass a reference to a primitive (such as an integer), but rather a copy of the value. </a:t>
            </a:r>
          </a:p>
        </p:txBody>
      </p:sp>
      <p:sp>
        <p:nvSpPr>
          <p:cNvPr id="72708" name="Footer Placeholder 4">
            <a:extLst>
              <a:ext uri="{FF2B5EF4-FFF2-40B4-BE49-F238E27FC236}">
                <a16:creationId xmlns:a16="http://schemas.microsoft.com/office/drawing/2014/main" id="{6FBC895B-20E3-D0BF-A4A6-C8B74EF5AD9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72926453-E780-4CE0-8346-F5BC97752D1D}" type="slidenum">
              <a:rPr lang="en-US" altLang="ru-RU" smtClean="0"/>
              <a:pPr eaLnBrk="1" hangingPunct="1"/>
              <a:t>28</a:t>
            </a:fld>
            <a:endParaRPr lang="en-US"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48C661D9-2367-FD69-88D1-312D3CE124BC}"/>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3E8A7E4D-586C-9C61-3319-2EB3F0DE09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For Java objects, the value of an object reference is the memory pointer to the instance of the </a:t>
            </a:r>
            <a:r>
              <a:rPr lang="en-US" altLang="ru-RU">
                <a:latin typeface="Courier New" panose="02070309020205020404" pitchFamily="49" charset="0"/>
                <a:cs typeface="Courier New" panose="02070309020205020404" pitchFamily="49" charset="0"/>
              </a:rPr>
              <a:t>Employee</a:t>
            </a:r>
            <a:r>
              <a:rPr lang="en-US" altLang="ru-RU"/>
              <a:t> object created.</a:t>
            </a:r>
          </a:p>
          <a:p>
            <a:pPr lvl="1"/>
            <a:r>
              <a:rPr lang="en-US" altLang="ru-RU"/>
              <a:t>When you assign the value of </a:t>
            </a:r>
            <a:r>
              <a:rPr lang="en-US" altLang="ru-RU">
                <a:latin typeface="Courier New" panose="02070309020205020404" pitchFamily="49" charset="0"/>
                <a:cs typeface="Courier New" panose="02070309020205020404" pitchFamily="49" charset="0"/>
              </a:rPr>
              <a:t>x</a:t>
            </a:r>
            <a:r>
              <a:rPr lang="en-US" altLang="ru-RU"/>
              <a:t> to </a:t>
            </a:r>
            <a:r>
              <a:rPr lang="en-US" altLang="ru-RU">
                <a:latin typeface="Courier New" panose="02070309020205020404" pitchFamily="49" charset="0"/>
                <a:cs typeface="Courier New" panose="02070309020205020404" pitchFamily="49" charset="0"/>
              </a:rPr>
              <a:t>y</a:t>
            </a:r>
            <a:r>
              <a:rPr lang="en-US" altLang="ru-RU"/>
              <a:t>, you are not creating a new </a:t>
            </a:r>
            <a:r>
              <a:rPr lang="en-US" altLang="ru-RU">
                <a:latin typeface="Courier New" panose="02070309020205020404" pitchFamily="49" charset="0"/>
                <a:cs typeface="Courier New" panose="02070309020205020404" pitchFamily="49" charset="0"/>
              </a:rPr>
              <a:t>Employee</a:t>
            </a:r>
            <a:r>
              <a:rPr lang="en-US" altLang="ru-RU">
                <a:cs typeface="Arial" panose="020B0604020202020204" pitchFamily="34" charset="0"/>
              </a:rPr>
              <a:t> object</a:t>
            </a:r>
            <a:r>
              <a:rPr lang="en-US" altLang="ru-RU"/>
              <a:t>, but rather a copy of the value of the reference.</a:t>
            </a:r>
          </a:p>
          <a:p>
            <a:pPr lvl="1"/>
            <a:r>
              <a:rPr lang="en-US" altLang="ru-RU" b="1"/>
              <a:t>Note:</a:t>
            </a:r>
            <a:r>
              <a:rPr lang="en-US" altLang="ru-RU"/>
              <a:t> An object is a class instance or an array. The reference values (references) are pointers to these objects, and a special </a:t>
            </a:r>
            <a:r>
              <a:rPr lang="en-US" altLang="ru-RU">
                <a:latin typeface="Courier New" panose="02070309020205020404" pitchFamily="49" charset="0"/>
                <a:cs typeface="Courier New" panose="02070309020205020404" pitchFamily="49" charset="0"/>
              </a:rPr>
              <a:t>null</a:t>
            </a:r>
            <a:r>
              <a:rPr lang="en-US" altLang="ru-RU"/>
              <a:t> reference, which refers to no object.</a:t>
            </a:r>
          </a:p>
        </p:txBody>
      </p:sp>
      <p:sp>
        <p:nvSpPr>
          <p:cNvPr id="73732" name="Footer Placeholder 4">
            <a:extLst>
              <a:ext uri="{FF2B5EF4-FFF2-40B4-BE49-F238E27FC236}">
                <a16:creationId xmlns:a16="http://schemas.microsoft.com/office/drawing/2014/main" id="{F6E3818D-5736-8AD3-01C6-9C1623F2D74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48104BF6-9B89-45F2-A3BC-B554A3B976EC}" type="slidenum">
              <a:rPr lang="en-US" altLang="ru-RU" smtClean="0"/>
              <a:pPr eaLnBrk="1" hangingPunct="1"/>
              <a:t>29</a:t>
            </a:fld>
            <a:endParaRPr lang="en-US"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310F4B1-B98F-3E3A-AFC4-E1BFD41C8F61}"/>
              </a:ext>
            </a:extLst>
          </p:cNvPr>
          <p:cNvSpPr>
            <a:spLocks noGrp="1" noRot="1" noChangeAspect="1" noTextEdit="1"/>
          </p:cNvSpPr>
          <p:nvPr>
            <p:ph type="sldImg"/>
          </p:nvPr>
        </p:nvSpPr>
        <p:spPr>
          <a:ln/>
        </p:spPr>
      </p:sp>
      <p:sp>
        <p:nvSpPr>
          <p:cNvPr id="47107" name="Notes Placeholder 4">
            <a:extLst>
              <a:ext uri="{FF2B5EF4-FFF2-40B4-BE49-F238E27FC236}">
                <a16:creationId xmlns:a16="http://schemas.microsoft.com/office/drawing/2014/main" id="{80210A93-F93C-9CCD-41A4-87FB91C7AF20}"/>
              </a:ext>
            </a:extLst>
          </p:cNvPr>
          <p:cNvSpPr>
            <a:spLocks noGrp="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15" tIns="12915" rIns="12915" bIns="12915"/>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ts val="400"/>
              </a:spcBef>
              <a:buClrTx/>
              <a:buSzPct val="100000"/>
            </a:pPr>
            <a:endParaRPr lang="ru-RU" altLang="ru-RU" sz="1200" b="1"/>
          </a:p>
        </p:txBody>
      </p:sp>
      <p:sp>
        <p:nvSpPr>
          <p:cNvPr id="47108" name="Footer Placeholder 4">
            <a:extLst>
              <a:ext uri="{FF2B5EF4-FFF2-40B4-BE49-F238E27FC236}">
                <a16:creationId xmlns:a16="http://schemas.microsoft.com/office/drawing/2014/main" id="{2AC0D39B-C8B3-2C69-9FD3-B7469427DB5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A4C1F205-33E2-406A-B564-51A1BA190502}" type="slidenum">
              <a:rPr lang="en-US" altLang="ru-RU" smtClean="0"/>
              <a:pPr eaLnBrk="1" hangingPunct="1"/>
              <a:t>3</a:t>
            </a:fld>
            <a:endParaRPr lang="en-US"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CD5E5E2-A381-47F0-BB4F-71EE1DD96F2C}"/>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38009B1E-2D62-D421-65FD-47D11B84F5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In the first line of code, a new object (Employee) is created and the reference to that object is assigned to the variable </a:t>
            </a:r>
            <a:r>
              <a:rPr lang="en-US" altLang="ru-RU">
                <a:latin typeface="Courier New" panose="02070309020205020404" pitchFamily="49" charset="0"/>
                <a:cs typeface="Courier New" panose="02070309020205020404" pitchFamily="49" charset="0"/>
              </a:rPr>
              <a:t>x</a:t>
            </a:r>
            <a:r>
              <a:rPr lang="en-US" altLang="ru-RU"/>
              <a:t>.</a:t>
            </a:r>
          </a:p>
          <a:p>
            <a:pPr lvl="1"/>
            <a:r>
              <a:rPr lang="en-US" altLang="ru-RU"/>
              <a:t>In the second line of code, the value of that reference is passed to a method called </a:t>
            </a:r>
            <a:r>
              <a:rPr lang="en-US" altLang="ru-RU">
                <a:latin typeface="Courier New" panose="02070309020205020404" pitchFamily="49" charset="0"/>
                <a:cs typeface="Courier New" panose="02070309020205020404" pitchFamily="49" charset="0"/>
              </a:rPr>
              <a:t>foo</a:t>
            </a:r>
            <a:r>
              <a:rPr lang="en-US" altLang="ru-RU"/>
              <a:t>.</a:t>
            </a:r>
          </a:p>
          <a:p>
            <a:pPr lvl="1"/>
            <a:r>
              <a:rPr lang="en-US" altLang="ru-RU"/>
              <a:t>When the </a:t>
            </a:r>
            <a:r>
              <a:rPr lang="en-US" altLang="ru-RU">
                <a:latin typeface="Courier New" panose="02070309020205020404" pitchFamily="49" charset="0"/>
                <a:cs typeface="Courier New" panose="02070309020205020404" pitchFamily="49" charset="0"/>
              </a:rPr>
              <a:t>foo</a:t>
            </a:r>
            <a:r>
              <a:rPr lang="en-US" altLang="ru-RU"/>
              <a:t> method is called, (</a:t>
            </a:r>
            <a:r>
              <a:rPr lang="en-US" altLang="ru-RU">
                <a:latin typeface="Courier New" panose="02070309020205020404" pitchFamily="49" charset="0"/>
                <a:cs typeface="Courier New" panose="02070309020205020404" pitchFamily="49" charset="0"/>
              </a:rPr>
              <a:t>Employee e</a:t>
            </a:r>
            <a:r>
              <a:rPr lang="en-US" altLang="ru-RU"/>
              <a:t>) holds a reference to the Employee object, </a:t>
            </a:r>
            <a:r>
              <a:rPr lang="en-US" altLang="ru-RU">
                <a:latin typeface="Courier New" panose="02070309020205020404" pitchFamily="49" charset="0"/>
                <a:cs typeface="Courier New" panose="02070309020205020404" pitchFamily="49" charset="0"/>
              </a:rPr>
              <a:t>x</a:t>
            </a:r>
            <a:r>
              <a:rPr lang="en-US" altLang="ru-RU"/>
              <a:t>. In the next line, the value of </a:t>
            </a:r>
            <a:r>
              <a:rPr lang="en-US" altLang="ru-RU">
                <a:latin typeface="Courier New" panose="02070309020205020404" pitchFamily="49" charset="0"/>
                <a:cs typeface="Courier New" panose="02070309020205020404" pitchFamily="49" charset="0"/>
              </a:rPr>
              <a:t>e</a:t>
            </a:r>
            <a:r>
              <a:rPr lang="en-US" altLang="ru-RU"/>
              <a:t> is now a new Employee object, by virtue of the call to the constructor. </a:t>
            </a:r>
          </a:p>
          <a:p>
            <a:pPr lvl="1"/>
            <a:r>
              <a:rPr lang="en-US" altLang="ru-RU"/>
              <a:t>The reference to the </a:t>
            </a:r>
            <a:r>
              <a:rPr lang="en-US" altLang="ru-RU">
                <a:latin typeface="Courier New" panose="02070309020205020404" pitchFamily="49" charset="0"/>
                <a:cs typeface="Courier New" panose="02070309020205020404" pitchFamily="49" charset="0"/>
              </a:rPr>
              <a:t>x</a:t>
            </a:r>
            <a:r>
              <a:rPr lang="en-US" altLang="ru-RU"/>
              <a:t> object is replaced by a reference to a new object. The </a:t>
            </a:r>
            <a:r>
              <a:rPr lang="en-US" altLang="ru-RU">
                <a:latin typeface="Courier New" panose="02070309020205020404" pitchFamily="49" charset="0"/>
                <a:cs typeface="Courier New" panose="02070309020205020404" pitchFamily="49" charset="0"/>
              </a:rPr>
              <a:t>x</a:t>
            </a:r>
            <a:r>
              <a:rPr lang="en-US" altLang="ru-RU"/>
              <a:t> object remains unchanged.</a:t>
            </a:r>
          </a:p>
          <a:p>
            <a:pPr lvl="1"/>
            <a:r>
              <a:rPr lang="en-US" altLang="ru-RU" b="1"/>
              <a:t>Note:</a:t>
            </a:r>
            <a:r>
              <a:rPr lang="en-US" altLang="ru-RU"/>
              <a:t> The object </a:t>
            </a:r>
            <a:r>
              <a:rPr lang="en-US" altLang="ru-RU">
                <a:latin typeface="Courier New" panose="02070309020205020404" pitchFamily="49" charset="0"/>
                <a:cs typeface="Courier New" panose="02070309020205020404" pitchFamily="49" charset="0"/>
              </a:rPr>
              <a:t>e</a:t>
            </a:r>
            <a:r>
              <a:rPr lang="en-US" altLang="ru-RU"/>
              <a:t>, created inside of the method </a:t>
            </a:r>
            <a:r>
              <a:rPr lang="en-US" altLang="ru-RU">
                <a:latin typeface="Courier New" panose="02070309020205020404" pitchFamily="49" charset="0"/>
                <a:cs typeface="Courier New" panose="02070309020205020404" pitchFamily="49" charset="0"/>
              </a:rPr>
              <a:t>foo</a:t>
            </a:r>
            <a:r>
              <a:rPr lang="en-US" altLang="ru-RU"/>
              <a:t>, can no longer be referenced when the method finishes. As a result, it will be eligible for garbage collection at some future point.</a:t>
            </a:r>
          </a:p>
          <a:p>
            <a:pPr lvl="1"/>
            <a:r>
              <a:rPr lang="en-US" altLang="ru-RU"/>
              <a:t>If the code in the </a:t>
            </a:r>
            <a:r>
              <a:rPr lang="en-US" altLang="ru-RU">
                <a:latin typeface="Courier New" panose="02070309020205020404" pitchFamily="49" charset="0"/>
                <a:cs typeface="Courier New" panose="02070309020205020404" pitchFamily="49" charset="0"/>
              </a:rPr>
              <a:t>foo</a:t>
            </a:r>
            <a:r>
              <a:rPr lang="en-US" altLang="ru-RU"/>
              <a:t> method was written differently, like this:</a:t>
            </a:r>
            <a:br>
              <a:rPr lang="en-US" altLang="ru-RU"/>
            </a:br>
            <a:r>
              <a:rPr lang="en-US" altLang="ru-RU">
                <a:latin typeface="Courier New" panose="02070309020205020404" pitchFamily="49" charset="0"/>
                <a:cs typeface="Courier New" panose="02070309020205020404" pitchFamily="49" charset="0"/>
              </a:rPr>
              <a:t>public void foo(Employee e) {</a:t>
            </a:r>
          </a:p>
          <a:p>
            <a:pPr lvl="1"/>
            <a:r>
              <a:rPr lang="en-US" altLang="ru-RU">
                <a:latin typeface="Courier New" panose="02070309020205020404" pitchFamily="49" charset="0"/>
                <a:cs typeface="Courier New" panose="02070309020205020404" pitchFamily="49" charset="0"/>
              </a:rPr>
              <a:t>    e.setSalary(1_000_000.00):</a:t>
            </a:r>
            <a:br>
              <a:rPr lang="en-US" altLang="ru-RU">
                <a:latin typeface="Courier New" panose="02070309020205020404" pitchFamily="49" charset="0"/>
                <a:cs typeface="Courier New" panose="02070309020205020404" pitchFamily="49" charset="0"/>
              </a:rPr>
            </a:br>
            <a:r>
              <a:rPr lang="en-US" altLang="ru-RU">
                <a:latin typeface="Courier New" panose="02070309020205020404" pitchFamily="49" charset="0"/>
                <a:cs typeface="Courier New" panose="02070309020205020404" pitchFamily="49" charset="0"/>
              </a:rPr>
              <a:t>}</a:t>
            </a:r>
          </a:p>
          <a:p>
            <a:pPr lvl="1"/>
            <a:r>
              <a:rPr lang="en-US" altLang="ru-RU"/>
              <a:t>Then referenced object that the </a:t>
            </a:r>
            <a:r>
              <a:rPr lang="en-US" altLang="ru-RU">
                <a:latin typeface="Courier New" panose="02070309020205020404" pitchFamily="49" charset="0"/>
                <a:cs typeface="Courier New" panose="02070309020205020404" pitchFamily="49" charset="0"/>
              </a:rPr>
              <a:t>setSalary</a:t>
            </a:r>
            <a:r>
              <a:rPr lang="en-US" altLang="ru-RU"/>
              <a:t> method is being called on is the object referenced by </a:t>
            </a:r>
            <a:r>
              <a:rPr lang="en-US" altLang="ru-RU">
                <a:latin typeface="Courier New" panose="02070309020205020404" pitchFamily="49" charset="0"/>
                <a:cs typeface="Courier New" panose="02070309020205020404" pitchFamily="49" charset="0"/>
              </a:rPr>
              <a:t>x</a:t>
            </a:r>
            <a:r>
              <a:rPr lang="en-US" altLang="ru-RU"/>
              <a:t>, and after the </a:t>
            </a:r>
            <a:r>
              <a:rPr lang="en-US" altLang="ru-RU">
                <a:latin typeface="Courier New" panose="02070309020205020404" pitchFamily="49" charset="0"/>
                <a:cs typeface="Courier New" panose="02070309020205020404" pitchFamily="49" charset="0"/>
              </a:rPr>
              <a:t>foo</a:t>
            </a:r>
            <a:r>
              <a:rPr lang="en-US" altLang="ru-RU"/>
              <a:t> method returns, the object </a:t>
            </a:r>
            <a:r>
              <a:rPr lang="en-US" altLang="ru-RU">
                <a:latin typeface="Courier New" panose="02070309020205020404" pitchFamily="49" charset="0"/>
                <a:cs typeface="Courier New" panose="02070309020205020404" pitchFamily="49" charset="0"/>
              </a:rPr>
              <a:t>x</a:t>
            </a:r>
            <a:r>
              <a:rPr lang="en-US" altLang="ru-RU"/>
              <a:t> is modified..</a:t>
            </a:r>
          </a:p>
          <a:p>
            <a:pPr lvl="1"/>
            <a:r>
              <a:rPr lang="en-US" altLang="ru-RU" b="1"/>
              <a:t>Note: </a:t>
            </a:r>
            <a:r>
              <a:rPr lang="en-US" altLang="ru-RU"/>
              <a:t>The memory locations 42 and 99 are simply for illustrative purposes!</a:t>
            </a:r>
          </a:p>
        </p:txBody>
      </p:sp>
      <p:sp>
        <p:nvSpPr>
          <p:cNvPr id="74756" name="Footer Placeholder 4">
            <a:extLst>
              <a:ext uri="{FF2B5EF4-FFF2-40B4-BE49-F238E27FC236}">
                <a16:creationId xmlns:a16="http://schemas.microsoft.com/office/drawing/2014/main" id="{24822E6E-E4C2-834E-049E-33EE0985177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7E72FBBF-2E75-484F-8354-991C0DC1E7CF}" type="slidenum">
              <a:rPr lang="en-US" altLang="ru-RU" smtClean="0"/>
              <a:pPr eaLnBrk="1" hangingPunct="1"/>
              <a:t>30</a:t>
            </a:fld>
            <a:endParaRPr lang="en-US"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ADA103A5-4E4D-C8F7-5DD2-2D04A988B555}"/>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A606F40E-02EC-50C7-1A48-0E3BF0F646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latin typeface="Courier New" panose="02070309020205020404" pitchFamily="49" charset="0"/>
                <a:cs typeface="Courier New" panose="02070309020205020404" pitchFamily="49" charset="0"/>
              </a:rPr>
              <a:t>CLASSPATH</a:t>
            </a:r>
          </a:p>
          <a:p>
            <a:pPr marL="114300" lvl="4">
              <a:spcBef>
                <a:spcPts val="400"/>
              </a:spcBef>
              <a:buFont typeface="Arial" panose="020B0604020202020204" pitchFamily="34" charset="0"/>
              <a:buNone/>
            </a:pPr>
            <a:r>
              <a:rPr lang="en-US" altLang="ru-RU" sz="1100">
                <a:latin typeface="Arial" panose="020B0604020202020204" pitchFamily="34" charset="0"/>
              </a:rPr>
              <a:t>The default value of the </a:t>
            </a:r>
            <a:r>
              <a:rPr lang="en-US" altLang="ru-RU" sz="1100">
                <a:cs typeface="Courier New" panose="02070309020205020404" pitchFamily="49" charset="0"/>
              </a:rPr>
              <a:t>classpath</a:t>
            </a:r>
            <a:r>
              <a:rPr lang="en-US" altLang="ru-RU" sz="1100">
                <a:latin typeface="Arial" panose="020B0604020202020204" pitchFamily="34" charset="0"/>
              </a:rPr>
              <a:t> is the current working directory (.), however, specifying the </a:t>
            </a:r>
            <a:r>
              <a:rPr lang="en-US" altLang="ru-RU" sz="1100">
                <a:cs typeface="Courier New" panose="02070309020205020404" pitchFamily="49" charset="0"/>
              </a:rPr>
              <a:t>CLASSPATH</a:t>
            </a:r>
            <a:r>
              <a:rPr lang="en-US" altLang="ru-RU" sz="1100">
                <a:latin typeface="Arial" panose="020B0604020202020204" pitchFamily="34" charset="0"/>
              </a:rPr>
              <a:t> variable or the </a:t>
            </a:r>
            <a:r>
              <a:rPr lang="en-US" altLang="ru-RU" sz="1100">
                <a:cs typeface="Courier New" panose="02070309020205020404" pitchFamily="49" charset="0"/>
              </a:rPr>
              <a:t>–cp</a:t>
            </a:r>
            <a:r>
              <a:rPr lang="en-US" altLang="ru-RU" sz="1100">
                <a:latin typeface="Arial" panose="020B0604020202020204" pitchFamily="34" charset="0"/>
              </a:rPr>
              <a:t> command line switch overrides this value.</a:t>
            </a:r>
            <a:endParaRPr lang="en-US" altLang="ru-RU" sz="1100">
              <a:cs typeface="Courier New" panose="02070309020205020404" pitchFamily="49" charset="0"/>
            </a:endParaRPr>
          </a:p>
          <a:p>
            <a:pPr lvl="1"/>
            <a:r>
              <a:rPr lang="en-US" altLang="ru-RU"/>
              <a:t>The </a:t>
            </a:r>
            <a:r>
              <a:rPr lang="en-US" altLang="ru-RU">
                <a:latin typeface="Courier New" panose="02070309020205020404" pitchFamily="49" charset="0"/>
                <a:cs typeface="Courier New" panose="02070309020205020404" pitchFamily="49" charset="0"/>
              </a:rPr>
              <a:t>CLASSPATH</a:t>
            </a:r>
            <a:r>
              <a:rPr lang="en-US" altLang="ru-RU"/>
              <a:t> variable is used by both the Java compiler and the Java interpreter (runtime).</a:t>
            </a:r>
          </a:p>
          <a:p>
            <a:pPr lvl="1"/>
            <a:r>
              <a:rPr lang="en-US" altLang="ru-RU"/>
              <a:t>The </a:t>
            </a:r>
            <a:r>
              <a:rPr lang="en-US" altLang="ru-RU">
                <a:latin typeface="Courier New" panose="02070309020205020404" pitchFamily="49" charset="0"/>
                <a:cs typeface="Courier New" panose="02070309020205020404" pitchFamily="49" charset="0"/>
              </a:rPr>
              <a:t>classpath </a:t>
            </a:r>
            <a:r>
              <a:rPr lang="en-US" altLang="ru-RU"/>
              <a:t>can include:</a:t>
            </a:r>
          </a:p>
          <a:p>
            <a:pPr lvl="2"/>
            <a:r>
              <a:rPr lang="en-US" altLang="ru-RU"/>
              <a:t>A list of directory names (separated by semicolons in Windows and colons in UNIX)</a:t>
            </a:r>
          </a:p>
          <a:p>
            <a:pPr lvl="3"/>
            <a:r>
              <a:rPr lang="en-US" altLang="ru-RU"/>
              <a:t>The classes are in a package tree relative to any of the directories on the list.</a:t>
            </a:r>
          </a:p>
          <a:p>
            <a:pPr lvl="2"/>
            <a:r>
              <a:rPr lang="en-US" altLang="ru-RU"/>
              <a:t>A </a:t>
            </a:r>
            <a:r>
              <a:rPr lang="en-US" altLang="ru-RU">
                <a:latin typeface="Courier New" panose="02070309020205020404" pitchFamily="49" charset="0"/>
                <a:cs typeface="Courier New" panose="02070309020205020404" pitchFamily="49" charset="0"/>
              </a:rPr>
              <a:t>.zip</a:t>
            </a:r>
            <a:r>
              <a:rPr lang="en-US" altLang="ru-RU"/>
              <a:t> or </a:t>
            </a:r>
            <a:r>
              <a:rPr lang="en-US" altLang="ru-RU">
                <a:latin typeface="Courier New" panose="02070309020205020404" pitchFamily="49" charset="0"/>
                <a:cs typeface="Courier New" panose="02070309020205020404" pitchFamily="49" charset="0"/>
              </a:rPr>
              <a:t>.jar</a:t>
            </a:r>
            <a:r>
              <a:rPr lang="en-US" altLang="ru-RU"/>
              <a:t> file name that is fully qualified with its path name</a:t>
            </a:r>
          </a:p>
          <a:p>
            <a:pPr lvl="3"/>
            <a:r>
              <a:rPr lang="en-US" altLang="ru-RU"/>
              <a:t>The classes in these files must be zipped with the path names that are derived from the directories formed by their package names.</a:t>
            </a:r>
          </a:p>
          <a:p>
            <a:pPr lvl="1"/>
            <a:r>
              <a:rPr lang="en-US" altLang="ru-RU" b="1"/>
              <a:t>Note:</a:t>
            </a:r>
            <a:r>
              <a:rPr lang="en-US" altLang="ru-RU"/>
              <a:t> The directory containing the root name of the package tree must be added to the </a:t>
            </a:r>
            <a:r>
              <a:rPr lang="en-US" altLang="ru-RU">
                <a:latin typeface="Courier New" panose="02070309020205020404" pitchFamily="49" charset="0"/>
                <a:cs typeface="Courier New" panose="02070309020205020404" pitchFamily="49" charset="0"/>
              </a:rPr>
              <a:t>classpath</a:t>
            </a:r>
            <a:r>
              <a:rPr lang="en-US" altLang="ru-RU"/>
              <a:t>. Consider putting </a:t>
            </a:r>
            <a:r>
              <a:rPr lang="en-US" altLang="ru-RU">
                <a:latin typeface="Courier New" panose="02070309020205020404" pitchFamily="49" charset="0"/>
                <a:cs typeface="Courier New" panose="02070309020205020404" pitchFamily="49" charset="0"/>
              </a:rPr>
              <a:t>classpath</a:t>
            </a:r>
            <a:r>
              <a:rPr lang="en-US" altLang="ru-RU"/>
              <a:t> information in the command window or even in the Java command, rather than hard-coding it in the environment.</a:t>
            </a:r>
          </a:p>
        </p:txBody>
      </p:sp>
      <p:sp>
        <p:nvSpPr>
          <p:cNvPr id="75780" name="Footer Placeholder 4">
            <a:extLst>
              <a:ext uri="{FF2B5EF4-FFF2-40B4-BE49-F238E27FC236}">
                <a16:creationId xmlns:a16="http://schemas.microsoft.com/office/drawing/2014/main" id="{0BB8BA0F-1573-9BCF-D09A-EAF2FFEFDE2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B14C8F98-4CEC-4DB1-A2DD-264FEE674603}" type="slidenum">
              <a:rPr lang="en-US" altLang="ru-RU" smtClean="0"/>
              <a:pPr eaLnBrk="1" hangingPunct="1"/>
              <a:t>31</a:t>
            </a:fld>
            <a:endParaRPr lang="en-US" alt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E11880D-029C-F5FD-F36A-BB34D1F7B25E}"/>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D03157C6-82C5-F07A-521E-233709F788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Example</a:t>
            </a:r>
          </a:p>
          <a:p>
            <a:pPr lvl="1"/>
            <a:r>
              <a:rPr lang="en-US" altLang="ru-RU"/>
              <a:t>Consider the following simple class in a file named </a:t>
            </a:r>
            <a:r>
              <a:rPr lang="en-US" altLang="ru-RU">
                <a:latin typeface="Courier New" panose="02070309020205020404" pitchFamily="49" charset="0"/>
                <a:cs typeface="Courier New" panose="02070309020205020404" pitchFamily="49" charset="0"/>
              </a:rPr>
              <a:t>HelloWorld.java</a:t>
            </a:r>
            <a:r>
              <a:rPr lang="en-US" altLang="ru-RU"/>
              <a:t> in the </a:t>
            </a:r>
            <a:r>
              <a:rPr lang="en-US" altLang="ru-RU">
                <a:latin typeface="Courier New" panose="02070309020205020404" pitchFamily="49" charset="0"/>
                <a:cs typeface="Courier New" panose="02070309020205020404" pitchFamily="49" charset="0"/>
              </a:rPr>
              <a:t>D:\test\com\example </a:t>
            </a:r>
            <a:r>
              <a:rPr lang="en-US" altLang="ru-RU"/>
              <a:t>directory:</a:t>
            </a:r>
          </a:p>
          <a:p>
            <a:pPr lvl="1"/>
            <a:r>
              <a:rPr lang="en-US" altLang="ru-RU">
                <a:latin typeface="Courier New" panose="02070309020205020404" pitchFamily="49" charset="0"/>
                <a:cs typeface="Courier New" panose="02070309020205020404" pitchFamily="49" charset="0"/>
              </a:rPr>
              <a:t>package com.example;</a:t>
            </a:r>
          </a:p>
          <a:p>
            <a:pPr lvl="1"/>
            <a:r>
              <a:rPr lang="en-US" altLang="ru-RU">
                <a:latin typeface="Courier New" panose="02070309020205020404" pitchFamily="49" charset="0"/>
                <a:cs typeface="Courier New" panose="02070309020205020404" pitchFamily="49" charset="0"/>
              </a:rPr>
              <a:t>public class HelloWorld {    </a:t>
            </a:r>
          </a:p>
          <a:p>
            <a:pPr lvl="1"/>
            <a:r>
              <a:rPr lang="en-US" altLang="ru-RU">
                <a:latin typeface="Courier New" panose="02070309020205020404" pitchFamily="49" charset="0"/>
                <a:cs typeface="Courier New" panose="02070309020205020404" pitchFamily="49" charset="0"/>
              </a:rPr>
              <a:t>    public static void main (String [] args) {</a:t>
            </a:r>
          </a:p>
          <a:p>
            <a:pPr lvl="1"/>
            <a:r>
              <a:rPr lang="en-US" altLang="ru-RU">
                <a:latin typeface="Courier New" panose="02070309020205020404" pitchFamily="49" charset="0"/>
                <a:cs typeface="Courier New" panose="02070309020205020404" pitchFamily="49" charset="0"/>
              </a:rPr>
              <a:t>        if (args.length &lt; 1) {</a:t>
            </a:r>
          </a:p>
          <a:p>
            <a:pPr lvl="1"/>
            <a:r>
              <a:rPr lang="en-US" altLang="ru-RU">
                <a:latin typeface="Courier New" panose="02070309020205020404" pitchFamily="49" charset="0"/>
                <a:cs typeface="Courier New" panose="02070309020205020404" pitchFamily="49" charset="0"/>
              </a:rPr>
              <a:t>            System.out.println("Hello World!");</a:t>
            </a:r>
          </a:p>
          <a:p>
            <a:pPr lvl="1"/>
            <a:r>
              <a:rPr lang="en-US" altLang="ru-RU">
                <a:latin typeface="Courier New" panose="02070309020205020404" pitchFamily="49" charset="0"/>
                <a:cs typeface="Courier New" panose="02070309020205020404" pitchFamily="49" charset="0"/>
              </a:rPr>
              <a:t>        } else {</a:t>
            </a:r>
          </a:p>
          <a:p>
            <a:pPr lvl="1"/>
            <a:r>
              <a:rPr lang="en-US" altLang="ru-RU">
                <a:latin typeface="Courier New" panose="02070309020205020404" pitchFamily="49" charset="0"/>
                <a:cs typeface="Courier New" panose="02070309020205020404" pitchFamily="49" charset="0"/>
              </a:rPr>
              <a:t>            System.out.println("Hello " + args[0] + "!");</a:t>
            </a:r>
          </a:p>
          <a:p>
            <a:pPr lvl="1"/>
            <a:r>
              <a:rPr lang="en-US" altLang="ru-RU">
                <a:latin typeface="Courier New" panose="02070309020205020404" pitchFamily="49" charset="0"/>
                <a:cs typeface="Courier New" panose="02070309020205020404" pitchFamily="49" charset="0"/>
              </a:rPr>
              <a:t>        }</a:t>
            </a:r>
          </a:p>
          <a:p>
            <a:pPr lvl="1"/>
            <a:r>
              <a:rPr lang="en-US" altLang="ru-RU">
                <a:latin typeface="Courier New" panose="02070309020205020404" pitchFamily="49" charset="0"/>
                <a:cs typeface="Courier New" panose="02070309020205020404" pitchFamily="49" charset="0"/>
              </a:rPr>
              <a:t>    }</a:t>
            </a:r>
          </a:p>
          <a:p>
            <a:pPr lvl="1"/>
            <a:r>
              <a:rPr lang="en-US" altLang="ru-RU">
                <a:latin typeface="Courier New" panose="02070309020205020404" pitchFamily="49" charset="0"/>
                <a:cs typeface="Courier New" panose="02070309020205020404" pitchFamily="49" charset="0"/>
              </a:rPr>
              <a:t>}</a:t>
            </a:r>
          </a:p>
          <a:p>
            <a:pPr lvl="1"/>
            <a:endParaRPr lang="en-US" altLang="ru-RU"/>
          </a:p>
        </p:txBody>
      </p:sp>
      <p:sp>
        <p:nvSpPr>
          <p:cNvPr id="76804" name="Footer Placeholder 4">
            <a:extLst>
              <a:ext uri="{FF2B5EF4-FFF2-40B4-BE49-F238E27FC236}">
                <a16:creationId xmlns:a16="http://schemas.microsoft.com/office/drawing/2014/main" id="{238B9EA4-4B13-AE46-6BC0-8D8928143FC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2AD97D3D-064E-494C-B3D2-5554C7D2F50A}" type="slidenum">
              <a:rPr lang="en-US" altLang="ru-RU" smtClean="0"/>
              <a:pPr eaLnBrk="1" hangingPunct="1"/>
              <a:t>32</a:t>
            </a:fld>
            <a:endParaRPr lang="en-US" alt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42578B7-325E-1B69-C893-C01E4679575C}"/>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52F243D0-2D38-D65C-A071-247BB9356B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Typically, the use of the class loader is completely invisible to you. You can see the results of the class loader by using the </a:t>
            </a:r>
            <a:r>
              <a:rPr lang="en-US" altLang="ru-RU">
                <a:latin typeface="Courier New" panose="02070309020205020404" pitchFamily="49" charset="0"/>
                <a:cs typeface="Courier New" panose="02070309020205020404" pitchFamily="49" charset="0"/>
              </a:rPr>
              <a:t>-verbose</a:t>
            </a:r>
            <a:r>
              <a:rPr lang="en-US" altLang="ru-RU">
                <a:cs typeface="Arial" panose="020B0604020202020204" pitchFamily="34" charset="0"/>
              </a:rPr>
              <a:t> </a:t>
            </a:r>
            <a:r>
              <a:rPr lang="en-US" altLang="ru-RU"/>
              <a:t>flag when you run your application. For example:</a:t>
            </a:r>
          </a:p>
          <a:p>
            <a:pPr lvl="1"/>
            <a:r>
              <a:rPr lang="en-US" altLang="ru-RU">
                <a:latin typeface="Courier New" panose="02070309020205020404" pitchFamily="49" charset="0"/>
                <a:cs typeface="Courier New" panose="02070309020205020404" pitchFamily="49" charset="0"/>
              </a:rPr>
              <a:t>java –verbose –classpath D:\test com.example.HelloWorld</a:t>
            </a:r>
            <a:endParaRPr lang="en-US" altLang="ru-RU"/>
          </a:p>
          <a:p>
            <a:pPr lvl="1"/>
            <a:r>
              <a:rPr lang="en-US" altLang="ru-RU">
                <a:latin typeface="Courier New" panose="02070309020205020404" pitchFamily="49" charset="0"/>
                <a:cs typeface="Courier New" panose="02070309020205020404" pitchFamily="49" charset="0"/>
              </a:rPr>
              <a:t>[Loaded java.lang.Object from shared objects file]</a:t>
            </a:r>
          </a:p>
          <a:p>
            <a:pPr lvl="1"/>
            <a:r>
              <a:rPr lang="en-US" altLang="ru-RU">
                <a:latin typeface="Courier New" panose="02070309020205020404" pitchFamily="49" charset="0"/>
                <a:cs typeface="Courier New" panose="02070309020205020404" pitchFamily="49" charset="0"/>
              </a:rPr>
              <a:t>[Loaded java.io.Serializable from shared objects file]</a:t>
            </a:r>
          </a:p>
          <a:p>
            <a:pPr lvl="1"/>
            <a:r>
              <a:rPr lang="en-US" altLang="ru-RU">
                <a:latin typeface="Courier New" panose="02070309020205020404" pitchFamily="49" charset="0"/>
                <a:cs typeface="Courier New" panose="02070309020205020404" pitchFamily="49" charset="0"/>
              </a:rPr>
              <a:t>[Loaded java.lang.Comparable from shared objects file]</a:t>
            </a:r>
          </a:p>
          <a:p>
            <a:pPr lvl="1"/>
            <a:r>
              <a:rPr lang="en-US" altLang="ru-RU">
                <a:latin typeface="Courier New" panose="02070309020205020404" pitchFamily="49" charset="0"/>
                <a:cs typeface="Courier New" panose="02070309020205020404" pitchFamily="49" charset="0"/>
              </a:rPr>
              <a:t>[Loaded java.lang.CharSequence from shared objects file]</a:t>
            </a:r>
          </a:p>
          <a:p>
            <a:pPr lvl="1"/>
            <a:r>
              <a:rPr lang="en-US" altLang="ru-RU">
                <a:latin typeface="Courier New" panose="02070309020205020404" pitchFamily="49" charset="0"/>
                <a:cs typeface="Courier New" panose="02070309020205020404" pitchFamily="49" charset="0"/>
              </a:rPr>
              <a:t>[Loaded java.lang.String from shared objects file]</a:t>
            </a:r>
          </a:p>
          <a:p>
            <a:pPr lvl="1"/>
            <a:r>
              <a:rPr lang="en-US" altLang="ru-RU">
                <a:latin typeface="Courier New" panose="02070309020205020404" pitchFamily="49" charset="0"/>
                <a:cs typeface="Courier New" panose="02070309020205020404" pitchFamily="49" charset="0"/>
              </a:rPr>
              <a:t>[Loaded java.lang.reflect.GenericDeclaration from shared objects file]</a:t>
            </a:r>
          </a:p>
          <a:p>
            <a:pPr lvl="1"/>
            <a:r>
              <a:rPr lang="en-US" altLang="ru-RU">
                <a:latin typeface="Courier New" panose="02070309020205020404" pitchFamily="49" charset="0"/>
                <a:cs typeface="Courier New" panose="02070309020205020404" pitchFamily="49" charset="0"/>
              </a:rPr>
              <a:t>[Loaded java.lang.reflect.Type from shared objects file]</a:t>
            </a:r>
          </a:p>
          <a:p>
            <a:pPr lvl="1"/>
            <a:r>
              <a:rPr lang="en-US" altLang="ru-RU">
                <a:latin typeface="Courier New" panose="02070309020205020404" pitchFamily="49" charset="0"/>
                <a:cs typeface="Courier New" panose="02070309020205020404" pitchFamily="49" charset="0"/>
              </a:rPr>
              <a:t>[Loaded java.lang.reflect.AnnotatedElement from shared objects file]</a:t>
            </a:r>
          </a:p>
          <a:p>
            <a:pPr lvl="1"/>
            <a:r>
              <a:rPr lang="en-US" altLang="ru-RU">
                <a:latin typeface="Courier New" panose="02070309020205020404" pitchFamily="49" charset="0"/>
                <a:cs typeface="Courier New" panose="02070309020205020404" pitchFamily="49" charset="0"/>
              </a:rPr>
              <a:t>[Loaded java.lang.Class from shared objects file]</a:t>
            </a:r>
          </a:p>
          <a:p>
            <a:pPr lvl="1"/>
            <a:r>
              <a:rPr lang="en-US" altLang="ru-RU">
                <a:latin typeface="Courier New" panose="02070309020205020404" pitchFamily="49" charset="0"/>
                <a:cs typeface="Courier New" panose="02070309020205020404" pitchFamily="49" charset="0"/>
              </a:rPr>
              <a:t>[Loaded java.lang.Cloneable from shared objects file]</a:t>
            </a:r>
          </a:p>
          <a:p>
            <a:pPr lvl="1"/>
            <a:r>
              <a:rPr lang="en-US" altLang="ru-RU">
                <a:latin typeface="Courier New" panose="02070309020205020404" pitchFamily="49" charset="0"/>
                <a:cs typeface="Courier New" panose="02070309020205020404" pitchFamily="49" charset="0"/>
              </a:rPr>
              <a:t>[Loaded java.lang.ClassLoader from shared objects file]</a:t>
            </a:r>
          </a:p>
          <a:p>
            <a:pPr lvl="1"/>
            <a:r>
              <a:rPr lang="en-US" altLang="ru-RU">
                <a:latin typeface="Courier New" panose="02070309020205020404" pitchFamily="49" charset="0"/>
                <a:cs typeface="Courier New" panose="02070309020205020404" pitchFamily="49" charset="0"/>
              </a:rPr>
              <a:t>... and many more</a:t>
            </a:r>
          </a:p>
          <a:p>
            <a:pPr lvl="1"/>
            <a:endParaRPr lang="en-US" altLang="ru-RU"/>
          </a:p>
        </p:txBody>
      </p:sp>
      <p:sp>
        <p:nvSpPr>
          <p:cNvPr id="77828" name="Footer Placeholder 4">
            <a:extLst>
              <a:ext uri="{FF2B5EF4-FFF2-40B4-BE49-F238E27FC236}">
                <a16:creationId xmlns:a16="http://schemas.microsoft.com/office/drawing/2014/main" id="{8A5055F2-AEF1-A0B8-0F89-50605F8C043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F00BB3D6-3E10-4CBC-B25E-87E14B4C84FE}" type="slidenum">
              <a:rPr lang="en-US" altLang="ru-RU" smtClean="0"/>
              <a:pPr eaLnBrk="1" hangingPunct="1"/>
              <a:t>33</a:t>
            </a:fld>
            <a:endParaRPr lang="en-US" alt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B7EDCE18-00AE-DCA7-3E5D-44F7DD70FF96}"/>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F0E1D19F-21AD-4D22-4050-2CB870210F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b="1"/>
              <a:t>Note:</a:t>
            </a:r>
            <a:r>
              <a:rPr lang="en-US" altLang="ru-RU"/>
              <a:t> When an object's memory is freed depends upon a number of factors.</a:t>
            </a:r>
          </a:p>
          <a:p>
            <a:pPr lvl="1"/>
            <a:r>
              <a:rPr lang="en-US" altLang="ru-RU"/>
              <a:t>Java's garbage collection scheme can be tuned depending on the type of application you are creating. For more information, consider taking the Oracle University course </a:t>
            </a:r>
            <a:r>
              <a:rPr lang="en-US" altLang="ru-RU" i="1"/>
              <a:t>Java Performance Tuning and Optimization</a:t>
            </a:r>
            <a:r>
              <a:rPr lang="en-US" altLang="ru-RU"/>
              <a:t> (D69518GC10). </a:t>
            </a:r>
          </a:p>
        </p:txBody>
      </p:sp>
      <p:sp>
        <p:nvSpPr>
          <p:cNvPr id="78852" name="Footer Placeholder 4">
            <a:extLst>
              <a:ext uri="{FF2B5EF4-FFF2-40B4-BE49-F238E27FC236}">
                <a16:creationId xmlns:a16="http://schemas.microsoft.com/office/drawing/2014/main" id="{B9EE7A65-911B-54C0-C737-A7B5699C70F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AC595F2E-83A4-4443-B6A9-11EDA1B4FC9F}" type="slidenum">
              <a:rPr lang="en-US" altLang="ru-RU" smtClean="0"/>
              <a:pPr eaLnBrk="1" hangingPunct="1"/>
              <a:t>34</a:t>
            </a:fld>
            <a:endParaRPr lang="en-US" alt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a:extLst>
              <a:ext uri="{FF2B5EF4-FFF2-40B4-BE49-F238E27FC236}">
                <a16:creationId xmlns:a16="http://schemas.microsoft.com/office/drawing/2014/main" id="{37B0683A-CB43-8572-BC6F-922263ADB03D}"/>
              </a:ext>
            </a:extLst>
          </p:cNvPr>
          <p:cNvSpPr>
            <a:spLocks noGrp="1" noRot="1" noChangeAspect="1" noChangeArrowheads="1" noTextEdit="1"/>
          </p:cNvSpPr>
          <p:nvPr>
            <p:ph type="sldImg"/>
          </p:nvPr>
        </p:nvSpPr>
        <p:spPr>
          <a:ln/>
        </p:spPr>
      </p:sp>
      <p:sp>
        <p:nvSpPr>
          <p:cNvPr id="79875" name="Rectangle 1027">
            <a:extLst>
              <a:ext uri="{FF2B5EF4-FFF2-40B4-BE49-F238E27FC236}">
                <a16:creationId xmlns:a16="http://schemas.microsoft.com/office/drawing/2014/main" id="{EB0181E3-CEA8-5A70-B973-129433B2B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79876" name="Footer Placeholder 4">
            <a:extLst>
              <a:ext uri="{FF2B5EF4-FFF2-40B4-BE49-F238E27FC236}">
                <a16:creationId xmlns:a16="http://schemas.microsoft.com/office/drawing/2014/main" id="{E57C6DFE-6217-3906-E422-96F83538180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7072482E-AC06-421E-8F68-289DE5E600AC}" type="slidenum">
              <a:rPr lang="en-US" altLang="ru-RU" smtClean="0"/>
              <a:pPr eaLnBrk="1" hangingPunct="1"/>
              <a:t>35</a:t>
            </a:fld>
            <a:endParaRPr lang="en-US" alt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5FE639E-D4B0-67F7-4785-6694BEA4365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A6479F59-6E9E-69F7-05DF-0B6430824362}"/>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b and f will cause compilation errors. c will compile but is not a good practice.</a:t>
            </a:r>
          </a:p>
          <a:p>
            <a:pPr marL="342900" lvl="1" indent="-228600" eaLnBrk="1" hangingPunct="1">
              <a:buFont typeface="Times New Roman" panose="02020603050405020304" pitchFamily="18" charset="0"/>
              <a:buAutoNum type="alphaLcPeriod"/>
            </a:pPr>
            <a:r>
              <a:rPr lang="en-US" altLang="ru-RU">
                <a:solidFill>
                  <a:schemeClr val="tx1"/>
                </a:solidFill>
              </a:rPr>
              <a:t>An </a:t>
            </a:r>
            <a:r>
              <a:rPr lang="en-US" altLang="ru-RU">
                <a:solidFill>
                  <a:schemeClr val="tx1"/>
                </a:solidFill>
                <a:latin typeface="Courier New" panose="02070309020205020404" pitchFamily="49" charset="0"/>
                <a:cs typeface="Courier New" panose="02070309020205020404" pitchFamily="49" charset="0"/>
              </a:rPr>
              <a:t>import</a:t>
            </a:r>
            <a:r>
              <a:rPr lang="en-US" altLang="ru-RU">
                <a:solidFill>
                  <a:schemeClr val="tx1"/>
                </a:solidFill>
              </a:rPr>
              <a:t> statement is not required, unless the class uses classes outside of </a:t>
            </a:r>
            <a:r>
              <a:rPr lang="en-US" altLang="ru-RU">
                <a:solidFill>
                  <a:schemeClr val="tx1"/>
                </a:solidFill>
                <a:latin typeface="Courier New" panose="02070309020205020404" pitchFamily="49" charset="0"/>
                <a:cs typeface="Courier New" panose="02070309020205020404" pitchFamily="49" charset="0"/>
              </a:rPr>
              <a:t>java.lang</a:t>
            </a:r>
            <a:r>
              <a:rPr lang="en-US" altLang="ru-RU">
                <a:solidFill>
                  <a:schemeClr val="tx1"/>
                </a:solidFill>
              </a:rPr>
              <a:t>.</a:t>
            </a:r>
          </a:p>
          <a:p>
            <a:pPr marL="342900" lvl="1" indent="-228600" eaLnBrk="1" hangingPunct="1">
              <a:buFont typeface="Times New Roman" panose="02020603050405020304" pitchFamily="18" charset="0"/>
              <a:buAutoNum type="alphaLcPeriod" startAt="4"/>
            </a:pPr>
            <a:r>
              <a:rPr lang="en-US" altLang="ru-RU">
                <a:solidFill>
                  <a:schemeClr val="tx1"/>
                </a:solidFill>
                <a:latin typeface="Courier New" panose="02070309020205020404" pitchFamily="49" charset="0"/>
                <a:cs typeface="Courier New" panose="02070309020205020404" pitchFamily="49" charset="0"/>
              </a:rPr>
              <a:t>BrokenClass()</a:t>
            </a:r>
            <a:r>
              <a:rPr lang="en-US" altLang="ru-RU">
                <a:solidFill>
                  <a:schemeClr val="tx1"/>
                </a:solidFill>
              </a:rPr>
              <a:t> is a constructor.</a:t>
            </a:r>
          </a:p>
          <a:p>
            <a:pPr marL="342900" lvl="1" indent="-228600" eaLnBrk="1" hangingPunct="1">
              <a:buFont typeface="Times New Roman" panose="02020603050405020304" pitchFamily="18" charset="0"/>
              <a:buAutoNum type="alphaLcPeriod" startAt="4"/>
            </a:pPr>
            <a:r>
              <a:rPr lang="en-US" altLang="ru-RU">
                <a:solidFill>
                  <a:schemeClr val="tx1"/>
                </a:solidFill>
              </a:rPr>
              <a:t>Construction of a </a:t>
            </a:r>
            <a:r>
              <a:rPr lang="en-US" altLang="ru-RU">
                <a:solidFill>
                  <a:schemeClr val="tx1"/>
                </a:solidFill>
                <a:latin typeface="Courier New" panose="02070309020205020404" pitchFamily="49" charset="0"/>
                <a:cs typeface="Courier New" panose="02070309020205020404" pitchFamily="49" charset="0"/>
              </a:rPr>
              <a:t>BrokenClass</a:t>
            </a:r>
            <a:r>
              <a:rPr lang="en-US" altLang="ru-RU">
                <a:solidFill>
                  <a:schemeClr val="tx1"/>
                </a:solidFill>
              </a:rPr>
              <a:t> instance would typically happen in another class.</a:t>
            </a:r>
          </a:p>
        </p:txBody>
      </p:sp>
      <p:sp>
        <p:nvSpPr>
          <p:cNvPr id="80900" name="Footer Placeholder 4">
            <a:extLst>
              <a:ext uri="{FF2B5EF4-FFF2-40B4-BE49-F238E27FC236}">
                <a16:creationId xmlns:a16="http://schemas.microsoft.com/office/drawing/2014/main" id="{6D3DD405-B72D-7128-140B-CB44021ADFF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815AE5C3-8708-493D-AD03-9D25868D76D7}" type="slidenum">
              <a:rPr lang="en-US" altLang="ru-RU" smtClean="0"/>
              <a:pPr eaLnBrk="1" hangingPunct="1"/>
              <a:t>36</a:t>
            </a:fld>
            <a:endParaRPr lang="en-US" alt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2929089-FAA4-A69A-C2FA-B8DBBE984720}"/>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1DB17846-C210-00AE-733A-613E7FF37994}"/>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b</a:t>
            </a:r>
          </a:p>
        </p:txBody>
      </p:sp>
      <p:sp>
        <p:nvSpPr>
          <p:cNvPr id="81924" name="Footer Placeholder 4">
            <a:extLst>
              <a:ext uri="{FF2B5EF4-FFF2-40B4-BE49-F238E27FC236}">
                <a16:creationId xmlns:a16="http://schemas.microsoft.com/office/drawing/2014/main" id="{59F0B691-E15F-2E65-9EC7-D2515B176D2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688C455A-F57B-4024-9E31-1C166DA02D21}" type="slidenum">
              <a:rPr lang="en-US" altLang="ru-RU" smtClean="0"/>
              <a:pPr eaLnBrk="1" hangingPunct="1"/>
              <a:t>37</a:t>
            </a:fld>
            <a:endParaRPr lang="en-US" alt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869F3BD-2EC0-ACFF-3E23-2BB27B11F66D}"/>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B2E1003F-46A8-C436-6CC4-9131D6E911B1}"/>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c</a:t>
            </a:r>
          </a:p>
          <a:p>
            <a:pPr lvl="1" eaLnBrk="1" hangingPunct="1"/>
            <a:r>
              <a:rPr lang="en-US" altLang="ru-RU">
                <a:solidFill>
                  <a:schemeClr val="tx1"/>
                </a:solidFill>
              </a:rPr>
              <a:t>Arrays begin with an index of 0. This average method is only averaging the 2</a:t>
            </a:r>
            <a:r>
              <a:rPr lang="en-US" altLang="ru-RU" baseline="30000">
                <a:solidFill>
                  <a:schemeClr val="tx1"/>
                </a:solidFill>
              </a:rPr>
              <a:t>nd</a:t>
            </a:r>
            <a:r>
              <a:rPr lang="en-US" altLang="ru-RU">
                <a:solidFill>
                  <a:schemeClr val="tx1"/>
                </a:solidFill>
              </a:rPr>
              <a:t> through N</a:t>
            </a:r>
            <a:r>
              <a:rPr lang="en-US" altLang="ru-RU" baseline="30000">
                <a:solidFill>
                  <a:schemeClr val="tx1"/>
                </a:solidFill>
              </a:rPr>
              <a:t>th</a:t>
            </a:r>
            <a:r>
              <a:rPr lang="en-US" altLang="ru-RU">
                <a:solidFill>
                  <a:schemeClr val="tx1"/>
                </a:solidFill>
              </a:rPr>
              <a:t> values. Therefore, the result is the average of 200+300/3 = 166.66667.  Change the for loop to int = 0; to properly calculate the average.</a:t>
            </a:r>
          </a:p>
        </p:txBody>
      </p:sp>
      <p:sp>
        <p:nvSpPr>
          <p:cNvPr id="82948" name="Footer Placeholder 4">
            <a:extLst>
              <a:ext uri="{FF2B5EF4-FFF2-40B4-BE49-F238E27FC236}">
                <a16:creationId xmlns:a16="http://schemas.microsoft.com/office/drawing/2014/main" id="{65AFBB13-4537-4301-1F2D-D3CF1ED3644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B3F8B47-4D6C-40F1-8EBB-53829AA9B213}" type="slidenum">
              <a:rPr lang="en-US" altLang="ru-RU" smtClean="0"/>
              <a:pPr eaLnBrk="1" hangingPunct="1"/>
              <a:t>38</a:t>
            </a:fld>
            <a:endParaRPr lang="en-US" alt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5">
            <a:extLst>
              <a:ext uri="{FF2B5EF4-FFF2-40B4-BE49-F238E27FC236}">
                <a16:creationId xmlns:a16="http://schemas.microsoft.com/office/drawing/2014/main" id="{CB205D4C-282D-8FD5-3C3E-3C663101A88C}"/>
              </a:ext>
            </a:extLst>
          </p:cNvPr>
          <p:cNvSpPr>
            <a:spLocks noGrp="1" noRot="1" noChangeAspect="1" noTextEdit="1"/>
          </p:cNvSpPr>
          <p:nvPr>
            <p:ph type="sldImg"/>
          </p:nvPr>
        </p:nvSpPr>
        <p:spPr>
          <a:ln/>
        </p:spPr>
      </p:sp>
      <p:sp>
        <p:nvSpPr>
          <p:cNvPr id="83971" name="Notes Placeholder 6">
            <a:extLst>
              <a:ext uri="{FF2B5EF4-FFF2-40B4-BE49-F238E27FC236}">
                <a16:creationId xmlns:a16="http://schemas.microsoft.com/office/drawing/2014/main" id="{24AEDD8A-3979-0EC0-A6CC-4AA0DB77C7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p>
        </p:txBody>
      </p:sp>
      <p:sp>
        <p:nvSpPr>
          <p:cNvPr id="83972" name="Footer Placeholder 4">
            <a:extLst>
              <a:ext uri="{FF2B5EF4-FFF2-40B4-BE49-F238E27FC236}">
                <a16:creationId xmlns:a16="http://schemas.microsoft.com/office/drawing/2014/main" id="{F60D2FA3-C210-AAE8-BE77-364F09EF013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4922DD6C-6BB4-489A-AAE6-62E5A254BE72}" type="slidenum">
              <a:rPr lang="en-US" altLang="ru-RU" smtClean="0"/>
              <a:pPr eaLnBrk="1" hangingPunct="1"/>
              <a:t>39</a:t>
            </a:fld>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4FD2CB0C-4AA4-71E5-FD55-31D741636A13}"/>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F9BF83C9-49C0-19AC-8DDE-A6F50523E0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A Java class is described in a text file with a </a:t>
            </a:r>
            <a:r>
              <a:rPr lang="en-US" altLang="ru-RU">
                <a:latin typeface="Courier New" panose="02070309020205020404" pitchFamily="49" charset="0"/>
                <a:cs typeface="Courier New" panose="02070309020205020404" pitchFamily="49" charset="0"/>
              </a:rPr>
              <a:t>.java </a:t>
            </a:r>
            <a:r>
              <a:rPr lang="en-US" altLang="ru-RU"/>
              <a:t>extension. In the example shown, the Java keywords are highlighted in bold.</a:t>
            </a:r>
          </a:p>
          <a:p>
            <a:pPr lvl="2"/>
            <a:r>
              <a:rPr lang="en-US" altLang="ru-RU"/>
              <a:t>The </a:t>
            </a:r>
            <a:r>
              <a:rPr lang="en-US" altLang="ru-RU">
                <a:latin typeface="Courier New" panose="02070309020205020404" pitchFamily="49" charset="0"/>
                <a:cs typeface="Courier New" panose="02070309020205020404" pitchFamily="49" charset="0"/>
              </a:rPr>
              <a:t>package</a:t>
            </a:r>
            <a:r>
              <a:rPr lang="en-US" altLang="ru-RU"/>
              <a:t> keyword defines where this class lives relative to other classes, and provides a level of access control. You use access modifiers (such as </a:t>
            </a:r>
            <a:r>
              <a:rPr lang="en-US" altLang="ru-RU">
                <a:latin typeface="Courier New" panose="02070309020205020404" pitchFamily="49" charset="0"/>
                <a:cs typeface="Courier New" panose="02070309020205020404" pitchFamily="49" charset="0"/>
              </a:rPr>
              <a:t>public</a:t>
            </a:r>
            <a:r>
              <a:rPr lang="en-US" altLang="ru-RU"/>
              <a:t> and </a:t>
            </a:r>
            <a:r>
              <a:rPr lang="en-US" altLang="ru-RU">
                <a:latin typeface="Courier New" panose="02070309020205020404" pitchFamily="49" charset="0"/>
                <a:cs typeface="Courier New" panose="02070309020205020404" pitchFamily="49" charset="0"/>
              </a:rPr>
              <a:t>private</a:t>
            </a:r>
            <a:r>
              <a:rPr lang="en-US" altLang="ru-RU"/>
              <a:t>) later in this lesson.</a:t>
            </a:r>
          </a:p>
          <a:p>
            <a:pPr lvl="2"/>
            <a:r>
              <a:rPr lang="en-US" altLang="ru-RU"/>
              <a:t>The </a:t>
            </a:r>
            <a:r>
              <a:rPr lang="en-US" altLang="ru-RU">
                <a:latin typeface="Courier New" panose="02070309020205020404" pitchFamily="49" charset="0"/>
                <a:cs typeface="Courier New" panose="02070309020205020404" pitchFamily="49" charset="0"/>
              </a:rPr>
              <a:t>import</a:t>
            </a:r>
            <a:r>
              <a:rPr lang="en-US" altLang="ru-RU"/>
              <a:t> keyword defines other classes or groups of classes that you are using in your class. The </a:t>
            </a:r>
            <a:r>
              <a:rPr lang="en-US" altLang="ru-RU">
                <a:latin typeface="Courier New" panose="02070309020205020404" pitchFamily="49" charset="0"/>
                <a:cs typeface="Courier New" panose="02070309020205020404" pitchFamily="49" charset="0"/>
              </a:rPr>
              <a:t>import</a:t>
            </a:r>
            <a:r>
              <a:rPr lang="en-US" altLang="ru-RU"/>
              <a:t> statement helps to narrow what the compiler needs to look for when resolving class names used in this class. </a:t>
            </a:r>
          </a:p>
          <a:p>
            <a:pPr lvl="2"/>
            <a:r>
              <a:rPr lang="en-US" altLang="ru-RU"/>
              <a:t>The </a:t>
            </a:r>
            <a:r>
              <a:rPr lang="en-US" altLang="ru-RU">
                <a:latin typeface="Courier New" panose="02070309020205020404" pitchFamily="49" charset="0"/>
                <a:cs typeface="Courier New" panose="02070309020205020404" pitchFamily="49" charset="0"/>
              </a:rPr>
              <a:t>class</a:t>
            </a:r>
            <a:r>
              <a:rPr lang="en-US" altLang="ru-RU"/>
              <a:t> keyword precedes the name of this class. The name of the class and the file name must match when the class is declared </a:t>
            </a:r>
            <a:r>
              <a:rPr lang="en-US" altLang="ru-RU">
                <a:latin typeface="Courier New" panose="02070309020205020404" pitchFamily="49" charset="0"/>
                <a:cs typeface="Courier New" panose="02070309020205020404" pitchFamily="49" charset="0"/>
              </a:rPr>
              <a:t>public</a:t>
            </a:r>
            <a:r>
              <a:rPr lang="en-US" altLang="ru-RU"/>
              <a:t> (which is a good practice). However, the keyword </a:t>
            </a:r>
            <a:r>
              <a:rPr lang="en-US" altLang="ru-RU">
                <a:latin typeface="Courier New" panose="02070309020205020404" pitchFamily="49" charset="0"/>
                <a:cs typeface="Courier New" panose="02070309020205020404" pitchFamily="49" charset="0"/>
              </a:rPr>
              <a:t>public</a:t>
            </a:r>
            <a:r>
              <a:rPr lang="en-US" altLang="ru-RU"/>
              <a:t> in front of the </a:t>
            </a:r>
            <a:r>
              <a:rPr lang="en-US" altLang="ru-RU">
                <a:latin typeface="Courier New" panose="02070309020205020404" pitchFamily="49" charset="0"/>
                <a:cs typeface="Courier New" panose="02070309020205020404" pitchFamily="49" charset="0"/>
              </a:rPr>
              <a:t>class</a:t>
            </a:r>
            <a:r>
              <a:rPr lang="en-US" altLang="ru-RU"/>
              <a:t> keyword is a modifier and is not required.</a:t>
            </a:r>
          </a:p>
          <a:p>
            <a:pPr lvl="2"/>
            <a:r>
              <a:rPr lang="en-US" altLang="ru-RU"/>
              <a:t>Variables, or the data associated with programs (such as integers, strings, arrays, and references to other objects), are called </a:t>
            </a:r>
            <a:r>
              <a:rPr lang="en-US" altLang="ru-RU" i="1"/>
              <a:t>instance fields </a:t>
            </a:r>
            <a:r>
              <a:rPr lang="en-US" altLang="ru-RU"/>
              <a:t>(often shortened to </a:t>
            </a:r>
            <a:r>
              <a:rPr lang="en-US" altLang="ru-RU" i="1"/>
              <a:t>fields</a:t>
            </a:r>
            <a:r>
              <a:rPr lang="en-US" altLang="ru-RU"/>
              <a:t>).</a:t>
            </a:r>
          </a:p>
          <a:p>
            <a:pPr lvl="2"/>
            <a:r>
              <a:rPr lang="en-US" altLang="ru-RU"/>
              <a:t>Constructors are functions called during the creation (instantiation) of an object (a representation in memory of a Java class.)</a:t>
            </a:r>
          </a:p>
          <a:p>
            <a:pPr lvl="2"/>
            <a:r>
              <a:rPr lang="en-US" altLang="ru-RU"/>
              <a:t>Methods are the functions that can be performed on an object. They are also referred to as </a:t>
            </a:r>
            <a:r>
              <a:rPr lang="en-US" altLang="ru-RU" i="1"/>
              <a:t>instance methods</a:t>
            </a:r>
            <a:r>
              <a:rPr lang="en-US" altLang="ru-RU"/>
              <a:t>.</a:t>
            </a:r>
          </a:p>
        </p:txBody>
      </p:sp>
      <p:sp>
        <p:nvSpPr>
          <p:cNvPr id="48132" name="Footer Placeholder 4">
            <a:extLst>
              <a:ext uri="{FF2B5EF4-FFF2-40B4-BE49-F238E27FC236}">
                <a16:creationId xmlns:a16="http://schemas.microsoft.com/office/drawing/2014/main" id="{DECE5BCE-1089-0116-C89D-2F98AF030B4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A7DBAAF-34DF-4F3D-A516-8AFDC790A186}" type="slidenum">
              <a:rPr lang="en-US" altLang="ru-RU" smtClean="0"/>
              <a:pPr eaLnBrk="1" hangingPunct="1"/>
              <a:t>4</a:t>
            </a:fld>
            <a:endParaRPr lang="en-US"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142B7E9-8C35-A30A-DF14-F906F9965C0D}"/>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3C56DF75-C691-0745-326F-CF59234D29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To run a Java program, you must define a </a:t>
            </a:r>
            <a:r>
              <a:rPr lang="en-US" altLang="ru-RU">
                <a:latin typeface="Courier New" panose="02070309020205020404" pitchFamily="49" charset="0"/>
                <a:cs typeface="Courier New" panose="02070309020205020404" pitchFamily="49" charset="0"/>
              </a:rPr>
              <a:t>main</a:t>
            </a:r>
            <a:r>
              <a:rPr lang="en-US" altLang="ru-RU"/>
              <a:t> method as shown in the slide. The </a:t>
            </a:r>
            <a:r>
              <a:rPr lang="en-US" altLang="ru-RU">
                <a:latin typeface="Courier New" panose="02070309020205020404" pitchFamily="49" charset="0"/>
                <a:cs typeface="Courier New" panose="02070309020205020404" pitchFamily="49" charset="0"/>
              </a:rPr>
              <a:t>main </a:t>
            </a:r>
            <a:r>
              <a:rPr lang="en-US" altLang="ru-RU"/>
              <a:t>method is automatically called when the class is called from the command line. </a:t>
            </a:r>
            <a:br>
              <a:rPr lang="en-US" altLang="ru-RU"/>
            </a:br>
            <a:r>
              <a:rPr lang="en-US" altLang="ru-RU"/>
              <a:t>Command-line arguments are passed to the program through </a:t>
            </a:r>
            <a:r>
              <a:rPr lang="en-US" altLang="ru-RU">
                <a:cs typeface="Arial" panose="020B0604020202020204" pitchFamily="34" charset="0"/>
              </a:rPr>
              <a:t>the </a:t>
            </a:r>
            <a:r>
              <a:rPr lang="en-US" altLang="ru-RU">
                <a:latin typeface="Courier New" panose="02070309020205020404" pitchFamily="49" charset="0"/>
                <a:cs typeface="Courier New" panose="02070309020205020404" pitchFamily="49" charset="0"/>
              </a:rPr>
              <a:t>args[]</a:t>
            </a:r>
            <a:r>
              <a:rPr lang="en-US" altLang="ru-RU">
                <a:cs typeface="Arial" panose="020B0604020202020204" pitchFamily="34" charset="0"/>
              </a:rPr>
              <a:t> </a:t>
            </a:r>
            <a:r>
              <a:rPr lang="en-US" altLang="ru-RU"/>
              <a:t>array.</a:t>
            </a:r>
          </a:p>
          <a:p>
            <a:pPr lvl="1"/>
            <a:r>
              <a:rPr lang="en-US" altLang="ru-RU" b="1"/>
              <a:t>Note:</a:t>
            </a:r>
            <a:r>
              <a:rPr lang="en-US" altLang="ru-RU"/>
              <a:t> A method that is modified with the keyword </a:t>
            </a:r>
            <a:r>
              <a:rPr lang="en-US" altLang="ru-RU">
                <a:latin typeface="Courier New" panose="02070309020205020404" pitchFamily="49" charset="0"/>
                <a:cs typeface="Courier New" panose="02070309020205020404" pitchFamily="49" charset="0"/>
              </a:rPr>
              <a:t>static</a:t>
            </a:r>
            <a:r>
              <a:rPr lang="en-US" altLang="ru-RU"/>
              <a:t> is invoked without a reference to a particular object. The class name is used instead. These methods are referred to as </a:t>
            </a:r>
            <a:r>
              <a:rPr lang="en-US" altLang="ru-RU" i="1"/>
              <a:t>class methods</a:t>
            </a:r>
            <a:r>
              <a:rPr lang="en-US" altLang="ru-RU"/>
              <a:t>. The </a:t>
            </a:r>
            <a:r>
              <a:rPr lang="en-US" altLang="ru-RU">
                <a:latin typeface="Courier New" panose="02070309020205020404" pitchFamily="49" charset="0"/>
                <a:cs typeface="Courier New" panose="02070309020205020404" pitchFamily="49" charset="0"/>
              </a:rPr>
              <a:t>main</a:t>
            </a:r>
            <a:r>
              <a:rPr lang="en-US" altLang="ru-RU"/>
              <a:t> method is a special method that is invoked when this class is run using the Java runtime.</a:t>
            </a:r>
          </a:p>
        </p:txBody>
      </p:sp>
      <p:sp>
        <p:nvSpPr>
          <p:cNvPr id="49156" name="Footer Placeholder 4">
            <a:extLst>
              <a:ext uri="{FF2B5EF4-FFF2-40B4-BE49-F238E27FC236}">
                <a16:creationId xmlns:a16="http://schemas.microsoft.com/office/drawing/2014/main" id="{4E6CBECE-82F2-500F-274C-6C0AFB3E79F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DC6E3676-0440-4159-A45B-65F7E5C6953F}" type="slidenum">
              <a:rPr lang="en-US" altLang="ru-RU" smtClean="0"/>
              <a:pPr eaLnBrk="1" hangingPunct="1"/>
              <a:t>5</a:t>
            </a:fld>
            <a:endParaRPr lang="en-US"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E20442A6-6AA4-F5AC-FE22-C212D11194E4}"/>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3585DBBE-B8F4-1A5D-4E0A-DF42793FA2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cs typeface="Arial" panose="020B0604020202020204" pitchFamily="34" charset="0"/>
              </a:rPr>
              <a:t>Java fields (variables) and methods have a class scope defined by the opening left curly brace and ending at the closing right curly brace.</a:t>
            </a:r>
          </a:p>
          <a:p>
            <a:pPr lvl="1"/>
            <a:r>
              <a:rPr lang="en-US" altLang="ru-RU">
                <a:cs typeface="Arial" panose="020B0604020202020204" pitchFamily="34" charset="0"/>
              </a:rPr>
              <a:t>Class scope allows any method in the class to call or invoke any other method in the class. Class scope also allows any method to access any field in the class.</a:t>
            </a:r>
          </a:p>
          <a:p>
            <a:pPr lvl="1"/>
            <a:r>
              <a:rPr lang="en-US" altLang="ru-RU">
                <a:cs typeface="Arial" panose="020B0604020202020204" pitchFamily="34" charset="0"/>
              </a:rPr>
              <a:t>Code blocks are always defined using braces </a:t>
            </a:r>
            <a:r>
              <a:rPr lang="en-US" altLang="ru-RU">
                <a:latin typeface="Courier New" panose="02070309020205020404" pitchFamily="49" charset="0"/>
                <a:cs typeface="Courier New" panose="02070309020205020404" pitchFamily="49" charset="0"/>
              </a:rPr>
              <a:t>{}</a:t>
            </a:r>
            <a:r>
              <a:rPr lang="en-US" altLang="ru-RU">
                <a:cs typeface="Arial" panose="020B0604020202020204" pitchFamily="34" charset="0"/>
              </a:rPr>
              <a:t>. A block is executed by executing each of the statements defined within the block in order from first to last (left to right). </a:t>
            </a:r>
          </a:p>
          <a:p>
            <a:pPr lvl="1"/>
            <a:r>
              <a:rPr lang="en-US" altLang="ru-RU">
                <a:cs typeface="Arial" panose="020B0604020202020204" pitchFamily="34" charset="0"/>
              </a:rPr>
              <a:t>The Java compiler ignores white space that precedes or follows the elements that make up a line of code. Line indentation is not required but makes code much more readable. In this course, the line indentation is four spaces, which is the default line indentation used by the NetBeans IDE.</a:t>
            </a:r>
          </a:p>
          <a:p>
            <a:pPr lvl="1"/>
            <a:endParaRPr lang="en-US" altLang="ru-RU">
              <a:cs typeface="Arial" panose="020B0604020202020204" pitchFamily="34" charset="0"/>
            </a:endParaRPr>
          </a:p>
          <a:p>
            <a:pPr lvl="1"/>
            <a:endParaRPr lang="en-US" altLang="ru-RU">
              <a:cs typeface="Arial" panose="020B0604020202020204" pitchFamily="34" charset="0"/>
            </a:endParaRPr>
          </a:p>
        </p:txBody>
      </p:sp>
      <p:sp>
        <p:nvSpPr>
          <p:cNvPr id="50180" name="Footer Placeholder 4">
            <a:extLst>
              <a:ext uri="{FF2B5EF4-FFF2-40B4-BE49-F238E27FC236}">
                <a16:creationId xmlns:a16="http://schemas.microsoft.com/office/drawing/2014/main" id="{AAB2C78B-AD89-885F-E162-1F092A81139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E64D7CF0-A0EC-4AC3-A780-C88CAA548D40}" type="slidenum">
              <a:rPr lang="en-US" altLang="ru-RU" smtClean="0"/>
              <a:pPr eaLnBrk="1" hangingPunct="1"/>
              <a:t>6</a:t>
            </a:fld>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82CB36E2-75B7-19DF-C67E-9B9BD843F372}"/>
              </a:ext>
            </a:extLst>
          </p:cNvPr>
          <p:cNvSpPr>
            <a:spLocks noGrp="1" noRot="1" noChangeAspect="1" noChangeArrowheads="1" noTextEdit="1"/>
          </p:cNvSpPr>
          <p:nvPr>
            <p:ph type="sldImg"/>
          </p:nvPr>
        </p:nvSpPr>
        <p:spPr>
          <a:ln/>
        </p:spPr>
      </p:sp>
      <p:sp>
        <p:nvSpPr>
          <p:cNvPr id="51203" name="Rectangle 5">
            <a:extLst>
              <a:ext uri="{FF2B5EF4-FFF2-40B4-BE49-F238E27FC236}">
                <a16:creationId xmlns:a16="http://schemas.microsoft.com/office/drawing/2014/main" id="{BBEC944A-89DE-FF02-6C0D-D25200F7D1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b="1"/>
              <a:t>Integer</a:t>
            </a:r>
          </a:p>
          <a:p>
            <a:pPr lvl="1"/>
            <a:r>
              <a:rPr lang="en-US" altLang="ru-RU"/>
              <a:t>Java provides four different integer types to accommodate different size numbers. All the numeric types are signed, which means that they can hold positive or negative numbers.</a:t>
            </a:r>
          </a:p>
          <a:p>
            <a:pPr lvl="1"/>
            <a:r>
              <a:rPr lang="en-US" altLang="ru-RU"/>
              <a:t>The integer types have the following ranges:</a:t>
            </a:r>
          </a:p>
          <a:p>
            <a:pPr lvl="2">
              <a:lnSpc>
                <a:spcPct val="95000"/>
              </a:lnSpc>
              <a:buSzPct val="70000"/>
              <a:buFont typeface="Courier New" panose="02070309020205020404" pitchFamily="49" charset="0"/>
              <a:buChar char="•"/>
            </a:pPr>
            <a:r>
              <a:rPr lang="en-US" altLang="ru-RU">
                <a:latin typeface="Courier New" panose="02070309020205020404" pitchFamily="49" charset="0"/>
              </a:rPr>
              <a:t>byte</a:t>
            </a:r>
            <a:r>
              <a:rPr lang="en-US" altLang="ru-RU"/>
              <a:t> range is –128 to +127. Number of bits = 8.</a:t>
            </a:r>
          </a:p>
          <a:p>
            <a:pPr lvl="2">
              <a:lnSpc>
                <a:spcPct val="95000"/>
              </a:lnSpc>
              <a:buSzPct val="70000"/>
              <a:buFont typeface="Courier New" panose="02070309020205020404" pitchFamily="49" charset="0"/>
              <a:buChar char="•"/>
            </a:pPr>
            <a:r>
              <a:rPr lang="en-US" altLang="ru-RU">
                <a:latin typeface="Courier New" panose="02070309020205020404" pitchFamily="49" charset="0"/>
              </a:rPr>
              <a:t>short</a:t>
            </a:r>
            <a:r>
              <a:rPr lang="en-US" altLang="ru-RU"/>
              <a:t> range is –32,768 to +32,767. Number of bits = 16.</a:t>
            </a:r>
          </a:p>
          <a:p>
            <a:pPr lvl="2">
              <a:lnSpc>
                <a:spcPct val="95000"/>
              </a:lnSpc>
              <a:buSzPct val="70000"/>
              <a:buFont typeface="Courier New" panose="02070309020205020404" pitchFamily="49" charset="0"/>
              <a:buChar char="•"/>
            </a:pPr>
            <a:r>
              <a:rPr lang="en-US" altLang="ru-RU">
                <a:latin typeface="Courier New" panose="02070309020205020404" pitchFamily="49" charset="0"/>
              </a:rPr>
              <a:t>int</a:t>
            </a:r>
            <a:r>
              <a:rPr lang="en-US" altLang="ru-RU"/>
              <a:t> range is –2,147,483,648 to +2,147,483,647. The most common integer type is </a:t>
            </a:r>
            <a:r>
              <a:rPr lang="en-US" altLang="ru-RU">
                <a:latin typeface="Courier New" panose="02070309020205020404" pitchFamily="49" charset="0"/>
              </a:rPr>
              <a:t>int</a:t>
            </a:r>
            <a:r>
              <a:rPr lang="en-US" altLang="ru-RU"/>
              <a:t>. Number of bits = 32.</a:t>
            </a:r>
          </a:p>
          <a:p>
            <a:pPr lvl="2">
              <a:lnSpc>
                <a:spcPct val="95000"/>
              </a:lnSpc>
              <a:buSzPct val="70000"/>
              <a:buFont typeface="Courier New" panose="02070309020205020404" pitchFamily="49" charset="0"/>
              <a:buChar char="•"/>
            </a:pPr>
            <a:r>
              <a:rPr lang="en-US" altLang="ru-RU">
                <a:latin typeface="Courier New" panose="02070309020205020404" pitchFamily="49" charset="0"/>
              </a:rPr>
              <a:t>long</a:t>
            </a:r>
            <a:r>
              <a:rPr lang="en-US" altLang="ru-RU"/>
              <a:t> range is –9,223,372,036,854,775,808 to +9,223,372,036,854,775,807. Number of bits = 64.</a:t>
            </a:r>
          </a:p>
          <a:p>
            <a:pPr lvl="1"/>
            <a:r>
              <a:rPr lang="en-US" altLang="ru-RU" b="1"/>
              <a:t>Floating Point</a:t>
            </a:r>
            <a:endParaRPr lang="en-US" altLang="ru-RU" b="1">
              <a:solidFill>
                <a:srgbClr val="CC3300"/>
              </a:solidFill>
            </a:endParaRPr>
          </a:p>
          <a:p>
            <a:pPr lvl="1"/>
            <a:r>
              <a:rPr lang="en-US" altLang="ru-RU"/>
              <a:t>The floating-point types hold numbers with a fractional part and conform to the IEEE 754 standard. There are two types of floating points: </a:t>
            </a:r>
            <a:r>
              <a:rPr lang="en-US" altLang="ru-RU">
                <a:latin typeface="Courier New" panose="02070309020205020404" pitchFamily="49" charset="0"/>
              </a:rPr>
              <a:t>float</a:t>
            </a:r>
            <a:r>
              <a:rPr lang="en-US" altLang="ru-RU"/>
              <a:t> and </a:t>
            </a:r>
            <a:r>
              <a:rPr lang="en-US" altLang="ru-RU">
                <a:latin typeface="Courier New" panose="02070309020205020404" pitchFamily="49" charset="0"/>
              </a:rPr>
              <a:t>double</a:t>
            </a:r>
            <a:r>
              <a:rPr lang="en-US" altLang="ru-RU"/>
              <a:t>. </a:t>
            </a:r>
          </a:p>
          <a:p>
            <a:pPr lvl="1"/>
            <a:r>
              <a:rPr lang="en-US" altLang="ru-RU">
                <a:latin typeface="Courier New" panose="02070309020205020404" pitchFamily="49" charset="0"/>
                <a:cs typeface="Courier New" panose="02070309020205020404" pitchFamily="49" charset="0"/>
              </a:rPr>
              <a:t>d</a:t>
            </a:r>
            <a:r>
              <a:rPr lang="en-US" altLang="ru-RU">
                <a:latin typeface="Courier New" panose="02070309020205020404" pitchFamily="49" charset="0"/>
              </a:rPr>
              <a:t>ouble</a:t>
            </a:r>
            <a:r>
              <a:rPr lang="en-US" altLang="ru-RU"/>
              <a:t> is so called because it provides double the precision of </a:t>
            </a:r>
            <a:r>
              <a:rPr lang="en-US" altLang="ru-RU">
                <a:latin typeface="Courier New" panose="02070309020205020404" pitchFamily="49" charset="0"/>
              </a:rPr>
              <a:t>float</a:t>
            </a:r>
            <a:r>
              <a:rPr lang="en-US" altLang="ru-RU"/>
              <a:t>. A </a:t>
            </a:r>
            <a:r>
              <a:rPr lang="en-US" altLang="ru-RU">
                <a:latin typeface="Courier New" panose="02070309020205020404" pitchFamily="49" charset="0"/>
              </a:rPr>
              <a:t>float</a:t>
            </a:r>
            <a:r>
              <a:rPr lang="en-US" altLang="ru-RU"/>
              <a:t> uses 32 bits to store data, whereas a </a:t>
            </a:r>
            <a:r>
              <a:rPr lang="en-US" altLang="ru-RU">
                <a:latin typeface="Courier New" panose="02070309020205020404" pitchFamily="49" charset="0"/>
              </a:rPr>
              <a:t>double</a:t>
            </a:r>
            <a:r>
              <a:rPr lang="en-US" altLang="ru-RU"/>
              <a:t> uses 64 bits.</a:t>
            </a:r>
          </a:p>
        </p:txBody>
      </p:sp>
      <p:sp>
        <p:nvSpPr>
          <p:cNvPr id="51204" name="Footer Placeholder 4">
            <a:extLst>
              <a:ext uri="{FF2B5EF4-FFF2-40B4-BE49-F238E27FC236}">
                <a16:creationId xmlns:a16="http://schemas.microsoft.com/office/drawing/2014/main" id="{DBE311FE-B32E-C082-9E59-0E5F63E2C05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C5A2DF7-CB15-4334-8E9B-370143231262}" type="slidenum">
              <a:rPr lang="en-US" altLang="ru-RU" smtClean="0"/>
              <a:pPr eaLnBrk="1" hangingPunct="1"/>
              <a:t>7</a:t>
            </a:fld>
            <a:endParaRPr lang="en-US"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5">
            <a:extLst>
              <a:ext uri="{FF2B5EF4-FFF2-40B4-BE49-F238E27FC236}">
                <a16:creationId xmlns:a16="http://schemas.microsoft.com/office/drawing/2014/main" id="{55A680B2-143F-4D52-719C-84976DD25EC4}"/>
              </a:ext>
            </a:extLst>
          </p:cNvPr>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b="1"/>
              <a:t>Character</a:t>
            </a:r>
          </a:p>
          <a:p>
            <a:pPr lvl="1">
              <a:lnSpc>
                <a:spcPct val="95000"/>
              </a:lnSpc>
            </a:pPr>
            <a:r>
              <a:rPr lang="en-US" altLang="ru-RU"/>
              <a:t>The </a:t>
            </a:r>
            <a:r>
              <a:rPr lang="en-US" altLang="ru-RU">
                <a:latin typeface="Courier New" panose="02070309020205020404" pitchFamily="49" charset="0"/>
              </a:rPr>
              <a:t>char</a:t>
            </a:r>
            <a:r>
              <a:rPr lang="en-US" altLang="ru-RU"/>
              <a:t> type is used for individual characters, as opposed to a string of characters (which is implemented as a </a:t>
            </a:r>
            <a:r>
              <a:rPr lang="en-US" altLang="ru-RU">
                <a:latin typeface="Courier New" panose="02070309020205020404" pitchFamily="49" charset="0"/>
              </a:rPr>
              <a:t>String</a:t>
            </a:r>
            <a:r>
              <a:rPr lang="en-US" altLang="ru-RU"/>
              <a:t> object). Java supports Unicode, an international standard for representing a character in any written language in the world in a single 16-bit value. The first 256 characters coincide with the ISO Latin 1 character set, part of which is ASCII.</a:t>
            </a:r>
          </a:p>
          <a:p>
            <a:pPr lvl="1"/>
            <a:r>
              <a:rPr lang="en-US" altLang="ru-RU" b="1"/>
              <a:t>Boolean</a:t>
            </a:r>
          </a:p>
          <a:p>
            <a:pPr lvl="1">
              <a:lnSpc>
                <a:spcPct val="95000"/>
              </a:lnSpc>
            </a:pPr>
            <a:r>
              <a:rPr lang="en-US" altLang="ru-RU"/>
              <a:t>The </a:t>
            </a:r>
            <a:r>
              <a:rPr lang="en-US" altLang="ru-RU">
                <a:latin typeface="Courier New" panose="02070309020205020404" pitchFamily="49" charset="0"/>
              </a:rPr>
              <a:t>boolean</a:t>
            </a:r>
            <a:r>
              <a:rPr lang="en-US" altLang="ru-RU"/>
              <a:t> type can hold either </a:t>
            </a:r>
            <a:r>
              <a:rPr lang="en-US" altLang="ru-RU">
                <a:latin typeface="Courier New" panose="02070309020205020404" pitchFamily="49" charset="0"/>
              </a:rPr>
              <a:t>true</a:t>
            </a:r>
            <a:r>
              <a:rPr lang="en-US" altLang="ru-RU"/>
              <a:t> or </a:t>
            </a:r>
            <a:r>
              <a:rPr lang="en-US" altLang="ru-RU">
                <a:latin typeface="Courier New" panose="02070309020205020404" pitchFamily="49" charset="0"/>
              </a:rPr>
              <a:t>false</a:t>
            </a:r>
            <a:r>
              <a:rPr lang="en-US" altLang="ru-RU"/>
              <a:t>.  </a:t>
            </a:r>
          </a:p>
          <a:p>
            <a:pPr lvl="1">
              <a:lnSpc>
                <a:spcPct val="95000"/>
              </a:lnSpc>
            </a:pPr>
            <a:r>
              <a:rPr lang="en-US" altLang="ru-RU" b="1"/>
              <a:t>Note</a:t>
            </a:r>
            <a:r>
              <a:rPr lang="en-US" altLang="ru-RU"/>
              <a:t>: </a:t>
            </a:r>
            <a:r>
              <a:rPr lang="en-US" altLang="ru-RU">
                <a:latin typeface="Courier New" panose="02070309020205020404" pitchFamily="49" charset="0"/>
                <a:cs typeface="Courier New" panose="02070309020205020404" pitchFamily="49" charset="0"/>
              </a:rPr>
              <a:t>true</a:t>
            </a:r>
            <a:r>
              <a:rPr lang="en-US" altLang="ru-RU"/>
              <a:t> and </a:t>
            </a:r>
            <a:r>
              <a:rPr lang="en-US" altLang="ru-RU">
                <a:latin typeface="Courier New" panose="02070309020205020404" pitchFamily="49" charset="0"/>
                <a:cs typeface="Courier New" panose="02070309020205020404" pitchFamily="49" charset="0"/>
              </a:rPr>
              <a:t>false</a:t>
            </a:r>
            <a:r>
              <a:rPr lang="en-US" altLang="ru-RU"/>
              <a:t> may appear to be keywords, but they are technically boolean literals.</a:t>
            </a:r>
          </a:p>
          <a:p>
            <a:pPr lvl="1" fontAlgn="t">
              <a:lnSpc>
                <a:spcPct val="95000"/>
              </a:lnSpc>
              <a:spcBef>
                <a:spcPct val="70000"/>
              </a:spcBef>
            </a:pPr>
            <a:r>
              <a:rPr lang="en-US" altLang="ru-RU" b="1">
                <a:cs typeface="Arial" panose="020B0604020202020204" pitchFamily="34" charset="0"/>
              </a:rPr>
              <a:t>Default Values</a:t>
            </a:r>
          </a:p>
          <a:p>
            <a:pPr lvl="1" fontAlgn="t">
              <a:lnSpc>
                <a:spcPct val="95000"/>
              </a:lnSpc>
            </a:pPr>
            <a:r>
              <a:rPr lang="en-US" altLang="ru-RU">
                <a:cs typeface="Arial" panose="020B0604020202020204" pitchFamily="34" charset="0"/>
              </a:rPr>
              <a:t>If a value is not specified, a default value is used. The values in red in the slide are the defaults used. The default </a:t>
            </a:r>
            <a:r>
              <a:rPr lang="en-US" altLang="ru-RU">
                <a:latin typeface="Courier New" panose="02070309020205020404" pitchFamily="49" charset="0"/>
                <a:cs typeface="Arial" panose="020B0604020202020204" pitchFamily="34" charset="0"/>
              </a:rPr>
              <a:t>char</a:t>
            </a:r>
            <a:r>
              <a:rPr lang="en-US" altLang="ru-RU">
                <a:cs typeface="Arial" panose="020B0604020202020204" pitchFamily="34" charset="0"/>
              </a:rPr>
              <a:t> value is </a:t>
            </a:r>
            <a:r>
              <a:rPr lang="en-US" altLang="ru-RU">
                <a:latin typeface="Courier New" panose="02070309020205020404" pitchFamily="49" charset="0"/>
                <a:cs typeface="Arial" panose="020B0604020202020204" pitchFamily="34" charset="0"/>
              </a:rPr>
              <a:t>null</a:t>
            </a:r>
            <a:r>
              <a:rPr lang="en-US" altLang="ru-RU">
                <a:cs typeface="Arial" panose="020B0604020202020204" pitchFamily="34" charset="0"/>
              </a:rPr>
              <a:t> (represented as </a:t>
            </a:r>
            <a:r>
              <a:rPr lang="en-US" altLang="ru-RU">
                <a:latin typeface="Courier New" panose="02070309020205020404" pitchFamily="49" charset="0"/>
                <a:cs typeface="Arial" panose="020B0604020202020204" pitchFamily="34" charset="0"/>
              </a:rPr>
              <a:t>'\u0000'</a:t>
            </a:r>
            <a:r>
              <a:rPr lang="en-US" altLang="ru-RU">
                <a:cs typeface="Arial" panose="020B0604020202020204" pitchFamily="34" charset="0"/>
              </a:rPr>
              <a:t>), and the default value for </a:t>
            </a:r>
            <a:r>
              <a:rPr lang="en-US" altLang="ru-RU">
                <a:latin typeface="Courier New" panose="02070309020205020404" pitchFamily="49" charset="0"/>
                <a:cs typeface="Arial" panose="020B0604020202020204" pitchFamily="34" charset="0"/>
              </a:rPr>
              <a:t>boolean</a:t>
            </a:r>
            <a:r>
              <a:rPr lang="en-US" altLang="ru-RU">
                <a:cs typeface="Arial" panose="020B0604020202020204" pitchFamily="34" charset="0"/>
              </a:rPr>
              <a:t> is </a:t>
            </a:r>
            <a:r>
              <a:rPr lang="en-US" altLang="ru-RU">
                <a:latin typeface="Courier New" panose="02070309020205020404" pitchFamily="49" charset="0"/>
                <a:cs typeface="Arial" panose="020B0604020202020204" pitchFamily="34" charset="0"/>
              </a:rPr>
              <a:t>false</a:t>
            </a:r>
            <a:r>
              <a:rPr lang="en-US" altLang="ru-RU">
                <a:cs typeface="Arial" panose="020B0604020202020204" pitchFamily="34" charset="0"/>
              </a:rPr>
              <a:t>.</a:t>
            </a:r>
          </a:p>
          <a:p>
            <a:pPr lvl="1" fontAlgn="t">
              <a:lnSpc>
                <a:spcPct val="95000"/>
              </a:lnSpc>
            </a:pPr>
            <a:r>
              <a:rPr lang="en-US" altLang="ru-RU" b="1">
                <a:cs typeface="Arial" panose="020B0604020202020204" pitchFamily="34" charset="0"/>
              </a:rPr>
              <a:t>Note:</a:t>
            </a:r>
            <a:r>
              <a:rPr lang="en-US" altLang="ru-RU">
                <a:cs typeface="Arial" panose="020B0604020202020204" pitchFamily="34" charset="0"/>
              </a:rPr>
              <a:t> Local variables (that is, variables declared within methods) do not have a default value. An attempt to use a local variable that has not been assigned a value will cause a compiler error. It is a good practice always to supply a default value to any variable.</a:t>
            </a:r>
          </a:p>
        </p:txBody>
      </p:sp>
      <p:sp>
        <p:nvSpPr>
          <p:cNvPr id="52227" name="Footer Placeholder 3">
            <a:extLst>
              <a:ext uri="{FF2B5EF4-FFF2-40B4-BE49-F238E27FC236}">
                <a16:creationId xmlns:a16="http://schemas.microsoft.com/office/drawing/2014/main" id="{1E296AF6-08C4-B358-FBAD-4C42A537E14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55D4C7D9-7635-405A-AEBE-783336D8AF03}" type="slidenum">
              <a:rPr lang="en-US" altLang="ru-RU" smtClean="0"/>
              <a:pPr eaLnBrk="1" hangingPunct="1"/>
              <a:t>8</a:t>
            </a:fld>
            <a:endParaRPr lang="en-US"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5F5F939-6378-DB06-E9D3-C3F6DE608924}"/>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373CD792-AA4D-B758-D6E5-4A94865720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Rules for Literals</a:t>
            </a:r>
          </a:p>
          <a:p>
            <a:pPr lvl="1"/>
            <a:r>
              <a:rPr lang="en-US" altLang="ru-RU"/>
              <a:t>You can place underscores only between digits; you cannot place underscores in the following places:</a:t>
            </a:r>
          </a:p>
          <a:p>
            <a:pPr lvl="2"/>
            <a:r>
              <a:rPr lang="en-US" altLang="ru-RU"/>
              <a:t> At the beginning or end of a number</a:t>
            </a:r>
          </a:p>
          <a:p>
            <a:pPr lvl="2"/>
            <a:r>
              <a:rPr lang="en-US" altLang="ru-RU"/>
              <a:t> Adjacent to a decimal point in a floating point literal</a:t>
            </a:r>
          </a:p>
          <a:p>
            <a:pPr lvl="2"/>
            <a:r>
              <a:rPr lang="en-US" altLang="ru-RU"/>
              <a:t> Prior to an </a:t>
            </a:r>
            <a:r>
              <a:rPr lang="en-US" altLang="ru-RU">
                <a:latin typeface="Courier New" panose="02070309020205020404" pitchFamily="49" charset="0"/>
                <a:cs typeface="Courier New" panose="02070309020205020404" pitchFamily="49" charset="0"/>
              </a:rPr>
              <a:t>F</a:t>
            </a:r>
            <a:r>
              <a:rPr lang="en-US" altLang="ru-RU"/>
              <a:t> or </a:t>
            </a:r>
            <a:r>
              <a:rPr lang="en-US" altLang="ru-RU">
                <a:latin typeface="Courier New" panose="02070309020205020404" pitchFamily="49" charset="0"/>
                <a:cs typeface="Courier New" panose="02070309020205020404" pitchFamily="49" charset="0"/>
              </a:rPr>
              <a:t>L</a:t>
            </a:r>
            <a:r>
              <a:rPr lang="en-US" altLang="ru-RU"/>
              <a:t> suffix</a:t>
            </a:r>
          </a:p>
          <a:p>
            <a:pPr lvl="2"/>
            <a:r>
              <a:rPr lang="en-US" altLang="ru-RU"/>
              <a:t> In positions where a string of digits is expected</a:t>
            </a:r>
          </a:p>
          <a:p>
            <a:pPr lvl="1"/>
            <a:r>
              <a:rPr lang="en-US" altLang="ru-RU" b="1">
                <a:cs typeface="Arial" panose="020B0604020202020204" pitchFamily="34" charset="0"/>
              </a:rPr>
              <a:t>Note:</a:t>
            </a:r>
            <a:r>
              <a:rPr lang="en-US" altLang="ru-RU">
                <a:cs typeface="Arial" panose="020B0604020202020204" pitchFamily="34" charset="0"/>
              </a:rPr>
              <a:t> The Java language is case-sensitive. In Java, the variable </a:t>
            </a:r>
            <a:r>
              <a:rPr lang="en-US" altLang="ru-RU">
                <a:latin typeface="Courier New" panose="02070309020205020404" pitchFamily="49" charset="0"/>
                <a:cs typeface="Courier New" panose="02070309020205020404" pitchFamily="49" charset="0"/>
              </a:rPr>
              <a:t>creditCardNumber</a:t>
            </a:r>
            <a:r>
              <a:rPr lang="en-US" altLang="ru-RU">
                <a:cs typeface="Arial" panose="020B0604020202020204" pitchFamily="34" charset="0"/>
              </a:rPr>
              <a:t> is different from </a:t>
            </a:r>
            <a:r>
              <a:rPr lang="en-US" altLang="ru-RU">
                <a:latin typeface="Courier New" panose="02070309020205020404" pitchFamily="49" charset="0"/>
                <a:cs typeface="Courier New" panose="02070309020205020404" pitchFamily="49" charset="0"/>
              </a:rPr>
              <a:t>CREDITCARDNUMBER</a:t>
            </a:r>
            <a:r>
              <a:rPr lang="en-US" altLang="ru-RU">
                <a:cs typeface="Arial" panose="020B0604020202020204" pitchFamily="34" charset="0"/>
              </a:rPr>
              <a:t>. Convention indicates that Java variables and method names use “lower camel case”―lowercase for the first letter of the first element of a variable name and uppercase for the first letter of subsequent elements.</a:t>
            </a:r>
          </a:p>
          <a:p>
            <a:pPr lvl="1"/>
            <a:endParaRPr lang="en-US" altLang="ru-RU"/>
          </a:p>
          <a:p>
            <a:pPr lvl="1"/>
            <a:endParaRPr lang="en-US" altLang="ru-RU"/>
          </a:p>
        </p:txBody>
      </p:sp>
      <p:sp>
        <p:nvSpPr>
          <p:cNvPr id="53252" name="Footer Placeholder 4">
            <a:extLst>
              <a:ext uri="{FF2B5EF4-FFF2-40B4-BE49-F238E27FC236}">
                <a16:creationId xmlns:a16="http://schemas.microsoft.com/office/drawing/2014/main" id="{5F402779-153F-B004-22AE-A755DD98A06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2 - </a:t>
            </a:r>
            <a:fld id="{A02CEEBD-B3F8-447C-A0BD-CC31811E0247}" type="slidenum">
              <a:rPr lang="en-US" altLang="ru-RU" smtClean="0"/>
              <a:pPr eaLnBrk="1" hangingPunct="1"/>
              <a:t>9</a:t>
            </a:fld>
            <a:endParaRPr lang="en-US" alt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_Gray_Number">
            <a:extLst>
              <a:ext uri="{FF2B5EF4-FFF2-40B4-BE49-F238E27FC236}">
                <a16:creationId xmlns:a16="http://schemas.microsoft.com/office/drawing/2014/main" id="{520D7B2C-7CB4-4303-886B-09177D8C8E53}"/>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a:solidFill>
                  <a:srgbClr val="CCCCCC"/>
                </a:solidFill>
                <a:latin typeface="Times New Roman" pitchFamily="18" charset="0"/>
              </a:rPr>
              <a:t>2</a:t>
            </a:r>
          </a:p>
        </p:txBody>
      </p:sp>
      <p:pic>
        <p:nvPicPr>
          <p:cNvPr id="3" name="Picture 1045">
            <a:extLst>
              <a:ext uri="{FF2B5EF4-FFF2-40B4-BE49-F238E27FC236}">
                <a16:creationId xmlns:a16="http://schemas.microsoft.com/office/drawing/2014/main" id="{CC78C0BC-3CA9-ECEF-D3B0-FA906C1C8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063" hidden="1">
            <a:extLst>
              <a:ext uri="{FF2B5EF4-FFF2-40B4-BE49-F238E27FC236}">
                <a16:creationId xmlns:a16="http://schemas.microsoft.com/office/drawing/2014/main" id="{70F49F8F-AADB-2B5B-2F80-60949880DCD5}"/>
              </a:ext>
            </a:extLst>
          </p:cNvPr>
          <p:cNvGrpSpPr>
            <a:grpSpLocks/>
          </p:cNvGrpSpPr>
          <p:nvPr/>
        </p:nvGrpSpPr>
        <p:grpSpPr bwMode="auto">
          <a:xfrm>
            <a:off x="619125" y="390525"/>
            <a:ext cx="7881938" cy="5857875"/>
            <a:chOff x="390" y="246"/>
            <a:chExt cx="4965" cy="3690"/>
          </a:xfrm>
        </p:grpSpPr>
        <p:sp>
          <p:nvSpPr>
            <p:cNvPr id="5" name="User95_Instruction_Box" hidden="1">
              <a:extLst>
                <a:ext uri="{FF2B5EF4-FFF2-40B4-BE49-F238E27FC236}">
                  <a16:creationId xmlns:a16="http://schemas.microsoft.com/office/drawing/2014/main" id="{35451420-1FFB-FC8E-B454-822E1D0E594B}"/>
                </a:ext>
              </a:extLst>
            </p:cNvPr>
            <p:cNvSpPr>
              <a:spLocks noChangeArrowheads="1"/>
            </p:cNvSpPr>
            <p:nvPr/>
          </p:nvSpPr>
          <p:spPr bwMode="gray">
            <a:xfrm>
              <a:off x="3120" y="1104"/>
              <a:ext cx="1968" cy="480"/>
            </a:xfrm>
            <a:prstGeom prst="rect">
              <a:avLst/>
            </a:prstGeom>
            <a:noFill/>
            <a:ln w="9525">
              <a:noFill/>
              <a:miter lim="800000"/>
              <a:headEnd/>
              <a:tailEnd/>
            </a:ln>
            <a:effectLst/>
          </p:spPr>
          <p:txBody>
            <a:bodyPr lIns="12700" tIns="12700" rIns="12700" bIns="12700" anchor="ctr"/>
            <a:lstStyle/>
            <a:p>
              <a:pPr algn="l" defTabSz="228600">
                <a:spcBef>
                  <a:spcPct val="0"/>
                </a:spcBef>
                <a:buClr>
                  <a:srgbClr val="000000"/>
                </a:buClr>
                <a:defRPr/>
              </a:pPr>
              <a:r>
                <a:rPr lang="en-US" b="1">
                  <a:solidFill>
                    <a:srgbClr val="FF0000"/>
                  </a:solidFill>
                </a:rPr>
                <a:t>Insert the correct lesson number in the Title Master.</a:t>
              </a:r>
            </a:p>
          </p:txBody>
        </p:sp>
        <p:sp>
          <p:nvSpPr>
            <p:cNvPr id="6" name="Release95_Information" hidden="1">
              <a:extLst>
                <a:ext uri="{FF2B5EF4-FFF2-40B4-BE49-F238E27FC236}">
                  <a16:creationId xmlns:a16="http://schemas.microsoft.com/office/drawing/2014/main" id="{CBC64A51-A5AC-B01F-F6EA-21B18F5E5E29}"/>
                </a:ext>
              </a:extLst>
            </p:cNvPr>
            <p:cNvSpPr>
              <a:spLocks noChangeArrowheads="1"/>
            </p:cNvSpPr>
            <p:nvPr/>
          </p:nvSpPr>
          <p:spPr bwMode="gray">
            <a:xfrm>
              <a:off x="624" y="3127"/>
              <a:ext cx="4464" cy="768"/>
            </a:xfrm>
            <a:prstGeom prst="rect">
              <a:avLst/>
            </a:prstGeom>
            <a:noFill/>
            <a:ln w="9525">
              <a:noFill/>
              <a:miter lim="800000"/>
              <a:headEnd/>
              <a:tailEnd/>
            </a:ln>
            <a:effectLst/>
          </p:spPr>
          <p:txBody>
            <a:bodyPr wrap="none" lIns="12700" tIns="12700" rIns="12700" bIns="12700"/>
            <a:lstStyle/>
            <a:p>
              <a:pPr algn="l" defTabSz="228600">
                <a:spcBef>
                  <a:spcPct val="0"/>
                </a:spcBef>
                <a:buClr>
                  <a:srgbClr val="000000"/>
                </a:buClr>
                <a:defRPr/>
              </a:pPr>
              <a:r>
                <a:rPr lang="en-US" sz="1200" b="1">
                  <a:solidFill>
                    <a:srgbClr val="FF0000"/>
                  </a:solidFill>
                </a:rPr>
                <a:t>Version: OU6_Jan12.pot</a:t>
              </a:r>
            </a:p>
            <a:p>
              <a:pPr algn="l" defTabSz="228600">
                <a:spcBef>
                  <a:spcPct val="0"/>
                </a:spcBef>
                <a:buClr>
                  <a:srgbClr val="000000"/>
                </a:buClr>
                <a:defRPr/>
              </a:pPr>
              <a:r>
                <a:rPr lang="en-US" sz="1200" b="1">
                  <a:solidFill>
                    <a:srgbClr val="FF0000"/>
                  </a:solidFill>
                </a:rPr>
                <a:t>January 2012</a:t>
              </a:r>
            </a:p>
            <a:p>
              <a:pPr algn="l" defTabSz="228600">
                <a:spcBef>
                  <a:spcPct val="0"/>
                </a:spcBef>
                <a:buClr>
                  <a:srgbClr val="000000"/>
                </a:buClr>
                <a:defRPr/>
              </a:pPr>
              <a:r>
                <a:rPr lang="en-US" sz="1200" b="1">
                  <a:solidFill>
                    <a:srgbClr val="FF0000"/>
                  </a:solidFill>
                </a:rPr>
                <a:t>This template is compatible with PowerPoint 2000 and 2003 (and not backward compatible).</a:t>
              </a:r>
              <a:br>
                <a:rPr lang="en-US" sz="1200" b="1">
                  <a:solidFill>
                    <a:srgbClr val="FF0000"/>
                  </a:solidFill>
                </a:rPr>
              </a:br>
              <a:r>
                <a:rPr lang="en-US" sz="1000">
                  <a:solidFill>
                    <a:srgbClr val="FF0000"/>
                  </a:solidFill>
                </a:rPr>
                <a:t>PowerPoint files created in MS Office 2007, when opened using earlier versions of MS Office, have some formatting issues. </a:t>
              </a:r>
              <a:br>
                <a:rPr lang="en-US" sz="1000">
                  <a:solidFill>
                    <a:srgbClr val="FF0000"/>
                  </a:solidFill>
                </a:rPr>
              </a:br>
              <a:r>
                <a:rPr lang="en-US" sz="1000">
                  <a:solidFill>
                    <a:srgbClr val="FF0000"/>
                  </a:solidFill>
                </a:rPr>
                <a:t>To avoid these formatting issues, save the PPTs as 'PowerPoint 97-2003: Presentation (*.ppt)' in PowerPoint 2007.</a:t>
              </a:r>
            </a:p>
            <a:p>
              <a:pPr algn="l" defTabSz="228600">
                <a:spcBef>
                  <a:spcPct val="0"/>
                </a:spcBef>
                <a:buClr>
                  <a:srgbClr val="000000"/>
                </a:buClr>
                <a:defRPr/>
              </a:pPr>
              <a:endParaRPr lang="en-US" sz="1000">
                <a:solidFill>
                  <a:srgbClr val="FF0000"/>
                </a:solidFill>
              </a:endParaRPr>
            </a:p>
            <a:p>
              <a:pPr algn="l" defTabSz="228600">
                <a:spcBef>
                  <a:spcPct val="0"/>
                </a:spcBef>
                <a:buClr>
                  <a:srgbClr val="000000"/>
                </a:buClr>
                <a:defRPr/>
              </a:pPr>
              <a:r>
                <a:rPr lang="en-US" sz="1200" b="1">
                  <a:solidFill>
                    <a:srgbClr val="FF0000"/>
                  </a:solidFill>
                </a:rPr>
                <a:t>For details on OU6 template, visit https://kix.oraclecorp.com/KIX/index.php?labelId=7729 </a:t>
              </a:r>
            </a:p>
            <a:p>
              <a:pPr algn="l" defTabSz="228600">
                <a:spcBef>
                  <a:spcPct val="0"/>
                </a:spcBef>
                <a:buClr>
                  <a:srgbClr val="000000"/>
                </a:buClr>
                <a:defRPr/>
              </a:pPr>
              <a:endParaRPr lang="en-US" sz="1000">
                <a:solidFill>
                  <a:srgbClr val="FF0000"/>
                </a:solidFill>
              </a:endParaRPr>
            </a:p>
          </p:txBody>
        </p:sp>
        <p:grpSp>
          <p:nvGrpSpPr>
            <p:cNvPr id="7" name="Group 1056" hidden="1">
              <a:extLst>
                <a:ext uri="{FF2B5EF4-FFF2-40B4-BE49-F238E27FC236}">
                  <a16:creationId xmlns:a16="http://schemas.microsoft.com/office/drawing/2014/main" id="{F76C26DC-C717-9759-F639-891CA7E25751}"/>
                </a:ext>
              </a:extLst>
            </p:cNvPr>
            <p:cNvGrpSpPr>
              <a:grpSpLocks/>
            </p:cNvGrpSpPr>
            <p:nvPr/>
          </p:nvGrpSpPr>
          <p:grpSpPr bwMode="auto">
            <a:xfrm>
              <a:off x="390" y="246"/>
              <a:ext cx="4965" cy="3690"/>
              <a:chOff x="374" y="246"/>
              <a:chExt cx="4965" cy="3690"/>
            </a:xfrm>
          </p:grpSpPr>
          <p:sp>
            <p:nvSpPr>
              <p:cNvPr id="8" name="Rectangle 1057" hidden="1">
                <a:extLst>
                  <a:ext uri="{FF2B5EF4-FFF2-40B4-BE49-F238E27FC236}">
                    <a16:creationId xmlns:a16="http://schemas.microsoft.com/office/drawing/2014/main" id="{2277434C-44F0-F474-CA74-3B7ECA115E40}"/>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a:p>
            </p:txBody>
          </p:sp>
          <p:sp>
            <p:nvSpPr>
              <p:cNvPr id="9" name="Delete_Instruction_Box" hidden="1">
                <a:extLst>
                  <a:ext uri="{FF2B5EF4-FFF2-40B4-BE49-F238E27FC236}">
                    <a16:creationId xmlns:a16="http://schemas.microsoft.com/office/drawing/2014/main" id="{DB374548-C078-EFC6-2302-92F42276612E}"/>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a:solidFill>
                      <a:schemeClr val="folHlink"/>
                    </a:solidFill>
                  </a:rPr>
                  <a:t>[ Delete from Slide Master ]</a:t>
                </a:r>
              </a:p>
            </p:txBody>
          </p:sp>
        </p:grpSp>
      </p:grpSp>
      <p:sp>
        <p:nvSpPr>
          <p:cNvPr id="10" name="Slide_Copyright">
            <a:extLst>
              <a:ext uri="{FF2B5EF4-FFF2-40B4-BE49-F238E27FC236}">
                <a16:creationId xmlns:a16="http://schemas.microsoft.com/office/drawing/2014/main" id="{5F0D621E-DEA4-0D0B-954D-4F1B87537C07}"/>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a:t>Copyright © 2012,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Tree>
    <p:extLst>
      <p:ext uri="{BB962C8B-B14F-4D97-AF65-F5344CB8AC3E}">
        <p14:creationId xmlns:p14="http://schemas.microsoft.com/office/powerpoint/2010/main" val="275377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88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965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89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3736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5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_Gray_Number">
            <a:extLst>
              <a:ext uri="{FF2B5EF4-FFF2-40B4-BE49-F238E27FC236}">
                <a16:creationId xmlns:a16="http://schemas.microsoft.com/office/drawing/2014/main" id="{76E92BB7-638F-0A05-159A-DABDF8D6949F}"/>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a:solidFill>
                  <a:srgbClr val="CCCCCC"/>
                </a:solidFill>
                <a:latin typeface="Times New Roman" pitchFamily="18" charset="0"/>
              </a:rPr>
              <a:t>2</a:t>
            </a:r>
          </a:p>
        </p:txBody>
      </p:sp>
      <p:pic>
        <p:nvPicPr>
          <p:cNvPr id="3" name="Picture 1045">
            <a:extLst>
              <a:ext uri="{FF2B5EF4-FFF2-40B4-BE49-F238E27FC236}">
                <a16:creationId xmlns:a16="http://schemas.microsoft.com/office/drawing/2014/main" id="{B0159A34-8AB8-0AD1-E6A6-ECB125AA4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_Copyright">
            <a:extLst>
              <a:ext uri="{FF2B5EF4-FFF2-40B4-BE49-F238E27FC236}">
                <a16:creationId xmlns:a16="http://schemas.microsoft.com/office/drawing/2014/main" id="{546D950B-9296-EDD2-0F6F-F5C99C5377C7}"/>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a:t>Copyright © 2011,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baseline="0"/>
            </a:lvl1pPr>
          </a:lstStyle>
          <a:p>
            <a:r>
              <a:rPr lang="en-US"/>
              <a:t>Click to edit Master title style</a:t>
            </a:r>
          </a:p>
        </p:txBody>
      </p:sp>
    </p:spTree>
    <p:extLst>
      <p:ext uri="{BB962C8B-B14F-4D97-AF65-F5344CB8AC3E}">
        <p14:creationId xmlns:p14="http://schemas.microsoft.com/office/powerpoint/2010/main" val="399511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467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17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a:extLst>
              <a:ext uri="{FF2B5EF4-FFF2-40B4-BE49-F238E27FC236}">
                <a16:creationId xmlns:a16="http://schemas.microsoft.com/office/drawing/2014/main" id="{9B82C806-5DAD-76E4-FE95-C13315B4E8F6}"/>
              </a:ext>
            </a:extLst>
          </p:cNvPr>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pic>
        <p:nvPicPr>
          <p:cNvPr id="1027" name="Picture 13">
            <a:extLst>
              <a:ext uri="{FF2B5EF4-FFF2-40B4-BE49-F238E27FC236}">
                <a16:creationId xmlns:a16="http://schemas.microsoft.com/office/drawing/2014/main" id="{8CB77B3D-4DB5-2E62-5186-E11BA23078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a:extLst>
              <a:ext uri="{FF2B5EF4-FFF2-40B4-BE49-F238E27FC236}">
                <a16:creationId xmlns:a16="http://schemas.microsoft.com/office/drawing/2014/main" id="{481234B7-8C1E-F347-60EA-3816B3E73EBD}"/>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a:t>Copyright © 2012, Oracle and/or its affiliates. All rights reserved.</a:t>
            </a:r>
          </a:p>
        </p:txBody>
      </p:sp>
      <p:grpSp>
        <p:nvGrpSpPr>
          <p:cNvPr id="1029" name="Group 29" hidden="1">
            <a:extLst>
              <a:ext uri="{FF2B5EF4-FFF2-40B4-BE49-F238E27FC236}">
                <a16:creationId xmlns:a16="http://schemas.microsoft.com/office/drawing/2014/main" id="{6D91E833-7965-909F-9F2A-07EABDA9C17E}"/>
              </a:ext>
            </a:extLst>
          </p:cNvPr>
          <p:cNvGrpSpPr>
            <a:grpSpLocks/>
          </p:cNvGrpSpPr>
          <p:nvPr/>
        </p:nvGrpSpPr>
        <p:grpSpPr bwMode="auto">
          <a:xfrm>
            <a:off x="495300" y="390525"/>
            <a:ext cx="8153400" cy="5857875"/>
            <a:chOff x="296" y="246"/>
            <a:chExt cx="5136" cy="3690"/>
          </a:xfrm>
        </p:grpSpPr>
        <p:grpSp>
          <p:nvGrpSpPr>
            <p:cNvPr id="1032" name="Group 24" hidden="1">
              <a:extLst>
                <a:ext uri="{FF2B5EF4-FFF2-40B4-BE49-F238E27FC236}">
                  <a16:creationId xmlns:a16="http://schemas.microsoft.com/office/drawing/2014/main" id="{408FA89F-8109-09E5-176C-CCF21FA7BEF1}"/>
                </a:ext>
              </a:extLst>
            </p:cNvPr>
            <p:cNvGrpSpPr>
              <a:grpSpLocks/>
            </p:cNvGrpSpPr>
            <p:nvPr/>
          </p:nvGrpSpPr>
          <p:grpSpPr bwMode="auto">
            <a:xfrm>
              <a:off x="374" y="246"/>
              <a:ext cx="4965" cy="3690"/>
              <a:chOff x="374" y="246"/>
              <a:chExt cx="4965" cy="3690"/>
            </a:xfrm>
          </p:grpSpPr>
          <p:sp>
            <p:nvSpPr>
              <p:cNvPr id="275470" name="Rectangle 14" hidden="1">
                <a:extLst>
                  <a:ext uri="{FF2B5EF4-FFF2-40B4-BE49-F238E27FC236}">
                    <a16:creationId xmlns:a16="http://schemas.microsoft.com/office/drawing/2014/main" id="{E20FE1B3-4BA2-E310-BEDE-F6ED77476641}"/>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a:p>
            </p:txBody>
          </p:sp>
          <p:sp>
            <p:nvSpPr>
              <p:cNvPr id="275465" name="Delete_Instruction_Box" hidden="1">
                <a:extLst>
                  <a:ext uri="{FF2B5EF4-FFF2-40B4-BE49-F238E27FC236}">
                    <a16:creationId xmlns:a16="http://schemas.microsoft.com/office/drawing/2014/main" id="{A246F381-3606-DEB8-FA84-32C1E9061254}"/>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a:solidFill>
                      <a:schemeClr val="folHlink"/>
                    </a:solidFill>
                  </a:rPr>
                  <a:t>[ Delete from Slide Master ]</a:t>
                </a:r>
              </a:p>
            </p:txBody>
          </p:sp>
        </p:grpSp>
        <p:sp>
          <p:nvSpPr>
            <p:cNvPr id="275484" name="Line 28" hidden="1">
              <a:extLst>
                <a:ext uri="{FF2B5EF4-FFF2-40B4-BE49-F238E27FC236}">
                  <a16:creationId xmlns:a16="http://schemas.microsoft.com/office/drawing/2014/main" id="{5B0C8A5F-D11A-30DF-4F9C-6D43106A9EB8}"/>
                </a:ext>
              </a:extLst>
            </p:cNvPr>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defRPr/>
              </a:pPr>
              <a:endParaRPr lang="en-US"/>
            </a:p>
          </p:txBody>
        </p:sp>
      </p:grpSp>
      <p:sp>
        <p:nvSpPr>
          <p:cNvPr id="1030" name="Slide_PlaceholderTitle">
            <a:extLst>
              <a:ext uri="{FF2B5EF4-FFF2-40B4-BE49-F238E27FC236}">
                <a16:creationId xmlns:a16="http://schemas.microsoft.com/office/drawing/2014/main" id="{8EC8327B-5E92-65F0-4DA1-1AAD24B5D319}"/>
              </a:ext>
            </a:extLst>
          </p:cNvPr>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ru-RU"/>
              <a:t>Click to edit Master title style</a:t>
            </a:r>
          </a:p>
        </p:txBody>
      </p:sp>
      <p:sp>
        <p:nvSpPr>
          <p:cNvPr id="275486" name="Slide_Page_Number">
            <a:extLst>
              <a:ext uri="{FF2B5EF4-FFF2-40B4-BE49-F238E27FC236}">
                <a16:creationId xmlns:a16="http://schemas.microsoft.com/office/drawing/2014/main" id="{C0AD35CD-F07D-A752-1EC5-6DBC4D2FEED0}"/>
              </a:ext>
            </a:extLst>
          </p:cNvP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just" eaLnBrk="1" hangingPunct="1">
              <a:spcBef>
                <a:spcPct val="0"/>
              </a:spcBef>
              <a:buClrTx/>
              <a:buFontTx/>
              <a:buNone/>
            </a:pPr>
            <a:r>
              <a:rPr lang="en-US" altLang="ru-RU" sz="1200"/>
              <a:t>2 - </a:t>
            </a:r>
            <a:fld id="{0125874D-C706-4B83-AF22-28A05530F3C5}" type="slidenum">
              <a:rPr lang="en-US" altLang="ru-RU" sz="1200"/>
              <a:pPr algn="just" eaLnBrk="1" hangingPunct="1">
                <a:spcBef>
                  <a:spcPct val="0"/>
                </a:spcBef>
                <a:buClrTx/>
                <a:buFontTx/>
                <a:buNone/>
              </a:pPr>
              <a:t>‹#›</a:t>
            </a:fld>
            <a:endParaRPr lang="en-US" altLang="ru-RU" sz="1200"/>
          </a:p>
        </p:txBody>
      </p:sp>
    </p:spTree>
  </p:cSld>
  <p:clrMap bg1="lt1" tx1="dk1" bg2="lt2" tx2="dk2" accent1="accent1" accent2="accent2" accent3="accent3" accent4="accent4" accent5="accent5" accent6="accent6" hlink="hlink" folHlink="folHlink"/>
  <p:sldLayoutIdLst>
    <p:sldLayoutId id="2147484152" r:id="rId1"/>
    <p:sldLayoutId id="2147484145" r:id="rId2"/>
    <p:sldLayoutId id="2147484146" r:id="rId3"/>
    <p:sldLayoutId id="2147484147" r:id="rId4"/>
    <p:sldLayoutId id="2147484148" r:id="rId5"/>
    <p:sldLayoutId id="2147484149" r:id="rId6"/>
    <p:sldLayoutId id="2147484153" r:id="rId7"/>
    <p:sldLayoutId id="2147484150" r:id="rId8"/>
    <p:sldLayoutId id="2147484151" r:id="rId9"/>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B4879F-1555-1140-ABC4-D32EF0C5A9A1}"/>
              </a:ext>
            </a:extLst>
          </p:cNvPr>
          <p:cNvSpPr>
            <a:spLocks noGrp="1" noChangeArrowheads="1"/>
          </p:cNvSpPr>
          <p:nvPr>
            <p:ph type="ctrTitle"/>
          </p:nvPr>
        </p:nvSpPr>
        <p:spPr/>
        <p:txBody>
          <a:bodyPr/>
          <a:lstStyle/>
          <a:p>
            <a:pPr eaLnBrk="1" hangingPunct="1"/>
            <a:r>
              <a:rPr lang="en-US" altLang="ru-RU"/>
              <a:t>Java Syntax and Class Review</a:t>
            </a:r>
          </a:p>
        </p:txBody>
      </p:sp>
      <p:sp>
        <p:nvSpPr>
          <p:cNvPr id="4099" name="Subtitle 3" hidden="1">
            <a:extLst>
              <a:ext uri="{FF2B5EF4-FFF2-40B4-BE49-F238E27FC236}">
                <a16:creationId xmlns:a16="http://schemas.microsoft.com/office/drawing/2014/main" id="{7AADBB7C-4543-AD22-C098-52447187F601}"/>
              </a:ext>
            </a:extLst>
          </p:cNvPr>
          <p:cNvSpPr>
            <a:spLocks noGrp="1"/>
          </p:cNvSpPr>
          <p:nvPr>
            <p:ph type="subTitle" idx="1"/>
          </p:nvPr>
        </p:nvSpPr>
        <p:spPr>
          <a:xfrm>
            <a:off x="927100" y="4419600"/>
            <a:ext cx="7302500" cy="363538"/>
          </a:xfrm>
        </p:spPr>
        <p:txBody>
          <a:bodyPr/>
          <a:lstStyle/>
          <a:p>
            <a:pPr eaLnBrk="1" hangingPunct="1"/>
            <a:endParaRPr lang="ru-RU" altLang="ru-RU"/>
          </a:p>
        </p:txBody>
      </p:sp>
      <p:sp>
        <p:nvSpPr>
          <p:cNvPr id="4100" name="Line 6">
            <a:extLst>
              <a:ext uri="{FF2B5EF4-FFF2-40B4-BE49-F238E27FC236}">
                <a16:creationId xmlns:a16="http://schemas.microsoft.com/office/drawing/2014/main" id="{1E594B13-AED6-AB80-25A3-12CF684080A8}"/>
              </a:ext>
            </a:extLst>
          </p:cNvPr>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BA93831-361F-B3E8-3292-6112E82743CE}"/>
              </a:ext>
            </a:extLst>
          </p:cNvPr>
          <p:cNvSpPr>
            <a:spLocks noChangeArrowheads="1"/>
          </p:cNvSpPr>
          <p:nvPr/>
        </p:nvSpPr>
        <p:spPr bwMode="auto">
          <a:xfrm>
            <a:off x="609600" y="2471738"/>
            <a:ext cx="7924800" cy="339566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3315" name="Title 1">
            <a:extLst>
              <a:ext uri="{FF2B5EF4-FFF2-40B4-BE49-F238E27FC236}">
                <a16:creationId xmlns:a16="http://schemas.microsoft.com/office/drawing/2014/main" id="{13E00265-A0BB-73A7-AC3B-E1D0E6108DFA}"/>
              </a:ext>
            </a:extLst>
          </p:cNvPr>
          <p:cNvSpPr>
            <a:spLocks noGrp="1"/>
          </p:cNvSpPr>
          <p:nvPr>
            <p:ph type="title"/>
          </p:nvPr>
        </p:nvSpPr>
        <p:spPr/>
        <p:txBody>
          <a:bodyPr/>
          <a:lstStyle/>
          <a:p>
            <a:pPr eaLnBrk="1" hangingPunct="1"/>
            <a:r>
              <a:rPr lang="en-US" altLang="ru-RU"/>
              <a:t>Java SE 7 Binary Literals</a:t>
            </a:r>
          </a:p>
        </p:txBody>
      </p:sp>
      <p:sp>
        <p:nvSpPr>
          <p:cNvPr id="12292" name="Content Placeholder 2">
            <a:extLst>
              <a:ext uri="{FF2B5EF4-FFF2-40B4-BE49-F238E27FC236}">
                <a16:creationId xmlns:a16="http://schemas.microsoft.com/office/drawing/2014/main" id="{323D4DAF-B08E-BF2F-04C5-12E3B1A861D9}"/>
              </a:ext>
            </a:extLst>
          </p:cNvPr>
          <p:cNvSpPr>
            <a:spLocks noGrp="1"/>
          </p:cNvSpPr>
          <p:nvPr>
            <p:ph idx="1"/>
          </p:nvPr>
        </p:nvSpPr>
        <p:spPr>
          <a:xfrm>
            <a:off x="609600" y="1447800"/>
            <a:ext cx="7918450" cy="4772025"/>
          </a:xfrm>
        </p:spPr>
        <p:txBody>
          <a:bodyPr/>
          <a:lstStyle/>
          <a:p>
            <a:pPr eaLnBrk="1" hangingPunct="1">
              <a:buFont typeface="Arial" charset="0"/>
              <a:buNone/>
              <a:defRPr/>
            </a:pPr>
            <a:r>
              <a:rPr lang="en-US">
                <a:latin typeface="Arial" charset="0"/>
              </a:rPr>
              <a:t>In Java SE 7 (and later versions), binary literals can also be expressed using the binary system by adding the prefixes </a:t>
            </a:r>
            <a:r>
              <a:rPr lang="en-US">
                <a:latin typeface="Courier New" pitchFamily="49" charset="0"/>
                <a:cs typeface="Courier New" pitchFamily="49" charset="0"/>
              </a:rPr>
              <a:t>0b</a:t>
            </a:r>
            <a:r>
              <a:rPr lang="en-US">
                <a:latin typeface="Arial" charset="0"/>
              </a:rPr>
              <a:t> or </a:t>
            </a:r>
            <a:r>
              <a:rPr lang="en-US">
                <a:latin typeface="Courier New" pitchFamily="49" charset="0"/>
                <a:cs typeface="Courier New" pitchFamily="49" charset="0"/>
              </a:rPr>
              <a:t>0B</a:t>
            </a:r>
            <a:r>
              <a:rPr lang="en-US">
                <a:latin typeface="Arial" charset="0"/>
              </a:rPr>
              <a:t> to the number:</a:t>
            </a:r>
          </a:p>
          <a:p>
            <a:pPr marL="55563" eaLnBrk="1" hangingPunct="1">
              <a:buFont typeface="Arial" charset="0"/>
              <a:buNone/>
              <a:defRPr/>
            </a:pPr>
            <a:r>
              <a:rPr lang="en-US" sz="1800">
                <a:latin typeface="Courier New" pitchFamily="49" charset="0"/>
                <a:cs typeface="Courier New" pitchFamily="49" charset="0"/>
              </a:rPr>
              <a:t>// An 8-bit 'byte' value:</a:t>
            </a:r>
          </a:p>
          <a:p>
            <a:pPr marL="55563" eaLnBrk="1" hangingPunct="1">
              <a:buFont typeface="Arial" charset="0"/>
              <a:buNone/>
              <a:defRPr/>
            </a:pPr>
            <a:r>
              <a:rPr lang="en-US" sz="1800">
                <a:latin typeface="Courier New" pitchFamily="49" charset="0"/>
                <a:cs typeface="Courier New" pitchFamily="49" charset="0"/>
              </a:rPr>
              <a:t>byte aByte = 0b0010_0001;</a:t>
            </a:r>
          </a:p>
          <a:p>
            <a:pPr marL="55563" eaLnBrk="1" hangingPunct="1">
              <a:buFont typeface="Arial" charset="0"/>
              <a:buNone/>
              <a:defRPr/>
            </a:pPr>
            <a:endParaRPr lang="en-US" sz="1800">
              <a:latin typeface="Courier New" pitchFamily="49" charset="0"/>
              <a:cs typeface="Courier New" pitchFamily="49" charset="0"/>
            </a:endParaRPr>
          </a:p>
          <a:p>
            <a:pPr marL="55563" eaLnBrk="1" hangingPunct="1">
              <a:buFont typeface="Arial" charset="0"/>
              <a:buNone/>
              <a:defRPr/>
            </a:pPr>
            <a:r>
              <a:rPr lang="en-US" sz="1800">
                <a:latin typeface="Courier New" pitchFamily="49" charset="0"/>
                <a:cs typeface="Courier New" pitchFamily="49" charset="0"/>
              </a:rPr>
              <a:t>// A 16-bit 'short' value:</a:t>
            </a:r>
          </a:p>
          <a:p>
            <a:pPr marL="55563" eaLnBrk="1" hangingPunct="1">
              <a:buFont typeface="Arial" charset="0"/>
              <a:buNone/>
              <a:defRPr/>
            </a:pPr>
            <a:r>
              <a:rPr lang="en-US" sz="1800">
                <a:latin typeface="Courier New" pitchFamily="49" charset="0"/>
                <a:cs typeface="Courier New" pitchFamily="49" charset="0"/>
              </a:rPr>
              <a:t>short aShort = (short)0b1010_0001_0100_0101;</a:t>
            </a:r>
          </a:p>
          <a:p>
            <a:pPr marL="55563" eaLnBrk="1" hangingPunct="1">
              <a:buFont typeface="Arial" charset="0"/>
              <a:buNone/>
              <a:defRPr/>
            </a:pPr>
            <a:endParaRPr lang="en-US" sz="1800">
              <a:latin typeface="Courier New" pitchFamily="49" charset="0"/>
              <a:cs typeface="Courier New" pitchFamily="49" charset="0"/>
            </a:endParaRPr>
          </a:p>
          <a:p>
            <a:pPr marL="55563" eaLnBrk="1" hangingPunct="1">
              <a:buFont typeface="Arial" charset="0"/>
              <a:buNone/>
              <a:defRPr/>
            </a:pPr>
            <a:r>
              <a:rPr lang="en-US" sz="1800">
                <a:latin typeface="Courier New" pitchFamily="49" charset="0"/>
                <a:cs typeface="Courier New" pitchFamily="49" charset="0"/>
              </a:rPr>
              <a:t>// Some 32-bit 'int' values:</a:t>
            </a:r>
          </a:p>
          <a:p>
            <a:pPr marL="55563" eaLnBrk="1" hangingPunct="1">
              <a:buFont typeface="Arial" charset="0"/>
              <a:buNone/>
              <a:defRPr/>
            </a:pPr>
            <a:r>
              <a:rPr lang="en-US" sz="1800">
                <a:latin typeface="Courier New" pitchFamily="49" charset="0"/>
                <a:cs typeface="Courier New" pitchFamily="49" charset="0"/>
              </a:rPr>
              <a:t>int anInt1 = 0b1010_0001_0100_0101_1010_0001_0100_0101;</a:t>
            </a:r>
          </a:p>
          <a:p>
            <a:pPr marL="55563" eaLnBrk="1" hangingPunct="1">
              <a:buFont typeface="Arial" charset="0"/>
              <a:buNone/>
              <a:defRPr/>
            </a:pPr>
            <a:r>
              <a:rPr lang="en-US" sz="1800">
                <a:latin typeface="Courier New" pitchFamily="49" charset="0"/>
                <a:cs typeface="Courier New" pitchFamily="49" charset="0"/>
              </a:rPr>
              <a:t>int anInt2 = 0b101;</a:t>
            </a:r>
          </a:p>
          <a:p>
            <a:pPr marL="55563" eaLnBrk="1" hangingPunct="1">
              <a:buFont typeface="Arial" charset="0"/>
              <a:buNone/>
              <a:defRPr/>
            </a:pPr>
            <a:r>
              <a:rPr lang="en-US" sz="1800">
                <a:latin typeface="Courier New" pitchFamily="49" charset="0"/>
                <a:cs typeface="Courier New" pitchFamily="49" charset="0"/>
              </a:rPr>
              <a:t>int anInt3 = 0B101; // The B can be upper or lower case.</a:t>
            </a:r>
          </a:p>
          <a:p>
            <a:pPr lvl="1" eaLnBrk="1" hangingPunct="1">
              <a:buFont typeface="Arial" charset="0"/>
              <a:buChar char="•"/>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D8AE18E-37A2-DFAB-6341-6C198EC3710B}"/>
              </a:ext>
            </a:extLst>
          </p:cNvPr>
          <p:cNvSpPr>
            <a:spLocks noGrp="1"/>
          </p:cNvSpPr>
          <p:nvPr>
            <p:ph type="title"/>
          </p:nvPr>
        </p:nvSpPr>
        <p:spPr/>
        <p:txBody>
          <a:bodyPr/>
          <a:lstStyle/>
          <a:p>
            <a:pPr eaLnBrk="1" hangingPunct="1"/>
            <a:r>
              <a:rPr lang="en-US" altLang="ru-RU"/>
              <a:t>Operators</a:t>
            </a:r>
          </a:p>
        </p:txBody>
      </p:sp>
      <p:sp>
        <p:nvSpPr>
          <p:cNvPr id="14339" name="Content Placeholder 5">
            <a:extLst>
              <a:ext uri="{FF2B5EF4-FFF2-40B4-BE49-F238E27FC236}">
                <a16:creationId xmlns:a16="http://schemas.microsoft.com/office/drawing/2014/main" id="{AA4BCF72-5226-9A90-35E4-FCB42679D7E1}"/>
              </a:ext>
            </a:extLst>
          </p:cNvPr>
          <p:cNvSpPr>
            <a:spLocks noGrp="1"/>
          </p:cNvSpPr>
          <p:nvPr>
            <p:ph idx="1"/>
          </p:nvPr>
        </p:nvSpPr>
        <p:spPr>
          <a:xfrm>
            <a:off x="609600" y="1447800"/>
            <a:ext cx="7918450" cy="4832350"/>
          </a:xfrm>
        </p:spPr>
        <p:txBody>
          <a:bodyPr/>
          <a:lstStyle/>
          <a:p>
            <a:pPr lvl="1" eaLnBrk="1" hangingPunct="1"/>
            <a:r>
              <a:rPr lang="en-US" altLang="ru-RU"/>
              <a:t>Simple assignment operator</a:t>
            </a:r>
          </a:p>
          <a:p>
            <a:pPr lvl="2" eaLnBrk="1" hangingPunct="1">
              <a:buFont typeface="Arial" panose="020B0604020202020204" pitchFamily="34" charset="0"/>
              <a:buNone/>
            </a:pPr>
            <a:r>
              <a:rPr lang="en-US" altLang="ru-RU" sz="1800"/>
              <a:t>= 	Simple assignment operator</a:t>
            </a:r>
          </a:p>
          <a:p>
            <a:pPr lvl="1" eaLnBrk="1" hangingPunct="1"/>
            <a:r>
              <a:rPr lang="en-US" altLang="ru-RU"/>
              <a:t>Arithmetic operators</a:t>
            </a:r>
          </a:p>
          <a:p>
            <a:pPr lvl="2" eaLnBrk="1" hangingPunct="1">
              <a:buFont typeface="Arial" panose="020B0604020202020204" pitchFamily="34" charset="0"/>
              <a:buNone/>
            </a:pPr>
            <a:r>
              <a:rPr lang="en-US" altLang="ru-RU" sz="1800"/>
              <a:t>+ 	Additive operator (also used for String concatenation) </a:t>
            </a:r>
          </a:p>
          <a:p>
            <a:pPr lvl="2" eaLnBrk="1" hangingPunct="1">
              <a:buFont typeface="Arial" panose="020B0604020202020204" pitchFamily="34" charset="0"/>
              <a:buNone/>
            </a:pPr>
            <a:r>
              <a:rPr lang="en-US" altLang="ru-RU" sz="1800"/>
              <a:t>– 	Subtraction operator </a:t>
            </a:r>
          </a:p>
          <a:p>
            <a:pPr lvl="2" eaLnBrk="1" hangingPunct="1">
              <a:buFont typeface="Arial" panose="020B0604020202020204" pitchFamily="34" charset="0"/>
              <a:buNone/>
            </a:pPr>
            <a:r>
              <a:rPr lang="en-US" altLang="ru-RU" sz="1800"/>
              <a:t>* 	Multiplication operator</a:t>
            </a:r>
          </a:p>
          <a:p>
            <a:pPr lvl="2" eaLnBrk="1" hangingPunct="1">
              <a:buFont typeface="Arial" panose="020B0604020202020204" pitchFamily="34" charset="0"/>
              <a:buNone/>
            </a:pPr>
            <a:r>
              <a:rPr lang="en-US" altLang="ru-RU" sz="1800"/>
              <a:t> / 	Division operator </a:t>
            </a:r>
          </a:p>
          <a:p>
            <a:pPr lvl="2" eaLnBrk="1" hangingPunct="1">
              <a:buFont typeface="Arial" panose="020B0604020202020204" pitchFamily="34" charset="0"/>
              <a:buNone/>
            </a:pPr>
            <a:r>
              <a:rPr lang="en-US" altLang="ru-RU" sz="1800"/>
              <a:t>% 	Remainder operator </a:t>
            </a:r>
          </a:p>
          <a:p>
            <a:pPr lvl="1" eaLnBrk="1" hangingPunct="1"/>
            <a:r>
              <a:rPr lang="en-US" altLang="ru-RU"/>
              <a:t>Unary operators</a:t>
            </a:r>
          </a:p>
          <a:p>
            <a:pPr lvl="2" eaLnBrk="1" hangingPunct="1">
              <a:buFont typeface="Arial" panose="020B0604020202020204" pitchFamily="34" charset="0"/>
              <a:buNone/>
            </a:pPr>
            <a:r>
              <a:rPr lang="en-US" altLang="ru-RU" sz="1800"/>
              <a:t>+ 	Unary plus operator; indicates positive</a:t>
            </a:r>
          </a:p>
          <a:p>
            <a:pPr lvl="2" eaLnBrk="1" hangingPunct="1">
              <a:buFont typeface="Arial" panose="020B0604020202020204" pitchFamily="34" charset="0"/>
              <a:buNone/>
            </a:pPr>
            <a:r>
              <a:rPr lang="en-US" altLang="ru-RU" sz="1800"/>
              <a:t>– 	Unary minus operator; negates an expression </a:t>
            </a:r>
          </a:p>
          <a:p>
            <a:pPr lvl="2" eaLnBrk="1" hangingPunct="1">
              <a:buFont typeface="Arial" panose="020B0604020202020204" pitchFamily="34" charset="0"/>
              <a:buNone/>
            </a:pPr>
            <a:r>
              <a:rPr lang="en-US" altLang="ru-RU" sz="1800"/>
              <a:t>++ 	Increment operator; increments a value by 1 </a:t>
            </a:r>
          </a:p>
          <a:p>
            <a:pPr lvl="2" eaLnBrk="1" hangingPunct="1">
              <a:buFont typeface="Arial" panose="020B0604020202020204" pitchFamily="34" charset="0"/>
              <a:buNone/>
            </a:pPr>
            <a:r>
              <a:rPr lang="en-US" altLang="ru-RU" sz="1800"/>
              <a:t>-- 	Decrement operator; decrements a value by 1 </a:t>
            </a:r>
          </a:p>
          <a:p>
            <a:pPr lvl="2" eaLnBrk="1" hangingPunct="1">
              <a:buFont typeface="Arial" panose="020B0604020202020204" pitchFamily="34" charset="0"/>
              <a:buNone/>
            </a:pPr>
            <a:r>
              <a:rPr lang="en-US" altLang="ru-RU" sz="1800"/>
              <a:t>! 	Logical complement operator; inverts the value of a boolean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8FEA6582-A1A0-A7FD-11EB-30F55FF0AB25}"/>
              </a:ext>
            </a:extLst>
          </p:cNvPr>
          <p:cNvSpPr>
            <a:spLocks noChangeArrowheads="1"/>
          </p:cNvSpPr>
          <p:nvPr/>
        </p:nvSpPr>
        <p:spPr bwMode="auto">
          <a:xfrm>
            <a:off x="533400" y="1066800"/>
            <a:ext cx="8305800" cy="5257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5363" name="Title 1">
            <a:extLst>
              <a:ext uri="{FF2B5EF4-FFF2-40B4-BE49-F238E27FC236}">
                <a16:creationId xmlns:a16="http://schemas.microsoft.com/office/drawing/2014/main" id="{0AE7CF9F-78DE-4F94-5989-3281EA6A5CFC}"/>
              </a:ext>
            </a:extLst>
          </p:cNvPr>
          <p:cNvSpPr>
            <a:spLocks noGrp="1"/>
          </p:cNvSpPr>
          <p:nvPr>
            <p:ph type="title"/>
          </p:nvPr>
        </p:nvSpPr>
        <p:spPr/>
        <p:txBody>
          <a:bodyPr/>
          <a:lstStyle/>
          <a:p>
            <a:pPr eaLnBrk="1" hangingPunct="1"/>
            <a:r>
              <a:rPr lang="en-US" altLang="ru-RU"/>
              <a:t>Strings</a:t>
            </a:r>
          </a:p>
        </p:txBody>
      </p:sp>
      <p:sp>
        <p:nvSpPr>
          <p:cNvPr id="15364" name="Rectangle 26">
            <a:extLst>
              <a:ext uri="{FF2B5EF4-FFF2-40B4-BE49-F238E27FC236}">
                <a16:creationId xmlns:a16="http://schemas.microsoft.com/office/drawing/2014/main" id="{D9CC2F25-044E-C022-8921-20D2B6A67110}"/>
              </a:ext>
            </a:extLst>
          </p:cNvPr>
          <p:cNvSpPr>
            <a:spLocks noGrp="1" noChangeArrowheads="1"/>
          </p:cNvSpPr>
          <p:nvPr>
            <p:ph idx="1"/>
          </p:nvPr>
        </p:nvSpPr>
        <p:spPr>
          <a:xfrm>
            <a:off x="609600" y="1220788"/>
            <a:ext cx="8229600" cy="1751012"/>
          </a:xfrm>
        </p:spPr>
        <p:txBody>
          <a:bodyPr/>
          <a:lstStyle/>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Strings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static void main(String args[]){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char letter = 'a';</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String string1 = "Hello";</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String string2 = "World";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String string3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String dontDoThis = new String ("Bad Practice");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string3 = string1 + string2; // Concatenate strings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System.out.println("Output: " + string3 + " " + letter);</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15365" name="Rectangular Callout 4">
            <a:extLst>
              <a:ext uri="{FF2B5EF4-FFF2-40B4-BE49-F238E27FC236}">
                <a16:creationId xmlns:a16="http://schemas.microsoft.com/office/drawing/2014/main" id="{79044BCB-2299-3EC0-4C2F-0EBFE9EB24F8}"/>
              </a:ext>
            </a:extLst>
          </p:cNvPr>
          <p:cNvSpPr>
            <a:spLocks noChangeArrowheads="1"/>
          </p:cNvSpPr>
          <p:nvPr/>
        </p:nvSpPr>
        <p:spPr bwMode="auto">
          <a:xfrm>
            <a:off x="5867400" y="2862263"/>
            <a:ext cx="2057400" cy="523875"/>
          </a:xfrm>
          <a:prstGeom prst="wedgeRectCallout">
            <a:avLst>
              <a:gd name="adj1" fmla="val -31782"/>
              <a:gd name="adj2" fmla="val 124426"/>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ru-RU" sz="1400"/>
              <a:t>String literals are also String objects.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22A6423-09BC-4653-6039-1EEC8207A221}"/>
              </a:ext>
            </a:extLst>
          </p:cNvPr>
          <p:cNvSpPr>
            <a:spLocks noChangeArrowheads="1"/>
          </p:cNvSpPr>
          <p:nvPr/>
        </p:nvSpPr>
        <p:spPr bwMode="auto">
          <a:xfrm>
            <a:off x="539750" y="1295400"/>
            <a:ext cx="7918450" cy="4876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6387" name="Title 1">
            <a:extLst>
              <a:ext uri="{FF2B5EF4-FFF2-40B4-BE49-F238E27FC236}">
                <a16:creationId xmlns:a16="http://schemas.microsoft.com/office/drawing/2014/main" id="{907638D6-29DB-AB54-E469-C8FF84C440B8}"/>
              </a:ext>
            </a:extLst>
          </p:cNvPr>
          <p:cNvSpPr>
            <a:spLocks noGrp="1"/>
          </p:cNvSpPr>
          <p:nvPr>
            <p:ph type="title"/>
          </p:nvPr>
        </p:nvSpPr>
        <p:spPr/>
        <p:txBody>
          <a:bodyPr/>
          <a:lstStyle/>
          <a:p>
            <a:pPr eaLnBrk="1" hangingPunct="1"/>
            <a:r>
              <a:rPr lang="en-US" altLang="ru-RU"/>
              <a:t>String Operations</a:t>
            </a:r>
          </a:p>
        </p:txBody>
      </p:sp>
      <p:sp>
        <p:nvSpPr>
          <p:cNvPr id="16388" name="Rectangle 26">
            <a:extLst>
              <a:ext uri="{FF2B5EF4-FFF2-40B4-BE49-F238E27FC236}">
                <a16:creationId xmlns:a16="http://schemas.microsoft.com/office/drawing/2014/main" id="{4B9A6006-8565-2697-BA74-3DF6E6CC26E8}"/>
              </a:ext>
            </a:extLst>
          </p:cNvPr>
          <p:cNvSpPr>
            <a:spLocks noGrp="1" noChangeArrowheads="1"/>
          </p:cNvSpPr>
          <p:nvPr>
            <p:ph idx="1"/>
          </p:nvPr>
        </p:nvSpPr>
        <p:spPr/>
        <p:txBody>
          <a:bodyPr/>
          <a:lstStyle/>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class StringOperations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static void main(String arg[]){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 string2 = "World";</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 string3 =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string3 = "Hello".concat(string2);</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System.out.println("string3: " + string3);</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 Get length</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System.out.println("Length: " + string1.length());</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 Get SubString</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System.out.println("Sub: " + string3.substring(0, 5));</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 Uppercase</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System.out.println("Upper: " + string3.toUpperCase());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a:t>
            </a:r>
          </a:p>
        </p:txBody>
      </p:sp>
      <p:sp>
        <p:nvSpPr>
          <p:cNvPr id="16389" name="Rectangular Callout 4">
            <a:extLst>
              <a:ext uri="{FF2B5EF4-FFF2-40B4-BE49-F238E27FC236}">
                <a16:creationId xmlns:a16="http://schemas.microsoft.com/office/drawing/2014/main" id="{674A07E1-C0A5-3ED4-4851-FF621324A62E}"/>
              </a:ext>
            </a:extLst>
          </p:cNvPr>
          <p:cNvSpPr>
            <a:spLocks noChangeArrowheads="1"/>
          </p:cNvSpPr>
          <p:nvPr/>
        </p:nvSpPr>
        <p:spPr bwMode="auto">
          <a:xfrm>
            <a:off x="5715000" y="1503363"/>
            <a:ext cx="1905000" cy="955675"/>
          </a:xfrm>
          <a:prstGeom prst="wedgeRectCallout">
            <a:avLst>
              <a:gd name="adj1" fmla="val -158241"/>
              <a:gd name="adj2" fmla="val 70537"/>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ru-RU" sz="1400"/>
              <a:t>String literals are automatically created as String objects if necessary.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EE06706-4F26-4635-4C52-402B10A84871}"/>
              </a:ext>
            </a:extLst>
          </p:cNvPr>
          <p:cNvSpPr>
            <a:spLocks noChangeArrowheads="1"/>
          </p:cNvSpPr>
          <p:nvPr/>
        </p:nvSpPr>
        <p:spPr bwMode="auto">
          <a:xfrm>
            <a:off x="533400" y="1371600"/>
            <a:ext cx="7918450" cy="4724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7411" name="Title 1">
            <a:extLst>
              <a:ext uri="{FF2B5EF4-FFF2-40B4-BE49-F238E27FC236}">
                <a16:creationId xmlns:a16="http://schemas.microsoft.com/office/drawing/2014/main" id="{E1B2A239-E36F-DD5C-C991-A166D44AE372}"/>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if</a:t>
            </a:r>
            <a:r>
              <a:rPr lang="en-US" altLang="ru-RU"/>
              <a:t> </a:t>
            </a:r>
            <a:r>
              <a:rPr lang="en-US" altLang="ru-RU">
                <a:latin typeface="Courier New" panose="02070309020205020404" pitchFamily="49" charset="0"/>
                <a:cs typeface="Courier New" panose="02070309020205020404" pitchFamily="49" charset="0"/>
              </a:rPr>
              <a:t>else</a:t>
            </a:r>
            <a:r>
              <a:rPr lang="en-US" altLang="ru-RU"/>
              <a:t> </a:t>
            </a:r>
          </a:p>
        </p:txBody>
      </p:sp>
      <p:sp>
        <p:nvSpPr>
          <p:cNvPr id="17412" name="Rectangle 26">
            <a:extLst>
              <a:ext uri="{FF2B5EF4-FFF2-40B4-BE49-F238E27FC236}">
                <a16:creationId xmlns:a16="http://schemas.microsoft.com/office/drawing/2014/main" id="{139EBE8A-97B1-4A89-D577-ED5FF1978EE9}"/>
              </a:ext>
            </a:extLst>
          </p:cNvPr>
          <p:cNvSpPr>
            <a:spLocks noGrp="1" noChangeArrowheads="1"/>
          </p:cNvSpPr>
          <p:nvPr>
            <p:ph idx="1"/>
          </p:nvPr>
        </p:nvSpPr>
        <p:spPr/>
        <p:txBody>
          <a:bodyPr/>
          <a:lstStyle/>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class IfElse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static void main(String args[]){</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long a = 1;</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long b = 2;</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if (a == b){</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System.out.println("True");</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 else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System.out.println("False");</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0A5788A-CB00-38D2-4930-17AC59FBA2DA}"/>
              </a:ext>
            </a:extLst>
          </p:cNvPr>
          <p:cNvSpPr>
            <a:spLocks noGrp="1"/>
          </p:cNvSpPr>
          <p:nvPr>
            <p:ph type="title"/>
          </p:nvPr>
        </p:nvSpPr>
        <p:spPr/>
        <p:txBody>
          <a:bodyPr/>
          <a:lstStyle/>
          <a:p>
            <a:pPr eaLnBrk="1" hangingPunct="1"/>
            <a:r>
              <a:rPr lang="en-US" altLang="ru-RU"/>
              <a:t>Logical Operators</a:t>
            </a:r>
          </a:p>
        </p:txBody>
      </p:sp>
      <p:sp>
        <p:nvSpPr>
          <p:cNvPr id="18435" name="Content Placeholder 3">
            <a:extLst>
              <a:ext uri="{FF2B5EF4-FFF2-40B4-BE49-F238E27FC236}">
                <a16:creationId xmlns:a16="http://schemas.microsoft.com/office/drawing/2014/main" id="{CD7EC7A2-6D89-4608-A074-683BD6D59E86}"/>
              </a:ext>
            </a:extLst>
          </p:cNvPr>
          <p:cNvSpPr>
            <a:spLocks noGrp="1"/>
          </p:cNvSpPr>
          <p:nvPr>
            <p:ph idx="1"/>
          </p:nvPr>
        </p:nvSpPr>
        <p:spPr>
          <a:xfrm>
            <a:off x="609600" y="1447800"/>
            <a:ext cx="7918450" cy="4611688"/>
          </a:xfrm>
        </p:spPr>
        <p:txBody>
          <a:bodyPr/>
          <a:lstStyle/>
          <a:p>
            <a:pPr lvl="1" eaLnBrk="1" hangingPunct="1"/>
            <a:r>
              <a:rPr lang="en-US" altLang="ru-RU"/>
              <a:t>Equality and relational operators</a:t>
            </a:r>
          </a:p>
          <a:p>
            <a:pPr lvl="2" eaLnBrk="1" hangingPunct="1">
              <a:buFont typeface="Arial" panose="020B0604020202020204" pitchFamily="34" charset="0"/>
              <a:buNone/>
            </a:pPr>
            <a:r>
              <a:rPr lang="en-US" altLang="ru-RU" sz="1800"/>
              <a:t>== 		Equal to </a:t>
            </a:r>
          </a:p>
          <a:p>
            <a:pPr lvl="2" eaLnBrk="1" hangingPunct="1">
              <a:buFont typeface="Arial" panose="020B0604020202020204" pitchFamily="34" charset="0"/>
              <a:buNone/>
            </a:pPr>
            <a:r>
              <a:rPr lang="en-US" altLang="ru-RU" sz="1800"/>
              <a:t>!= 		Not equal to </a:t>
            </a:r>
          </a:p>
          <a:p>
            <a:pPr lvl="2" eaLnBrk="1" hangingPunct="1">
              <a:buFont typeface="Arial" panose="020B0604020202020204" pitchFamily="34" charset="0"/>
              <a:buNone/>
            </a:pPr>
            <a:r>
              <a:rPr lang="en-US" altLang="ru-RU" sz="1800"/>
              <a:t>&gt; 		Greater than </a:t>
            </a:r>
          </a:p>
          <a:p>
            <a:pPr lvl="2" eaLnBrk="1" hangingPunct="1">
              <a:buFont typeface="Arial" panose="020B0604020202020204" pitchFamily="34" charset="0"/>
              <a:buNone/>
            </a:pPr>
            <a:r>
              <a:rPr lang="en-US" altLang="ru-RU" sz="1800"/>
              <a:t>&gt;= 		Greater than or equal to </a:t>
            </a:r>
          </a:p>
          <a:p>
            <a:pPr lvl="2" eaLnBrk="1" hangingPunct="1">
              <a:buFont typeface="Arial" panose="020B0604020202020204" pitchFamily="34" charset="0"/>
              <a:buNone/>
            </a:pPr>
            <a:r>
              <a:rPr lang="en-US" altLang="ru-RU" sz="1800"/>
              <a:t>&lt; 		Less than </a:t>
            </a:r>
          </a:p>
          <a:p>
            <a:pPr lvl="2" eaLnBrk="1" hangingPunct="1">
              <a:buFont typeface="Arial" panose="020B0604020202020204" pitchFamily="34" charset="0"/>
              <a:buNone/>
            </a:pPr>
            <a:r>
              <a:rPr lang="en-US" altLang="ru-RU" sz="1800"/>
              <a:t>&lt;= 		Less than or equal to </a:t>
            </a:r>
          </a:p>
          <a:p>
            <a:pPr lvl="1" eaLnBrk="1" hangingPunct="1"/>
            <a:r>
              <a:rPr lang="en-US" altLang="ru-RU"/>
              <a:t>Conditional operators</a:t>
            </a:r>
          </a:p>
          <a:p>
            <a:pPr lvl="2" eaLnBrk="1" hangingPunct="1">
              <a:buFont typeface="Arial" panose="020B0604020202020204" pitchFamily="34" charset="0"/>
              <a:buNone/>
            </a:pPr>
            <a:r>
              <a:rPr lang="en-US" altLang="ru-RU" sz="1800"/>
              <a:t>&amp;&amp;		Conditional-AND </a:t>
            </a:r>
          </a:p>
          <a:p>
            <a:pPr lvl="2" eaLnBrk="1" hangingPunct="1">
              <a:buFont typeface="Arial" panose="020B0604020202020204" pitchFamily="34" charset="0"/>
              <a:buNone/>
            </a:pPr>
            <a:r>
              <a:rPr lang="en-US" altLang="ru-RU" sz="1800"/>
              <a:t>|| 		Conditional-OR </a:t>
            </a:r>
          </a:p>
          <a:p>
            <a:pPr lvl="2" eaLnBrk="1" hangingPunct="1">
              <a:buFont typeface="Arial" panose="020B0604020202020204" pitchFamily="34" charset="0"/>
              <a:buNone/>
            </a:pPr>
            <a:r>
              <a:rPr lang="en-US" altLang="ru-RU" sz="1800"/>
              <a:t>?: 		Ternary (shorthand for </a:t>
            </a:r>
            <a:r>
              <a:rPr lang="en-US" altLang="ru-RU" sz="1800">
                <a:latin typeface="Courier New" panose="02070309020205020404" pitchFamily="49" charset="0"/>
                <a:cs typeface="Courier New" panose="02070309020205020404" pitchFamily="49" charset="0"/>
              </a:rPr>
              <a:t>if-then-else</a:t>
            </a:r>
            <a:r>
              <a:rPr lang="en-US" altLang="ru-RU" sz="1800"/>
              <a:t> statement) </a:t>
            </a:r>
          </a:p>
          <a:p>
            <a:pPr lvl="1" eaLnBrk="1" hangingPunct="1"/>
            <a:r>
              <a:rPr lang="en-US" altLang="ru-RU"/>
              <a:t>Type comparison operator</a:t>
            </a:r>
          </a:p>
          <a:p>
            <a:pPr lvl="2" eaLnBrk="1" hangingPunct="1">
              <a:buFont typeface="Arial" panose="020B0604020202020204" pitchFamily="34" charset="0"/>
              <a:buNone/>
            </a:pPr>
            <a:r>
              <a:rPr lang="en-US" altLang="ru-RU" sz="1800">
                <a:latin typeface="Courier New" panose="02070309020205020404" pitchFamily="49" charset="0"/>
                <a:cs typeface="Courier New" panose="02070309020205020404" pitchFamily="49" charset="0"/>
              </a:rPr>
              <a:t>instanceof</a:t>
            </a:r>
            <a:r>
              <a:rPr lang="en-US" altLang="ru-RU" sz="1800"/>
              <a:t> 	Compares an object to a specified type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CDA17417-FE9F-E57F-483C-DEE87BACA0D2}"/>
              </a:ext>
            </a:extLst>
          </p:cNvPr>
          <p:cNvSpPr>
            <a:spLocks noChangeArrowheads="1"/>
          </p:cNvSpPr>
          <p:nvPr/>
        </p:nvSpPr>
        <p:spPr bwMode="auto">
          <a:xfrm>
            <a:off x="609600" y="1154113"/>
            <a:ext cx="7924800" cy="5094287"/>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9459" name="Title 1">
            <a:extLst>
              <a:ext uri="{FF2B5EF4-FFF2-40B4-BE49-F238E27FC236}">
                <a16:creationId xmlns:a16="http://schemas.microsoft.com/office/drawing/2014/main" id="{A5F7C1AD-3F50-1F08-A28A-B26B8E1D1A21}"/>
              </a:ext>
            </a:extLst>
          </p:cNvPr>
          <p:cNvSpPr>
            <a:spLocks noGrp="1"/>
          </p:cNvSpPr>
          <p:nvPr>
            <p:ph type="title"/>
          </p:nvPr>
        </p:nvSpPr>
        <p:spPr/>
        <p:txBody>
          <a:bodyPr/>
          <a:lstStyle/>
          <a:p>
            <a:pPr eaLnBrk="1" hangingPunct="1"/>
            <a:r>
              <a:rPr lang="en-US" altLang="ru-RU"/>
              <a:t>Arrays and </a:t>
            </a:r>
            <a:r>
              <a:rPr lang="en-US" altLang="ru-RU">
                <a:latin typeface="Courier New" panose="02070309020205020404" pitchFamily="49" charset="0"/>
                <a:cs typeface="Courier New" panose="02070309020205020404" pitchFamily="49" charset="0"/>
              </a:rPr>
              <a:t>for-each</a:t>
            </a:r>
            <a:r>
              <a:rPr lang="en-US" altLang="ru-RU"/>
              <a:t> Loop</a:t>
            </a:r>
          </a:p>
        </p:txBody>
      </p:sp>
      <p:sp>
        <p:nvSpPr>
          <p:cNvPr id="19460" name="Rectangle 26">
            <a:extLst>
              <a:ext uri="{FF2B5EF4-FFF2-40B4-BE49-F238E27FC236}">
                <a16:creationId xmlns:a16="http://schemas.microsoft.com/office/drawing/2014/main" id="{35F58630-F650-A3A3-311C-2C09391250C5}"/>
              </a:ext>
            </a:extLst>
          </p:cNvPr>
          <p:cNvSpPr>
            <a:spLocks noGrp="1" noChangeArrowheads="1"/>
          </p:cNvSpPr>
          <p:nvPr>
            <p:ph idx="1"/>
          </p:nvPr>
        </p:nvSpPr>
        <p:spPr>
          <a:xfrm>
            <a:off x="609600" y="1143000"/>
            <a:ext cx="7918450" cy="1751013"/>
          </a:xfrm>
        </p:spPr>
        <p:txBody>
          <a:bodyPr/>
          <a:lstStyle/>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class ArrayOperations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static void main(String args[]){</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 names = new String[3];</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names[0] = "Blue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names[1] = "Red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names[2] = "Black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int[] numbers = {100, 200, 300};</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for (String name:names){</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System.out.println("Name: " + name);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for (int number:numbers){</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System.out.println("Number: " + number);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p:txBody>
      </p:sp>
      <p:sp>
        <p:nvSpPr>
          <p:cNvPr id="19461" name="Rectangular Callout 4">
            <a:extLst>
              <a:ext uri="{FF2B5EF4-FFF2-40B4-BE49-F238E27FC236}">
                <a16:creationId xmlns:a16="http://schemas.microsoft.com/office/drawing/2014/main" id="{825622D5-3208-35DA-D6F2-11DD8F685CD2}"/>
              </a:ext>
            </a:extLst>
          </p:cNvPr>
          <p:cNvSpPr>
            <a:spLocks noChangeArrowheads="1"/>
          </p:cNvSpPr>
          <p:nvPr/>
        </p:nvSpPr>
        <p:spPr bwMode="auto">
          <a:xfrm>
            <a:off x="5029200" y="2667000"/>
            <a:ext cx="1828800" cy="762000"/>
          </a:xfrm>
          <a:prstGeom prst="wedgeRectCallout">
            <a:avLst>
              <a:gd name="adj1" fmla="val -146338"/>
              <a:gd name="adj2" fmla="val 58440"/>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Arrays are objects. Array objects have a final field length.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8FCD99C3-292D-50F7-44DD-02C861FA5030}"/>
              </a:ext>
            </a:extLst>
          </p:cNvPr>
          <p:cNvSpPr>
            <a:spLocks noChangeArrowheads="1"/>
          </p:cNvSpPr>
          <p:nvPr/>
        </p:nvSpPr>
        <p:spPr bwMode="auto">
          <a:xfrm>
            <a:off x="609600" y="1371600"/>
            <a:ext cx="7924800" cy="3581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0483" name="Title 1">
            <a:extLst>
              <a:ext uri="{FF2B5EF4-FFF2-40B4-BE49-F238E27FC236}">
                <a16:creationId xmlns:a16="http://schemas.microsoft.com/office/drawing/2014/main" id="{9EAAE2BE-1EBC-5088-9992-8E3B83CB32FC}"/>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for</a:t>
            </a:r>
            <a:r>
              <a:rPr lang="en-US" altLang="ru-RU"/>
              <a:t> Loop</a:t>
            </a:r>
          </a:p>
        </p:txBody>
      </p:sp>
      <p:sp>
        <p:nvSpPr>
          <p:cNvPr id="20484" name="Rectangle 26">
            <a:extLst>
              <a:ext uri="{FF2B5EF4-FFF2-40B4-BE49-F238E27FC236}">
                <a16:creationId xmlns:a16="http://schemas.microsoft.com/office/drawing/2014/main" id="{1C45CA0D-64E9-5A31-F1FD-0099AFBD62CD}"/>
              </a:ext>
            </a:extLst>
          </p:cNvPr>
          <p:cNvSpPr>
            <a:spLocks noGrp="1" noChangeArrowheads="1"/>
          </p:cNvSpPr>
          <p:nvPr>
            <p:ph idx="1"/>
          </p:nvPr>
        </p:nvSpPr>
        <p:spPr/>
        <p:txBody>
          <a:bodyPr/>
          <a:lstStyle/>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class ForLoop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static void main(String args[]){</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for (int i = 0; i &lt; 9;  i++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System.out.println("i: " + i);</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1E0432BA-A53C-106B-2A91-85D59783555A}"/>
              </a:ext>
            </a:extLst>
          </p:cNvPr>
          <p:cNvSpPr>
            <a:spLocks noChangeArrowheads="1"/>
          </p:cNvSpPr>
          <p:nvPr/>
        </p:nvSpPr>
        <p:spPr bwMode="auto">
          <a:xfrm>
            <a:off x="609600" y="1371600"/>
            <a:ext cx="8077200" cy="4343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1507" name="Title 1">
            <a:extLst>
              <a:ext uri="{FF2B5EF4-FFF2-40B4-BE49-F238E27FC236}">
                <a16:creationId xmlns:a16="http://schemas.microsoft.com/office/drawing/2014/main" id="{C8BD31DF-F06E-E062-2602-4A876609ABAA}"/>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while</a:t>
            </a:r>
            <a:r>
              <a:rPr lang="en-US" altLang="ru-RU"/>
              <a:t> Loop</a:t>
            </a:r>
          </a:p>
        </p:txBody>
      </p:sp>
      <p:sp>
        <p:nvSpPr>
          <p:cNvPr id="21508" name="Rectangle 26">
            <a:extLst>
              <a:ext uri="{FF2B5EF4-FFF2-40B4-BE49-F238E27FC236}">
                <a16:creationId xmlns:a16="http://schemas.microsoft.com/office/drawing/2014/main" id="{B8EA9202-3181-46DC-FAC0-12C6CB67BDF1}"/>
              </a:ext>
            </a:extLst>
          </p:cNvPr>
          <p:cNvSpPr>
            <a:spLocks noGrp="1" noChangeArrowheads="1"/>
          </p:cNvSpPr>
          <p:nvPr>
            <p:ph idx="1"/>
          </p:nvPr>
        </p:nvSpPr>
        <p:spPr/>
        <p:txBody>
          <a:bodyPr/>
          <a:lstStyle/>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class WhileLoop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static void main(String args[]){</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int i = 0;</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int[] numbers = {100, 200, 300};</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while (i &lt; numbers.length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System.out.println("Number: " + numbers[i]);</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i++;</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D852866C-2D9E-6414-FB91-B72C4E4FA9BD}"/>
              </a:ext>
            </a:extLst>
          </p:cNvPr>
          <p:cNvSpPr>
            <a:spLocks noChangeArrowheads="1"/>
          </p:cNvSpPr>
          <p:nvPr/>
        </p:nvSpPr>
        <p:spPr bwMode="auto">
          <a:xfrm>
            <a:off x="533400" y="1203325"/>
            <a:ext cx="7924800" cy="5121275"/>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2531" name="Title 1">
            <a:extLst>
              <a:ext uri="{FF2B5EF4-FFF2-40B4-BE49-F238E27FC236}">
                <a16:creationId xmlns:a16="http://schemas.microsoft.com/office/drawing/2014/main" id="{C79879FE-E811-6951-E52F-5CF84A0F8EC1}"/>
              </a:ext>
            </a:extLst>
          </p:cNvPr>
          <p:cNvSpPr>
            <a:spLocks noGrp="1"/>
          </p:cNvSpPr>
          <p:nvPr>
            <p:ph type="title"/>
          </p:nvPr>
        </p:nvSpPr>
        <p:spPr/>
        <p:txBody>
          <a:bodyPr/>
          <a:lstStyle/>
          <a:p>
            <a:pPr eaLnBrk="1" hangingPunct="1"/>
            <a:r>
              <a:rPr lang="en-US" altLang="ru-RU"/>
              <a:t>String </a:t>
            </a:r>
            <a:r>
              <a:rPr lang="en-US" altLang="ru-RU">
                <a:latin typeface="Courier New" panose="02070309020205020404" pitchFamily="49" charset="0"/>
                <a:cs typeface="Courier New" panose="02070309020205020404" pitchFamily="49" charset="0"/>
              </a:rPr>
              <a:t>switch</a:t>
            </a:r>
            <a:r>
              <a:rPr lang="en-US" altLang="ru-RU"/>
              <a:t> Statement</a:t>
            </a:r>
          </a:p>
        </p:txBody>
      </p:sp>
      <p:sp>
        <p:nvSpPr>
          <p:cNvPr id="22532" name="Rectangle 26">
            <a:extLst>
              <a:ext uri="{FF2B5EF4-FFF2-40B4-BE49-F238E27FC236}">
                <a16:creationId xmlns:a16="http://schemas.microsoft.com/office/drawing/2014/main" id="{CF852DAF-64BC-4FC2-385D-C62A58BE0106}"/>
              </a:ext>
            </a:extLst>
          </p:cNvPr>
          <p:cNvSpPr>
            <a:spLocks noGrp="1" noChangeArrowheads="1"/>
          </p:cNvSpPr>
          <p:nvPr>
            <p:ph idx="1"/>
          </p:nvPr>
        </p:nvSpPr>
        <p:spPr>
          <a:xfrm>
            <a:off x="609600" y="1219200"/>
            <a:ext cx="7918450" cy="1751013"/>
          </a:xfrm>
        </p:spPr>
        <p:txBody>
          <a:bodyPr/>
          <a:lstStyle/>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class SwitchStringStatement {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public static void main(String args[]){</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 color = "Blue";</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String shirt = "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switch (color){</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case "Blue":</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shirt = "Blue" +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break;</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case "Red":</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shirt = "Red" +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break;</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default: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shirt = "White" +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System.out.println("Shirt type: " + shirt);</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ru-RU" sz="1400">
                <a:latin typeface="Courier New" panose="02070309020205020404" pitchFamily="49" charset="0"/>
                <a:cs typeface="Courier New" panose="02070309020205020404"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a:extLst>
              <a:ext uri="{FF2B5EF4-FFF2-40B4-BE49-F238E27FC236}">
                <a16:creationId xmlns:a16="http://schemas.microsoft.com/office/drawing/2014/main" id="{8E58D9DF-8C4E-7C48-0233-1308CCB57F30}"/>
              </a:ext>
            </a:extLst>
          </p:cNvPr>
          <p:cNvSpPr>
            <a:spLocks noGrp="1" noChangeArrowheads="1"/>
          </p:cNvSpPr>
          <p:nvPr>
            <p:ph type="title"/>
          </p:nvPr>
        </p:nvSpPr>
        <p:spPr/>
        <p:txBody>
          <a:bodyPr/>
          <a:lstStyle/>
          <a:p>
            <a:pPr eaLnBrk="1" hangingPunct="1"/>
            <a:r>
              <a:rPr lang="en-US" altLang="ru-RU"/>
              <a:t>Objectives</a:t>
            </a:r>
          </a:p>
        </p:txBody>
      </p:sp>
      <p:sp>
        <p:nvSpPr>
          <p:cNvPr id="5123" name="Rectangle 26">
            <a:extLst>
              <a:ext uri="{FF2B5EF4-FFF2-40B4-BE49-F238E27FC236}">
                <a16:creationId xmlns:a16="http://schemas.microsoft.com/office/drawing/2014/main" id="{BBD985AC-BFF8-7E77-96F3-78127E6CD359}"/>
              </a:ext>
            </a:extLst>
          </p:cNvPr>
          <p:cNvSpPr>
            <a:spLocks noGrp="1" noChangeArrowheads="1"/>
          </p:cNvSpPr>
          <p:nvPr>
            <p:ph idx="1"/>
          </p:nvPr>
        </p:nvSpPr>
        <p:spPr/>
        <p:txBody>
          <a:bodyPr/>
          <a:lstStyle/>
          <a:p>
            <a:pPr eaLnBrk="1" hangingPunct="1"/>
            <a:r>
              <a:rPr lang="en-US" altLang="ru-RU"/>
              <a:t>After completing this lesson, you should be able to do the following:</a:t>
            </a:r>
          </a:p>
          <a:p>
            <a:pPr lvl="1" eaLnBrk="1" hangingPunct="1">
              <a:lnSpc>
                <a:spcPct val="95000"/>
              </a:lnSpc>
              <a:spcBef>
                <a:spcPts val="425"/>
              </a:spcBef>
            </a:pPr>
            <a:r>
              <a:rPr lang="en-US" altLang="ru-RU"/>
              <a:t>Create simple Java classes</a:t>
            </a:r>
          </a:p>
          <a:p>
            <a:pPr lvl="2" eaLnBrk="1" hangingPunct="1">
              <a:lnSpc>
                <a:spcPct val="95000"/>
              </a:lnSpc>
              <a:spcBef>
                <a:spcPts val="425"/>
              </a:spcBef>
            </a:pPr>
            <a:r>
              <a:rPr lang="en-US" altLang="ru-RU"/>
              <a:t>Create primitive variables</a:t>
            </a:r>
          </a:p>
          <a:p>
            <a:pPr lvl="2" eaLnBrk="1" hangingPunct="1">
              <a:lnSpc>
                <a:spcPct val="95000"/>
              </a:lnSpc>
              <a:spcBef>
                <a:spcPts val="425"/>
              </a:spcBef>
            </a:pPr>
            <a:r>
              <a:rPr lang="en-US" altLang="ru-RU"/>
              <a:t>Manipulate Strings</a:t>
            </a:r>
          </a:p>
          <a:p>
            <a:pPr lvl="2" eaLnBrk="1" hangingPunct="1">
              <a:lnSpc>
                <a:spcPct val="95000"/>
              </a:lnSpc>
              <a:spcBef>
                <a:spcPts val="425"/>
              </a:spcBef>
            </a:pPr>
            <a:r>
              <a:rPr lang="en-US" altLang="ru-RU"/>
              <a:t>Use </a:t>
            </a:r>
            <a:r>
              <a:rPr lang="en-US" altLang="ru-RU">
                <a:latin typeface="Courier New" panose="02070309020205020404" pitchFamily="49" charset="0"/>
                <a:cs typeface="Courier New" panose="02070309020205020404" pitchFamily="49" charset="0"/>
              </a:rPr>
              <a:t>if-else</a:t>
            </a:r>
            <a:r>
              <a:rPr lang="en-US" altLang="ru-RU"/>
              <a:t> and </a:t>
            </a:r>
            <a:r>
              <a:rPr lang="en-US" altLang="ru-RU">
                <a:latin typeface="Courier New" panose="02070309020205020404" pitchFamily="49" charset="0"/>
                <a:cs typeface="Courier New" panose="02070309020205020404" pitchFamily="49" charset="0"/>
              </a:rPr>
              <a:t>switch</a:t>
            </a:r>
            <a:r>
              <a:rPr lang="en-US" altLang="ru-RU"/>
              <a:t> branching statements</a:t>
            </a:r>
          </a:p>
          <a:p>
            <a:pPr lvl="2" eaLnBrk="1" hangingPunct="1">
              <a:lnSpc>
                <a:spcPct val="95000"/>
              </a:lnSpc>
              <a:spcBef>
                <a:spcPts val="425"/>
              </a:spcBef>
            </a:pPr>
            <a:r>
              <a:rPr lang="en-US" altLang="ru-RU"/>
              <a:t>Iterate with loops</a:t>
            </a:r>
          </a:p>
          <a:p>
            <a:pPr lvl="2" eaLnBrk="1" hangingPunct="1">
              <a:lnSpc>
                <a:spcPct val="95000"/>
              </a:lnSpc>
              <a:spcBef>
                <a:spcPts val="425"/>
              </a:spcBef>
            </a:pPr>
            <a:r>
              <a:rPr lang="en-US" altLang="ru-RU"/>
              <a:t>Create arrays</a:t>
            </a:r>
          </a:p>
          <a:p>
            <a:pPr lvl="1" eaLnBrk="1" hangingPunct="1">
              <a:lnSpc>
                <a:spcPct val="95000"/>
              </a:lnSpc>
              <a:spcBef>
                <a:spcPts val="425"/>
              </a:spcBef>
            </a:pPr>
            <a:r>
              <a:rPr lang="en-US" altLang="ru-RU"/>
              <a:t>Use Java fields, constructors, and methods</a:t>
            </a:r>
          </a:p>
          <a:p>
            <a:pPr lvl="1" eaLnBrk="1" hangingPunct="1">
              <a:lnSpc>
                <a:spcPct val="95000"/>
              </a:lnSpc>
              <a:spcBef>
                <a:spcPts val="425"/>
              </a:spcBef>
            </a:pPr>
            <a:r>
              <a:rPr lang="en-US" altLang="ru-RU"/>
              <a:t>Use </a:t>
            </a:r>
            <a:r>
              <a:rPr lang="en-US" altLang="ru-RU">
                <a:latin typeface="Courier New" panose="02070309020205020404" pitchFamily="49" charset="0"/>
                <a:cs typeface="Courier New" panose="02070309020205020404" pitchFamily="49" charset="0"/>
              </a:rPr>
              <a:t>package</a:t>
            </a:r>
            <a:r>
              <a:rPr lang="en-US" altLang="ru-RU"/>
              <a:t> and </a:t>
            </a:r>
            <a:r>
              <a:rPr lang="en-US" altLang="ru-RU">
                <a:latin typeface="Courier New" panose="02070309020205020404" pitchFamily="49" charset="0"/>
                <a:cs typeface="Courier New" panose="02070309020205020404" pitchFamily="49" charset="0"/>
              </a:rPr>
              <a:t>import</a:t>
            </a:r>
            <a:br>
              <a:rPr lang="en-US" altLang="ru-RU"/>
            </a:br>
            <a:r>
              <a:rPr lang="en-US" altLang="ru-RU"/>
              <a:t>statements</a:t>
            </a:r>
          </a:p>
        </p:txBody>
      </p:sp>
      <p:pic>
        <p:nvPicPr>
          <p:cNvPr id="5124" name="Picture 4" descr="Duke-with-Dart.gif">
            <a:extLst>
              <a:ext uri="{FF2B5EF4-FFF2-40B4-BE49-F238E27FC236}">
                <a16:creationId xmlns:a16="http://schemas.microsoft.com/office/drawing/2014/main" id="{AA71AFAB-0133-BB8B-44C4-4AFB846831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954588"/>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52A57B98-F8D3-F6DE-0D8A-666D88F78678}"/>
              </a:ext>
            </a:extLst>
          </p:cNvPr>
          <p:cNvSpPr>
            <a:spLocks noChangeArrowheads="1"/>
          </p:cNvSpPr>
          <p:nvPr/>
        </p:nvSpPr>
        <p:spPr bwMode="auto">
          <a:xfrm>
            <a:off x="533400" y="1371600"/>
            <a:ext cx="8077200" cy="419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3555" name="Title 1">
            <a:extLst>
              <a:ext uri="{FF2B5EF4-FFF2-40B4-BE49-F238E27FC236}">
                <a16:creationId xmlns:a16="http://schemas.microsoft.com/office/drawing/2014/main" id="{7E7884DA-30E9-C400-8B60-4DA4D3407AE6}"/>
              </a:ext>
            </a:extLst>
          </p:cNvPr>
          <p:cNvSpPr>
            <a:spLocks noGrp="1"/>
          </p:cNvSpPr>
          <p:nvPr>
            <p:ph type="title"/>
          </p:nvPr>
        </p:nvSpPr>
        <p:spPr/>
        <p:txBody>
          <a:bodyPr/>
          <a:lstStyle/>
          <a:p>
            <a:pPr eaLnBrk="1" hangingPunct="1"/>
            <a:r>
              <a:rPr lang="en-US" altLang="ru-RU"/>
              <a:t>Java Naming Conventions</a:t>
            </a:r>
          </a:p>
        </p:txBody>
      </p:sp>
      <p:sp>
        <p:nvSpPr>
          <p:cNvPr id="23556" name="Content Placeholder 2">
            <a:extLst>
              <a:ext uri="{FF2B5EF4-FFF2-40B4-BE49-F238E27FC236}">
                <a16:creationId xmlns:a16="http://schemas.microsoft.com/office/drawing/2014/main" id="{B1E67AAC-E220-1D3C-E8CB-9068A52937EA}"/>
              </a:ext>
            </a:extLst>
          </p:cNvPr>
          <p:cNvSpPr>
            <a:spLocks noGrp="1"/>
          </p:cNvSpPr>
          <p:nvPr>
            <p:ph idx="1"/>
          </p:nvPr>
        </p:nvSpPr>
        <p:spPr/>
        <p:txBody>
          <a:bodyPr/>
          <a:lstStyle/>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a:t>
            </a:r>
            <a:r>
              <a:rPr lang="en-US" altLang="ru-RU" sz="1600" b="1">
                <a:latin typeface="Courier New" panose="02070309020205020404" pitchFamily="49" charset="0"/>
                <a:cs typeface="Courier New" panose="02070309020205020404" pitchFamily="49" charset="0"/>
              </a:rPr>
              <a:t>CreditCard</a:t>
            </a: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final int </a:t>
            </a:r>
            <a:r>
              <a:rPr lang="en-US" altLang="ru-RU" sz="1600" b="1">
                <a:latin typeface="Courier New" panose="02070309020205020404" pitchFamily="49" charset="0"/>
                <a:cs typeface="Courier New" panose="02070309020205020404" pitchFamily="49" charset="0"/>
              </a:rPr>
              <a:t>VISA</a:t>
            </a:r>
            <a:r>
              <a:rPr lang="en-US" altLang="ru-RU" sz="1600">
                <a:latin typeface="Courier New" panose="02070309020205020404" pitchFamily="49" charset="0"/>
                <a:cs typeface="Courier New" panose="02070309020205020404" pitchFamily="49" charset="0"/>
              </a:rPr>
              <a:t> = 5001;</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String accountName;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String cardNumber;</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Date </a:t>
            </a:r>
            <a:r>
              <a:rPr lang="en-US" altLang="ru-RU" sz="1600" b="1">
                <a:latin typeface="Courier New" panose="02070309020205020404" pitchFamily="49" charset="0"/>
                <a:cs typeface="Courier New" panose="02070309020205020404" pitchFamily="49" charset="0"/>
              </a:rPr>
              <a:t>expDate</a:t>
            </a:r>
            <a:r>
              <a:rPr lang="en-US" altLang="ru-RU" sz="160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double getCharges(){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a:t>
            </a:r>
            <a:r>
              <a:rPr lang="en-US" altLang="ru-RU" sz="1600" b="1">
                <a:latin typeface="Courier New" panose="02070309020205020404" pitchFamily="49" charset="0"/>
                <a:cs typeface="Courier New" panose="02070309020205020404" pitchFamily="49" charset="0"/>
              </a:rPr>
              <a:t>disputeCharge</a:t>
            </a:r>
            <a:r>
              <a:rPr lang="en-US" altLang="ru-RU" sz="1600">
                <a:latin typeface="Courier New" panose="02070309020205020404" pitchFamily="49" charset="0"/>
                <a:cs typeface="Courier New" panose="02070309020205020404" pitchFamily="49" charset="0"/>
              </a:rPr>
              <a:t>(String chargeId, float amount){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a:t>
            </a:r>
          </a:p>
        </p:txBody>
      </p:sp>
      <p:sp>
        <p:nvSpPr>
          <p:cNvPr id="23557" name="Rectangular Callout 4">
            <a:extLst>
              <a:ext uri="{FF2B5EF4-FFF2-40B4-BE49-F238E27FC236}">
                <a16:creationId xmlns:a16="http://schemas.microsoft.com/office/drawing/2014/main" id="{BB8E26CC-17C8-7E86-1FFC-714581312E52}"/>
              </a:ext>
            </a:extLst>
          </p:cNvPr>
          <p:cNvSpPr>
            <a:spLocks noChangeArrowheads="1"/>
          </p:cNvSpPr>
          <p:nvPr/>
        </p:nvSpPr>
        <p:spPr bwMode="auto">
          <a:xfrm>
            <a:off x="4800600" y="1219200"/>
            <a:ext cx="2362200" cy="533400"/>
          </a:xfrm>
          <a:prstGeom prst="wedgeRectCallout">
            <a:avLst>
              <a:gd name="adj1" fmla="val -103361"/>
              <a:gd name="adj2" fmla="val -4963"/>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Class names are nouns in upper camel case.</a:t>
            </a:r>
          </a:p>
        </p:txBody>
      </p:sp>
      <p:sp>
        <p:nvSpPr>
          <p:cNvPr id="23558" name="Rectangular Callout 4">
            <a:extLst>
              <a:ext uri="{FF2B5EF4-FFF2-40B4-BE49-F238E27FC236}">
                <a16:creationId xmlns:a16="http://schemas.microsoft.com/office/drawing/2014/main" id="{5722D669-D489-CB0F-DA67-ACEB2402A776}"/>
              </a:ext>
            </a:extLst>
          </p:cNvPr>
          <p:cNvSpPr>
            <a:spLocks noChangeArrowheads="1"/>
          </p:cNvSpPr>
          <p:nvPr/>
        </p:nvSpPr>
        <p:spPr bwMode="auto">
          <a:xfrm>
            <a:off x="4800600" y="1909763"/>
            <a:ext cx="2895600" cy="523875"/>
          </a:xfrm>
          <a:prstGeom prst="wedgeRectCallout">
            <a:avLst>
              <a:gd name="adj1" fmla="val -83662"/>
              <a:gd name="adj2" fmla="val -42338"/>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Constants should be declared in all uppercase. letters</a:t>
            </a:r>
          </a:p>
        </p:txBody>
      </p:sp>
      <p:sp>
        <p:nvSpPr>
          <p:cNvPr id="23559" name="Rectangular Callout 4">
            <a:extLst>
              <a:ext uri="{FF2B5EF4-FFF2-40B4-BE49-F238E27FC236}">
                <a16:creationId xmlns:a16="http://schemas.microsoft.com/office/drawing/2014/main" id="{615CD433-9FBF-1ADB-F47F-85DE9106322F}"/>
              </a:ext>
            </a:extLst>
          </p:cNvPr>
          <p:cNvSpPr>
            <a:spLocks noChangeArrowheads="1"/>
          </p:cNvSpPr>
          <p:nvPr/>
        </p:nvSpPr>
        <p:spPr bwMode="auto">
          <a:xfrm>
            <a:off x="4800600" y="2563813"/>
            <a:ext cx="2362200" cy="739775"/>
          </a:xfrm>
          <a:prstGeom prst="wedgeRectCallout">
            <a:avLst>
              <a:gd name="adj1" fmla="val -91431"/>
              <a:gd name="adj2" fmla="val -25444"/>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Variable names are short but meaningful in lower camel case.</a:t>
            </a:r>
          </a:p>
        </p:txBody>
      </p:sp>
      <p:sp>
        <p:nvSpPr>
          <p:cNvPr id="23560" name="Rectangular Callout 4">
            <a:extLst>
              <a:ext uri="{FF2B5EF4-FFF2-40B4-BE49-F238E27FC236}">
                <a16:creationId xmlns:a16="http://schemas.microsoft.com/office/drawing/2014/main" id="{BDDD7CE1-3FF6-9E4C-5146-F103F6996360}"/>
              </a:ext>
            </a:extLst>
          </p:cNvPr>
          <p:cNvSpPr>
            <a:spLocks noChangeArrowheads="1"/>
          </p:cNvSpPr>
          <p:nvPr/>
        </p:nvSpPr>
        <p:spPr bwMode="auto">
          <a:xfrm>
            <a:off x="2057400" y="5105400"/>
            <a:ext cx="2362200" cy="533400"/>
          </a:xfrm>
          <a:prstGeom prst="wedgeRectCallout">
            <a:avLst>
              <a:gd name="adj1" fmla="val 21639"/>
              <a:gd name="adj2" fmla="val -137343"/>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Methods should be verbs, in lower camel case.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A7DA4EF5-2141-F508-9E3D-EA0EA231E998}"/>
              </a:ext>
            </a:extLst>
          </p:cNvPr>
          <p:cNvSpPr>
            <a:spLocks noChangeArrowheads="1"/>
          </p:cNvSpPr>
          <p:nvPr/>
        </p:nvSpPr>
        <p:spPr bwMode="auto">
          <a:xfrm>
            <a:off x="609600" y="1600200"/>
            <a:ext cx="7924800" cy="457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4579" name="Title 1">
            <a:extLst>
              <a:ext uri="{FF2B5EF4-FFF2-40B4-BE49-F238E27FC236}">
                <a16:creationId xmlns:a16="http://schemas.microsoft.com/office/drawing/2014/main" id="{3C567E07-EC84-55DE-F98A-8D57B1D85706}"/>
              </a:ext>
            </a:extLst>
          </p:cNvPr>
          <p:cNvSpPr>
            <a:spLocks noGrp="1"/>
          </p:cNvSpPr>
          <p:nvPr>
            <p:ph type="title"/>
          </p:nvPr>
        </p:nvSpPr>
        <p:spPr/>
        <p:txBody>
          <a:bodyPr/>
          <a:lstStyle/>
          <a:p>
            <a:pPr eaLnBrk="1" hangingPunct="1"/>
            <a:r>
              <a:rPr lang="en-US" altLang="ru-RU"/>
              <a:t>A Simple Java Class: </a:t>
            </a:r>
            <a:r>
              <a:rPr lang="en-US" altLang="ru-RU">
                <a:latin typeface="Courier New" panose="02070309020205020404" pitchFamily="49" charset="0"/>
                <a:cs typeface="Courier New" panose="02070309020205020404" pitchFamily="49" charset="0"/>
              </a:rPr>
              <a:t>Employee</a:t>
            </a:r>
          </a:p>
        </p:txBody>
      </p:sp>
      <p:sp>
        <p:nvSpPr>
          <p:cNvPr id="24580" name="Content Placeholder 2">
            <a:extLst>
              <a:ext uri="{FF2B5EF4-FFF2-40B4-BE49-F238E27FC236}">
                <a16:creationId xmlns:a16="http://schemas.microsoft.com/office/drawing/2014/main" id="{6FA322F2-A221-E860-160B-A093A9DCC36F}"/>
              </a:ext>
            </a:extLst>
          </p:cNvPr>
          <p:cNvSpPr>
            <a:spLocks noGrp="1"/>
          </p:cNvSpPr>
          <p:nvPr>
            <p:ph idx="1"/>
          </p:nvPr>
        </p:nvSpPr>
        <p:spPr>
          <a:xfrm>
            <a:off x="609600" y="1220788"/>
            <a:ext cx="7918450" cy="1751012"/>
          </a:xfrm>
        </p:spPr>
        <p:txBody>
          <a:bodyPr/>
          <a:lstStyle/>
          <a:p>
            <a:pPr eaLnBrk="1" hangingPunct="1"/>
            <a:r>
              <a:rPr lang="en-US" altLang="ru-RU"/>
              <a:t>A Java class is often used to represent a concept.</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package com.example.domain;</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class Employee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int empId;</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String name;</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String ssn;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double salary;</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Employee () {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int getEmpId ()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return empId;</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p:txBody>
      </p:sp>
      <p:sp>
        <p:nvSpPr>
          <p:cNvPr id="24581" name="TextBox 6">
            <a:extLst>
              <a:ext uri="{FF2B5EF4-FFF2-40B4-BE49-F238E27FC236}">
                <a16:creationId xmlns:a16="http://schemas.microsoft.com/office/drawing/2014/main" id="{21125843-6534-5685-43D2-E22A6CA924A5}"/>
              </a:ext>
            </a:extLst>
          </p:cNvPr>
          <p:cNvSpPr txBox="1">
            <a:spLocks noChangeArrowheads="1"/>
          </p:cNvSpPr>
          <p:nvPr/>
        </p:nvSpPr>
        <p:spPr bwMode="auto">
          <a:xfrm>
            <a:off x="4421188" y="3886200"/>
            <a:ext cx="1522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a constructor</a:t>
            </a:r>
          </a:p>
        </p:txBody>
      </p:sp>
      <p:sp>
        <p:nvSpPr>
          <p:cNvPr id="24582" name="TextBox 8">
            <a:extLst>
              <a:ext uri="{FF2B5EF4-FFF2-40B4-BE49-F238E27FC236}">
                <a16:creationId xmlns:a16="http://schemas.microsoft.com/office/drawing/2014/main" id="{AAE59B9A-FCB3-95E0-39B9-7DDC89586359}"/>
              </a:ext>
            </a:extLst>
          </p:cNvPr>
          <p:cNvSpPr txBox="1">
            <a:spLocks noChangeArrowheads="1"/>
          </p:cNvSpPr>
          <p:nvPr/>
        </p:nvSpPr>
        <p:spPr bwMode="auto">
          <a:xfrm>
            <a:off x="4640263" y="2787650"/>
            <a:ext cx="693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fields</a:t>
            </a:r>
          </a:p>
        </p:txBody>
      </p:sp>
      <p:sp>
        <p:nvSpPr>
          <p:cNvPr id="24583" name="TextBox 6">
            <a:extLst>
              <a:ext uri="{FF2B5EF4-FFF2-40B4-BE49-F238E27FC236}">
                <a16:creationId xmlns:a16="http://schemas.microsoft.com/office/drawing/2014/main" id="{FEE51554-8E9E-91D7-B916-FF2C8B00E1DB}"/>
              </a:ext>
            </a:extLst>
          </p:cNvPr>
          <p:cNvSpPr txBox="1">
            <a:spLocks noChangeArrowheads="1"/>
          </p:cNvSpPr>
          <p:nvPr/>
        </p:nvSpPr>
        <p:spPr bwMode="auto">
          <a:xfrm>
            <a:off x="5232400" y="4887913"/>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solidFill>
                  <a:srgbClr val="0000FF"/>
                </a:solidFill>
                <a:latin typeface="LavosHandy™" pitchFamily="66" charset="0"/>
              </a:rPr>
              <a:t>a method</a:t>
            </a:r>
          </a:p>
        </p:txBody>
      </p:sp>
      <p:sp>
        <p:nvSpPr>
          <p:cNvPr id="24584" name="TextBox 6">
            <a:extLst>
              <a:ext uri="{FF2B5EF4-FFF2-40B4-BE49-F238E27FC236}">
                <a16:creationId xmlns:a16="http://schemas.microsoft.com/office/drawing/2014/main" id="{67987D39-75C0-8193-CF76-B6E24439B391}"/>
              </a:ext>
            </a:extLst>
          </p:cNvPr>
          <p:cNvSpPr txBox="1">
            <a:spLocks noChangeArrowheads="1"/>
          </p:cNvSpPr>
          <p:nvPr/>
        </p:nvSpPr>
        <p:spPr bwMode="auto">
          <a:xfrm>
            <a:off x="4156075" y="1905000"/>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class declaration</a:t>
            </a:r>
          </a:p>
        </p:txBody>
      </p:sp>
      <p:sp>
        <p:nvSpPr>
          <p:cNvPr id="24585" name="Right Brace 9">
            <a:extLst>
              <a:ext uri="{FF2B5EF4-FFF2-40B4-BE49-F238E27FC236}">
                <a16:creationId xmlns:a16="http://schemas.microsoft.com/office/drawing/2014/main" id="{29BD7E6F-515E-73B3-7AB1-AC71DD834323}"/>
              </a:ext>
            </a:extLst>
          </p:cNvPr>
          <p:cNvSpPr>
            <a:spLocks/>
          </p:cNvSpPr>
          <p:nvPr/>
        </p:nvSpPr>
        <p:spPr bwMode="auto">
          <a:xfrm>
            <a:off x="4191000" y="2286000"/>
            <a:ext cx="381000" cy="1371600"/>
          </a:xfrm>
          <a:prstGeom prst="rightBrace">
            <a:avLst>
              <a:gd name="adj1" fmla="val 44917"/>
              <a:gd name="adj2" fmla="val 50000"/>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B689555-8B9D-0559-0C85-D76B07B965B8}"/>
              </a:ext>
            </a:extLst>
          </p:cNvPr>
          <p:cNvSpPr>
            <a:spLocks noChangeArrowheads="1"/>
          </p:cNvSpPr>
          <p:nvPr/>
        </p:nvSpPr>
        <p:spPr bwMode="auto">
          <a:xfrm>
            <a:off x="609600" y="2514600"/>
            <a:ext cx="7924800" cy="3657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5603" name="Title 1">
            <a:extLst>
              <a:ext uri="{FF2B5EF4-FFF2-40B4-BE49-F238E27FC236}">
                <a16:creationId xmlns:a16="http://schemas.microsoft.com/office/drawing/2014/main" id="{B1763320-1146-97C7-D547-0E611FB8E017}"/>
              </a:ext>
            </a:extLst>
          </p:cNvPr>
          <p:cNvSpPr>
            <a:spLocks noGrp="1"/>
          </p:cNvSpPr>
          <p:nvPr>
            <p:ph type="title"/>
          </p:nvPr>
        </p:nvSpPr>
        <p:spPr/>
        <p:txBody>
          <a:bodyPr/>
          <a:lstStyle/>
          <a:p>
            <a:pPr eaLnBrk="1" hangingPunct="1"/>
            <a:r>
              <a:rPr lang="en-US" altLang="ru-RU"/>
              <a:t>Methods</a:t>
            </a:r>
          </a:p>
        </p:txBody>
      </p:sp>
      <p:sp>
        <p:nvSpPr>
          <p:cNvPr id="25604" name="Content Placeholder 2">
            <a:extLst>
              <a:ext uri="{FF2B5EF4-FFF2-40B4-BE49-F238E27FC236}">
                <a16:creationId xmlns:a16="http://schemas.microsoft.com/office/drawing/2014/main" id="{334CCB6A-3C5F-9F1E-462F-0687AFD0813D}"/>
              </a:ext>
            </a:extLst>
          </p:cNvPr>
          <p:cNvSpPr>
            <a:spLocks noGrp="1"/>
          </p:cNvSpPr>
          <p:nvPr>
            <p:ph idx="1"/>
          </p:nvPr>
        </p:nvSpPr>
        <p:spPr/>
        <p:txBody>
          <a:bodyPr/>
          <a:lstStyle/>
          <a:p>
            <a:pPr eaLnBrk="1" hangingPunct="1"/>
            <a:r>
              <a:rPr lang="en-US" altLang="ru-RU"/>
              <a:t>When a class has data fields, a common practice is to provide methods for storing data (setter methods) and retrieving data (getter methods) from the fields.</a:t>
            </a:r>
          </a:p>
          <a:p>
            <a:pPr eaLnBrk="1" hangingPunct="1"/>
            <a:endParaRPr lang="en-US" altLang="ru-RU" sz="900"/>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package com.example.domain;</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Employee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int empId;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other fields...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setEmpId(int empId)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this.empId = empId;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int getEmpId()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return empId;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getter/setter methods for other fields...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25605" name="Rectangle 5">
            <a:extLst>
              <a:ext uri="{FF2B5EF4-FFF2-40B4-BE49-F238E27FC236}">
                <a16:creationId xmlns:a16="http://schemas.microsoft.com/office/drawing/2014/main" id="{1689B342-24EE-9981-F79E-715C0B4B6EFE}"/>
              </a:ext>
            </a:extLst>
          </p:cNvPr>
          <p:cNvSpPr>
            <a:spLocks noChangeArrowheads="1"/>
          </p:cNvSpPr>
          <p:nvPr/>
        </p:nvSpPr>
        <p:spPr bwMode="auto">
          <a:xfrm>
            <a:off x="1828800" y="4114800"/>
            <a:ext cx="533400" cy="304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5606" name="Rectangular Callout 6">
            <a:extLst>
              <a:ext uri="{FF2B5EF4-FFF2-40B4-BE49-F238E27FC236}">
                <a16:creationId xmlns:a16="http://schemas.microsoft.com/office/drawing/2014/main" id="{41E33582-0F44-42D7-C430-C10D7F8C6CEF}"/>
              </a:ext>
            </a:extLst>
          </p:cNvPr>
          <p:cNvSpPr>
            <a:spLocks noChangeArrowheads="1"/>
          </p:cNvSpPr>
          <p:nvPr/>
        </p:nvSpPr>
        <p:spPr bwMode="auto">
          <a:xfrm>
            <a:off x="5867400" y="4191000"/>
            <a:ext cx="2133600" cy="762000"/>
          </a:xfrm>
          <a:prstGeom prst="wedgeRectCallout">
            <a:avLst>
              <a:gd name="adj1" fmla="val -95616"/>
              <a:gd name="adj2" fmla="val -57500"/>
            </a:avLst>
          </a:prstGeom>
          <a:solidFill>
            <a:srgbClr val="FFFFCC">
              <a:alpha val="50195"/>
            </a:srgbClr>
          </a:solidFill>
          <a:ln w="9525" algn="ctr">
            <a:solidFill>
              <a:srgbClr val="808080"/>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5607" name="Rectangular Callout 7">
            <a:extLst>
              <a:ext uri="{FF2B5EF4-FFF2-40B4-BE49-F238E27FC236}">
                <a16:creationId xmlns:a16="http://schemas.microsoft.com/office/drawing/2014/main" id="{FF5FF9B5-D073-C627-8542-93E32985F751}"/>
              </a:ext>
            </a:extLst>
          </p:cNvPr>
          <p:cNvSpPr>
            <a:spLocks noChangeArrowheads="1"/>
          </p:cNvSpPr>
          <p:nvPr/>
        </p:nvSpPr>
        <p:spPr bwMode="auto">
          <a:xfrm>
            <a:off x="5867400" y="4191000"/>
            <a:ext cx="2133600" cy="762000"/>
          </a:xfrm>
          <a:prstGeom prst="wedgeRectCallout">
            <a:avLst>
              <a:gd name="adj1" fmla="val -123069"/>
              <a:gd name="adj2" fmla="val 36412"/>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Often a pair of methods to set and get the current field value.</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4E78563B-3B6D-4F0D-8A94-418E07984E38}"/>
              </a:ext>
            </a:extLst>
          </p:cNvPr>
          <p:cNvSpPr>
            <a:spLocks noChangeArrowheads="1"/>
          </p:cNvSpPr>
          <p:nvPr/>
        </p:nvSpPr>
        <p:spPr bwMode="auto">
          <a:xfrm>
            <a:off x="609600" y="2154238"/>
            <a:ext cx="7924800" cy="272256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6627" name="Title 1">
            <a:extLst>
              <a:ext uri="{FF2B5EF4-FFF2-40B4-BE49-F238E27FC236}">
                <a16:creationId xmlns:a16="http://schemas.microsoft.com/office/drawing/2014/main" id="{26795A63-C28B-83F8-9E5D-40AF041208E8}"/>
              </a:ext>
            </a:extLst>
          </p:cNvPr>
          <p:cNvSpPr>
            <a:spLocks noGrp="1"/>
          </p:cNvSpPr>
          <p:nvPr>
            <p:ph type="title"/>
          </p:nvPr>
        </p:nvSpPr>
        <p:spPr/>
        <p:txBody>
          <a:bodyPr/>
          <a:lstStyle/>
          <a:p>
            <a:pPr eaLnBrk="1" hangingPunct="1"/>
            <a:r>
              <a:rPr lang="en-US" altLang="ru-RU"/>
              <a:t>Creating an Instance of an Object</a:t>
            </a:r>
          </a:p>
        </p:txBody>
      </p:sp>
      <p:sp>
        <p:nvSpPr>
          <p:cNvPr id="26628" name="Content Placeholder 2">
            <a:extLst>
              <a:ext uri="{FF2B5EF4-FFF2-40B4-BE49-F238E27FC236}">
                <a16:creationId xmlns:a16="http://schemas.microsoft.com/office/drawing/2014/main" id="{35A9A27A-B9BC-3C5A-F578-536B43048F63}"/>
              </a:ext>
            </a:extLst>
          </p:cNvPr>
          <p:cNvSpPr>
            <a:spLocks noGrp="1"/>
          </p:cNvSpPr>
          <p:nvPr>
            <p:ph idx="1"/>
          </p:nvPr>
        </p:nvSpPr>
        <p:spPr>
          <a:xfrm>
            <a:off x="609600" y="1447800"/>
            <a:ext cx="7918450" cy="4943475"/>
          </a:xfrm>
        </p:spPr>
        <p:txBody>
          <a:bodyPr/>
          <a:lstStyle/>
          <a:p>
            <a:pPr eaLnBrk="1" hangingPunct="1"/>
            <a:r>
              <a:rPr lang="en-US" altLang="ru-RU"/>
              <a:t>To construct or create an instance (object) of the </a:t>
            </a:r>
            <a:r>
              <a:rPr lang="en-US" altLang="ru-RU">
                <a:latin typeface="Courier New" panose="02070309020205020404" pitchFamily="49" charset="0"/>
                <a:cs typeface="Courier New" panose="02070309020205020404" pitchFamily="49" charset="0"/>
              </a:rPr>
              <a:t>Employee</a:t>
            </a:r>
            <a:r>
              <a:rPr lang="en-US" altLang="ru-RU"/>
              <a:t> class, use the </a:t>
            </a:r>
            <a:r>
              <a:rPr lang="en-US" altLang="ru-RU">
                <a:latin typeface="Courier New" panose="02070309020205020404" pitchFamily="49" charset="0"/>
                <a:cs typeface="Courier New" panose="02070309020205020404" pitchFamily="49" charset="0"/>
              </a:rPr>
              <a:t>new</a:t>
            </a:r>
            <a:r>
              <a:rPr lang="en-US" altLang="ru-RU"/>
              <a:t> keyword.</a:t>
            </a:r>
          </a:p>
          <a:p>
            <a:pPr eaLnBrk="1" hangingPunct="1"/>
            <a:r>
              <a:rPr lang="en-US" altLang="ru-RU" sz="1800">
                <a:latin typeface="Courier New" panose="02070309020205020404" pitchFamily="49" charset="0"/>
                <a:cs typeface="Courier New" panose="02070309020205020404" pitchFamily="49" charset="0"/>
              </a:rPr>
              <a:t>	/* In some other class, or a main method */</a:t>
            </a:r>
          </a:p>
          <a:p>
            <a:pPr eaLnBrk="1" hangingPunct="1"/>
            <a:r>
              <a:rPr lang="en-US" altLang="ru-RU" sz="1800">
                <a:latin typeface="Courier New" panose="02070309020205020404" pitchFamily="49" charset="0"/>
                <a:cs typeface="Courier New" panose="02070309020205020404" pitchFamily="49" charset="0"/>
              </a:rPr>
              <a:t>  Employee emp = new Employee();</a:t>
            </a:r>
          </a:p>
          <a:p>
            <a:pPr eaLnBrk="1" hangingPunct="1"/>
            <a:r>
              <a:rPr lang="en-US" altLang="ru-RU" sz="1800">
                <a:latin typeface="Courier New" panose="02070309020205020404" pitchFamily="49" charset="0"/>
                <a:cs typeface="Courier New" panose="02070309020205020404" pitchFamily="49" charset="0"/>
              </a:rPr>
              <a:t>  emp.empId = 101;   // legal if the field is public,</a:t>
            </a:r>
          </a:p>
          <a:p>
            <a:pPr eaLnBrk="1" hangingPunct="1"/>
            <a:r>
              <a:rPr lang="en-US" altLang="ru-RU" sz="1800">
                <a:latin typeface="Courier New" panose="02070309020205020404" pitchFamily="49" charset="0"/>
                <a:cs typeface="Courier New" panose="02070309020205020404" pitchFamily="49" charset="0"/>
              </a:rPr>
              <a:t>                     // but not good OO practice</a:t>
            </a:r>
          </a:p>
          <a:p>
            <a:pPr eaLnBrk="1" hangingPunct="1"/>
            <a:r>
              <a:rPr lang="en-US" altLang="ru-RU" sz="1800">
                <a:latin typeface="Courier New" panose="02070309020205020404" pitchFamily="49" charset="0"/>
                <a:cs typeface="Courier New" panose="02070309020205020404" pitchFamily="49" charset="0"/>
              </a:rPr>
              <a:t>  emp.setEmpId(101); // use a method instead</a:t>
            </a:r>
          </a:p>
          <a:p>
            <a:pPr eaLnBrk="1" hangingPunct="1"/>
            <a:r>
              <a:rPr lang="en-US" altLang="ru-RU" sz="1800">
                <a:latin typeface="Courier New" panose="02070309020205020404" pitchFamily="49" charset="0"/>
                <a:cs typeface="Courier New" panose="02070309020205020404" pitchFamily="49" charset="0"/>
              </a:rPr>
              <a:t>  emp.setName("John Smith");</a:t>
            </a:r>
          </a:p>
          <a:p>
            <a:pPr eaLnBrk="1" hangingPunct="1"/>
            <a:r>
              <a:rPr lang="en-US" altLang="ru-RU" sz="1800">
                <a:latin typeface="Courier New" panose="02070309020205020404" pitchFamily="49" charset="0"/>
                <a:cs typeface="Courier New" panose="02070309020205020404" pitchFamily="49" charset="0"/>
              </a:rPr>
              <a:t>  emp.setSsn("011-22-3467");</a:t>
            </a:r>
          </a:p>
          <a:p>
            <a:pPr eaLnBrk="1" hangingPunct="1"/>
            <a:r>
              <a:rPr lang="en-US" altLang="ru-RU" sz="1800">
                <a:latin typeface="Courier New" panose="02070309020205020404" pitchFamily="49" charset="0"/>
                <a:cs typeface="Courier New" panose="02070309020205020404" pitchFamily="49" charset="0"/>
              </a:rPr>
              <a:t>  emp.setSalary(120345.27);</a:t>
            </a:r>
          </a:p>
          <a:p>
            <a:pPr eaLnBrk="1" hangingPunct="1"/>
            <a:endParaRPr lang="en-US" altLang="ru-RU" sz="5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In this fragment of Java code, you construct an instance of the </a:t>
            </a:r>
            <a:r>
              <a:rPr lang="en-US" altLang="ru-RU">
                <a:latin typeface="Courier New" panose="02070309020205020404" pitchFamily="49" charset="0"/>
                <a:cs typeface="Courier New" panose="02070309020205020404" pitchFamily="49" charset="0"/>
              </a:rPr>
              <a:t>Employee</a:t>
            </a:r>
            <a:r>
              <a:rPr lang="en-US" altLang="ru-RU">
                <a:cs typeface="Courier New" panose="02070309020205020404" pitchFamily="49" charset="0"/>
              </a:rPr>
              <a:t> class and assign the reference to the new object to a variable called </a:t>
            </a:r>
            <a:r>
              <a:rPr lang="en-US" altLang="ru-RU">
                <a:latin typeface="Courier New" panose="02070309020205020404" pitchFamily="49" charset="0"/>
                <a:cs typeface="Courier New" panose="02070309020205020404" pitchFamily="49" charset="0"/>
              </a:rPr>
              <a:t>emp</a:t>
            </a:r>
            <a:r>
              <a:rPr lang="en-US" altLang="ru-RU">
                <a:cs typeface="Courier New" panose="02070309020205020404" pitchFamily="49" charset="0"/>
              </a:rPr>
              <a:t>.</a:t>
            </a:r>
          </a:p>
          <a:p>
            <a:pPr lvl="1" eaLnBrk="1" hangingPunct="1"/>
            <a:r>
              <a:rPr lang="en-US" altLang="ru-RU">
                <a:cs typeface="Courier New" panose="02070309020205020404" pitchFamily="49" charset="0"/>
              </a:rPr>
              <a:t>Then you assign values to the </a:t>
            </a:r>
            <a:r>
              <a:rPr lang="en-US" altLang="ru-RU">
                <a:latin typeface="Courier New" panose="02070309020205020404" pitchFamily="49" charset="0"/>
                <a:cs typeface="Courier New" panose="02070309020205020404" pitchFamily="49" charset="0"/>
              </a:rPr>
              <a:t>Employee</a:t>
            </a:r>
            <a:r>
              <a:rPr lang="en-US" altLang="ru-RU">
                <a:cs typeface="Courier New" panose="02070309020205020404" pitchFamily="49" charset="0"/>
              </a:rPr>
              <a:t> object.</a:t>
            </a:r>
          </a:p>
        </p:txBody>
      </p:sp>
      <p:sp>
        <p:nvSpPr>
          <p:cNvPr id="26629" name="Rectangle 4">
            <a:extLst>
              <a:ext uri="{FF2B5EF4-FFF2-40B4-BE49-F238E27FC236}">
                <a16:creationId xmlns:a16="http://schemas.microsoft.com/office/drawing/2014/main" id="{299D9D58-2817-857C-D8BF-0C544EEE6852}"/>
              </a:ext>
            </a:extLst>
          </p:cNvPr>
          <p:cNvSpPr>
            <a:spLocks noChangeArrowheads="1"/>
          </p:cNvSpPr>
          <p:nvPr/>
        </p:nvSpPr>
        <p:spPr bwMode="auto">
          <a:xfrm>
            <a:off x="2895600" y="2514600"/>
            <a:ext cx="5334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6630" name="AutoShape 40">
            <a:extLst>
              <a:ext uri="{FF2B5EF4-FFF2-40B4-BE49-F238E27FC236}">
                <a16:creationId xmlns:a16="http://schemas.microsoft.com/office/drawing/2014/main" id="{FA12D133-FD1C-7EEB-ACF9-1EF802E42F9B}"/>
              </a:ext>
            </a:extLst>
          </p:cNvPr>
          <p:cNvSpPr>
            <a:spLocks noChangeArrowheads="1"/>
          </p:cNvSpPr>
          <p:nvPr/>
        </p:nvSpPr>
        <p:spPr bwMode="auto">
          <a:xfrm>
            <a:off x="5715000" y="3810000"/>
            <a:ext cx="1693863" cy="514350"/>
          </a:xfrm>
          <a:prstGeom prst="wedgeRectCallout">
            <a:avLst>
              <a:gd name="adj1" fmla="val -119500"/>
              <a:gd name="adj2" fmla="val -22778"/>
            </a:avLst>
          </a:prstGeom>
          <a:solidFill>
            <a:srgbClr val="FFFFCC"/>
          </a:solidFill>
          <a:ln w="9525">
            <a:solidFill>
              <a:srgbClr val="808080"/>
            </a:solidFill>
            <a:miter lim="800000"/>
            <a:headEnd/>
            <a:tailEnd/>
          </a:ln>
        </p:spPr>
        <p:txBody>
          <a:bodyPr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ru-RU" sz="1400"/>
              <a:t>Invoking an instance method.</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616D8D46-0A05-D9AE-7A28-C816325C2F55}"/>
              </a:ext>
            </a:extLst>
          </p:cNvPr>
          <p:cNvSpPr>
            <a:spLocks noChangeArrowheads="1"/>
          </p:cNvSpPr>
          <p:nvPr/>
        </p:nvSpPr>
        <p:spPr bwMode="auto">
          <a:xfrm>
            <a:off x="609600" y="33528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7651" name="Rectangle 3">
            <a:extLst>
              <a:ext uri="{FF2B5EF4-FFF2-40B4-BE49-F238E27FC236}">
                <a16:creationId xmlns:a16="http://schemas.microsoft.com/office/drawing/2014/main" id="{07ECF7A6-1280-03E6-3437-D6250F43E6A0}"/>
              </a:ext>
            </a:extLst>
          </p:cNvPr>
          <p:cNvSpPr>
            <a:spLocks noChangeArrowheads="1"/>
          </p:cNvSpPr>
          <p:nvPr/>
        </p:nvSpPr>
        <p:spPr bwMode="auto">
          <a:xfrm>
            <a:off x="609600" y="1752600"/>
            <a:ext cx="7924800" cy="1349375"/>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7652" name="Title 1">
            <a:extLst>
              <a:ext uri="{FF2B5EF4-FFF2-40B4-BE49-F238E27FC236}">
                <a16:creationId xmlns:a16="http://schemas.microsoft.com/office/drawing/2014/main" id="{CC5C3881-174C-1886-BF2A-9E3CCFFEDD09}"/>
              </a:ext>
            </a:extLst>
          </p:cNvPr>
          <p:cNvSpPr>
            <a:spLocks noGrp="1"/>
          </p:cNvSpPr>
          <p:nvPr>
            <p:ph type="title"/>
          </p:nvPr>
        </p:nvSpPr>
        <p:spPr/>
        <p:txBody>
          <a:bodyPr/>
          <a:lstStyle/>
          <a:p>
            <a:pPr eaLnBrk="1" hangingPunct="1"/>
            <a:r>
              <a:rPr lang="en-US" altLang="ru-RU"/>
              <a:t>Constructors</a:t>
            </a:r>
          </a:p>
        </p:txBody>
      </p:sp>
      <p:sp>
        <p:nvSpPr>
          <p:cNvPr id="27653" name="Content Placeholder 2">
            <a:extLst>
              <a:ext uri="{FF2B5EF4-FFF2-40B4-BE49-F238E27FC236}">
                <a16:creationId xmlns:a16="http://schemas.microsoft.com/office/drawing/2014/main" id="{90220924-5D5F-BC10-145F-81B0E6B0CA5B}"/>
              </a:ext>
            </a:extLst>
          </p:cNvPr>
          <p:cNvSpPr>
            <a:spLocks noGrp="1"/>
          </p:cNvSpPr>
          <p:nvPr>
            <p:ph idx="1"/>
          </p:nvPr>
        </p:nvSpPr>
        <p:spPr>
          <a:xfrm>
            <a:off x="609600" y="1447800"/>
            <a:ext cx="7918450" cy="4044950"/>
          </a:xfrm>
        </p:spPr>
        <p:txBody>
          <a:bodyPr/>
          <a:lstStyle/>
          <a:p>
            <a:pPr eaLnBrk="1" hangingPunct="1"/>
            <a:br>
              <a:rPr lang="en-US" altLang="ru-RU"/>
            </a:br>
            <a:r>
              <a:rPr lang="en-US" altLang="ru-RU" sz="1800">
                <a:latin typeface="Courier New" panose="02070309020205020404" pitchFamily="49" charset="0"/>
                <a:cs typeface="Courier New" panose="02070309020205020404" pitchFamily="49" charset="0"/>
              </a:rPr>
              <a:t> public class Employee {</a:t>
            </a:r>
          </a:p>
          <a:p>
            <a:pPr eaLnBrk="1" hangingPunct="1"/>
            <a:r>
              <a:rPr lang="en-US" altLang="ru-RU" sz="1800">
                <a:latin typeface="Courier New" panose="02070309020205020404" pitchFamily="49" charset="0"/>
                <a:cs typeface="Courier New" panose="02070309020205020404" pitchFamily="49" charset="0"/>
              </a:rPr>
              <a:t>     public Employee() {</a:t>
            </a:r>
          </a:p>
          <a:p>
            <a:pPr eaLnBrk="1" hangingPunct="1"/>
            <a:r>
              <a:rPr lang="en-US" altLang="ru-RU" sz="1800">
                <a:latin typeface="Courier New" panose="02070309020205020404" pitchFamily="49" charset="0"/>
                <a:cs typeface="Courier New" panose="02070309020205020404" pitchFamily="49" charset="0"/>
              </a:rPr>
              <a:t>     }</a:t>
            </a:r>
          </a:p>
          <a:p>
            <a:pPr eaLnBrk="1" hangingPunct="1"/>
            <a:r>
              <a:rPr lang="en-US" altLang="ru-RU" sz="1800">
                <a:latin typeface="Courier New" panose="02070309020205020404" pitchFamily="49" charset="0"/>
                <a:cs typeface="Courier New" panose="02070309020205020404" pitchFamily="49" charset="0"/>
              </a:rPr>
              <a:t> 	}</a:t>
            </a:r>
          </a:p>
          <a:p>
            <a:pPr eaLnBrk="1" hangingPunct="1"/>
            <a:endParaRPr lang="en-US" altLang="ru-RU" sz="1800">
              <a:latin typeface="Courier New" panose="02070309020205020404" pitchFamily="49" charset="0"/>
              <a:cs typeface="Courier New" panose="02070309020205020404" pitchFamily="49" charset="0"/>
            </a:endParaRPr>
          </a:p>
          <a:p>
            <a:pPr eaLnBrk="1" hangingPunct="1"/>
            <a:r>
              <a:rPr lang="en-US" altLang="ru-RU" sz="1800">
                <a:latin typeface="Courier New" panose="02070309020205020404" pitchFamily="49" charset="0"/>
                <a:cs typeface="Courier New" panose="02070309020205020404" pitchFamily="49" charset="0"/>
              </a:rPr>
              <a:t> Employee emp = new Employee();</a:t>
            </a:r>
          </a:p>
          <a:p>
            <a:pPr eaLnBrk="1" hangingPunct="1"/>
            <a:endParaRPr lang="en-US" altLang="ru-RU" sz="1000">
              <a:latin typeface="Courier New" panose="02070309020205020404" pitchFamily="49" charset="0"/>
              <a:cs typeface="Courier New" panose="02070309020205020404" pitchFamily="49" charset="0"/>
            </a:endParaRPr>
          </a:p>
          <a:p>
            <a:pPr lvl="1" eaLnBrk="1" hangingPunct="1"/>
            <a:r>
              <a:rPr lang="en-US" altLang="ru-RU"/>
              <a:t>A constructor is used to create an instance  of a class.</a:t>
            </a:r>
          </a:p>
          <a:p>
            <a:pPr lvl="1" eaLnBrk="1" hangingPunct="1"/>
            <a:r>
              <a:rPr lang="en-US" altLang="ru-RU"/>
              <a:t>Constructors can take parameters.</a:t>
            </a:r>
          </a:p>
          <a:p>
            <a:pPr lvl="1" eaLnBrk="1" hangingPunct="1"/>
            <a:r>
              <a:rPr lang="en-US" altLang="ru-RU"/>
              <a:t>A constructor that takes no arguments is called a </a:t>
            </a:r>
            <a:r>
              <a:rPr lang="en-US" altLang="ru-RU" i="1"/>
              <a:t>no-arg</a:t>
            </a:r>
            <a:r>
              <a:rPr lang="en-US" altLang="ru-RU"/>
              <a:t> constructor.</a:t>
            </a:r>
          </a:p>
        </p:txBody>
      </p:sp>
      <p:sp>
        <p:nvSpPr>
          <p:cNvPr id="27654" name="Rectangular Callout 5">
            <a:extLst>
              <a:ext uri="{FF2B5EF4-FFF2-40B4-BE49-F238E27FC236}">
                <a16:creationId xmlns:a16="http://schemas.microsoft.com/office/drawing/2014/main" id="{6C415901-F011-81EA-5040-6EBAE4BDD750}"/>
              </a:ext>
            </a:extLst>
          </p:cNvPr>
          <p:cNvSpPr>
            <a:spLocks noChangeArrowheads="1"/>
          </p:cNvSpPr>
          <p:nvPr/>
        </p:nvSpPr>
        <p:spPr bwMode="auto">
          <a:xfrm>
            <a:off x="4800600" y="2133600"/>
            <a:ext cx="2819400" cy="533400"/>
          </a:xfrm>
          <a:prstGeom prst="wedgeRectCallout">
            <a:avLst>
              <a:gd name="adj1" fmla="val -77532"/>
              <a:gd name="adj2" fmla="val -24458"/>
            </a:avLst>
          </a:prstGeom>
          <a:solidFill>
            <a:srgbClr val="FFFFCC"/>
          </a:solidFill>
          <a:ln w="9525" algn="ctr">
            <a:solidFill>
              <a:srgbClr val="808080"/>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sz="1400"/>
              <a:t>A simple no-argument (no-arg) constructor.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C7E82E0E-C2E6-1B04-8E77-C46E53A59B5D}"/>
              </a:ext>
            </a:extLst>
          </p:cNvPr>
          <p:cNvSpPr>
            <a:spLocks noChangeArrowheads="1"/>
          </p:cNvSpPr>
          <p:nvPr/>
        </p:nvSpPr>
        <p:spPr bwMode="auto">
          <a:xfrm>
            <a:off x="4648200" y="2971800"/>
            <a:ext cx="3124200" cy="2133600"/>
          </a:xfrm>
          <a:prstGeom prst="rect">
            <a:avLst/>
          </a:prstGeom>
          <a:gradFill rotWithShape="1">
            <a:gsLst>
              <a:gs pos="0">
                <a:srgbClr val="FFE497"/>
              </a:gs>
              <a:gs pos="50000">
                <a:srgbClr val="FFECBF"/>
              </a:gs>
              <a:gs pos="100000">
                <a:srgbClr val="FFF5DF"/>
              </a:gs>
            </a:gsLst>
            <a:lin ang="16200000" scaled="1"/>
          </a:gra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endParaRPr lang="ru-RU" altLang="ru-RU">
              <a:latin typeface="Courier New" panose="02070309020205020404" pitchFamily="49" charset="0"/>
              <a:cs typeface="Courier New" panose="02070309020205020404" pitchFamily="49" charset="0"/>
            </a:endParaRPr>
          </a:p>
        </p:txBody>
      </p:sp>
      <p:sp>
        <p:nvSpPr>
          <p:cNvPr id="28675" name="Title 1">
            <a:extLst>
              <a:ext uri="{FF2B5EF4-FFF2-40B4-BE49-F238E27FC236}">
                <a16:creationId xmlns:a16="http://schemas.microsoft.com/office/drawing/2014/main" id="{61153208-64FF-1021-EE3E-0C8A9F6D49E7}"/>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package</a:t>
            </a:r>
            <a:r>
              <a:rPr lang="en-US" altLang="ru-RU"/>
              <a:t> Statement</a:t>
            </a:r>
          </a:p>
        </p:txBody>
      </p:sp>
      <p:sp>
        <p:nvSpPr>
          <p:cNvPr id="28676" name="Content Placeholder 2">
            <a:extLst>
              <a:ext uri="{FF2B5EF4-FFF2-40B4-BE49-F238E27FC236}">
                <a16:creationId xmlns:a16="http://schemas.microsoft.com/office/drawing/2014/main" id="{55C2F473-70EF-B8E6-D77D-FA5C219C5049}"/>
              </a:ext>
            </a:extLst>
          </p:cNvPr>
          <p:cNvSpPr>
            <a:spLocks noGrp="1"/>
          </p:cNvSpPr>
          <p:nvPr>
            <p:ph idx="1"/>
          </p:nvPr>
        </p:nvSpPr>
        <p:spPr>
          <a:xfrm>
            <a:off x="609600" y="1447800"/>
            <a:ext cx="7918450" cy="1041400"/>
          </a:xfrm>
        </p:spPr>
        <p:txBody>
          <a:bodyPr/>
          <a:lstStyle/>
          <a:p>
            <a:pPr eaLnBrk="1" hangingPunct="1"/>
            <a:r>
              <a:rPr lang="en-US" altLang="ru-RU"/>
              <a:t>The </a:t>
            </a:r>
            <a:r>
              <a:rPr lang="en-US" altLang="ru-RU">
                <a:latin typeface="Courier New" panose="02070309020205020404" pitchFamily="49" charset="0"/>
                <a:cs typeface="Courier New" panose="02070309020205020404" pitchFamily="49" charset="0"/>
              </a:rPr>
              <a:t>package</a:t>
            </a:r>
            <a:r>
              <a:rPr lang="en-US" altLang="ru-RU"/>
              <a:t> keyword is used in Java to group classes together. A package is implemented as a folder and, like a folder, provides a </a:t>
            </a:r>
            <a:r>
              <a:rPr lang="en-US" altLang="ru-RU" i="1"/>
              <a:t>namespace</a:t>
            </a:r>
            <a:r>
              <a:rPr lang="en-US" altLang="ru-RU"/>
              <a:t> to a class.</a:t>
            </a:r>
          </a:p>
        </p:txBody>
      </p:sp>
      <p:sp>
        <p:nvSpPr>
          <p:cNvPr id="28677" name="Rectangle 3">
            <a:extLst>
              <a:ext uri="{FF2B5EF4-FFF2-40B4-BE49-F238E27FC236}">
                <a16:creationId xmlns:a16="http://schemas.microsoft.com/office/drawing/2014/main" id="{F9C67B53-EDB8-E92A-3ADD-3C4FCFE6DD46}"/>
              </a:ext>
            </a:extLst>
          </p:cNvPr>
          <p:cNvSpPr>
            <a:spLocks noChangeArrowheads="1"/>
          </p:cNvSpPr>
          <p:nvPr/>
        </p:nvSpPr>
        <p:spPr bwMode="auto">
          <a:xfrm>
            <a:off x="838200" y="2971800"/>
            <a:ext cx="3124200" cy="2133600"/>
          </a:xfrm>
          <a:prstGeom prst="rect">
            <a:avLst/>
          </a:prstGeom>
          <a:gradFill rotWithShape="1">
            <a:gsLst>
              <a:gs pos="0">
                <a:srgbClr val="FFE497"/>
              </a:gs>
              <a:gs pos="50000">
                <a:srgbClr val="FFECBF"/>
              </a:gs>
              <a:gs pos="100000">
                <a:srgbClr val="FFF5DF"/>
              </a:gs>
            </a:gsLst>
            <a:lin ang="16200000" scaled="1"/>
          </a:gra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b="1">
                <a:latin typeface="Courier New" panose="02070309020205020404" pitchFamily="49" charset="0"/>
                <a:cs typeface="Courier New" panose="02070309020205020404" pitchFamily="49" charset="0"/>
              </a:rPr>
              <a:t>com.example.domain</a:t>
            </a:r>
          </a:p>
        </p:txBody>
      </p:sp>
      <p:sp>
        <p:nvSpPr>
          <p:cNvPr id="28678" name="TextBox 6">
            <a:extLst>
              <a:ext uri="{FF2B5EF4-FFF2-40B4-BE49-F238E27FC236}">
                <a16:creationId xmlns:a16="http://schemas.microsoft.com/office/drawing/2014/main" id="{125AC96B-6006-3DD8-839A-B1653815F53E}"/>
              </a:ext>
            </a:extLst>
          </p:cNvPr>
          <p:cNvSpPr txBox="1">
            <a:spLocks noChangeArrowheads="1"/>
          </p:cNvSpPr>
          <p:nvPr/>
        </p:nvSpPr>
        <p:spPr bwMode="auto">
          <a:xfrm>
            <a:off x="4724400" y="2971800"/>
            <a:ext cx="294163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b="1">
                <a:latin typeface="Courier New" panose="02070309020205020404" pitchFamily="49" charset="0"/>
                <a:cs typeface="Courier New" panose="02070309020205020404" pitchFamily="49" charset="0"/>
              </a:rPr>
              <a:t>+com</a:t>
            </a:r>
          </a:p>
          <a:p>
            <a:pPr algn="l" eaLnBrk="1" hangingPunct="1"/>
            <a:r>
              <a:rPr lang="en-US" altLang="ru-RU" b="1">
                <a:latin typeface="Courier New" panose="02070309020205020404" pitchFamily="49" charset="0"/>
                <a:cs typeface="Courier New" panose="02070309020205020404" pitchFamily="49" charset="0"/>
              </a:rPr>
              <a:t>|_+example</a:t>
            </a:r>
          </a:p>
          <a:p>
            <a:pPr algn="l" eaLnBrk="1" hangingPunct="1"/>
            <a:r>
              <a:rPr lang="en-US" altLang="ru-RU" b="1">
                <a:latin typeface="Courier New" panose="02070309020205020404" pitchFamily="49" charset="0"/>
                <a:cs typeface="Courier New" panose="02070309020205020404" pitchFamily="49" charset="0"/>
              </a:rPr>
              <a:t>  |_+domain</a:t>
            </a:r>
          </a:p>
          <a:p>
            <a:pPr algn="l" eaLnBrk="1" hangingPunct="1"/>
            <a:r>
              <a:rPr lang="en-US" altLang="ru-RU" b="1">
                <a:latin typeface="Courier New" panose="02070309020205020404" pitchFamily="49" charset="0"/>
                <a:cs typeface="Courier New" panose="02070309020205020404" pitchFamily="49" charset="0"/>
              </a:rPr>
              <a:t>    |_+Employee.java</a:t>
            </a:r>
          </a:p>
          <a:p>
            <a:pPr algn="l" eaLnBrk="1" hangingPunct="1"/>
            <a:r>
              <a:rPr lang="en-US" altLang="ru-RU" b="1">
                <a:latin typeface="Courier New" panose="02070309020205020404" pitchFamily="49" charset="0"/>
                <a:cs typeface="Courier New" panose="02070309020205020404" pitchFamily="49" charset="0"/>
              </a:rPr>
              <a:t>    |_+Manager.java</a:t>
            </a:r>
          </a:p>
        </p:txBody>
      </p:sp>
      <p:sp>
        <p:nvSpPr>
          <p:cNvPr id="28679" name="TextBox 7">
            <a:extLst>
              <a:ext uri="{FF2B5EF4-FFF2-40B4-BE49-F238E27FC236}">
                <a16:creationId xmlns:a16="http://schemas.microsoft.com/office/drawing/2014/main" id="{88302C25-FB94-1FDD-6216-FF2D88AC27A4}"/>
              </a:ext>
            </a:extLst>
          </p:cNvPr>
          <p:cNvSpPr txBox="1">
            <a:spLocks noChangeArrowheads="1"/>
          </p:cNvSpPr>
          <p:nvPr/>
        </p:nvSpPr>
        <p:spPr bwMode="auto">
          <a:xfrm>
            <a:off x="1371600" y="2590800"/>
            <a:ext cx="172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namespace view</a:t>
            </a:r>
          </a:p>
        </p:txBody>
      </p:sp>
      <p:sp>
        <p:nvSpPr>
          <p:cNvPr id="28680" name="TextBox 8">
            <a:extLst>
              <a:ext uri="{FF2B5EF4-FFF2-40B4-BE49-F238E27FC236}">
                <a16:creationId xmlns:a16="http://schemas.microsoft.com/office/drawing/2014/main" id="{7B4EFD38-BC10-EEEE-B990-32FAEE5ABE90}"/>
              </a:ext>
            </a:extLst>
          </p:cNvPr>
          <p:cNvSpPr txBox="1">
            <a:spLocks noChangeArrowheads="1"/>
          </p:cNvSpPr>
          <p:nvPr/>
        </p:nvSpPr>
        <p:spPr bwMode="auto">
          <a:xfrm>
            <a:off x="5029200" y="2590800"/>
            <a:ext cx="124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folder view</a:t>
            </a:r>
          </a:p>
        </p:txBody>
      </p:sp>
      <p:sp>
        <p:nvSpPr>
          <p:cNvPr id="28681" name="TextBox 9">
            <a:extLst>
              <a:ext uri="{FF2B5EF4-FFF2-40B4-BE49-F238E27FC236}">
                <a16:creationId xmlns:a16="http://schemas.microsoft.com/office/drawing/2014/main" id="{27EA049A-59DB-0203-24EB-94EC03D37389}"/>
              </a:ext>
            </a:extLst>
          </p:cNvPr>
          <p:cNvSpPr txBox="1">
            <a:spLocks noChangeArrowheads="1"/>
          </p:cNvSpPr>
          <p:nvPr/>
        </p:nvSpPr>
        <p:spPr bwMode="auto">
          <a:xfrm rot="-748082">
            <a:off x="4732338" y="5521325"/>
            <a:ext cx="2687637" cy="369888"/>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Always declare a package!</a:t>
            </a:r>
          </a:p>
        </p:txBody>
      </p:sp>
      <p:sp>
        <p:nvSpPr>
          <p:cNvPr id="28682" name="Rounded Rectangle 4">
            <a:extLst>
              <a:ext uri="{FF2B5EF4-FFF2-40B4-BE49-F238E27FC236}">
                <a16:creationId xmlns:a16="http://schemas.microsoft.com/office/drawing/2014/main" id="{14F47CD9-1C11-3D3A-C798-EA9D44B089E5}"/>
              </a:ext>
            </a:extLst>
          </p:cNvPr>
          <p:cNvSpPr>
            <a:spLocks noChangeArrowheads="1"/>
          </p:cNvSpPr>
          <p:nvPr/>
        </p:nvSpPr>
        <p:spPr bwMode="auto">
          <a:xfrm>
            <a:off x="1219200" y="3449638"/>
            <a:ext cx="2209800" cy="609600"/>
          </a:xfrm>
          <a:prstGeom prst="roundRect">
            <a:avLst>
              <a:gd name="adj" fmla="val 16667"/>
            </a:avLst>
          </a:prstGeom>
          <a:solidFill>
            <a:srgbClr val="CCECFF"/>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b="1">
                <a:latin typeface="Courier New" panose="02070309020205020404" pitchFamily="49" charset="0"/>
                <a:cs typeface="Courier New" panose="02070309020205020404" pitchFamily="49" charset="0"/>
              </a:rPr>
              <a:t>Employee</a:t>
            </a:r>
          </a:p>
        </p:txBody>
      </p:sp>
      <p:sp>
        <p:nvSpPr>
          <p:cNvPr id="28683" name="Rounded Rectangle 5">
            <a:extLst>
              <a:ext uri="{FF2B5EF4-FFF2-40B4-BE49-F238E27FC236}">
                <a16:creationId xmlns:a16="http://schemas.microsoft.com/office/drawing/2014/main" id="{54D962E2-6A7D-4C98-14F9-61CBF7518C6B}"/>
              </a:ext>
            </a:extLst>
          </p:cNvPr>
          <p:cNvSpPr>
            <a:spLocks noChangeArrowheads="1"/>
          </p:cNvSpPr>
          <p:nvPr/>
        </p:nvSpPr>
        <p:spPr bwMode="auto">
          <a:xfrm>
            <a:off x="1219200" y="4267200"/>
            <a:ext cx="2209800" cy="609600"/>
          </a:xfrm>
          <a:prstGeom prst="roundRect">
            <a:avLst>
              <a:gd name="adj" fmla="val 16667"/>
            </a:avLst>
          </a:prstGeom>
          <a:solidFill>
            <a:srgbClr val="CCECFF"/>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b="1">
                <a:latin typeface="Courier New" panose="02070309020205020404" pitchFamily="49" charset="0"/>
                <a:cs typeface="Courier New" panose="02070309020205020404" pitchFamily="49" charset="0"/>
              </a:rPr>
              <a:t>Manager</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3B555F93-9DA2-8C11-6E2C-DC628AA1901B}"/>
              </a:ext>
            </a:extLst>
          </p:cNvPr>
          <p:cNvSpPr>
            <a:spLocks noChangeArrowheads="1"/>
          </p:cNvSpPr>
          <p:nvPr/>
        </p:nvSpPr>
        <p:spPr bwMode="auto">
          <a:xfrm>
            <a:off x="609600" y="4799013"/>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9699" name="Rectangle 4">
            <a:extLst>
              <a:ext uri="{FF2B5EF4-FFF2-40B4-BE49-F238E27FC236}">
                <a16:creationId xmlns:a16="http://schemas.microsoft.com/office/drawing/2014/main" id="{99754E0C-DDA4-0453-2CCF-E9AFE68EFEE9}"/>
              </a:ext>
            </a:extLst>
          </p:cNvPr>
          <p:cNvSpPr>
            <a:spLocks noChangeArrowheads="1"/>
          </p:cNvSpPr>
          <p:nvPr/>
        </p:nvSpPr>
        <p:spPr bwMode="auto">
          <a:xfrm>
            <a:off x="609600" y="3868738"/>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9700" name="Rectangle 3">
            <a:extLst>
              <a:ext uri="{FF2B5EF4-FFF2-40B4-BE49-F238E27FC236}">
                <a16:creationId xmlns:a16="http://schemas.microsoft.com/office/drawing/2014/main" id="{64FDEE64-E024-A191-0C8D-08A268B237DC}"/>
              </a:ext>
            </a:extLst>
          </p:cNvPr>
          <p:cNvSpPr>
            <a:spLocks noChangeArrowheads="1"/>
          </p:cNvSpPr>
          <p:nvPr/>
        </p:nvSpPr>
        <p:spPr bwMode="auto">
          <a:xfrm>
            <a:off x="609600" y="2949575"/>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9701" name="Title 1">
            <a:extLst>
              <a:ext uri="{FF2B5EF4-FFF2-40B4-BE49-F238E27FC236}">
                <a16:creationId xmlns:a16="http://schemas.microsoft.com/office/drawing/2014/main" id="{34F42F7A-53C9-F291-EAD4-AF4A134D52E6}"/>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import</a:t>
            </a:r>
            <a:r>
              <a:rPr lang="en-US" altLang="ru-RU"/>
              <a:t> Statements</a:t>
            </a:r>
          </a:p>
        </p:txBody>
      </p:sp>
      <p:sp>
        <p:nvSpPr>
          <p:cNvPr id="25606" name="Content Placeholder 2">
            <a:extLst>
              <a:ext uri="{FF2B5EF4-FFF2-40B4-BE49-F238E27FC236}">
                <a16:creationId xmlns:a16="http://schemas.microsoft.com/office/drawing/2014/main" id="{420FCB2C-FF6B-F7F0-AA0B-D5C0F81C142D}"/>
              </a:ext>
            </a:extLst>
          </p:cNvPr>
          <p:cNvSpPr>
            <a:spLocks noGrp="1"/>
          </p:cNvSpPr>
          <p:nvPr>
            <p:ph idx="1"/>
          </p:nvPr>
        </p:nvSpPr>
        <p:spPr>
          <a:xfrm>
            <a:off x="609600" y="1447800"/>
            <a:ext cx="7918450" cy="4887913"/>
          </a:xfrm>
        </p:spPr>
        <p:txBody>
          <a:bodyPr/>
          <a:lstStyle/>
          <a:p>
            <a:pPr eaLnBrk="1" hangingPunct="1">
              <a:buFont typeface="Arial" charset="0"/>
              <a:buNone/>
              <a:defRPr/>
            </a:pPr>
            <a:r>
              <a:rPr lang="en-US">
                <a:latin typeface="Arial" charset="0"/>
              </a:rPr>
              <a:t>The </a:t>
            </a:r>
            <a:r>
              <a:rPr lang="en-US">
                <a:latin typeface="Courier New" pitchFamily="49" charset="0"/>
                <a:cs typeface="Courier New" pitchFamily="49" charset="0"/>
              </a:rPr>
              <a:t>import</a:t>
            </a:r>
            <a:r>
              <a:rPr lang="en-US">
                <a:latin typeface="Arial" charset="0"/>
              </a:rPr>
              <a:t> keyword is used to identify classes you want to reference in your class.</a:t>
            </a:r>
          </a:p>
          <a:p>
            <a:pPr lvl="1" eaLnBrk="1" hangingPunct="1">
              <a:buFont typeface="Arial" charset="0"/>
              <a:buChar char="•"/>
              <a:defRPr/>
            </a:pPr>
            <a:r>
              <a:rPr lang="en-US"/>
              <a:t>The </a:t>
            </a:r>
            <a:r>
              <a:rPr lang="en-US">
                <a:latin typeface="Courier New" pitchFamily="49" charset="0"/>
                <a:ea typeface="+mn-ea"/>
                <a:cs typeface="Courier New" pitchFamily="49" charset="0"/>
              </a:rPr>
              <a:t>import</a:t>
            </a:r>
            <a:r>
              <a:rPr lang="en-US"/>
              <a:t> statement provides a convenient way to identify classes that you want to reference in your class.</a:t>
            </a:r>
          </a:p>
          <a:p>
            <a:pPr lvl="1" eaLnBrk="1" hangingPunct="1">
              <a:buFont typeface="Arial" charset="0"/>
              <a:buChar char="•"/>
              <a:defRPr/>
            </a:pPr>
            <a:endParaRPr lang="en-US" sz="500"/>
          </a:p>
          <a:p>
            <a:pPr eaLnBrk="1" hangingPunct="1">
              <a:buFont typeface="Arial" charset="0"/>
              <a:buNone/>
              <a:defRPr/>
            </a:pPr>
            <a:r>
              <a:rPr lang="en-US" sz="1800">
                <a:latin typeface="Courier New" pitchFamily="49" charset="0"/>
                <a:cs typeface="Courier New" pitchFamily="49" charset="0"/>
              </a:rPr>
              <a:t>import java.util.Date;</a:t>
            </a:r>
          </a:p>
          <a:p>
            <a:pPr eaLnBrk="1" hangingPunct="1">
              <a:buFont typeface="Arial" charset="0"/>
              <a:buNone/>
              <a:defRPr/>
            </a:pPr>
            <a:endParaRPr lang="en-US" sz="500">
              <a:latin typeface="Courier New" pitchFamily="49" charset="0"/>
              <a:cs typeface="Courier New" pitchFamily="49" charset="0"/>
            </a:endParaRPr>
          </a:p>
          <a:p>
            <a:pPr lvl="1" eaLnBrk="1" hangingPunct="1">
              <a:buFont typeface="Arial" charset="0"/>
              <a:buChar char="•"/>
              <a:defRPr/>
            </a:pPr>
            <a:r>
              <a:rPr lang="en-US"/>
              <a:t>You can import a single class or an entire package:</a:t>
            </a:r>
          </a:p>
          <a:p>
            <a:pPr lvl="1" eaLnBrk="1" hangingPunct="1">
              <a:buFont typeface="Arial" charset="0"/>
              <a:buChar char="•"/>
              <a:defRPr/>
            </a:pPr>
            <a:endParaRPr lang="en-US" sz="500"/>
          </a:p>
          <a:p>
            <a:pPr eaLnBrk="1" hangingPunct="1">
              <a:buFont typeface="Arial" charset="0"/>
              <a:buNone/>
              <a:defRPr/>
            </a:pPr>
            <a:r>
              <a:rPr lang="en-US" sz="1800">
                <a:latin typeface="Courier New" pitchFamily="49" charset="0"/>
                <a:cs typeface="Courier New" pitchFamily="49" charset="0"/>
              </a:rPr>
              <a:t>import java.util.*;</a:t>
            </a:r>
          </a:p>
          <a:p>
            <a:pPr eaLnBrk="1" hangingPunct="1">
              <a:buFont typeface="Arial" charset="0"/>
              <a:buNone/>
              <a:defRPr/>
            </a:pPr>
            <a:endParaRPr lang="en-US" sz="500">
              <a:latin typeface="Courier New" pitchFamily="49" charset="0"/>
              <a:cs typeface="Courier New" pitchFamily="49" charset="0"/>
            </a:endParaRPr>
          </a:p>
          <a:p>
            <a:pPr lvl="1" eaLnBrk="1" hangingPunct="1">
              <a:buFont typeface="Arial" charset="0"/>
              <a:buChar char="•"/>
              <a:defRPr/>
            </a:pPr>
            <a:r>
              <a:rPr lang="en-US"/>
              <a:t>You can include multiple </a:t>
            </a:r>
            <a:r>
              <a:rPr lang="en-US">
                <a:latin typeface="Courier New" pitchFamily="49" charset="0"/>
                <a:ea typeface="+mn-ea"/>
                <a:cs typeface="Courier New" pitchFamily="49" charset="0"/>
              </a:rPr>
              <a:t>import</a:t>
            </a:r>
            <a:r>
              <a:rPr lang="en-US"/>
              <a:t> statements:</a:t>
            </a:r>
          </a:p>
          <a:p>
            <a:pPr lvl="1" eaLnBrk="1" hangingPunct="1">
              <a:buFont typeface="Arial" charset="0"/>
              <a:buChar char="•"/>
              <a:defRPr/>
            </a:pPr>
            <a:endParaRPr lang="en-US" sz="500"/>
          </a:p>
          <a:p>
            <a:pPr eaLnBrk="1" hangingPunct="1">
              <a:buFont typeface="Arial" charset="0"/>
              <a:buNone/>
              <a:defRPr/>
            </a:pPr>
            <a:r>
              <a:rPr lang="en-US" sz="1800">
                <a:latin typeface="Courier New" pitchFamily="49" charset="0"/>
                <a:cs typeface="Courier New" pitchFamily="49" charset="0"/>
              </a:rPr>
              <a:t>import java.util.Date;</a:t>
            </a:r>
          </a:p>
          <a:p>
            <a:pPr eaLnBrk="1" hangingPunct="1">
              <a:buFont typeface="Arial" charset="0"/>
              <a:buNone/>
              <a:defRPr/>
            </a:pPr>
            <a:r>
              <a:rPr lang="en-US" sz="1800">
                <a:latin typeface="Courier New" pitchFamily="49" charset="0"/>
                <a:cs typeface="Courier New" pitchFamily="49" charset="0"/>
              </a:rPr>
              <a:t>import java.util.Calendar;</a:t>
            </a:r>
          </a:p>
          <a:p>
            <a:pPr eaLnBrk="1" hangingPunct="1">
              <a:buFont typeface="Arial" charset="0"/>
              <a:buNone/>
              <a:defRPr/>
            </a:pPr>
            <a:endParaRPr lang="en-US" sz="500">
              <a:latin typeface="Courier New" pitchFamily="49" charset="0"/>
              <a:cs typeface="Courier New" pitchFamily="49" charset="0"/>
            </a:endParaRPr>
          </a:p>
          <a:p>
            <a:pPr lvl="1" eaLnBrk="1" hangingPunct="1">
              <a:buFont typeface="Arial" charset="0"/>
              <a:buChar char="•"/>
              <a:defRPr/>
            </a:pPr>
            <a:r>
              <a:rPr lang="en-US">
                <a:cs typeface="Courier New" pitchFamily="49" charset="0"/>
              </a:rPr>
              <a:t>It is good practice to use the full package and class name rather than the wildcard </a:t>
            </a:r>
            <a:r>
              <a:rPr lang="en-US">
                <a:latin typeface="Courier New" pitchFamily="49" charset="0"/>
                <a:cs typeface="Courier New" pitchFamily="49" charset="0"/>
              </a:rPr>
              <a:t>*</a:t>
            </a:r>
            <a:r>
              <a:rPr lang="en-US">
                <a:cs typeface="Courier New" pitchFamily="49" charset="0"/>
              </a:rPr>
              <a:t> to avoid class name conflicts.</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3AADEB83-84C1-ED99-E287-27A56718B8B8}"/>
              </a:ext>
            </a:extLst>
          </p:cNvPr>
          <p:cNvSpPr>
            <a:spLocks noChangeArrowheads="1"/>
          </p:cNvSpPr>
          <p:nvPr/>
        </p:nvSpPr>
        <p:spPr bwMode="auto">
          <a:xfrm>
            <a:off x="609600" y="3832225"/>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0723" name="Title 1">
            <a:extLst>
              <a:ext uri="{FF2B5EF4-FFF2-40B4-BE49-F238E27FC236}">
                <a16:creationId xmlns:a16="http://schemas.microsoft.com/office/drawing/2014/main" id="{488835CF-3A46-9C88-72E3-B7A10F8C6989}"/>
              </a:ext>
            </a:extLst>
          </p:cNvPr>
          <p:cNvSpPr>
            <a:spLocks noGrp="1"/>
          </p:cNvSpPr>
          <p:nvPr>
            <p:ph type="title"/>
          </p:nvPr>
        </p:nvSpPr>
        <p:spPr/>
        <p:txBody>
          <a:bodyPr/>
          <a:lstStyle/>
          <a:p>
            <a:pPr eaLnBrk="1" hangingPunct="1"/>
            <a:r>
              <a:rPr lang="en-US" altLang="ru-RU"/>
              <a:t>More on </a:t>
            </a:r>
            <a:r>
              <a:rPr lang="en-US" altLang="ru-RU">
                <a:latin typeface="Courier New" panose="02070309020205020404" pitchFamily="49" charset="0"/>
                <a:cs typeface="Courier New" panose="02070309020205020404" pitchFamily="49" charset="0"/>
              </a:rPr>
              <a:t>import</a:t>
            </a:r>
          </a:p>
        </p:txBody>
      </p:sp>
      <p:sp>
        <p:nvSpPr>
          <p:cNvPr id="28676" name="Content Placeholder 2">
            <a:extLst>
              <a:ext uri="{FF2B5EF4-FFF2-40B4-BE49-F238E27FC236}">
                <a16:creationId xmlns:a16="http://schemas.microsoft.com/office/drawing/2014/main" id="{19B47468-89B2-56A3-D562-E1BE11CCD595}"/>
              </a:ext>
            </a:extLst>
          </p:cNvPr>
          <p:cNvSpPr>
            <a:spLocks noGrp="1"/>
          </p:cNvSpPr>
          <p:nvPr>
            <p:ph idx="1"/>
          </p:nvPr>
        </p:nvSpPr>
        <p:spPr/>
        <p:txBody>
          <a:bodyPr/>
          <a:lstStyle/>
          <a:p>
            <a:pPr lvl="1" eaLnBrk="1" hangingPunct="1">
              <a:buFont typeface="Arial" charset="0"/>
              <a:buChar char="•"/>
              <a:defRPr/>
            </a:pPr>
            <a:r>
              <a:rPr lang="en-US"/>
              <a:t>Import statements follow the package declaration and precede the class declaration.</a:t>
            </a:r>
          </a:p>
          <a:p>
            <a:pPr lvl="1" eaLnBrk="1" hangingPunct="1">
              <a:buFont typeface="Arial" charset="0"/>
              <a:buChar char="•"/>
              <a:defRPr/>
            </a:pPr>
            <a:r>
              <a:rPr lang="en-US">
                <a:cs typeface="Courier New" pitchFamily="49" charset="0"/>
              </a:rPr>
              <a:t>An import statement is not required.</a:t>
            </a:r>
            <a:endParaRPr lang="en-US"/>
          </a:p>
          <a:p>
            <a:pPr lvl="1" eaLnBrk="1" hangingPunct="1">
              <a:buFont typeface="Arial" charset="0"/>
              <a:buChar char="•"/>
              <a:defRPr/>
            </a:pPr>
            <a:r>
              <a:rPr lang="en-US"/>
              <a:t>By default, your class always imports </a:t>
            </a:r>
            <a:r>
              <a:rPr lang="en-US">
                <a:latin typeface="Courier New" pitchFamily="49" charset="0"/>
                <a:cs typeface="Courier New" pitchFamily="49" charset="0"/>
              </a:rPr>
              <a:t>java.lang</a:t>
            </a:r>
            <a:r>
              <a:rPr lang="en-US">
                <a:latin typeface="+mj-lt"/>
                <a:cs typeface="Courier New" pitchFamily="49" charset="0"/>
              </a:rPr>
              <a:t>.</a:t>
            </a:r>
            <a:r>
              <a:rPr lang="en-US">
                <a:latin typeface="Courier New" pitchFamily="49" charset="0"/>
                <a:cs typeface="Courier New" pitchFamily="49" charset="0"/>
              </a:rPr>
              <a:t>*</a:t>
            </a:r>
            <a:endParaRPr lang="en-US">
              <a:cs typeface="Courier New" pitchFamily="49" charset="0"/>
            </a:endParaRPr>
          </a:p>
          <a:p>
            <a:pPr lvl="1" eaLnBrk="1" hangingPunct="1">
              <a:buFont typeface="Arial" charset="0"/>
              <a:buChar char="•"/>
              <a:defRPr/>
            </a:pPr>
            <a:r>
              <a:rPr lang="en-US">
                <a:cs typeface="Courier New" pitchFamily="49" charset="0"/>
              </a:rPr>
              <a:t>You do not need to import classes that are in the same package:</a:t>
            </a:r>
          </a:p>
          <a:p>
            <a:pPr lvl="1" eaLnBrk="1" hangingPunct="1">
              <a:buFont typeface="Arial" charset="0"/>
              <a:buChar char="•"/>
              <a:defRPr/>
            </a:pPr>
            <a:endParaRPr lang="en-US" sz="800">
              <a:cs typeface="Courier New" pitchFamily="49" charset="0"/>
            </a:endParaRPr>
          </a:p>
          <a:p>
            <a:pPr marL="111125" eaLnBrk="1" hangingPunct="1">
              <a:buFont typeface="Arial" charset="0"/>
              <a:buNone/>
              <a:defRPr/>
            </a:pPr>
            <a:r>
              <a:rPr lang="en-US" sz="1800">
                <a:latin typeface="Courier New" pitchFamily="49" charset="0"/>
                <a:cs typeface="Courier New" pitchFamily="49" charset="0"/>
              </a:rPr>
              <a:t>package com.example.domain;</a:t>
            </a:r>
          </a:p>
          <a:p>
            <a:pPr marL="111125" eaLnBrk="1" hangingPunct="1">
              <a:buFont typeface="Arial" charset="0"/>
              <a:buNone/>
              <a:defRPr/>
            </a:pPr>
            <a:r>
              <a:rPr lang="en-US" sz="1800">
                <a:latin typeface="Courier New" pitchFamily="49" charset="0"/>
                <a:cs typeface="Courier New" pitchFamily="49" charset="0"/>
              </a:rPr>
              <a:t>import com.example.domain.Manager; // unused import</a:t>
            </a:r>
          </a:p>
          <a:p>
            <a:pPr eaLnBrk="1" hangingPunct="1">
              <a:buFont typeface="Arial" charset="0"/>
              <a:buNone/>
              <a:defRPr/>
            </a:pPr>
            <a:endParaRPr lang="en-US">
              <a:latin typeface="Arial"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a:extLst>
              <a:ext uri="{FF2B5EF4-FFF2-40B4-BE49-F238E27FC236}">
                <a16:creationId xmlns:a16="http://schemas.microsoft.com/office/drawing/2014/main" id="{7DE10B4F-04B0-DA52-185F-FF44DFAF7664}"/>
              </a:ext>
            </a:extLst>
          </p:cNvPr>
          <p:cNvSpPr>
            <a:spLocks noChangeArrowheads="1"/>
          </p:cNvSpPr>
          <p:nvPr/>
        </p:nvSpPr>
        <p:spPr bwMode="auto">
          <a:xfrm>
            <a:off x="609600" y="2655888"/>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1747" name="Title 1">
            <a:extLst>
              <a:ext uri="{FF2B5EF4-FFF2-40B4-BE49-F238E27FC236}">
                <a16:creationId xmlns:a16="http://schemas.microsoft.com/office/drawing/2014/main" id="{9821D846-9655-571B-0417-6429ABDFED9D}"/>
              </a:ext>
            </a:extLst>
          </p:cNvPr>
          <p:cNvSpPr>
            <a:spLocks noGrp="1"/>
          </p:cNvSpPr>
          <p:nvPr>
            <p:ph type="title"/>
          </p:nvPr>
        </p:nvSpPr>
        <p:spPr/>
        <p:txBody>
          <a:bodyPr/>
          <a:lstStyle/>
          <a:p>
            <a:pPr eaLnBrk="1" hangingPunct="1"/>
            <a:r>
              <a:rPr lang="en-US" altLang="ru-RU"/>
              <a:t>Java Is Pass-By-Value</a:t>
            </a:r>
          </a:p>
        </p:txBody>
      </p:sp>
      <p:sp>
        <p:nvSpPr>
          <p:cNvPr id="31748" name="Content Placeholder 2">
            <a:extLst>
              <a:ext uri="{FF2B5EF4-FFF2-40B4-BE49-F238E27FC236}">
                <a16:creationId xmlns:a16="http://schemas.microsoft.com/office/drawing/2014/main" id="{13A5C7C8-AA65-4263-D8A7-7498A1234BA0}"/>
              </a:ext>
            </a:extLst>
          </p:cNvPr>
          <p:cNvSpPr>
            <a:spLocks noGrp="1"/>
          </p:cNvSpPr>
          <p:nvPr>
            <p:ph idx="1"/>
          </p:nvPr>
        </p:nvSpPr>
        <p:spPr>
          <a:xfrm>
            <a:off x="609600" y="1447800"/>
            <a:ext cx="7918450" cy="4845050"/>
          </a:xfrm>
        </p:spPr>
        <p:txBody>
          <a:bodyPr/>
          <a:lstStyle/>
          <a:p>
            <a:pPr eaLnBrk="1" hangingPunct="1"/>
            <a:r>
              <a:rPr lang="en-US" altLang="ru-RU"/>
              <a:t>The Java language (unlike C++) uses pass-by-value for all assignment operations.</a:t>
            </a:r>
          </a:p>
          <a:p>
            <a:pPr lvl="1" eaLnBrk="1" hangingPunct="1"/>
            <a:r>
              <a:rPr lang="en-US" altLang="ru-RU"/>
              <a:t>To visualize this with primitives, consider the following:</a:t>
            </a:r>
          </a:p>
          <a:p>
            <a:pPr lvl="1" eaLnBrk="1" hangingPunct="1"/>
            <a:endParaRPr lang="en-US" altLang="ru-RU" sz="800"/>
          </a:p>
          <a:p>
            <a:pPr eaLnBrk="1" hangingPunct="1"/>
            <a:r>
              <a:rPr lang="en-US" altLang="ru-RU" sz="1800">
                <a:latin typeface="Courier New" panose="02070309020205020404" pitchFamily="49" charset="0"/>
                <a:cs typeface="Courier New" panose="02070309020205020404" pitchFamily="49" charset="0"/>
              </a:rPr>
              <a:t>int x = 3;</a:t>
            </a:r>
          </a:p>
          <a:p>
            <a:pPr eaLnBrk="1" hangingPunct="1"/>
            <a:r>
              <a:rPr lang="en-US" altLang="ru-RU" sz="1800">
                <a:latin typeface="Courier New" panose="02070309020205020404" pitchFamily="49" charset="0"/>
                <a:cs typeface="Courier New" panose="02070309020205020404" pitchFamily="49" charset="0"/>
              </a:rPr>
              <a:t>int y = x;</a:t>
            </a:r>
          </a:p>
          <a:p>
            <a:pPr eaLnBrk="1" hangingPunct="1"/>
            <a:endParaRPr lang="en-US" altLang="ru-RU" sz="800">
              <a:latin typeface="Courier New" panose="02070309020205020404" pitchFamily="49" charset="0"/>
              <a:cs typeface="Courier New" panose="02070309020205020404" pitchFamily="49" charset="0"/>
            </a:endParaRPr>
          </a:p>
          <a:p>
            <a:pPr lvl="1" eaLnBrk="1" hangingPunct="1"/>
            <a:r>
              <a:rPr lang="en-US" altLang="ru-RU"/>
              <a:t>The value of </a:t>
            </a:r>
            <a:r>
              <a:rPr lang="en-US" altLang="ru-RU">
                <a:latin typeface="Courier New" panose="02070309020205020404" pitchFamily="49" charset="0"/>
                <a:cs typeface="Courier New" panose="02070309020205020404" pitchFamily="49" charset="0"/>
              </a:rPr>
              <a:t>x</a:t>
            </a:r>
            <a:r>
              <a:rPr lang="en-US" altLang="ru-RU"/>
              <a:t> is copied and passed to </a:t>
            </a:r>
            <a:r>
              <a:rPr lang="en-US" altLang="ru-RU">
                <a:latin typeface="Courier New" panose="02070309020205020404" pitchFamily="49" charset="0"/>
                <a:cs typeface="Courier New" panose="02070309020205020404" pitchFamily="49" charset="0"/>
              </a:rPr>
              <a:t>y</a:t>
            </a:r>
            <a:r>
              <a:rPr lang="en-US" altLang="ru-RU"/>
              <a:t>:</a:t>
            </a:r>
          </a:p>
          <a:p>
            <a:pPr lvl="1" eaLnBrk="1" hangingPunct="1"/>
            <a:endParaRPr lang="en-US" altLang="ru-RU"/>
          </a:p>
          <a:p>
            <a:pPr lvl="1" eaLnBrk="1" hangingPunct="1"/>
            <a:endParaRPr lang="en-US" altLang="ru-RU"/>
          </a:p>
          <a:p>
            <a:pPr lvl="1" eaLnBrk="1" hangingPunct="1"/>
            <a:endParaRPr lang="en-US" altLang="ru-RU"/>
          </a:p>
          <a:p>
            <a:pPr lvl="1" eaLnBrk="1" hangingPunct="1">
              <a:buFont typeface="Arial" panose="020B0604020202020204" pitchFamily="34" charset="0"/>
              <a:buNone/>
            </a:pPr>
            <a:endParaRPr lang="en-US" altLang="ru-RU"/>
          </a:p>
          <a:p>
            <a:pPr lvl="1" eaLnBrk="1" hangingPunct="1"/>
            <a:r>
              <a:rPr lang="en-US" altLang="ru-RU"/>
              <a:t>If </a:t>
            </a:r>
            <a:r>
              <a:rPr lang="en-US" altLang="ru-RU">
                <a:latin typeface="Courier New" panose="02070309020205020404" pitchFamily="49" charset="0"/>
                <a:cs typeface="Courier New" panose="02070309020205020404" pitchFamily="49" charset="0"/>
              </a:rPr>
              <a:t>x</a:t>
            </a:r>
            <a:r>
              <a:rPr lang="en-US" altLang="ru-RU"/>
              <a:t> is later modified (for example, </a:t>
            </a:r>
            <a:r>
              <a:rPr lang="en-US" altLang="ru-RU">
                <a:latin typeface="Courier New" panose="02070309020205020404" pitchFamily="49" charset="0"/>
                <a:cs typeface="Courier New" panose="02070309020205020404" pitchFamily="49" charset="0"/>
              </a:rPr>
              <a:t>x = 5;</a:t>
            </a:r>
            <a:r>
              <a:rPr lang="en-US" altLang="ru-RU">
                <a:cs typeface="Courier New" panose="02070309020205020404" pitchFamily="49" charset="0"/>
              </a:rPr>
              <a:t>), </a:t>
            </a:r>
            <a:r>
              <a:rPr lang="en-US" altLang="ru-RU"/>
              <a:t>the value of </a:t>
            </a:r>
            <a:r>
              <a:rPr lang="en-US" altLang="ru-RU">
                <a:latin typeface="Courier New" panose="02070309020205020404" pitchFamily="49" charset="0"/>
                <a:cs typeface="Courier New" panose="02070309020205020404" pitchFamily="49" charset="0"/>
              </a:rPr>
              <a:t>y</a:t>
            </a:r>
            <a:r>
              <a:rPr lang="en-US" altLang="ru-RU"/>
              <a:t> remains unchanged.</a:t>
            </a:r>
          </a:p>
        </p:txBody>
      </p:sp>
      <p:sp>
        <p:nvSpPr>
          <p:cNvPr id="31749" name="Rounded Rectangle 4">
            <a:extLst>
              <a:ext uri="{FF2B5EF4-FFF2-40B4-BE49-F238E27FC236}">
                <a16:creationId xmlns:a16="http://schemas.microsoft.com/office/drawing/2014/main" id="{623EDAFE-B58A-58E7-8839-2F95C14BED79}"/>
              </a:ext>
            </a:extLst>
          </p:cNvPr>
          <p:cNvSpPr>
            <a:spLocks noChangeArrowheads="1"/>
          </p:cNvSpPr>
          <p:nvPr/>
        </p:nvSpPr>
        <p:spPr bwMode="auto">
          <a:xfrm>
            <a:off x="2971800" y="4016375"/>
            <a:ext cx="4572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3</a:t>
            </a:r>
          </a:p>
        </p:txBody>
      </p:sp>
      <p:sp>
        <p:nvSpPr>
          <p:cNvPr id="31750" name="Rounded Rectangle 5">
            <a:extLst>
              <a:ext uri="{FF2B5EF4-FFF2-40B4-BE49-F238E27FC236}">
                <a16:creationId xmlns:a16="http://schemas.microsoft.com/office/drawing/2014/main" id="{8191B6D0-66E4-339F-507D-276D0785DADD}"/>
              </a:ext>
            </a:extLst>
          </p:cNvPr>
          <p:cNvSpPr>
            <a:spLocks noChangeArrowheads="1"/>
          </p:cNvSpPr>
          <p:nvPr/>
        </p:nvSpPr>
        <p:spPr bwMode="auto">
          <a:xfrm>
            <a:off x="5334000" y="4016375"/>
            <a:ext cx="4572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3</a:t>
            </a:r>
          </a:p>
        </p:txBody>
      </p:sp>
      <p:sp>
        <p:nvSpPr>
          <p:cNvPr id="31751" name="TextBox 6">
            <a:extLst>
              <a:ext uri="{FF2B5EF4-FFF2-40B4-BE49-F238E27FC236}">
                <a16:creationId xmlns:a16="http://schemas.microsoft.com/office/drawing/2014/main" id="{62B24D2E-FBBD-2B9C-C254-D0D5EBF530FB}"/>
              </a:ext>
            </a:extLst>
          </p:cNvPr>
          <p:cNvSpPr txBox="1">
            <a:spLocks noChangeArrowheads="1"/>
          </p:cNvSpPr>
          <p:nvPr/>
        </p:nvSpPr>
        <p:spPr bwMode="auto">
          <a:xfrm>
            <a:off x="3040063" y="4778375"/>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x</a:t>
            </a:r>
          </a:p>
        </p:txBody>
      </p:sp>
      <p:sp>
        <p:nvSpPr>
          <p:cNvPr id="31752" name="TextBox 7">
            <a:extLst>
              <a:ext uri="{FF2B5EF4-FFF2-40B4-BE49-F238E27FC236}">
                <a16:creationId xmlns:a16="http://schemas.microsoft.com/office/drawing/2014/main" id="{E39B521A-F4ED-5453-B6A3-396AA988DA90}"/>
              </a:ext>
            </a:extLst>
          </p:cNvPr>
          <p:cNvSpPr txBox="1">
            <a:spLocks noChangeArrowheads="1"/>
          </p:cNvSpPr>
          <p:nvPr/>
        </p:nvSpPr>
        <p:spPr bwMode="auto">
          <a:xfrm>
            <a:off x="5402263" y="4778375"/>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y</a:t>
            </a:r>
          </a:p>
        </p:txBody>
      </p:sp>
      <p:sp>
        <p:nvSpPr>
          <p:cNvPr id="31753" name="TextBox 15">
            <a:extLst>
              <a:ext uri="{FF2B5EF4-FFF2-40B4-BE49-F238E27FC236}">
                <a16:creationId xmlns:a16="http://schemas.microsoft.com/office/drawing/2014/main" id="{3C5A3477-2CD5-B05F-93B9-B783A242337A}"/>
              </a:ext>
            </a:extLst>
          </p:cNvPr>
          <p:cNvSpPr txBox="1">
            <a:spLocks noChangeArrowheads="1"/>
          </p:cNvSpPr>
          <p:nvPr/>
        </p:nvSpPr>
        <p:spPr bwMode="auto">
          <a:xfrm>
            <a:off x="3325813" y="5192713"/>
            <a:ext cx="220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copy the value of x</a:t>
            </a:r>
          </a:p>
        </p:txBody>
      </p:sp>
      <p:sp>
        <p:nvSpPr>
          <p:cNvPr id="31754" name="Freeform 14">
            <a:extLst>
              <a:ext uri="{FF2B5EF4-FFF2-40B4-BE49-F238E27FC236}">
                <a16:creationId xmlns:a16="http://schemas.microsoft.com/office/drawing/2014/main" id="{F018BA17-7C38-DBE2-6ADC-2CF04EADECA8}"/>
              </a:ext>
            </a:extLst>
          </p:cNvPr>
          <p:cNvSpPr>
            <a:spLocks/>
          </p:cNvSpPr>
          <p:nvPr/>
        </p:nvSpPr>
        <p:spPr bwMode="auto">
          <a:xfrm>
            <a:off x="3435350" y="4770438"/>
            <a:ext cx="1898650" cy="334962"/>
          </a:xfrm>
          <a:custGeom>
            <a:avLst/>
            <a:gdLst>
              <a:gd name="T0" fmla="*/ 0 w 1471961"/>
              <a:gd name="T1" fmla="*/ 0 h 334536"/>
              <a:gd name="T2" fmla="*/ 1968098289 w 1471961"/>
              <a:gd name="T3" fmla="*/ 347555 h 334536"/>
              <a:gd name="T4" fmla="*/ 2147483647 w 1471961"/>
              <a:gd name="T5" fmla="*/ 0 h 334536"/>
              <a:gd name="T6" fmla="*/ 0 60000 65536"/>
              <a:gd name="T7" fmla="*/ 0 60000 65536"/>
              <a:gd name="T8" fmla="*/ 0 60000 65536"/>
              <a:gd name="T9" fmla="*/ 0 w 1471961"/>
              <a:gd name="T10" fmla="*/ 0 h 334536"/>
              <a:gd name="T11" fmla="*/ 1471961 w 1471961"/>
              <a:gd name="T12" fmla="*/ 334536 h 334536"/>
            </a:gdLst>
            <a:ahLst/>
            <a:cxnLst>
              <a:cxn ang="T6">
                <a:pos x="T0" y="T1"/>
              </a:cxn>
              <a:cxn ang="T7">
                <a:pos x="T2" y="T3"/>
              </a:cxn>
              <a:cxn ang="T8">
                <a:pos x="T4" y="T5"/>
              </a:cxn>
            </a:cxnLst>
            <a:rect l="T9" t="T10" r="T11" b="T12"/>
            <a:pathLst>
              <a:path w="1471961" h="334536">
                <a:moveTo>
                  <a:pt x="0" y="0"/>
                </a:moveTo>
                <a:cubicBezTo>
                  <a:pt x="245326" y="167268"/>
                  <a:pt x="490653" y="334536"/>
                  <a:pt x="735980" y="334536"/>
                </a:cubicBezTo>
                <a:cubicBezTo>
                  <a:pt x="981307" y="334536"/>
                  <a:pt x="1226634" y="167268"/>
                  <a:pt x="1471961" y="0"/>
                </a:cubicBezTo>
              </a:path>
            </a:pathLst>
          </a:custGeom>
          <a:noFill/>
          <a:ln w="2857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5">
            <a:extLst>
              <a:ext uri="{FF2B5EF4-FFF2-40B4-BE49-F238E27FC236}">
                <a16:creationId xmlns:a16="http://schemas.microsoft.com/office/drawing/2014/main" id="{84DD687F-1C4B-FCE0-AF63-BD32FC49B25E}"/>
              </a:ext>
            </a:extLst>
          </p:cNvPr>
          <p:cNvSpPr>
            <a:spLocks noChangeArrowheads="1"/>
          </p:cNvSpPr>
          <p:nvPr/>
        </p:nvSpPr>
        <p:spPr bwMode="auto">
          <a:xfrm>
            <a:off x="609600" y="2155825"/>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2771" name="Title 1">
            <a:extLst>
              <a:ext uri="{FF2B5EF4-FFF2-40B4-BE49-F238E27FC236}">
                <a16:creationId xmlns:a16="http://schemas.microsoft.com/office/drawing/2014/main" id="{51F0E492-026C-5AD9-A4B4-9CCDB7915439}"/>
              </a:ext>
            </a:extLst>
          </p:cNvPr>
          <p:cNvSpPr>
            <a:spLocks noGrp="1"/>
          </p:cNvSpPr>
          <p:nvPr>
            <p:ph type="title"/>
          </p:nvPr>
        </p:nvSpPr>
        <p:spPr/>
        <p:txBody>
          <a:bodyPr/>
          <a:lstStyle/>
          <a:p>
            <a:pPr eaLnBrk="1" hangingPunct="1"/>
            <a:r>
              <a:rPr lang="en-US" altLang="ru-RU"/>
              <a:t>Pass-By-Value for Object References</a:t>
            </a:r>
          </a:p>
        </p:txBody>
      </p:sp>
      <p:sp>
        <p:nvSpPr>
          <p:cNvPr id="32772" name="Content Placeholder 2">
            <a:extLst>
              <a:ext uri="{FF2B5EF4-FFF2-40B4-BE49-F238E27FC236}">
                <a16:creationId xmlns:a16="http://schemas.microsoft.com/office/drawing/2014/main" id="{313B25EB-F3E9-C9F2-6596-0C280AD0A1A4}"/>
              </a:ext>
            </a:extLst>
          </p:cNvPr>
          <p:cNvSpPr>
            <a:spLocks noGrp="1"/>
          </p:cNvSpPr>
          <p:nvPr>
            <p:ph idx="1"/>
          </p:nvPr>
        </p:nvSpPr>
        <p:spPr>
          <a:xfrm>
            <a:off x="674914" y="1485122"/>
            <a:ext cx="7918450" cy="4956175"/>
          </a:xfrm>
        </p:spPr>
        <p:txBody>
          <a:bodyPr/>
          <a:lstStyle/>
          <a:p>
            <a:pPr eaLnBrk="1" hangingPunct="1"/>
            <a:r>
              <a:rPr lang="en-US" altLang="ru-RU"/>
              <a:t>For Java objects, the </a:t>
            </a:r>
            <a:r>
              <a:rPr lang="en-US" altLang="ru-RU" i="1"/>
              <a:t>value</a:t>
            </a:r>
            <a:r>
              <a:rPr lang="en-US" altLang="ru-RU"/>
              <a:t> of the right side of an assignment is a reference to memory that stores a Java object.</a:t>
            </a:r>
          </a:p>
          <a:p>
            <a:pPr eaLnBrk="1" hangingPunct="1"/>
            <a:r>
              <a:rPr lang="en-US" altLang="ru-RU" sz="1800">
                <a:latin typeface="Courier New" panose="02070309020205020404" pitchFamily="49" charset="0"/>
                <a:cs typeface="Courier New" panose="02070309020205020404" pitchFamily="49" charset="0"/>
              </a:rPr>
              <a:t>Employee x = new Employee();</a:t>
            </a:r>
          </a:p>
          <a:p>
            <a:pPr eaLnBrk="1" hangingPunct="1"/>
            <a:r>
              <a:rPr lang="en-US" altLang="ru-RU" sz="1800">
                <a:latin typeface="Courier New" panose="02070309020205020404" pitchFamily="49" charset="0"/>
                <a:cs typeface="Courier New" panose="02070309020205020404" pitchFamily="49" charset="0"/>
              </a:rPr>
              <a:t>Employee y = x;</a:t>
            </a:r>
          </a:p>
          <a:p>
            <a:pPr lvl="1" eaLnBrk="1" hangingPunct="1"/>
            <a:r>
              <a:rPr lang="en-US" altLang="ru-RU"/>
              <a:t>The reference is some address in memory.  </a:t>
            </a:r>
          </a:p>
          <a:p>
            <a:pPr lvl="1" eaLnBrk="1" hangingPunct="1"/>
            <a:endParaRPr lang="en-US" altLang="ru-RU"/>
          </a:p>
          <a:p>
            <a:pPr lvl="1" eaLnBrk="1" hangingPunct="1"/>
            <a:endParaRPr lang="en-US" altLang="ru-RU"/>
          </a:p>
          <a:p>
            <a:pPr lvl="1" eaLnBrk="1" hangingPunct="1"/>
            <a:endParaRPr lang="en-US" altLang="ru-RU"/>
          </a:p>
          <a:p>
            <a:pPr lvl="1" eaLnBrk="1" hangingPunct="1"/>
            <a:endParaRPr lang="en-US" altLang="ru-RU"/>
          </a:p>
          <a:p>
            <a:pPr lvl="1" eaLnBrk="1" hangingPunct="1"/>
            <a:endParaRPr lang="en-US" altLang="ru-RU"/>
          </a:p>
          <a:p>
            <a:pPr lvl="1" eaLnBrk="1" hangingPunct="1"/>
            <a:endParaRPr lang="en-US" altLang="ru-RU"/>
          </a:p>
          <a:p>
            <a:pPr lvl="1" eaLnBrk="1" hangingPunct="1"/>
            <a:r>
              <a:rPr lang="en-US" altLang="ru-RU"/>
              <a:t>After the assignment, the value of </a:t>
            </a:r>
            <a:r>
              <a:rPr lang="en-US" altLang="ru-RU">
                <a:latin typeface="Courier New" panose="02070309020205020404" pitchFamily="49" charset="0"/>
                <a:cs typeface="Courier New" panose="02070309020205020404" pitchFamily="49" charset="0"/>
              </a:rPr>
              <a:t>y</a:t>
            </a:r>
            <a:r>
              <a:rPr lang="en-US" altLang="ru-RU"/>
              <a:t> is the same as the value of </a:t>
            </a:r>
            <a:r>
              <a:rPr lang="en-US" altLang="ru-RU">
                <a:latin typeface="Courier New" panose="02070309020205020404" pitchFamily="49" charset="0"/>
                <a:cs typeface="Courier New" panose="02070309020205020404" pitchFamily="49" charset="0"/>
              </a:rPr>
              <a:t>x</a:t>
            </a:r>
            <a:r>
              <a:rPr lang="en-US" altLang="ru-RU"/>
              <a:t>: a reference to the same </a:t>
            </a:r>
            <a:r>
              <a:rPr lang="en-US" altLang="ru-RU">
                <a:latin typeface="Courier New" panose="02070309020205020404" pitchFamily="49" charset="0"/>
                <a:cs typeface="Courier New" panose="02070309020205020404" pitchFamily="49" charset="0"/>
              </a:rPr>
              <a:t>Employee</a:t>
            </a:r>
            <a:r>
              <a:rPr lang="en-US" altLang="ru-RU"/>
              <a:t> object. </a:t>
            </a:r>
          </a:p>
        </p:txBody>
      </p:sp>
      <p:sp>
        <p:nvSpPr>
          <p:cNvPr id="32773" name="Rounded Rectangle 3">
            <a:extLst>
              <a:ext uri="{FF2B5EF4-FFF2-40B4-BE49-F238E27FC236}">
                <a16:creationId xmlns:a16="http://schemas.microsoft.com/office/drawing/2014/main" id="{385D2103-5B5D-F0F0-4720-E3696758E304}"/>
              </a:ext>
            </a:extLst>
          </p:cNvPr>
          <p:cNvSpPr>
            <a:spLocks noChangeArrowheads="1"/>
          </p:cNvSpPr>
          <p:nvPr/>
        </p:nvSpPr>
        <p:spPr bwMode="auto">
          <a:xfrm>
            <a:off x="2654300" y="33528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42</a:t>
            </a:r>
          </a:p>
        </p:txBody>
      </p:sp>
      <p:sp>
        <p:nvSpPr>
          <p:cNvPr id="32774" name="Rounded Rectangle 4">
            <a:extLst>
              <a:ext uri="{FF2B5EF4-FFF2-40B4-BE49-F238E27FC236}">
                <a16:creationId xmlns:a16="http://schemas.microsoft.com/office/drawing/2014/main" id="{0B40B434-DFB9-61E4-65D1-7055CE19A230}"/>
              </a:ext>
            </a:extLst>
          </p:cNvPr>
          <p:cNvSpPr>
            <a:spLocks noChangeArrowheads="1"/>
          </p:cNvSpPr>
          <p:nvPr/>
        </p:nvSpPr>
        <p:spPr bwMode="auto">
          <a:xfrm>
            <a:off x="2654300" y="45720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42</a:t>
            </a:r>
          </a:p>
        </p:txBody>
      </p:sp>
      <p:sp>
        <p:nvSpPr>
          <p:cNvPr id="32775" name="TextBox 5">
            <a:extLst>
              <a:ext uri="{FF2B5EF4-FFF2-40B4-BE49-F238E27FC236}">
                <a16:creationId xmlns:a16="http://schemas.microsoft.com/office/drawing/2014/main" id="{983E50DB-9843-D32E-0C13-F39D7491B4C9}"/>
              </a:ext>
            </a:extLst>
          </p:cNvPr>
          <p:cNvSpPr txBox="1">
            <a:spLocks noChangeArrowheads="1"/>
          </p:cNvSpPr>
          <p:nvPr/>
        </p:nvSpPr>
        <p:spPr bwMode="auto">
          <a:xfrm>
            <a:off x="2798763" y="40386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x</a:t>
            </a:r>
          </a:p>
        </p:txBody>
      </p:sp>
      <p:sp>
        <p:nvSpPr>
          <p:cNvPr id="32776" name="TextBox 6">
            <a:extLst>
              <a:ext uri="{FF2B5EF4-FFF2-40B4-BE49-F238E27FC236}">
                <a16:creationId xmlns:a16="http://schemas.microsoft.com/office/drawing/2014/main" id="{492557A1-7744-EC03-B30C-3C45165339DE}"/>
              </a:ext>
            </a:extLst>
          </p:cNvPr>
          <p:cNvSpPr txBox="1">
            <a:spLocks noChangeArrowheads="1"/>
          </p:cNvSpPr>
          <p:nvPr/>
        </p:nvSpPr>
        <p:spPr bwMode="auto">
          <a:xfrm>
            <a:off x="2798763" y="52578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y</a:t>
            </a:r>
          </a:p>
        </p:txBody>
      </p:sp>
      <p:sp>
        <p:nvSpPr>
          <p:cNvPr id="23" name="Snip Single Corner Rectangle 22">
            <a:extLst>
              <a:ext uri="{FF2B5EF4-FFF2-40B4-BE49-F238E27FC236}">
                <a16:creationId xmlns:a16="http://schemas.microsoft.com/office/drawing/2014/main" id="{3454497B-7D43-B958-68CC-138959746DB8}"/>
              </a:ext>
            </a:extLst>
          </p:cNvPr>
          <p:cNvSpPr/>
          <p:nvPr/>
        </p:nvSpPr>
        <p:spPr bwMode="auto">
          <a:xfrm>
            <a:off x="6007100" y="3962400"/>
            <a:ext cx="13081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a:t>Employee</a:t>
            </a:r>
            <a:br>
              <a:rPr lang="en-US"/>
            </a:br>
            <a:r>
              <a:rPr lang="en-US"/>
              <a:t>object</a:t>
            </a:r>
          </a:p>
        </p:txBody>
      </p:sp>
      <p:sp>
        <p:nvSpPr>
          <p:cNvPr id="24" name="TextBox 23">
            <a:extLst>
              <a:ext uri="{FF2B5EF4-FFF2-40B4-BE49-F238E27FC236}">
                <a16:creationId xmlns:a16="http://schemas.microsoft.com/office/drawing/2014/main" id="{D0F13469-05E4-506D-C2E7-05339635927C}"/>
              </a:ext>
            </a:extLst>
          </p:cNvPr>
          <p:cNvSpPr txBox="1"/>
          <p:nvPr/>
        </p:nvSpPr>
        <p:spPr>
          <a:xfrm>
            <a:off x="5822950" y="3516313"/>
            <a:ext cx="2540000" cy="400050"/>
          </a:xfrm>
          <a:prstGeom prst="rect">
            <a:avLst/>
          </a:prstGeom>
          <a:noFill/>
        </p:spPr>
        <p:txBody>
          <a:bodyPr wrap="none">
            <a:spAutoFit/>
          </a:bodyPr>
          <a:lstStyle/>
          <a:p>
            <a:pPr>
              <a:buFont typeface="Arial" charset="0"/>
              <a:buNone/>
              <a:defRPr/>
            </a:pPr>
            <a:r>
              <a:rPr lang="en-US" sz="2000">
                <a:solidFill>
                  <a:srgbClr val="0000FF"/>
                </a:solidFill>
                <a:latin typeface="LavosHandy™" pitchFamily="66" charset="0"/>
              </a:rPr>
              <a:t>memory address = </a:t>
            </a:r>
            <a:r>
              <a:rPr lang="en-US" sz="2000">
                <a:solidFill>
                  <a:srgbClr val="0000FF"/>
                </a:solidFill>
                <a:latin typeface="+mn-lt"/>
              </a:rPr>
              <a:t>42</a:t>
            </a:r>
            <a:endParaRPr lang="en-US" sz="2000">
              <a:solidFill>
                <a:srgbClr val="0000FF"/>
              </a:solidFill>
              <a:latin typeface="LavosHandy™" pitchFamily="66" charset="0"/>
            </a:endParaRPr>
          </a:p>
        </p:txBody>
      </p:sp>
      <p:sp>
        <p:nvSpPr>
          <p:cNvPr id="32779" name="TextBox 30">
            <a:extLst>
              <a:ext uri="{FF2B5EF4-FFF2-40B4-BE49-F238E27FC236}">
                <a16:creationId xmlns:a16="http://schemas.microsoft.com/office/drawing/2014/main" id="{B7883D95-45E2-9F24-3331-163D68B58251}"/>
              </a:ext>
            </a:extLst>
          </p:cNvPr>
          <p:cNvSpPr txBox="1">
            <a:spLocks noChangeArrowheads="1"/>
          </p:cNvSpPr>
          <p:nvPr/>
        </p:nvSpPr>
        <p:spPr bwMode="auto">
          <a:xfrm>
            <a:off x="1316038" y="4202113"/>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y = x;</a:t>
            </a:r>
          </a:p>
        </p:txBody>
      </p:sp>
      <p:cxnSp>
        <p:nvCxnSpPr>
          <p:cNvPr id="32780" name="Elbow Connector 17">
            <a:extLst>
              <a:ext uri="{FF2B5EF4-FFF2-40B4-BE49-F238E27FC236}">
                <a16:creationId xmlns:a16="http://schemas.microsoft.com/office/drawing/2014/main" id="{FDA7A7C4-6229-0CC6-7E6E-993718AA51B9}"/>
              </a:ext>
            </a:extLst>
          </p:cNvPr>
          <p:cNvCxnSpPr>
            <a:cxnSpLocks noChangeShapeType="1"/>
            <a:stCxn id="32774" idx="3"/>
            <a:endCxn id="23" idx="2"/>
          </p:cNvCxnSpPr>
          <p:nvPr/>
        </p:nvCxnSpPr>
        <p:spPr bwMode="auto">
          <a:xfrm flipV="1">
            <a:off x="3263900" y="4343400"/>
            <a:ext cx="2743200" cy="5715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1" name="Elbow Connector 19">
            <a:extLst>
              <a:ext uri="{FF2B5EF4-FFF2-40B4-BE49-F238E27FC236}">
                <a16:creationId xmlns:a16="http://schemas.microsoft.com/office/drawing/2014/main" id="{62297587-5C86-DCA5-8CB5-4165662A45C9}"/>
              </a:ext>
            </a:extLst>
          </p:cNvPr>
          <p:cNvCxnSpPr>
            <a:cxnSpLocks noChangeShapeType="1"/>
            <a:stCxn id="32773" idx="3"/>
            <a:endCxn id="23" idx="2"/>
          </p:cNvCxnSpPr>
          <p:nvPr/>
        </p:nvCxnSpPr>
        <p:spPr bwMode="auto">
          <a:xfrm>
            <a:off x="3263900" y="3695700"/>
            <a:ext cx="2743200" cy="6477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2" name="Freeform 25">
            <a:extLst>
              <a:ext uri="{FF2B5EF4-FFF2-40B4-BE49-F238E27FC236}">
                <a16:creationId xmlns:a16="http://schemas.microsoft.com/office/drawing/2014/main" id="{C623B159-0DB6-BA38-BAFB-A2144FB127BA}"/>
              </a:ext>
            </a:extLst>
          </p:cNvPr>
          <p:cNvSpPr>
            <a:spLocks/>
          </p:cNvSpPr>
          <p:nvPr/>
        </p:nvSpPr>
        <p:spPr bwMode="auto">
          <a:xfrm>
            <a:off x="2166938" y="3613150"/>
            <a:ext cx="398462" cy="1447800"/>
          </a:xfrm>
          <a:custGeom>
            <a:avLst/>
            <a:gdLst>
              <a:gd name="T0" fmla="*/ 482819222 w 314092"/>
              <a:gd name="T1" fmla="*/ 0 h 1516566"/>
              <a:gd name="T2" fmla="*/ 2961400 w 314092"/>
              <a:gd name="T3" fmla="*/ 190510 h 1516566"/>
              <a:gd name="T4" fmla="*/ 500590388 w 314092"/>
              <a:gd name="T5" fmla="*/ 359854 h 1516566"/>
              <a:gd name="T6" fmla="*/ 0 60000 65536"/>
              <a:gd name="T7" fmla="*/ 0 60000 65536"/>
              <a:gd name="T8" fmla="*/ 0 60000 65536"/>
              <a:gd name="T9" fmla="*/ 0 w 314092"/>
              <a:gd name="T10" fmla="*/ 0 h 1516566"/>
              <a:gd name="T11" fmla="*/ 314092 w 314092"/>
              <a:gd name="T12" fmla="*/ 1516566 h 1516566"/>
            </a:gdLst>
            <a:ahLst/>
            <a:cxnLst>
              <a:cxn ang="T6">
                <a:pos x="T0" y="T1"/>
              </a:cxn>
              <a:cxn ang="T7">
                <a:pos x="T2" y="T3"/>
              </a:cxn>
              <a:cxn ang="T8">
                <a:pos x="T4" y="T5"/>
              </a:cxn>
            </a:cxnLst>
            <a:rect l="T9" t="T10" r="T11" b="T12"/>
            <a:pathLst>
              <a:path w="314092" h="1516566">
                <a:moveTo>
                  <a:pt x="302941" y="0"/>
                </a:moveTo>
                <a:cubicBezTo>
                  <a:pt x="151470" y="275063"/>
                  <a:pt x="0" y="550126"/>
                  <a:pt x="1858" y="802887"/>
                </a:cubicBezTo>
                <a:cubicBezTo>
                  <a:pt x="3716" y="1055648"/>
                  <a:pt x="158904" y="1286107"/>
                  <a:pt x="314092" y="1516566"/>
                </a:cubicBezTo>
              </a:path>
            </a:pathLst>
          </a:custGeom>
          <a:noFill/>
          <a:ln w="2857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63EC06E-CFDA-1B2B-9375-DF90D92EB4F5}"/>
              </a:ext>
            </a:extLst>
          </p:cNvPr>
          <p:cNvSpPr>
            <a:spLocks noGrp="1"/>
          </p:cNvSpPr>
          <p:nvPr>
            <p:ph type="title"/>
          </p:nvPr>
        </p:nvSpPr>
        <p:spPr/>
        <p:txBody>
          <a:bodyPr/>
          <a:lstStyle/>
          <a:p>
            <a:pPr eaLnBrk="1" hangingPunct="1"/>
            <a:r>
              <a:rPr lang="en-US" altLang="ru-RU"/>
              <a:t>Java Language Review</a:t>
            </a:r>
          </a:p>
        </p:txBody>
      </p:sp>
      <p:sp>
        <p:nvSpPr>
          <p:cNvPr id="6147" name="Rectangle 26">
            <a:extLst>
              <a:ext uri="{FF2B5EF4-FFF2-40B4-BE49-F238E27FC236}">
                <a16:creationId xmlns:a16="http://schemas.microsoft.com/office/drawing/2014/main" id="{715D64E3-A6F0-8CC5-4A84-94E3F9C8666D}"/>
              </a:ext>
            </a:extLst>
          </p:cNvPr>
          <p:cNvSpPr>
            <a:spLocks noGrp="1" noChangeArrowheads="1"/>
          </p:cNvSpPr>
          <p:nvPr>
            <p:ph idx="1"/>
          </p:nvPr>
        </p:nvSpPr>
        <p:spPr>
          <a:xfrm>
            <a:off x="609600" y="1447800"/>
            <a:ext cx="7918450" cy="3073400"/>
          </a:xfrm>
        </p:spPr>
        <p:txBody>
          <a:bodyPr/>
          <a:lstStyle/>
          <a:p>
            <a:pPr eaLnBrk="1" hangingPunct="1"/>
            <a:r>
              <a:rPr lang="en-US" altLang="ru-RU"/>
              <a:t>This lesson is a review of fundamental Java and programming concepts. It is assumed that students are familiar with the following concepts:</a:t>
            </a:r>
          </a:p>
          <a:p>
            <a:pPr lvl="1" eaLnBrk="1" hangingPunct="1"/>
            <a:r>
              <a:rPr lang="en-US" altLang="ru-RU"/>
              <a:t>The basic structure of a Java class</a:t>
            </a:r>
          </a:p>
          <a:p>
            <a:pPr lvl="1" eaLnBrk="1" hangingPunct="1"/>
            <a:r>
              <a:rPr lang="en-US" altLang="ru-RU"/>
              <a:t>Program block and comments</a:t>
            </a:r>
          </a:p>
          <a:p>
            <a:pPr lvl="1" eaLnBrk="1" hangingPunct="1"/>
            <a:r>
              <a:rPr lang="en-US" altLang="ru-RU"/>
              <a:t>Variables</a:t>
            </a:r>
          </a:p>
          <a:p>
            <a:pPr lvl="1" eaLnBrk="1" hangingPunct="1"/>
            <a:r>
              <a:rPr lang="en-US" altLang="ru-RU"/>
              <a:t>Basic </a:t>
            </a:r>
            <a:r>
              <a:rPr lang="en-US" altLang="ru-RU">
                <a:latin typeface="Courier New" panose="02070309020205020404" pitchFamily="49" charset="0"/>
                <a:cs typeface="Courier New" panose="02070309020205020404" pitchFamily="49" charset="0"/>
              </a:rPr>
              <a:t>if-else</a:t>
            </a:r>
            <a:r>
              <a:rPr lang="en-US" altLang="ru-RU"/>
              <a:t> and </a:t>
            </a:r>
            <a:r>
              <a:rPr lang="en-US" altLang="ru-RU">
                <a:latin typeface="Courier New" panose="02070309020205020404" pitchFamily="49" charset="0"/>
                <a:cs typeface="Courier New" panose="02070309020205020404" pitchFamily="49" charset="0"/>
              </a:rPr>
              <a:t>switch</a:t>
            </a:r>
            <a:r>
              <a:rPr lang="en-US" altLang="ru-RU"/>
              <a:t> branching constructs</a:t>
            </a:r>
          </a:p>
          <a:p>
            <a:pPr lvl="1" eaLnBrk="1" hangingPunct="1"/>
            <a:r>
              <a:rPr lang="en-US" altLang="ru-RU"/>
              <a:t>Iteration with </a:t>
            </a:r>
            <a:r>
              <a:rPr lang="en-US" altLang="ru-RU">
                <a:latin typeface="Courier New" panose="02070309020205020404" pitchFamily="49" charset="0"/>
                <a:cs typeface="Courier New" panose="02070309020205020404" pitchFamily="49" charset="0"/>
              </a:rPr>
              <a:t>for</a:t>
            </a:r>
            <a:r>
              <a:rPr lang="en-US" altLang="ru-RU"/>
              <a:t> and </a:t>
            </a:r>
            <a:r>
              <a:rPr lang="en-US" altLang="ru-RU">
                <a:latin typeface="Courier New" panose="02070309020205020404" pitchFamily="49" charset="0"/>
                <a:cs typeface="Courier New" panose="02070309020205020404" pitchFamily="49" charset="0"/>
              </a:rPr>
              <a:t>while</a:t>
            </a:r>
            <a:r>
              <a:rPr lang="en-US" altLang="ru-RU"/>
              <a:t> loops</a:t>
            </a:r>
          </a:p>
        </p:txBody>
      </p:sp>
      <p:pic>
        <p:nvPicPr>
          <p:cNvPr id="6148" name="Picture 4" descr="pointing_Duke.gif">
            <a:extLst>
              <a:ext uri="{FF2B5EF4-FFF2-40B4-BE49-F238E27FC236}">
                <a16:creationId xmlns:a16="http://schemas.microsoft.com/office/drawing/2014/main" id="{BD3940DF-DB07-9F32-DF28-3B0C0B09EB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572000"/>
            <a:ext cx="195262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4">
            <a:extLst>
              <a:ext uri="{FF2B5EF4-FFF2-40B4-BE49-F238E27FC236}">
                <a16:creationId xmlns:a16="http://schemas.microsoft.com/office/drawing/2014/main" id="{E27A747D-213D-E155-0360-61726D129EB5}"/>
              </a:ext>
            </a:extLst>
          </p:cNvPr>
          <p:cNvSpPr>
            <a:spLocks noChangeArrowheads="1"/>
          </p:cNvSpPr>
          <p:nvPr/>
        </p:nvSpPr>
        <p:spPr bwMode="auto">
          <a:xfrm>
            <a:off x="609600" y="2189163"/>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3795" name="Rectangle 15">
            <a:extLst>
              <a:ext uri="{FF2B5EF4-FFF2-40B4-BE49-F238E27FC236}">
                <a16:creationId xmlns:a16="http://schemas.microsoft.com/office/drawing/2014/main" id="{8267F916-1277-D2AD-ED91-DB32BF8B8265}"/>
              </a:ext>
            </a:extLst>
          </p:cNvPr>
          <p:cNvSpPr>
            <a:spLocks noChangeArrowheads="1"/>
          </p:cNvSpPr>
          <p:nvPr/>
        </p:nvSpPr>
        <p:spPr bwMode="auto">
          <a:xfrm>
            <a:off x="609600" y="3027363"/>
            <a:ext cx="7924800" cy="1143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3796" name="Title 1">
            <a:extLst>
              <a:ext uri="{FF2B5EF4-FFF2-40B4-BE49-F238E27FC236}">
                <a16:creationId xmlns:a16="http://schemas.microsoft.com/office/drawing/2014/main" id="{C538AB16-DC81-8C57-26D0-B6083446506D}"/>
              </a:ext>
            </a:extLst>
          </p:cNvPr>
          <p:cNvSpPr>
            <a:spLocks noGrp="1"/>
          </p:cNvSpPr>
          <p:nvPr>
            <p:ph type="title"/>
          </p:nvPr>
        </p:nvSpPr>
        <p:spPr/>
        <p:txBody>
          <a:bodyPr/>
          <a:lstStyle/>
          <a:p>
            <a:pPr eaLnBrk="1" hangingPunct="1"/>
            <a:r>
              <a:rPr lang="en-US" altLang="ru-RU"/>
              <a:t>Objects Passed as Parameters</a:t>
            </a:r>
          </a:p>
        </p:txBody>
      </p:sp>
      <p:sp>
        <p:nvSpPr>
          <p:cNvPr id="33797" name="Content Placeholder 2">
            <a:extLst>
              <a:ext uri="{FF2B5EF4-FFF2-40B4-BE49-F238E27FC236}">
                <a16:creationId xmlns:a16="http://schemas.microsoft.com/office/drawing/2014/main" id="{AB7131ED-DAE9-8C70-3761-C107D7B95EF2}"/>
              </a:ext>
            </a:extLst>
          </p:cNvPr>
          <p:cNvSpPr>
            <a:spLocks noGrp="1"/>
          </p:cNvSpPr>
          <p:nvPr>
            <p:ph idx="1"/>
          </p:nvPr>
        </p:nvSpPr>
        <p:spPr>
          <a:xfrm>
            <a:off x="609600" y="1447800"/>
            <a:ext cx="7918450" cy="3516313"/>
          </a:xfrm>
        </p:spPr>
        <p:txBody>
          <a:bodyPr/>
          <a:lstStyle/>
          <a:p>
            <a:pPr lvl="1" eaLnBrk="1" hangingPunct="1"/>
            <a:r>
              <a:rPr lang="en-US" altLang="ru-RU"/>
              <a:t>Whenever a new object is created, a new reference is created. Consider the following code fragments:</a:t>
            </a:r>
          </a:p>
          <a:p>
            <a:pPr eaLnBrk="1" hangingPunct="1"/>
            <a:endParaRPr lang="en-US" altLang="ru-RU" sz="400">
              <a:latin typeface="Courier New" panose="02070309020205020404" pitchFamily="49" charset="0"/>
              <a:cs typeface="Courier New" panose="02070309020205020404" pitchFamily="49" charset="0"/>
            </a:endParaRPr>
          </a:p>
          <a:p>
            <a:pPr eaLnBrk="1" hangingPunct="1"/>
            <a:r>
              <a:rPr lang="en-US" altLang="ru-RU" sz="1600">
                <a:latin typeface="Courier New" panose="02070309020205020404" pitchFamily="49" charset="0"/>
                <a:cs typeface="Courier New" panose="02070309020205020404" pitchFamily="49" charset="0"/>
              </a:rPr>
              <a:t>Employee x = new Employee();</a:t>
            </a:r>
          </a:p>
          <a:p>
            <a:pPr eaLnBrk="1" hangingPunct="1"/>
            <a:r>
              <a:rPr lang="en-US" altLang="ru-RU" sz="1600">
                <a:latin typeface="Courier New" panose="02070309020205020404" pitchFamily="49" charset="0"/>
                <a:cs typeface="Courier New" panose="02070309020205020404" pitchFamily="49" charset="0"/>
              </a:rPr>
              <a:t>foo(x);</a:t>
            </a:r>
          </a:p>
          <a:p>
            <a:pPr eaLnBrk="1" hangingPunct="1"/>
            <a:endParaRPr lang="en-US" altLang="ru-RU" sz="1200">
              <a:latin typeface="Courier New" panose="02070309020205020404" pitchFamily="49" charset="0"/>
              <a:cs typeface="Courier New" panose="02070309020205020404" pitchFamily="49" charset="0"/>
            </a:endParaRPr>
          </a:p>
          <a:p>
            <a:pPr eaLnBrk="1" hangingPunct="1"/>
            <a:r>
              <a:rPr lang="en-US" altLang="ru-RU" sz="1600">
                <a:latin typeface="Courier New" panose="02070309020205020404" pitchFamily="49" charset="0"/>
                <a:cs typeface="Courier New" panose="02070309020205020404" pitchFamily="49" charset="0"/>
              </a:rPr>
              <a:t>public void foo(Employee e) {</a:t>
            </a:r>
          </a:p>
          <a:p>
            <a:pPr eaLnBrk="1" hangingPunct="1"/>
            <a:r>
              <a:rPr lang="en-US" altLang="ru-RU" sz="1600">
                <a:latin typeface="Courier New" panose="02070309020205020404" pitchFamily="49" charset="0"/>
                <a:cs typeface="Courier New" panose="02070309020205020404" pitchFamily="49" charset="0"/>
              </a:rPr>
              <a:t>    e = new Employee();</a:t>
            </a:r>
          </a:p>
          <a:p>
            <a:pPr eaLnBrk="1" hangingPunct="1"/>
            <a:r>
              <a:rPr lang="en-US" altLang="ru-RU" sz="1600">
                <a:latin typeface="Courier New" panose="02070309020205020404" pitchFamily="49" charset="0"/>
                <a:cs typeface="Courier New" panose="02070309020205020404" pitchFamily="49" charset="0"/>
              </a:rPr>
              <a:t>    e.setSalary (1_000_000.00);  // What happens to x here?</a:t>
            </a:r>
          </a:p>
          <a:p>
            <a:pPr eaLnBrk="1" hangingPunct="1"/>
            <a:r>
              <a:rPr lang="en-US" altLang="ru-RU" sz="1600">
                <a:latin typeface="Courier New" panose="02070309020205020404" pitchFamily="49" charset="0"/>
                <a:cs typeface="Courier New" panose="02070309020205020404" pitchFamily="49" charset="0"/>
              </a:rPr>
              <a:t>}</a:t>
            </a:r>
          </a:p>
          <a:p>
            <a:pPr lvl="1" eaLnBrk="1" hangingPunct="1"/>
            <a:r>
              <a:rPr lang="en-US" altLang="ru-RU"/>
              <a:t>The value of </a:t>
            </a:r>
            <a:r>
              <a:rPr lang="en-US" altLang="ru-RU">
                <a:latin typeface="Courier New" panose="02070309020205020404" pitchFamily="49" charset="0"/>
                <a:cs typeface="Courier New" panose="02070309020205020404" pitchFamily="49" charset="0"/>
              </a:rPr>
              <a:t>x</a:t>
            </a:r>
            <a:r>
              <a:rPr lang="en-US" altLang="ru-RU"/>
              <a:t> is unchanged as a result of the method call </a:t>
            </a:r>
            <a:r>
              <a:rPr lang="en-US" altLang="ru-RU">
                <a:latin typeface="Courier New" panose="02070309020205020404" pitchFamily="49" charset="0"/>
                <a:cs typeface="Courier New" panose="02070309020205020404" pitchFamily="49" charset="0"/>
              </a:rPr>
              <a:t>foo</a:t>
            </a:r>
            <a:r>
              <a:rPr lang="en-US" altLang="ru-RU"/>
              <a:t>:</a:t>
            </a:r>
          </a:p>
        </p:txBody>
      </p:sp>
      <p:sp>
        <p:nvSpPr>
          <p:cNvPr id="33798" name="Rounded Rectangle 16">
            <a:extLst>
              <a:ext uri="{FF2B5EF4-FFF2-40B4-BE49-F238E27FC236}">
                <a16:creationId xmlns:a16="http://schemas.microsoft.com/office/drawing/2014/main" id="{3E3B68EB-F884-12AC-C55A-31F95F497AF8}"/>
              </a:ext>
            </a:extLst>
          </p:cNvPr>
          <p:cNvSpPr>
            <a:spLocks noChangeArrowheads="1"/>
          </p:cNvSpPr>
          <p:nvPr/>
        </p:nvSpPr>
        <p:spPr bwMode="auto">
          <a:xfrm>
            <a:off x="2743200" y="46863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42</a:t>
            </a:r>
          </a:p>
        </p:txBody>
      </p:sp>
      <p:sp>
        <p:nvSpPr>
          <p:cNvPr id="18" name="Snip Single Corner Rectangle 17">
            <a:extLst>
              <a:ext uri="{FF2B5EF4-FFF2-40B4-BE49-F238E27FC236}">
                <a16:creationId xmlns:a16="http://schemas.microsoft.com/office/drawing/2014/main" id="{924881A4-4245-6976-9D64-B3279FAD42FB}"/>
              </a:ext>
            </a:extLst>
          </p:cNvPr>
          <p:cNvSpPr/>
          <p:nvPr/>
        </p:nvSpPr>
        <p:spPr bwMode="auto">
          <a:xfrm>
            <a:off x="4876800" y="4648200"/>
            <a:ext cx="12954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a:t>Employee</a:t>
            </a:r>
            <a:br>
              <a:rPr lang="en-US"/>
            </a:br>
            <a:r>
              <a:rPr lang="en-US"/>
              <a:t>object</a:t>
            </a:r>
          </a:p>
        </p:txBody>
      </p:sp>
      <p:cxnSp>
        <p:nvCxnSpPr>
          <p:cNvPr id="33800" name="Straight Arrow Connector 20">
            <a:extLst>
              <a:ext uri="{FF2B5EF4-FFF2-40B4-BE49-F238E27FC236}">
                <a16:creationId xmlns:a16="http://schemas.microsoft.com/office/drawing/2014/main" id="{5C1A0173-DD7A-70A9-0F69-56E10539F03D}"/>
              </a:ext>
            </a:extLst>
          </p:cNvPr>
          <p:cNvCxnSpPr>
            <a:cxnSpLocks noChangeShapeType="1"/>
            <a:stCxn id="33798" idx="3"/>
            <a:endCxn id="18" idx="2"/>
          </p:cNvCxnSpPr>
          <p:nvPr/>
        </p:nvCxnSpPr>
        <p:spPr bwMode="auto">
          <a:xfrm>
            <a:off x="3352800" y="5029200"/>
            <a:ext cx="15240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1" name="Rounded Rectangle 29">
            <a:extLst>
              <a:ext uri="{FF2B5EF4-FFF2-40B4-BE49-F238E27FC236}">
                <a16:creationId xmlns:a16="http://schemas.microsoft.com/office/drawing/2014/main" id="{551C3AC9-3C5B-AD03-4B3E-86C3F4B5BD1C}"/>
              </a:ext>
            </a:extLst>
          </p:cNvPr>
          <p:cNvSpPr>
            <a:spLocks noChangeArrowheads="1"/>
          </p:cNvSpPr>
          <p:nvPr/>
        </p:nvSpPr>
        <p:spPr bwMode="auto">
          <a:xfrm>
            <a:off x="2743200" y="56007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t>99</a:t>
            </a:r>
          </a:p>
        </p:txBody>
      </p:sp>
      <p:sp>
        <p:nvSpPr>
          <p:cNvPr id="31" name="Snip Single Corner Rectangle 30">
            <a:extLst>
              <a:ext uri="{FF2B5EF4-FFF2-40B4-BE49-F238E27FC236}">
                <a16:creationId xmlns:a16="http://schemas.microsoft.com/office/drawing/2014/main" id="{C7737F4A-E51F-FE1E-6685-CEA7121AA987}"/>
              </a:ext>
            </a:extLst>
          </p:cNvPr>
          <p:cNvSpPr/>
          <p:nvPr/>
        </p:nvSpPr>
        <p:spPr bwMode="auto">
          <a:xfrm>
            <a:off x="4876800" y="5562600"/>
            <a:ext cx="12954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a:t>Employee</a:t>
            </a:r>
            <a:br>
              <a:rPr lang="en-US"/>
            </a:br>
            <a:r>
              <a:rPr lang="en-US"/>
              <a:t>object</a:t>
            </a:r>
          </a:p>
        </p:txBody>
      </p:sp>
      <p:cxnSp>
        <p:nvCxnSpPr>
          <p:cNvPr id="33803" name="Straight Arrow Connector 31">
            <a:extLst>
              <a:ext uri="{FF2B5EF4-FFF2-40B4-BE49-F238E27FC236}">
                <a16:creationId xmlns:a16="http://schemas.microsoft.com/office/drawing/2014/main" id="{483DA87D-4BE9-089E-D7BC-99DF58D603BD}"/>
              </a:ext>
            </a:extLst>
          </p:cNvPr>
          <p:cNvCxnSpPr>
            <a:cxnSpLocks noChangeShapeType="1"/>
            <a:stCxn id="33801" idx="3"/>
            <a:endCxn id="31" idx="2"/>
          </p:cNvCxnSpPr>
          <p:nvPr/>
        </p:nvCxnSpPr>
        <p:spPr bwMode="auto">
          <a:xfrm>
            <a:off x="3352800" y="5943600"/>
            <a:ext cx="15240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4" name="TextBox 32">
            <a:extLst>
              <a:ext uri="{FF2B5EF4-FFF2-40B4-BE49-F238E27FC236}">
                <a16:creationId xmlns:a16="http://schemas.microsoft.com/office/drawing/2014/main" id="{9791CF47-2EA1-6F06-EE5F-8325224E78B6}"/>
              </a:ext>
            </a:extLst>
          </p:cNvPr>
          <p:cNvSpPr txBox="1">
            <a:spLocks noChangeArrowheads="1"/>
          </p:cNvSpPr>
          <p:nvPr/>
        </p:nvSpPr>
        <p:spPr bwMode="auto">
          <a:xfrm>
            <a:off x="2354263" y="48768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x</a:t>
            </a:r>
          </a:p>
        </p:txBody>
      </p:sp>
      <p:sp>
        <p:nvSpPr>
          <p:cNvPr id="33805" name="TextBox 33">
            <a:extLst>
              <a:ext uri="{FF2B5EF4-FFF2-40B4-BE49-F238E27FC236}">
                <a16:creationId xmlns:a16="http://schemas.microsoft.com/office/drawing/2014/main" id="{F4BDC71F-4CDF-5613-09DE-9F6AB43FAEBE}"/>
              </a:ext>
            </a:extLst>
          </p:cNvPr>
          <p:cNvSpPr txBox="1">
            <a:spLocks noChangeArrowheads="1"/>
          </p:cNvSpPr>
          <p:nvPr/>
        </p:nvSpPr>
        <p:spPr bwMode="auto">
          <a:xfrm>
            <a:off x="2357438" y="5715000"/>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sz="2000">
                <a:solidFill>
                  <a:srgbClr val="0000FF"/>
                </a:solidFill>
                <a:latin typeface="LavosHandy™" pitchFamily="66" charset="0"/>
              </a:rPr>
              <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C398BB76-73F8-9A17-9563-DAC6104BE35E}"/>
              </a:ext>
            </a:extLst>
          </p:cNvPr>
          <p:cNvSpPr>
            <a:spLocks noChangeArrowheads="1"/>
          </p:cNvSpPr>
          <p:nvPr/>
        </p:nvSpPr>
        <p:spPr bwMode="auto">
          <a:xfrm>
            <a:off x="609600" y="53340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4819" name="Rectangle 3">
            <a:extLst>
              <a:ext uri="{FF2B5EF4-FFF2-40B4-BE49-F238E27FC236}">
                <a16:creationId xmlns:a16="http://schemas.microsoft.com/office/drawing/2014/main" id="{F302BB04-F4E7-FBF8-6489-11FACDCD9861}"/>
              </a:ext>
            </a:extLst>
          </p:cNvPr>
          <p:cNvSpPr>
            <a:spLocks noChangeArrowheads="1"/>
          </p:cNvSpPr>
          <p:nvPr/>
        </p:nvSpPr>
        <p:spPr bwMode="auto">
          <a:xfrm>
            <a:off x="609600" y="22098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4820" name="Title 1">
            <a:extLst>
              <a:ext uri="{FF2B5EF4-FFF2-40B4-BE49-F238E27FC236}">
                <a16:creationId xmlns:a16="http://schemas.microsoft.com/office/drawing/2014/main" id="{E94A1E02-205C-57CF-D7C9-ABD9EAA54DE8}"/>
              </a:ext>
            </a:extLst>
          </p:cNvPr>
          <p:cNvSpPr>
            <a:spLocks noGrp="1"/>
          </p:cNvSpPr>
          <p:nvPr>
            <p:ph type="title"/>
          </p:nvPr>
        </p:nvSpPr>
        <p:spPr/>
        <p:txBody>
          <a:bodyPr/>
          <a:lstStyle/>
          <a:p>
            <a:pPr eaLnBrk="1" hangingPunct="1"/>
            <a:r>
              <a:rPr lang="en-US" altLang="ru-RU"/>
              <a:t>How to Compile and Run</a:t>
            </a:r>
          </a:p>
        </p:txBody>
      </p:sp>
      <p:sp>
        <p:nvSpPr>
          <p:cNvPr id="34821" name="Content Placeholder 2">
            <a:extLst>
              <a:ext uri="{FF2B5EF4-FFF2-40B4-BE49-F238E27FC236}">
                <a16:creationId xmlns:a16="http://schemas.microsoft.com/office/drawing/2014/main" id="{DCAE9E05-771F-7FCB-DE7E-FBA1F70D869D}"/>
              </a:ext>
            </a:extLst>
          </p:cNvPr>
          <p:cNvSpPr>
            <a:spLocks noGrp="1"/>
          </p:cNvSpPr>
          <p:nvPr>
            <p:ph idx="1"/>
          </p:nvPr>
        </p:nvSpPr>
        <p:spPr>
          <a:xfrm>
            <a:off x="609600" y="1447800"/>
            <a:ext cx="7918450" cy="5005388"/>
          </a:xfrm>
        </p:spPr>
        <p:txBody>
          <a:bodyPr/>
          <a:lstStyle/>
          <a:p>
            <a:pPr eaLnBrk="1" hangingPunct="1">
              <a:buFont typeface="Arial" charset="0"/>
              <a:buNone/>
              <a:defRPr/>
            </a:pPr>
            <a:r>
              <a:rPr lang="en-US">
                <a:latin typeface="Arial" charset="0"/>
              </a:rPr>
              <a:t>Java class files must be compiled before running them. </a:t>
            </a:r>
            <a:br>
              <a:rPr lang="en-US">
                <a:latin typeface="Arial" charset="0"/>
              </a:rPr>
            </a:br>
            <a:r>
              <a:rPr lang="en-US">
                <a:latin typeface="Arial" charset="0"/>
              </a:rPr>
              <a:t>To compile a Java source file, use the Java compiler (</a:t>
            </a:r>
            <a:r>
              <a:rPr lang="en-US">
                <a:latin typeface="Courier New" pitchFamily="49" charset="0"/>
                <a:cs typeface="Courier New" pitchFamily="49" charset="0"/>
              </a:rPr>
              <a:t>javac</a:t>
            </a:r>
            <a:r>
              <a:rPr lang="en-US">
                <a:latin typeface="Arial" charset="0"/>
              </a:rPr>
              <a:t>).</a:t>
            </a:r>
          </a:p>
          <a:p>
            <a:pPr eaLnBrk="1" hangingPunct="1">
              <a:buFont typeface="Arial" charset="0"/>
              <a:buNone/>
              <a:defRPr/>
            </a:pPr>
            <a:endParaRPr lang="en-US" sz="800">
              <a:latin typeface="Arial" charset="0"/>
            </a:endParaRPr>
          </a:p>
          <a:p>
            <a:pPr marL="111125" eaLnBrk="1" hangingPunct="1">
              <a:buFont typeface="Arial" charset="0"/>
              <a:buNone/>
              <a:defRPr/>
            </a:pPr>
            <a:r>
              <a:rPr lang="en-US" sz="1800">
                <a:latin typeface="Courier New" pitchFamily="49" charset="0"/>
                <a:cs typeface="Courier New" pitchFamily="49" charset="0"/>
              </a:rPr>
              <a:t>javac –cp &lt;path to other classes&gt; -d &lt;complier output path&gt; &lt;path to source&gt;.java</a:t>
            </a:r>
          </a:p>
          <a:p>
            <a:pPr eaLnBrk="1" hangingPunct="1">
              <a:buFont typeface="Arial" charset="0"/>
              <a:buNone/>
              <a:defRPr/>
            </a:pPr>
            <a:endParaRPr lang="en-US" sz="800">
              <a:latin typeface="Courier New" pitchFamily="49" charset="0"/>
              <a:cs typeface="Courier New" pitchFamily="49" charset="0"/>
            </a:endParaRPr>
          </a:p>
          <a:p>
            <a:pPr lvl="1" eaLnBrk="1" hangingPunct="1">
              <a:buFont typeface="Arial" charset="0"/>
              <a:buChar char="•"/>
              <a:defRPr/>
            </a:pPr>
            <a:r>
              <a:rPr lang="en-US"/>
              <a:t>You can use the </a:t>
            </a:r>
            <a:r>
              <a:rPr lang="en-US">
                <a:latin typeface="Courier New" pitchFamily="49" charset="0"/>
                <a:cs typeface="Courier New" pitchFamily="49" charset="0"/>
              </a:rPr>
              <a:t>CLASSPATH</a:t>
            </a:r>
            <a:r>
              <a:rPr lang="en-US"/>
              <a:t> environment variable to the directory above the location of the package hierarchy.</a:t>
            </a:r>
          </a:p>
          <a:p>
            <a:pPr lvl="1" eaLnBrk="1" hangingPunct="1">
              <a:buFont typeface="Arial" charset="0"/>
              <a:buChar char="•"/>
              <a:defRPr/>
            </a:pPr>
            <a:r>
              <a:rPr lang="en-US"/>
              <a:t>After compiling the source .</a:t>
            </a:r>
            <a:r>
              <a:rPr lang="en-US">
                <a:latin typeface="Courier New" pitchFamily="49" charset="0"/>
                <a:cs typeface="Courier New" pitchFamily="49" charset="0"/>
              </a:rPr>
              <a:t>java</a:t>
            </a:r>
            <a:r>
              <a:rPr lang="en-US"/>
              <a:t> file, a </a:t>
            </a:r>
            <a:r>
              <a:rPr lang="en-US">
                <a:latin typeface="Courier New" pitchFamily="49" charset="0"/>
                <a:cs typeface="Courier New" pitchFamily="49" charset="0"/>
              </a:rPr>
              <a:t>.class</a:t>
            </a:r>
            <a:r>
              <a:rPr lang="en-US"/>
              <a:t> file is generated. </a:t>
            </a:r>
          </a:p>
          <a:p>
            <a:pPr lvl="1" eaLnBrk="1" hangingPunct="1">
              <a:buFont typeface="Arial" charset="0"/>
              <a:buChar char="•"/>
              <a:defRPr/>
            </a:pPr>
            <a:r>
              <a:rPr lang="en-US"/>
              <a:t>To run the Java application, run it using the Java interpreter (</a:t>
            </a:r>
            <a:r>
              <a:rPr lang="en-US">
                <a:latin typeface="Courier New" pitchFamily="49" charset="0"/>
                <a:cs typeface="Courier New" pitchFamily="49" charset="0"/>
              </a:rPr>
              <a:t>java</a:t>
            </a:r>
            <a:r>
              <a:rPr lang="en-US"/>
              <a:t>):</a:t>
            </a:r>
          </a:p>
          <a:p>
            <a:pPr lvl="1" eaLnBrk="1" hangingPunct="1">
              <a:buFont typeface="Arial" charset="0"/>
              <a:buChar char="•"/>
              <a:defRPr/>
            </a:pPr>
            <a:endParaRPr lang="en-US" sz="800"/>
          </a:p>
          <a:p>
            <a:pPr marL="111125" eaLnBrk="1" hangingPunct="1">
              <a:buFont typeface="Arial" charset="0"/>
              <a:buNone/>
              <a:defRPr/>
            </a:pPr>
            <a:r>
              <a:rPr lang="en-US" sz="1800">
                <a:latin typeface="Courier New" pitchFamily="49" charset="0"/>
                <a:cs typeface="Courier New" pitchFamily="49" charset="0"/>
              </a:rPr>
              <a:t>java –cp &lt;path to other classes&gt; &lt;package name&gt;.&lt;classname&gt;</a:t>
            </a:r>
          </a:p>
          <a:p>
            <a:pPr lvl="1" eaLnBrk="1" hangingPunct="1">
              <a:buFont typeface="Arial" charset="0"/>
              <a:buChar cha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12AD7C50-804B-1D03-D8F9-821C4080299E}"/>
              </a:ext>
            </a:extLst>
          </p:cNvPr>
          <p:cNvSpPr>
            <a:spLocks noChangeArrowheads="1"/>
          </p:cNvSpPr>
          <p:nvPr/>
        </p:nvSpPr>
        <p:spPr bwMode="auto">
          <a:xfrm>
            <a:off x="609600" y="3548063"/>
            <a:ext cx="7924800" cy="1600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5843" name="Rectangle 5">
            <a:extLst>
              <a:ext uri="{FF2B5EF4-FFF2-40B4-BE49-F238E27FC236}">
                <a16:creationId xmlns:a16="http://schemas.microsoft.com/office/drawing/2014/main" id="{5D57FB2F-8670-4BB5-B025-722ECA38C14F}"/>
              </a:ext>
            </a:extLst>
          </p:cNvPr>
          <p:cNvSpPr>
            <a:spLocks noChangeArrowheads="1"/>
          </p:cNvSpPr>
          <p:nvPr/>
        </p:nvSpPr>
        <p:spPr bwMode="auto">
          <a:xfrm>
            <a:off x="609600" y="2185988"/>
            <a:ext cx="7924800" cy="55721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5844" name="Title 1">
            <a:extLst>
              <a:ext uri="{FF2B5EF4-FFF2-40B4-BE49-F238E27FC236}">
                <a16:creationId xmlns:a16="http://schemas.microsoft.com/office/drawing/2014/main" id="{0B93A3EE-8FF6-39BD-1248-86CFCF7468D0}"/>
              </a:ext>
            </a:extLst>
          </p:cNvPr>
          <p:cNvSpPr>
            <a:spLocks noGrp="1"/>
          </p:cNvSpPr>
          <p:nvPr>
            <p:ph type="title"/>
          </p:nvPr>
        </p:nvSpPr>
        <p:spPr/>
        <p:txBody>
          <a:bodyPr/>
          <a:lstStyle/>
          <a:p>
            <a:pPr eaLnBrk="1" hangingPunct="1"/>
            <a:r>
              <a:rPr lang="en-US" altLang="ru-RU"/>
              <a:t>Compiling and Running: Example</a:t>
            </a:r>
          </a:p>
        </p:txBody>
      </p:sp>
      <p:sp>
        <p:nvSpPr>
          <p:cNvPr id="35845" name="Content Placeholder 2">
            <a:extLst>
              <a:ext uri="{FF2B5EF4-FFF2-40B4-BE49-F238E27FC236}">
                <a16:creationId xmlns:a16="http://schemas.microsoft.com/office/drawing/2014/main" id="{4E65868A-6714-1059-5FAB-1F3AE2C7CBF5}"/>
              </a:ext>
            </a:extLst>
          </p:cNvPr>
          <p:cNvSpPr>
            <a:spLocks noGrp="1"/>
          </p:cNvSpPr>
          <p:nvPr>
            <p:ph idx="1"/>
          </p:nvPr>
        </p:nvSpPr>
        <p:spPr>
          <a:xfrm>
            <a:off x="609600" y="1447800"/>
            <a:ext cx="7918450" cy="4876800"/>
          </a:xfrm>
        </p:spPr>
        <p:txBody>
          <a:bodyPr/>
          <a:lstStyle/>
          <a:p>
            <a:pPr lvl="1" eaLnBrk="1" hangingPunct="1"/>
            <a:r>
              <a:rPr lang="en-US" altLang="ru-RU"/>
              <a:t>Assume that the class shown in the notes is in the directory </a:t>
            </a:r>
            <a:r>
              <a:rPr lang="en-US" altLang="ru-RU">
                <a:latin typeface="Courier New" panose="02070309020205020404" pitchFamily="49" charset="0"/>
                <a:cs typeface="Courier New" panose="02070309020205020404" pitchFamily="49" charset="0"/>
              </a:rPr>
              <a:t>D:\test\com\example</a:t>
            </a:r>
            <a:r>
              <a:rPr lang="en-US" altLang="ru-RU"/>
              <a:t>:</a:t>
            </a:r>
            <a:endParaRPr lang="en-US" altLang="ru-RU">
              <a:latin typeface="Courier New" panose="02070309020205020404" pitchFamily="49" charset="0"/>
              <a:cs typeface="Courier New" panose="02070309020205020404" pitchFamily="49" charset="0"/>
            </a:endParaRPr>
          </a:p>
          <a:p>
            <a:pPr lvl="1" eaLnBrk="1" hangingPunct="1"/>
            <a:endParaRPr lang="en-US" altLang="ru-RU" sz="800">
              <a:latin typeface="Courier New" panose="02070309020205020404" pitchFamily="49" charset="0"/>
              <a:cs typeface="Courier New" panose="02070309020205020404" pitchFamily="49" charset="0"/>
            </a:endParaRPr>
          </a:p>
          <a:p>
            <a:pPr lvl="1" eaLnBrk="1" hangingPunct="1">
              <a:buFont typeface="Arial" panose="020B0604020202020204" pitchFamily="34" charset="0"/>
              <a:buNone/>
            </a:pPr>
            <a:r>
              <a:rPr lang="en-US" altLang="ru-RU" sz="1800">
                <a:latin typeface="Courier New" panose="02070309020205020404" pitchFamily="49" charset="0"/>
                <a:cs typeface="Courier New" panose="02070309020205020404" pitchFamily="49" charset="0"/>
              </a:rPr>
              <a:t>javac –d D:\test D:\test\com\example\HelloWorld.java</a:t>
            </a:r>
          </a:p>
          <a:p>
            <a:pPr lvl="1" eaLnBrk="1" hangingPunct="1">
              <a:buFont typeface="Arial" panose="020B0604020202020204" pitchFamily="34" charset="0"/>
              <a:buNone/>
            </a:pPr>
            <a:endParaRPr lang="en-US" altLang="ru-RU" sz="8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To run the application, you use the interpreter and the fully qualified class name:</a:t>
            </a:r>
          </a:p>
          <a:p>
            <a:pPr lvl="1" eaLnBrk="1" hangingPunct="1"/>
            <a:endParaRPr lang="en-US" altLang="ru-RU" sz="200">
              <a:cs typeface="Courier New" panose="02070309020205020404" pitchFamily="49" charset="0"/>
            </a:endParaRPr>
          </a:p>
          <a:p>
            <a:pPr eaLnBrk="1" hangingPunct="1"/>
            <a:r>
              <a:rPr lang="en-US" altLang="ru-RU" sz="1800">
                <a:latin typeface="Courier New" panose="02070309020205020404" pitchFamily="49" charset="0"/>
                <a:cs typeface="Courier New" panose="02070309020205020404" pitchFamily="49" charset="0"/>
              </a:rPr>
              <a:t> java –cp D:\test com.example.HelloWorld</a:t>
            </a:r>
          </a:p>
          <a:p>
            <a:pPr eaLnBrk="1" hangingPunct="1"/>
            <a:r>
              <a:rPr lang="en-US" altLang="ru-RU" sz="1800">
                <a:latin typeface="Courier New" panose="02070309020205020404" pitchFamily="49" charset="0"/>
                <a:cs typeface="Courier New" panose="02070309020205020404" pitchFamily="49" charset="0"/>
              </a:rPr>
              <a:t> Hello World!</a:t>
            </a:r>
          </a:p>
          <a:p>
            <a:pPr eaLnBrk="1" hangingPunct="1"/>
            <a:endParaRPr lang="en-US" altLang="ru-RU" sz="1100">
              <a:latin typeface="Courier New" panose="02070309020205020404" pitchFamily="49" charset="0"/>
              <a:cs typeface="Courier New" panose="02070309020205020404" pitchFamily="49" charset="0"/>
            </a:endParaRPr>
          </a:p>
          <a:p>
            <a:pPr eaLnBrk="1" hangingPunct="1"/>
            <a:r>
              <a:rPr lang="en-US" altLang="ru-RU" sz="1800">
                <a:latin typeface="Courier New" panose="02070309020205020404" pitchFamily="49" charset="0"/>
                <a:cs typeface="Courier New" panose="02070309020205020404" pitchFamily="49" charset="0"/>
              </a:rPr>
              <a:t> java –cp D:\test com.example.HelloWorld Tom</a:t>
            </a:r>
          </a:p>
          <a:p>
            <a:pPr eaLnBrk="1" hangingPunct="1"/>
            <a:r>
              <a:rPr lang="en-US" altLang="ru-RU" sz="1800">
                <a:latin typeface="Courier New" panose="02070309020205020404" pitchFamily="49" charset="0"/>
                <a:cs typeface="Courier New" panose="02070309020205020404" pitchFamily="49" charset="0"/>
              </a:rPr>
              <a:t> Hello Tom!</a:t>
            </a:r>
          </a:p>
          <a:p>
            <a:pPr eaLnBrk="1" hangingPunct="1"/>
            <a:endParaRPr lang="en-US" altLang="ru-RU" sz="8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The advantage of an IDE like NetBeans is that management of the class path, compilation, and running the Java application are handled through the tool.</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
            <a:extLst>
              <a:ext uri="{FF2B5EF4-FFF2-40B4-BE49-F238E27FC236}">
                <a16:creationId xmlns:a16="http://schemas.microsoft.com/office/drawing/2014/main" id="{8B001101-0577-3E81-E0B0-F1AEF15AED48}"/>
              </a:ext>
            </a:extLst>
          </p:cNvPr>
          <p:cNvSpPr>
            <a:spLocks noChangeArrowheads="1"/>
          </p:cNvSpPr>
          <p:nvPr/>
        </p:nvSpPr>
        <p:spPr bwMode="auto">
          <a:xfrm>
            <a:off x="609600" y="5334000"/>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6867" name="Rectangle 3">
            <a:extLst>
              <a:ext uri="{FF2B5EF4-FFF2-40B4-BE49-F238E27FC236}">
                <a16:creationId xmlns:a16="http://schemas.microsoft.com/office/drawing/2014/main" id="{6BB05B19-4804-5EB0-6DCC-7B59DD6DAAEF}"/>
              </a:ext>
            </a:extLst>
          </p:cNvPr>
          <p:cNvSpPr>
            <a:spLocks noChangeArrowheads="1"/>
          </p:cNvSpPr>
          <p:nvPr/>
        </p:nvSpPr>
        <p:spPr bwMode="auto">
          <a:xfrm>
            <a:off x="609600" y="3200400"/>
            <a:ext cx="7924800" cy="1752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6868" name="Title 1">
            <a:extLst>
              <a:ext uri="{FF2B5EF4-FFF2-40B4-BE49-F238E27FC236}">
                <a16:creationId xmlns:a16="http://schemas.microsoft.com/office/drawing/2014/main" id="{487A1309-0AB1-8286-F845-D33FC517A6FC}"/>
              </a:ext>
            </a:extLst>
          </p:cNvPr>
          <p:cNvSpPr>
            <a:spLocks noGrp="1"/>
          </p:cNvSpPr>
          <p:nvPr>
            <p:ph type="title"/>
          </p:nvPr>
        </p:nvSpPr>
        <p:spPr/>
        <p:txBody>
          <a:bodyPr/>
          <a:lstStyle/>
          <a:p>
            <a:pPr eaLnBrk="1" hangingPunct="1"/>
            <a:r>
              <a:rPr lang="en-US" altLang="ru-RU"/>
              <a:t>Java Class Loader</a:t>
            </a:r>
          </a:p>
        </p:txBody>
      </p:sp>
      <p:sp>
        <p:nvSpPr>
          <p:cNvPr id="36869" name="Content Placeholder 2">
            <a:extLst>
              <a:ext uri="{FF2B5EF4-FFF2-40B4-BE49-F238E27FC236}">
                <a16:creationId xmlns:a16="http://schemas.microsoft.com/office/drawing/2014/main" id="{523A81F5-B89D-07C0-DA2B-2B7C13BBCAFA}"/>
              </a:ext>
            </a:extLst>
          </p:cNvPr>
          <p:cNvSpPr>
            <a:spLocks noGrp="1"/>
          </p:cNvSpPr>
          <p:nvPr>
            <p:ph idx="1"/>
          </p:nvPr>
        </p:nvSpPr>
        <p:spPr>
          <a:xfrm>
            <a:off x="609600" y="1447800"/>
            <a:ext cx="7918450" cy="5073650"/>
          </a:xfrm>
        </p:spPr>
        <p:txBody>
          <a:bodyPr/>
          <a:lstStyle/>
          <a:p>
            <a:pPr eaLnBrk="1" hangingPunct="1"/>
            <a:r>
              <a:rPr lang="en-US" altLang="ru-RU"/>
              <a:t>During execution of a Java program, the Java Virtual Machine loads the compiled Java class files using a Java class of its own called the “class loader” (</a:t>
            </a:r>
            <a:r>
              <a:rPr lang="en-US" altLang="ru-RU">
                <a:latin typeface="Courier New" panose="02070309020205020404" pitchFamily="49" charset="0"/>
                <a:cs typeface="Courier New" panose="02070309020205020404" pitchFamily="49" charset="0"/>
              </a:rPr>
              <a:t>java.lang.ClassLoader</a:t>
            </a:r>
            <a:r>
              <a:rPr lang="en-US" altLang="ru-RU"/>
              <a:t>).</a:t>
            </a:r>
          </a:p>
          <a:p>
            <a:pPr lvl="1" eaLnBrk="1" hangingPunct="1"/>
            <a:r>
              <a:rPr lang="en-US" altLang="ru-RU"/>
              <a:t>The class loader is called when a class member is used for the first time:</a:t>
            </a:r>
          </a:p>
          <a:p>
            <a:pPr eaLnBrk="1" hangingPunct="1"/>
            <a:r>
              <a:rPr lang="en-US" altLang="ru-RU" sz="1600">
                <a:latin typeface="Courier New" panose="02070309020205020404" pitchFamily="49" charset="0"/>
                <a:cs typeface="Courier New" panose="02070309020205020404" pitchFamily="49" charset="0"/>
              </a:rPr>
              <a:t>public class Test {</a:t>
            </a:r>
          </a:p>
          <a:p>
            <a:pPr eaLnBrk="1" hangingPunct="1"/>
            <a:r>
              <a:rPr lang="en-US" altLang="ru-RU" sz="1600">
                <a:latin typeface="Courier New" panose="02070309020205020404" pitchFamily="49" charset="0"/>
                <a:cs typeface="Courier New" panose="02070309020205020404" pitchFamily="49" charset="0"/>
              </a:rPr>
              <a:t>    public void someOperation() {</a:t>
            </a:r>
          </a:p>
          <a:p>
            <a:pPr eaLnBrk="1" hangingPunct="1"/>
            <a:r>
              <a:rPr lang="en-US" altLang="ru-RU" sz="1600">
                <a:latin typeface="Courier New" panose="02070309020205020404" pitchFamily="49" charset="0"/>
                <a:cs typeface="Courier New" panose="02070309020205020404" pitchFamily="49" charset="0"/>
              </a:rPr>
              <a:t>        Employee e = new Employee();</a:t>
            </a:r>
          </a:p>
          <a:p>
            <a:pPr eaLnBrk="1" hangingPunct="1"/>
            <a:r>
              <a:rPr lang="en-US" altLang="ru-RU" sz="1600">
                <a:latin typeface="Courier New" panose="02070309020205020404" pitchFamily="49" charset="0"/>
                <a:cs typeface="Courier New" panose="02070309020205020404" pitchFamily="49" charset="0"/>
              </a:rPr>
              <a:t>        //...</a:t>
            </a:r>
          </a:p>
          <a:p>
            <a:pPr eaLnBrk="1" hangingPunct="1"/>
            <a:r>
              <a:rPr lang="en-US" altLang="ru-RU" sz="1600">
                <a:latin typeface="Courier New" panose="02070309020205020404" pitchFamily="49" charset="0"/>
                <a:cs typeface="Courier New" panose="02070309020205020404" pitchFamily="49" charset="0"/>
              </a:rPr>
              <a:t>    }</a:t>
            </a:r>
          </a:p>
          <a:p>
            <a:pPr eaLnBrk="1" hangingPunct="1"/>
            <a:r>
              <a:rPr lang="en-US" altLang="ru-RU" sz="1600">
                <a:latin typeface="Courier New" panose="02070309020205020404" pitchFamily="49" charset="0"/>
                <a:cs typeface="Courier New" panose="02070309020205020404" pitchFamily="49" charset="0"/>
              </a:rPr>
              <a:t>}</a:t>
            </a:r>
          </a:p>
          <a:p>
            <a:pPr eaLnBrk="1" hangingPunct="1"/>
            <a:endParaRPr lang="en-US" altLang="ru-RU"/>
          </a:p>
          <a:p>
            <a:pPr eaLnBrk="1" hangingPunct="1"/>
            <a:r>
              <a:rPr lang="en-US" altLang="ru-RU" sz="1600">
                <a:latin typeface="Courier New" panose="02070309020205020404" pitchFamily="49" charset="0"/>
                <a:cs typeface="Courier New" panose="02070309020205020404" pitchFamily="49" charset="0"/>
              </a:rPr>
              <a:t>Test.class.getClassLoader().loadClass("Employee");</a:t>
            </a:r>
          </a:p>
          <a:p>
            <a:pPr lvl="1" eaLnBrk="1" hangingPunct="1"/>
            <a:endParaRPr lang="en-US" altLang="ru-RU"/>
          </a:p>
          <a:p>
            <a:pPr eaLnBrk="1" hangingPunct="1"/>
            <a:endParaRPr lang="en-US" altLang="ru-RU"/>
          </a:p>
        </p:txBody>
      </p:sp>
      <p:sp>
        <p:nvSpPr>
          <p:cNvPr id="36870" name="Rectangle 4">
            <a:extLst>
              <a:ext uri="{FF2B5EF4-FFF2-40B4-BE49-F238E27FC236}">
                <a16:creationId xmlns:a16="http://schemas.microsoft.com/office/drawing/2014/main" id="{02EA9A80-CF6C-417A-5AAD-4191F28746C6}"/>
              </a:ext>
            </a:extLst>
          </p:cNvPr>
          <p:cNvSpPr>
            <a:spLocks noChangeArrowheads="1"/>
          </p:cNvSpPr>
          <p:nvPr/>
        </p:nvSpPr>
        <p:spPr bwMode="auto">
          <a:xfrm>
            <a:off x="3657600" y="3810000"/>
            <a:ext cx="12192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solidFill>
                <a:schemeClr val="accent2"/>
              </a:solidFill>
            </a:endParaRPr>
          </a:p>
        </p:txBody>
      </p:sp>
      <p:sp>
        <p:nvSpPr>
          <p:cNvPr id="36871" name="TextBox 19">
            <a:extLst>
              <a:ext uri="{FF2B5EF4-FFF2-40B4-BE49-F238E27FC236}">
                <a16:creationId xmlns:a16="http://schemas.microsoft.com/office/drawing/2014/main" id="{A1BC98DF-7448-68FF-AFE0-90FB6D5DAF6B}"/>
              </a:ext>
            </a:extLst>
          </p:cNvPr>
          <p:cNvSpPr txBox="1">
            <a:spLocks noChangeArrowheads="1"/>
          </p:cNvSpPr>
          <p:nvPr/>
        </p:nvSpPr>
        <p:spPr bwMode="auto">
          <a:xfrm>
            <a:off x="5029200" y="4038600"/>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The class loader is called to "load" this class into memory.</a:t>
            </a:r>
          </a:p>
        </p:txBody>
      </p:sp>
      <p:sp>
        <p:nvSpPr>
          <p:cNvPr id="11" name="Arc 10">
            <a:extLst>
              <a:ext uri="{FF2B5EF4-FFF2-40B4-BE49-F238E27FC236}">
                <a16:creationId xmlns:a16="http://schemas.microsoft.com/office/drawing/2014/main" id="{E1D494D4-4E2F-0B1B-D446-E977CF4432C3}"/>
              </a:ext>
            </a:extLst>
          </p:cNvPr>
          <p:cNvSpPr/>
          <p:nvPr/>
        </p:nvSpPr>
        <p:spPr bwMode="auto">
          <a:xfrm rot="2949060">
            <a:off x="2947194" y="3717131"/>
            <a:ext cx="1974850" cy="2249488"/>
          </a:xfrm>
          <a:prstGeom prst="arc">
            <a:avLst>
              <a:gd name="adj1" fmla="val 16126347"/>
              <a:gd name="adj2" fmla="val 20500332"/>
            </a:avLst>
          </a:prstGeom>
          <a:noFill/>
          <a:ln w="28575" cap="flat" cmpd="sng" algn="ctr">
            <a:solidFill>
              <a:srgbClr val="0000FF"/>
            </a:solidFill>
            <a:prstDash val="solid"/>
            <a:round/>
            <a:headEnd type="none" w="med" len="med"/>
            <a:tailEnd type="arrow" w="lg" len="lg"/>
          </a:ln>
          <a:effectLst/>
        </p:spPr>
        <p:txBody>
          <a:bodyPr/>
          <a:lstStyle/>
          <a:p>
            <a:pPr defTabSz="228600">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B7C8749-8A20-7330-3BE8-A83541025E0B}"/>
              </a:ext>
            </a:extLst>
          </p:cNvPr>
          <p:cNvSpPr>
            <a:spLocks noChangeArrowheads="1"/>
          </p:cNvSpPr>
          <p:nvPr/>
        </p:nvSpPr>
        <p:spPr bwMode="auto">
          <a:xfrm>
            <a:off x="533400" y="2514600"/>
            <a:ext cx="8077200" cy="1295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7891" name="Title 1">
            <a:extLst>
              <a:ext uri="{FF2B5EF4-FFF2-40B4-BE49-F238E27FC236}">
                <a16:creationId xmlns:a16="http://schemas.microsoft.com/office/drawing/2014/main" id="{9BF53E9A-F2B4-769B-20EB-E7E37D968974}"/>
              </a:ext>
            </a:extLst>
          </p:cNvPr>
          <p:cNvSpPr>
            <a:spLocks noGrp="1"/>
          </p:cNvSpPr>
          <p:nvPr>
            <p:ph type="title"/>
          </p:nvPr>
        </p:nvSpPr>
        <p:spPr/>
        <p:txBody>
          <a:bodyPr/>
          <a:lstStyle/>
          <a:p>
            <a:pPr eaLnBrk="1" hangingPunct="1"/>
            <a:r>
              <a:rPr lang="en-US" altLang="ru-RU"/>
              <a:t>Garbage Collection</a:t>
            </a:r>
          </a:p>
        </p:txBody>
      </p:sp>
      <p:sp>
        <p:nvSpPr>
          <p:cNvPr id="37892" name="Content Placeholder 2">
            <a:extLst>
              <a:ext uri="{FF2B5EF4-FFF2-40B4-BE49-F238E27FC236}">
                <a16:creationId xmlns:a16="http://schemas.microsoft.com/office/drawing/2014/main" id="{6E2E59CB-70B6-EC3C-3FEC-0E97633DB9B7}"/>
              </a:ext>
            </a:extLst>
          </p:cNvPr>
          <p:cNvSpPr>
            <a:spLocks noGrp="1"/>
          </p:cNvSpPr>
          <p:nvPr>
            <p:ph idx="1"/>
          </p:nvPr>
        </p:nvSpPr>
        <p:spPr>
          <a:xfrm>
            <a:off x="609600" y="1447800"/>
            <a:ext cx="7918450" cy="3860800"/>
          </a:xfrm>
        </p:spPr>
        <p:txBody>
          <a:bodyPr/>
          <a:lstStyle/>
          <a:p>
            <a:pPr marL="7620" indent="7620" eaLnBrk="1" hangingPunct="1"/>
            <a:r>
              <a:rPr lang="en-US" altLang="ru-RU">
                <a:latin typeface="Arial"/>
                <a:cs typeface="Arial"/>
              </a:rPr>
              <a:t>When an object is instantiated using the </a:t>
            </a:r>
            <a:r>
              <a:rPr lang="en-US" altLang="ru-RU">
                <a:latin typeface="Courier New"/>
                <a:cs typeface="Courier New"/>
              </a:rPr>
              <a:t>new</a:t>
            </a:r>
            <a:r>
              <a:rPr lang="en-US" altLang="ru-RU">
                <a:latin typeface="Arial"/>
                <a:cs typeface="Arial"/>
              </a:rPr>
              <a:t> keyword, memory is allocated for the object. The scope of an object reference depends on where the object is instantiated:</a:t>
            </a:r>
            <a:endParaRPr lang="ru-RU"/>
          </a:p>
          <a:p>
            <a:pPr marL="7620" indent="7620" eaLnBrk="1" hangingPunct="1"/>
            <a:r>
              <a:rPr lang="en-US" altLang="ru-RU" sz="1800">
                <a:latin typeface="Courier New"/>
                <a:cs typeface="Courier New"/>
              </a:rPr>
              <a:t>public void </a:t>
            </a:r>
            <a:r>
              <a:rPr lang="en-US" altLang="ru-RU" sz="1800" err="1">
                <a:latin typeface="Courier New"/>
                <a:cs typeface="Courier New"/>
              </a:rPr>
              <a:t>someMethod</a:t>
            </a:r>
            <a:r>
              <a:rPr lang="en-US" altLang="ru-RU" sz="1800">
                <a:latin typeface="Courier New"/>
                <a:cs typeface="Courier New"/>
              </a:rPr>
              <a:t>() {</a:t>
            </a:r>
          </a:p>
          <a:p>
            <a:pPr marL="7620" indent="7620" eaLnBrk="1" hangingPunct="1"/>
            <a:r>
              <a:rPr lang="en-US" altLang="ru-RU" sz="1800">
                <a:latin typeface="Courier New"/>
                <a:cs typeface="Courier New"/>
              </a:rPr>
              <a:t>    Employee e = new Employee();</a:t>
            </a:r>
          </a:p>
          <a:p>
            <a:pPr marL="7620" indent="7620" eaLnBrk="1" hangingPunct="1"/>
            <a:r>
              <a:rPr lang="en-US" altLang="ru-RU" sz="1800">
                <a:latin typeface="Courier New"/>
                <a:cs typeface="Courier New"/>
              </a:rPr>
              <a:t>    // operations on e</a:t>
            </a:r>
          </a:p>
          <a:p>
            <a:pPr marL="7620" indent="7620" eaLnBrk="1" hangingPunct="1"/>
            <a:r>
              <a:rPr lang="en-US" altLang="ru-RU" sz="1800">
                <a:latin typeface="Courier New"/>
                <a:cs typeface="Courier New"/>
              </a:rPr>
              <a:t>}</a:t>
            </a:r>
          </a:p>
          <a:p>
            <a:pPr lvl="1" eaLnBrk="1" hangingPunct="1"/>
            <a:r>
              <a:rPr lang="en-US" altLang="ru-RU"/>
              <a:t>When </a:t>
            </a:r>
            <a:r>
              <a:rPr lang="en-US" altLang="ru-RU" err="1">
                <a:latin typeface="Courier New"/>
                <a:cs typeface="Courier New"/>
              </a:rPr>
              <a:t>someMethod</a:t>
            </a:r>
            <a:r>
              <a:rPr lang="en-US" altLang="ru-RU"/>
              <a:t> completes, the memory referenced by </a:t>
            </a:r>
            <a:r>
              <a:rPr lang="en-US" altLang="ru-RU">
                <a:latin typeface="Courier New"/>
                <a:cs typeface="Courier New"/>
              </a:rPr>
              <a:t>e</a:t>
            </a:r>
            <a:r>
              <a:rPr lang="en-US" altLang="ru-RU"/>
              <a:t> is no longer accessible.</a:t>
            </a:r>
            <a:endParaRPr lang="en-US" altLang="ru-RU">
              <a:cs typeface="Arial"/>
            </a:endParaRPr>
          </a:p>
          <a:p>
            <a:pPr lvl="1" eaLnBrk="1" hangingPunct="1"/>
            <a:r>
              <a:rPr lang="en-US" altLang="ru-RU"/>
              <a:t>Java's garbage collector recognizes when an instance is no longer accessible and eligible for collection.</a:t>
            </a:r>
            <a:endParaRPr lang="en-US" altLang="ru-RU">
              <a:cs typeface="Arial"/>
            </a:endParaRPr>
          </a:p>
        </p:txBody>
      </p:sp>
      <p:sp>
        <p:nvSpPr>
          <p:cNvPr id="37893" name="Rectangular Callout 3">
            <a:extLst>
              <a:ext uri="{FF2B5EF4-FFF2-40B4-BE49-F238E27FC236}">
                <a16:creationId xmlns:a16="http://schemas.microsoft.com/office/drawing/2014/main" id="{4445740F-019B-66AF-19F6-3974823DE4B2}"/>
              </a:ext>
            </a:extLst>
          </p:cNvPr>
          <p:cNvSpPr>
            <a:spLocks noChangeArrowheads="1"/>
          </p:cNvSpPr>
          <p:nvPr/>
        </p:nvSpPr>
        <p:spPr bwMode="auto">
          <a:xfrm>
            <a:off x="3962400" y="3309938"/>
            <a:ext cx="2438400" cy="381000"/>
          </a:xfrm>
          <a:prstGeom prst="wedgeRectCallout">
            <a:avLst>
              <a:gd name="adj1" fmla="val -179097"/>
              <a:gd name="adj2" fmla="val 44389"/>
            </a:avLst>
          </a:prstGeom>
          <a:solidFill>
            <a:srgbClr val="FFFFCC">
              <a:alpha val="50195"/>
            </a:srgbClr>
          </a:solidFill>
          <a:ln w="9525" algn="ctr">
            <a:solidFill>
              <a:srgbClr val="808080"/>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sz="1400"/>
              <a:t>Object </a:t>
            </a:r>
            <a:r>
              <a:rPr lang="en-US" altLang="ru-RU" sz="1400">
                <a:latin typeface="Courier New" panose="02070309020205020404" pitchFamily="49" charset="0"/>
                <a:cs typeface="Courier New" panose="02070309020205020404" pitchFamily="49" charset="0"/>
              </a:rPr>
              <a:t>e</a:t>
            </a:r>
            <a:r>
              <a:rPr lang="en-US" altLang="ru-RU" sz="1400"/>
              <a:t> scope ends here.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Duke-Summary.gif">
            <a:extLst>
              <a:ext uri="{FF2B5EF4-FFF2-40B4-BE49-F238E27FC236}">
                <a16:creationId xmlns:a16="http://schemas.microsoft.com/office/drawing/2014/main" id="{90E5177A-0F40-B00F-B2D5-C9E2E460FC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9538" y="475615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12">
            <a:extLst>
              <a:ext uri="{FF2B5EF4-FFF2-40B4-BE49-F238E27FC236}">
                <a16:creationId xmlns:a16="http://schemas.microsoft.com/office/drawing/2014/main" id="{0CF1D0B5-7242-3883-6C1D-DE2E46BFB26E}"/>
              </a:ext>
            </a:extLst>
          </p:cNvPr>
          <p:cNvSpPr>
            <a:spLocks noGrp="1" noChangeArrowheads="1"/>
          </p:cNvSpPr>
          <p:nvPr>
            <p:ph type="title"/>
          </p:nvPr>
        </p:nvSpPr>
        <p:spPr/>
        <p:txBody>
          <a:bodyPr/>
          <a:lstStyle/>
          <a:p>
            <a:pPr eaLnBrk="1" hangingPunct="1"/>
            <a:r>
              <a:rPr lang="en-US" altLang="ru-RU"/>
              <a:t>Summary</a:t>
            </a:r>
          </a:p>
        </p:txBody>
      </p:sp>
      <p:sp>
        <p:nvSpPr>
          <p:cNvPr id="38916" name="Rectangle 13">
            <a:extLst>
              <a:ext uri="{FF2B5EF4-FFF2-40B4-BE49-F238E27FC236}">
                <a16:creationId xmlns:a16="http://schemas.microsoft.com/office/drawing/2014/main" id="{08CE79AF-0CA6-47C0-3255-C1EA433ADD19}"/>
              </a:ext>
            </a:extLst>
          </p:cNvPr>
          <p:cNvSpPr>
            <a:spLocks noGrp="1" noChangeArrowheads="1"/>
          </p:cNvSpPr>
          <p:nvPr>
            <p:ph idx="1"/>
          </p:nvPr>
        </p:nvSpPr>
        <p:spPr/>
        <p:txBody>
          <a:bodyPr/>
          <a:lstStyle/>
          <a:p>
            <a:pPr eaLnBrk="1" hangingPunct="1"/>
            <a:r>
              <a:rPr lang="en-US" altLang="ru-RU"/>
              <a:t>In this lesson, you should have learned how to:</a:t>
            </a:r>
          </a:p>
          <a:p>
            <a:pPr lvl="1" eaLnBrk="1" hangingPunct="1"/>
            <a:r>
              <a:rPr lang="en-US" altLang="ru-RU"/>
              <a:t>Create simple Java classes</a:t>
            </a:r>
          </a:p>
          <a:p>
            <a:pPr lvl="2" eaLnBrk="1" hangingPunct="1"/>
            <a:r>
              <a:rPr lang="en-US" altLang="ru-RU"/>
              <a:t>Create primitive variables</a:t>
            </a:r>
          </a:p>
          <a:p>
            <a:pPr lvl="2" eaLnBrk="1" hangingPunct="1"/>
            <a:r>
              <a:rPr lang="en-US" altLang="ru-RU"/>
              <a:t>Manipulate Strings</a:t>
            </a:r>
          </a:p>
          <a:p>
            <a:pPr lvl="2" eaLnBrk="1" hangingPunct="1"/>
            <a:r>
              <a:rPr lang="en-US" altLang="ru-RU"/>
              <a:t>Use </a:t>
            </a:r>
            <a:r>
              <a:rPr lang="en-US" altLang="ru-RU">
                <a:latin typeface="Courier New" panose="02070309020205020404" pitchFamily="49" charset="0"/>
                <a:cs typeface="Courier New" panose="02070309020205020404" pitchFamily="49" charset="0"/>
              </a:rPr>
              <a:t>if-else</a:t>
            </a:r>
            <a:r>
              <a:rPr lang="en-US" altLang="ru-RU"/>
              <a:t> and </a:t>
            </a:r>
            <a:r>
              <a:rPr lang="en-US" altLang="ru-RU">
                <a:latin typeface="Courier New" panose="02070309020205020404" pitchFamily="49" charset="0"/>
                <a:cs typeface="Courier New" panose="02070309020205020404" pitchFamily="49" charset="0"/>
              </a:rPr>
              <a:t>switch</a:t>
            </a:r>
            <a:r>
              <a:rPr lang="en-US" altLang="ru-RU"/>
              <a:t> branching statements</a:t>
            </a:r>
          </a:p>
          <a:p>
            <a:pPr lvl="2" eaLnBrk="1" hangingPunct="1"/>
            <a:r>
              <a:rPr lang="en-US" altLang="ru-RU"/>
              <a:t>Iterate with loops</a:t>
            </a:r>
          </a:p>
          <a:p>
            <a:pPr lvl="2" eaLnBrk="1" hangingPunct="1"/>
            <a:r>
              <a:rPr lang="en-US" altLang="ru-RU"/>
              <a:t>Create arrays</a:t>
            </a:r>
          </a:p>
          <a:p>
            <a:pPr lvl="1" eaLnBrk="1" hangingPunct="1"/>
            <a:r>
              <a:rPr lang="en-US" altLang="ru-RU"/>
              <a:t>Use Java fields, constructors, and methods</a:t>
            </a:r>
          </a:p>
          <a:p>
            <a:pPr lvl="1" eaLnBrk="1" hangingPunct="1"/>
            <a:r>
              <a:rPr lang="en-US" altLang="ru-RU"/>
              <a:t>Use </a:t>
            </a:r>
            <a:r>
              <a:rPr lang="en-US" altLang="ru-RU" sz="2000">
                <a:latin typeface="Courier New" panose="02070309020205020404" pitchFamily="49" charset="0"/>
                <a:cs typeface="Courier New" panose="02070309020205020404" pitchFamily="49" charset="0"/>
              </a:rPr>
              <a:t>package</a:t>
            </a:r>
            <a:r>
              <a:rPr lang="en-US" altLang="ru-RU"/>
              <a:t> and </a:t>
            </a:r>
            <a:r>
              <a:rPr lang="en-US" altLang="ru-RU" sz="2000">
                <a:latin typeface="Courier New" panose="02070309020205020404" pitchFamily="49" charset="0"/>
                <a:cs typeface="Courier New" panose="02070309020205020404" pitchFamily="49" charset="0"/>
              </a:rPr>
              <a:t>import</a:t>
            </a:r>
            <a:r>
              <a:rPr lang="en-US" altLang="ru-RU"/>
              <a:t> statements</a:t>
            </a:r>
          </a:p>
        </p:txBody>
      </p:sp>
    </p:spTree>
    <p:custDataLst>
      <p:tags r:id="rId1"/>
    </p:custData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A420E60C-0792-A411-FE21-D26234D96BEE}"/>
              </a:ext>
            </a:extLst>
          </p:cNvPr>
          <p:cNvSpPr>
            <a:spLocks noChangeArrowheads="1"/>
          </p:cNvSpPr>
          <p:nvPr/>
        </p:nvSpPr>
        <p:spPr bwMode="auto">
          <a:xfrm>
            <a:off x="609600" y="1828800"/>
            <a:ext cx="7924800" cy="2057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39939" name="Rectangle 1034">
            <a:extLst>
              <a:ext uri="{FF2B5EF4-FFF2-40B4-BE49-F238E27FC236}">
                <a16:creationId xmlns:a16="http://schemas.microsoft.com/office/drawing/2014/main" id="{37A79F70-B767-5971-CF06-1F7488221CC4}"/>
              </a:ext>
            </a:extLst>
          </p:cNvPr>
          <p:cNvSpPr>
            <a:spLocks noGrp="1" noChangeArrowheads="1"/>
          </p:cNvSpPr>
          <p:nvPr>
            <p:ph type="title"/>
          </p:nvPr>
        </p:nvSpPr>
        <p:spPr/>
        <p:txBody>
          <a:bodyPr/>
          <a:lstStyle/>
          <a:p>
            <a:pPr eaLnBrk="1" hangingPunct="1"/>
            <a:r>
              <a:rPr lang="en-US" altLang="ru-RU"/>
              <a:t>Quiz</a:t>
            </a:r>
          </a:p>
        </p:txBody>
      </p:sp>
      <p:sp>
        <p:nvSpPr>
          <p:cNvPr id="57348" name="Rectangle 1035">
            <a:extLst>
              <a:ext uri="{FF2B5EF4-FFF2-40B4-BE49-F238E27FC236}">
                <a16:creationId xmlns:a16="http://schemas.microsoft.com/office/drawing/2014/main" id="{8420B508-9298-FD56-A8F2-495D562891F0}"/>
              </a:ext>
            </a:extLst>
          </p:cNvPr>
          <p:cNvSpPr>
            <a:spLocks noGrp="1" noChangeArrowheads="1"/>
          </p:cNvSpPr>
          <p:nvPr>
            <p:ph idx="1"/>
          </p:nvPr>
        </p:nvSpPr>
        <p:spPr>
          <a:xfrm>
            <a:off x="609600" y="1447800"/>
            <a:ext cx="7918450" cy="4870450"/>
          </a:xfrm>
        </p:spPr>
        <p:txBody>
          <a:bodyPr/>
          <a:lstStyle/>
          <a:p>
            <a:pPr marL="7620" indent="7620" eaLnBrk="1" hangingPunct="1">
              <a:buFont typeface="Arial" charset="0"/>
              <a:buNone/>
              <a:defRPr/>
            </a:pPr>
            <a:r>
              <a:rPr lang="en-US" dirty="0">
                <a:latin typeface="Arial"/>
                <a:cs typeface="Arial"/>
              </a:rPr>
              <a:t>In the following fragment, what three issues can you identify?</a:t>
            </a:r>
            <a:endParaRPr lang="ru-RU" dirty="0">
              <a:latin typeface="Arial"/>
              <a:cs typeface="Arial"/>
            </a:endParaRPr>
          </a:p>
          <a:p>
            <a:pPr marL="7620" indent="7620" eaLnBrk="1" hangingPunct="1">
              <a:defRPr/>
            </a:pPr>
            <a:r>
              <a:rPr lang="en-US" sz="1600" dirty="0">
                <a:latin typeface="Courier New"/>
                <a:cs typeface="Courier New"/>
              </a:rPr>
              <a:t> package </a:t>
            </a:r>
            <a:r>
              <a:rPr lang="en-US" sz="1600" dirty="0" err="1">
                <a:latin typeface="Courier New"/>
                <a:cs typeface="Courier New"/>
              </a:rPr>
              <a:t>com.oracle.test</a:t>
            </a:r>
            <a:r>
              <a:rPr lang="en-US" sz="1600" dirty="0">
                <a:latin typeface="Courier New"/>
                <a:cs typeface="Courier New"/>
              </a:rPr>
              <a:t>;</a:t>
            </a:r>
          </a:p>
          <a:p>
            <a:pPr marL="7620" indent="7620" eaLnBrk="1" hangingPunct="1">
              <a:defRPr/>
            </a:pPr>
            <a:r>
              <a:rPr lang="en-US" sz="1600" dirty="0">
                <a:latin typeface="Courier New"/>
                <a:cs typeface="Courier New"/>
              </a:rPr>
              <a:t> public class </a:t>
            </a:r>
            <a:r>
              <a:rPr lang="en-US" sz="1600" dirty="0" err="1">
                <a:latin typeface="Courier New"/>
                <a:cs typeface="Courier New"/>
              </a:rPr>
              <a:t>BrokenClass</a:t>
            </a:r>
            <a:r>
              <a:rPr lang="en-US" sz="1600" dirty="0">
                <a:latin typeface="Courier New"/>
                <a:cs typeface="Courier New"/>
              </a:rPr>
              <a:t> {</a:t>
            </a:r>
          </a:p>
          <a:p>
            <a:pPr marL="7620" indent="7620" eaLnBrk="1" hangingPunct="1">
              <a:defRPr/>
            </a:pPr>
            <a:r>
              <a:rPr lang="en-US" sz="1600" dirty="0">
                <a:latin typeface="Courier New"/>
                <a:cs typeface="Courier New"/>
              </a:rPr>
              <a:t>     public </a:t>
            </a:r>
            <a:r>
              <a:rPr lang="en-US" sz="1600" dirty="0" err="1">
                <a:latin typeface="Courier New"/>
                <a:cs typeface="Courier New"/>
              </a:rPr>
              <a:t>boolean</a:t>
            </a:r>
            <a:r>
              <a:rPr lang="en-US" sz="1600" dirty="0">
                <a:latin typeface="Courier New"/>
                <a:cs typeface="Courier New"/>
              </a:rPr>
              <a:t> valid = "false";</a:t>
            </a:r>
          </a:p>
          <a:p>
            <a:pPr marL="7620" indent="7620" eaLnBrk="1" hangingPunct="1">
              <a:defRPr/>
            </a:pPr>
            <a:r>
              <a:rPr lang="en-US" sz="1600" dirty="0">
                <a:latin typeface="Courier New"/>
                <a:cs typeface="Courier New"/>
              </a:rPr>
              <a:t>     public String s = new String ("A new string");</a:t>
            </a:r>
          </a:p>
          <a:p>
            <a:pPr marL="7620" indent="7620" eaLnBrk="1" hangingPunct="1">
              <a:defRPr/>
            </a:pPr>
            <a:r>
              <a:rPr lang="en-US" sz="1600" dirty="0">
                <a:latin typeface="Courier New"/>
                <a:cs typeface="Courier New"/>
              </a:rPr>
              <a:t>     public int </a:t>
            </a:r>
            <a:r>
              <a:rPr lang="en-US" sz="1600" dirty="0" err="1">
                <a:latin typeface="Courier New"/>
                <a:cs typeface="Courier New"/>
              </a:rPr>
              <a:t>i</a:t>
            </a:r>
            <a:r>
              <a:rPr lang="en-US" sz="1600" dirty="0">
                <a:latin typeface="Courier New"/>
                <a:cs typeface="Courier New"/>
              </a:rPr>
              <a:t> = 40_000.00;</a:t>
            </a:r>
          </a:p>
          <a:p>
            <a:pPr marL="7620" indent="7620" eaLnBrk="1" hangingPunct="1">
              <a:defRPr/>
            </a:pPr>
            <a:r>
              <a:rPr lang="en-US" sz="1600" dirty="0">
                <a:latin typeface="Courier New"/>
                <a:cs typeface="Courier New"/>
              </a:rPr>
              <a:t>     public </a:t>
            </a:r>
            <a:r>
              <a:rPr lang="en-US" sz="1600" dirty="0" err="1">
                <a:latin typeface="Courier New"/>
                <a:cs typeface="Courier New"/>
              </a:rPr>
              <a:t>BrokenClass</a:t>
            </a:r>
            <a:r>
              <a:rPr lang="en-US" sz="1600" dirty="0">
                <a:latin typeface="Courier New"/>
                <a:cs typeface="Courier New"/>
              </a:rPr>
              <a:t>() { }	</a:t>
            </a:r>
          </a:p>
          <a:p>
            <a:pPr marL="7620" indent="7620" eaLnBrk="1" hangingPunct="1">
              <a:defRPr/>
            </a:pPr>
            <a:r>
              <a:rPr lang="en-US" sz="1600" dirty="0">
                <a:latin typeface="Courier New"/>
                <a:cs typeface="Courier New"/>
              </a:rPr>
              <a:t> }</a:t>
            </a:r>
          </a:p>
          <a:p>
            <a:pPr marL="566420" lvl="1" indent="-448945" eaLnBrk="1" hangingPunct="1">
              <a:buFont typeface="Arial" charset="0"/>
              <a:buAutoNum type="alphaLcPeriod"/>
              <a:defRPr/>
            </a:pPr>
            <a:r>
              <a:rPr lang="en-US" dirty="0">
                <a:latin typeface="+mj-lt"/>
                <a:cs typeface="Courier New"/>
              </a:rPr>
              <a:t> An </a:t>
            </a:r>
            <a:r>
              <a:rPr lang="en-US" dirty="0">
                <a:latin typeface="Courier New"/>
                <a:cs typeface="Courier New"/>
              </a:rPr>
              <a:t>import</a:t>
            </a:r>
            <a:r>
              <a:rPr lang="en-US" dirty="0">
                <a:latin typeface="+mj-lt"/>
                <a:cs typeface="Courier New"/>
              </a:rPr>
              <a:t> statement is missing.</a:t>
            </a:r>
          </a:p>
          <a:p>
            <a:pPr marL="566420" lvl="1" indent="-448945" eaLnBrk="1" hangingPunct="1">
              <a:buFont typeface="Arial" charset="0"/>
              <a:buAutoNum type="alphaLcPeriod"/>
              <a:defRPr/>
            </a:pPr>
            <a:r>
              <a:rPr lang="en-US" dirty="0">
                <a:latin typeface="+mj-lt"/>
                <a:cs typeface="Courier New"/>
              </a:rPr>
              <a:t> The </a:t>
            </a:r>
            <a:r>
              <a:rPr lang="en-US" dirty="0" err="1">
                <a:latin typeface="Courier New"/>
                <a:cs typeface="Courier New"/>
              </a:rPr>
              <a:t>boolean</a:t>
            </a:r>
            <a:r>
              <a:rPr lang="en-US" dirty="0">
                <a:latin typeface="Courier New"/>
                <a:cs typeface="Courier New"/>
              </a:rPr>
              <a:t> valid</a:t>
            </a:r>
            <a:r>
              <a:rPr lang="en-US" dirty="0">
                <a:latin typeface="+mj-lt"/>
                <a:cs typeface="Courier New"/>
              </a:rPr>
              <a:t> is assigned a String. ''</a:t>
            </a:r>
            <a:endParaRPr lang="en-US" dirty="0">
              <a:latin typeface="+mj-lt"/>
              <a:cs typeface="Courier New" pitchFamily="49" charset="0"/>
            </a:endParaRPr>
          </a:p>
          <a:p>
            <a:pPr marL="566420" lvl="1" indent="-448945" eaLnBrk="1" hangingPunct="1">
              <a:buFont typeface="Arial" charset="0"/>
              <a:buAutoNum type="alphaLcPeriod"/>
              <a:defRPr/>
            </a:pPr>
            <a:r>
              <a:rPr lang="en-US" dirty="0">
                <a:latin typeface="+mj-lt"/>
                <a:cs typeface="Courier New"/>
              </a:rPr>
              <a:t> </a:t>
            </a:r>
            <a:r>
              <a:rPr lang="en-US" dirty="0">
                <a:latin typeface="Courier New"/>
                <a:cs typeface="Courier New"/>
              </a:rPr>
              <a:t>String s</a:t>
            </a:r>
            <a:r>
              <a:rPr lang="en-US" dirty="0">
                <a:cs typeface="Courier New"/>
              </a:rPr>
              <a:t> is created using </a:t>
            </a:r>
            <a:r>
              <a:rPr lang="en-US" dirty="0">
                <a:latin typeface="Courier New"/>
                <a:cs typeface="Courier New"/>
              </a:rPr>
              <a:t>new</a:t>
            </a:r>
            <a:r>
              <a:rPr lang="en-US" dirty="0">
                <a:cs typeface="Courier New"/>
              </a:rPr>
              <a:t>.  ''</a:t>
            </a:r>
            <a:endParaRPr lang="en-US" dirty="0">
              <a:cs typeface="Courier New" pitchFamily="49" charset="0"/>
            </a:endParaRPr>
          </a:p>
          <a:p>
            <a:pPr marL="566420" lvl="1" indent="-448945" eaLnBrk="1" hangingPunct="1">
              <a:buFont typeface="Arial" charset="0"/>
              <a:buAutoNum type="alphaLcPeriod"/>
              <a:defRPr/>
            </a:pPr>
            <a:r>
              <a:rPr lang="en-US" dirty="0">
                <a:cs typeface="Courier New"/>
              </a:rPr>
              <a:t> </a:t>
            </a:r>
            <a:r>
              <a:rPr lang="en-US" dirty="0" err="1">
                <a:latin typeface="Courier New"/>
                <a:cs typeface="Courier New"/>
              </a:rPr>
              <a:t>BrokenClass</a:t>
            </a:r>
            <a:r>
              <a:rPr lang="en-US" dirty="0">
                <a:cs typeface="Courier New"/>
              </a:rPr>
              <a:t> method is missing a </a:t>
            </a:r>
            <a:r>
              <a:rPr lang="en-US" dirty="0">
                <a:latin typeface="Courier New"/>
                <a:cs typeface="Courier New"/>
              </a:rPr>
              <a:t>return</a:t>
            </a:r>
            <a:r>
              <a:rPr lang="en-US" dirty="0">
                <a:cs typeface="Courier New"/>
              </a:rPr>
              <a:t> statement.</a:t>
            </a:r>
          </a:p>
          <a:p>
            <a:pPr marL="566420" lvl="1" indent="-448945" eaLnBrk="1" hangingPunct="1">
              <a:buFont typeface="Arial" charset="0"/>
              <a:buAutoNum type="alphaLcPeriod"/>
              <a:defRPr/>
            </a:pPr>
            <a:r>
              <a:rPr lang="en-US" dirty="0">
                <a:latin typeface="+mj-lt"/>
                <a:cs typeface="Courier New"/>
              </a:rPr>
              <a:t> Need to create a new </a:t>
            </a:r>
            <a:r>
              <a:rPr lang="en-US" dirty="0" err="1">
                <a:latin typeface="Courier New"/>
                <a:cs typeface="Courier New"/>
              </a:rPr>
              <a:t>BrokenClass</a:t>
            </a:r>
            <a:r>
              <a:rPr lang="en-US" dirty="0">
                <a:latin typeface="+mj-lt"/>
                <a:cs typeface="Courier New"/>
              </a:rPr>
              <a:t> object.</a:t>
            </a:r>
          </a:p>
          <a:p>
            <a:pPr marL="566420" lvl="1" indent="-448945" eaLnBrk="1" hangingPunct="1">
              <a:buFont typeface="Arial" charset="0"/>
              <a:buAutoNum type="alphaLcPeriod"/>
              <a:defRPr/>
            </a:pPr>
            <a:r>
              <a:rPr lang="en-US" dirty="0">
                <a:latin typeface="+mj-lt"/>
                <a:cs typeface="Courier New"/>
              </a:rPr>
              <a:t> The integer value </a:t>
            </a:r>
            <a:r>
              <a:rPr lang="en-US" dirty="0" err="1">
                <a:latin typeface="Courier New"/>
                <a:cs typeface="Courier New"/>
              </a:rPr>
              <a:t>i</a:t>
            </a:r>
            <a:r>
              <a:rPr lang="en-US" dirty="0">
                <a:latin typeface="+mj-lt"/>
                <a:cs typeface="Courier New"/>
              </a:rPr>
              <a:t> is assigned a double.  ''</a:t>
            </a:r>
            <a:endParaRPr lang="en-US" dirty="0">
              <a:latin typeface="+mj-lt"/>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B00E4B62-92EF-BC1E-1B6B-0F07AF6B824B}"/>
              </a:ext>
            </a:extLst>
          </p:cNvPr>
          <p:cNvSpPr>
            <a:spLocks noChangeArrowheads="1"/>
          </p:cNvSpPr>
          <p:nvPr/>
        </p:nvSpPr>
        <p:spPr bwMode="auto">
          <a:xfrm>
            <a:off x="609600" y="2133600"/>
            <a:ext cx="7924800" cy="2362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40963" name="Rectangle 1034">
            <a:extLst>
              <a:ext uri="{FF2B5EF4-FFF2-40B4-BE49-F238E27FC236}">
                <a16:creationId xmlns:a16="http://schemas.microsoft.com/office/drawing/2014/main" id="{269C5A64-3600-A83D-87D6-8974F3CFB712}"/>
              </a:ext>
            </a:extLst>
          </p:cNvPr>
          <p:cNvSpPr>
            <a:spLocks noGrp="1" noChangeArrowheads="1"/>
          </p:cNvSpPr>
          <p:nvPr>
            <p:ph type="title"/>
          </p:nvPr>
        </p:nvSpPr>
        <p:spPr/>
        <p:txBody>
          <a:bodyPr/>
          <a:lstStyle/>
          <a:p>
            <a:pPr eaLnBrk="1" hangingPunct="1"/>
            <a:r>
              <a:rPr lang="en-US" altLang="ru-RU"/>
              <a:t>Quiz</a:t>
            </a:r>
          </a:p>
        </p:txBody>
      </p:sp>
      <p:sp>
        <p:nvSpPr>
          <p:cNvPr id="57348" name="Rectangle 1035">
            <a:extLst>
              <a:ext uri="{FF2B5EF4-FFF2-40B4-BE49-F238E27FC236}">
                <a16:creationId xmlns:a16="http://schemas.microsoft.com/office/drawing/2014/main" id="{E4E28B1A-4167-C58E-5A62-08EEA8594A4C}"/>
              </a:ext>
            </a:extLst>
          </p:cNvPr>
          <p:cNvSpPr>
            <a:spLocks noGrp="1" noChangeArrowheads="1"/>
          </p:cNvSpPr>
          <p:nvPr>
            <p:ph idx="1"/>
          </p:nvPr>
        </p:nvSpPr>
        <p:spPr>
          <a:xfrm>
            <a:off x="609600" y="1447800"/>
            <a:ext cx="7918450" cy="4691063"/>
          </a:xfrm>
        </p:spPr>
        <p:txBody>
          <a:bodyPr/>
          <a:lstStyle/>
          <a:p>
            <a:pPr eaLnBrk="1" hangingPunct="1">
              <a:buFont typeface="Arial" charset="0"/>
              <a:buNone/>
              <a:defRPr/>
            </a:pPr>
            <a:r>
              <a:rPr lang="en-US">
                <a:latin typeface="Arial" charset="0"/>
              </a:rPr>
              <a:t>Using the </a:t>
            </a:r>
            <a:r>
              <a:rPr lang="en-US">
                <a:latin typeface="Courier New" pitchFamily="49" charset="0"/>
                <a:cs typeface="Courier New" pitchFamily="49" charset="0"/>
              </a:rPr>
              <a:t>Employee</a:t>
            </a:r>
            <a:r>
              <a:rPr lang="en-US">
                <a:latin typeface="Arial" charset="0"/>
              </a:rPr>
              <a:t> class defined in this lesson, determine what will be printed in the following fragment:</a:t>
            </a:r>
          </a:p>
          <a:p>
            <a:pPr eaLnBrk="1" hangingPunct="1">
              <a:buFont typeface="Arial" charset="0"/>
              <a:buNone/>
              <a:defRPr/>
            </a:pPr>
            <a:r>
              <a:rPr lang="en-US" sz="1400">
                <a:latin typeface="Courier New" pitchFamily="49" charset="0"/>
                <a:cs typeface="Courier New" pitchFamily="49" charset="0"/>
              </a:rPr>
              <a:t>public Employee changeName (Employee e, String name) {</a:t>
            </a:r>
          </a:p>
          <a:p>
            <a:pPr eaLnBrk="1" hangingPunct="1">
              <a:buFont typeface="Arial" charset="0"/>
              <a:buNone/>
              <a:defRPr/>
            </a:pPr>
            <a:r>
              <a:rPr lang="en-US" sz="1400">
                <a:latin typeface="Courier New" pitchFamily="49" charset="0"/>
                <a:cs typeface="Courier New" pitchFamily="49" charset="0"/>
              </a:rPr>
              <a:t>    e.name = name;</a:t>
            </a:r>
          </a:p>
          <a:p>
            <a:pPr eaLnBrk="1" hangingPunct="1">
              <a:buFont typeface="Arial" charset="0"/>
              <a:buNone/>
              <a:defRPr/>
            </a:pPr>
            <a:r>
              <a:rPr lang="en-US" sz="1400">
                <a:latin typeface="Courier New" pitchFamily="49" charset="0"/>
                <a:cs typeface="Courier New" pitchFamily="49" charset="0"/>
              </a:rPr>
              <a:t>    return (e);</a:t>
            </a:r>
          </a:p>
          <a:p>
            <a:pPr eaLnBrk="1" hangingPunct="1">
              <a:buFont typeface="Arial" charset="0"/>
              <a:buNone/>
              <a:defRPr/>
            </a:pPr>
            <a:r>
              <a:rPr lang="en-US" sz="1400">
                <a:latin typeface="Courier New" pitchFamily="49" charset="0"/>
                <a:cs typeface="Courier New" pitchFamily="49" charset="0"/>
              </a:rPr>
              <a:t>}</a:t>
            </a:r>
          </a:p>
          <a:p>
            <a:pPr eaLnBrk="1" hangingPunct="1">
              <a:buFont typeface="Arial" charset="0"/>
              <a:buNone/>
              <a:defRPr/>
            </a:pPr>
            <a:r>
              <a:rPr lang="en-US" sz="1400">
                <a:latin typeface="Courier New" pitchFamily="49" charset="0"/>
                <a:cs typeface="Courier New" pitchFamily="49" charset="0"/>
              </a:rPr>
              <a:t>//... in another method in the same class</a:t>
            </a:r>
          </a:p>
          <a:p>
            <a:pPr eaLnBrk="1" hangingPunct="1">
              <a:buFont typeface="Arial" charset="0"/>
              <a:buNone/>
              <a:defRPr/>
            </a:pPr>
            <a:r>
              <a:rPr lang="en-US" sz="1400">
                <a:latin typeface="Courier New" pitchFamily="49" charset="0"/>
                <a:cs typeface="Courier New" pitchFamily="49" charset="0"/>
              </a:rPr>
              <a:t>Employee e = new Employee();</a:t>
            </a:r>
          </a:p>
          <a:p>
            <a:pPr eaLnBrk="1" hangingPunct="1">
              <a:buFont typeface="Arial" charset="0"/>
              <a:buNone/>
              <a:defRPr/>
            </a:pPr>
            <a:r>
              <a:rPr lang="en-US" sz="1400">
                <a:latin typeface="Courier New" pitchFamily="49" charset="0"/>
                <a:cs typeface="Courier New" pitchFamily="49" charset="0"/>
              </a:rPr>
              <a:t>e.name = "Fred";</a:t>
            </a:r>
          </a:p>
          <a:p>
            <a:pPr eaLnBrk="1" hangingPunct="1">
              <a:buFont typeface="Arial" charset="0"/>
              <a:buNone/>
              <a:defRPr/>
            </a:pPr>
            <a:r>
              <a:rPr lang="en-US" sz="1400">
                <a:latin typeface="Courier New" pitchFamily="49" charset="0"/>
                <a:cs typeface="Courier New" pitchFamily="49" charset="0"/>
              </a:rPr>
              <a:t>e = </a:t>
            </a:r>
            <a:r>
              <a:rPr lang="en-US" sz="1400" err="1">
                <a:latin typeface="Courier New" pitchFamily="49" charset="0"/>
                <a:cs typeface="Courier New" pitchFamily="49" charset="0"/>
              </a:rPr>
              <a:t>changeName</a:t>
            </a:r>
            <a:r>
              <a:rPr lang="en-US" sz="1400">
                <a:latin typeface="Courier New" pitchFamily="49" charset="0"/>
                <a:cs typeface="Courier New" pitchFamily="49" charset="0"/>
              </a:rPr>
              <a:t>(e, "Bob");</a:t>
            </a:r>
          </a:p>
          <a:p>
            <a:pPr eaLnBrk="1" hangingPunct="1">
              <a:buFont typeface="Arial" charset="0"/>
              <a:buNone/>
              <a:defRPr/>
            </a:pPr>
            <a:r>
              <a:rPr lang="en-US" sz="1400">
                <a:latin typeface="Courier New" pitchFamily="49" charset="0"/>
                <a:cs typeface="Courier New" pitchFamily="49" charset="0"/>
              </a:rPr>
              <a:t>System.out.println (e.getName());</a:t>
            </a:r>
            <a:r>
              <a:rPr lang="en-US" sz="1600">
                <a:latin typeface="Courier New" pitchFamily="49" charset="0"/>
                <a:cs typeface="Courier New" pitchFamily="49" charset="0"/>
              </a:rPr>
              <a:t>		</a:t>
            </a:r>
          </a:p>
          <a:p>
            <a:pPr marL="566738" lvl="1" indent="-449263" eaLnBrk="1" hangingPunct="1">
              <a:buFont typeface="Arial" charset="0"/>
              <a:buAutoNum type="alphaLcPeriod"/>
              <a:defRPr/>
            </a:pPr>
            <a:r>
              <a:rPr lang="en-US">
                <a:latin typeface="+mj-lt"/>
                <a:cs typeface="Courier New" pitchFamily="49" charset="0"/>
              </a:rPr>
              <a:t> Fred</a:t>
            </a:r>
          </a:p>
          <a:p>
            <a:pPr marL="566738" lvl="1" indent="-449263" eaLnBrk="1" hangingPunct="1">
              <a:buFont typeface="Arial" charset="0"/>
              <a:buAutoNum type="alphaLcPeriod"/>
              <a:defRPr/>
            </a:pPr>
            <a:r>
              <a:rPr lang="en-US">
                <a:latin typeface="+mj-lt"/>
                <a:cs typeface="Courier New" pitchFamily="49" charset="0"/>
              </a:rPr>
              <a:t> Bob</a:t>
            </a:r>
          </a:p>
          <a:p>
            <a:pPr marL="566738" lvl="1" indent="-449263" eaLnBrk="1" hangingPunct="1">
              <a:buFont typeface="Arial" charset="0"/>
              <a:buAutoNum type="alphaLcPeriod"/>
              <a:defRPr/>
            </a:pPr>
            <a:r>
              <a:rPr lang="en-US">
                <a:latin typeface="+mj-lt"/>
                <a:cs typeface="Courier New" pitchFamily="49" charset="0"/>
              </a:rPr>
              <a:t> </a:t>
            </a:r>
            <a:r>
              <a:rPr lang="en-US">
                <a:latin typeface="Courier New" pitchFamily="49" charset="0"/>
                <a:cs typeface="Courier New" pitchFamily="49" charset="0"/>
              </a:rPr>
              <a:t>null</a:t>
            </a:r>
            <a:endParaRPr lang="en-US">
              <a:latin typeface="+mj-lt"/>
            </a:endParaRPr>
          </a:p>
          <a:p>
            <a:pPr marL="566738" lvl="1" indent="-449263" eaLnBrk="1" hangingPunct="1">
              <a:buFont typeface="Arial" charset="0"/>
              <a:buAutoNum type="alphaLcPeriod"/>
              <a:defRPr/>
            </a:pPr>
            <a:r>
              <a:rPr lang="en-US">
                <a:cs typeface="Courier New" pitchFamily="49" charset="0"/>
              </a:rPr>
              <a:t> an empty String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36C94731-B6A8-BF46-ACC5-371FB40F97F4}"/>
              </a:ext>
            </a:extLst>
          </p:cNvPr>
          <p:cNvSpPr>
            <a:spLocks noChangeArrowheads="1"/>
          </p:cNvSpPr>
          <p:nvPr/>
        </p:nvSpPr>
        <p:spPr bwMode="auto">
          <a:xfrm>
            <a:off x="609600" y="1828800"/>
            <a:ext cx="7924800" cy="2667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41987" name="Rectangle 1034">
            <a:extLst>
              <a:ext uri="{FF2B5EF4-FFF2-40B4-BE49-F238E27FC236}">
                <a16:creationId xmlns:a16="http://schemas.microsoft.com/office/drawing/2014/main" id="{AAE8DAEC-3253-E3DD-6098-4933670D29CB}"/>
              </a:ext>
            </a:extLst>
          </p:cNvPr>
          <p:cNvSpPr>
            <a:spLocks noGrp="1" noChangeArrowheads="1"/>
          </p:cNvSpPr>
          <p:nvPr>
            <p:ph type="title"/>
          </p:nvPr>
        </p:nvSpPr>
        <p:spPr/>
        <p:txBody>
          <a:bodyPr/>
          <a:lstStyle/>
          <a:p>
            <a:pPr eaLnBrk="1" hangingPunct="1"/>
            <a:r>
              <a:rPr lang="en-US" altLang="ru-RU"/>
              <a:t>Quiz</a:t>
            </a:r>
          </a:p>
        </p:txBody>
      </p:sp>
      <p:sp>
        <p:nvSpPr>
          <p:cNvPr id="41988" name="Rectangle 1035">
            <a:extLst>
              <a:ext uri="{FF2B5EF4-FFF2-40B4-BE49-F238E27FC236}">
                <a16:creationId xmlns:a16="http://schemas.microsoft.com/office/drawing/2014/main" id="{F407AE38-790B-EF59-A66F-4989D3D82BF9}"/>
              </a:ext>
            </a:extLst>
          </p:cNvPr>
          <p:cNvSpPr>
            <a:spLocks noGrp="1" noChangeArrowheads="1"/>
          </p:cNvSpPr>
          <p:nvPr>
            <p:ph idx="1"/>
          </p:nvPr>
        </p:nvSpPr>
        <p:spPr>
          <a:xfrm>
            <a:off x="609600" y="1447800"/>
            <a:ext cx="7918450" cy="4648200"/>
          </a:xfrm>
        </p:spPr>
        <p:txBody>
          <a:bodyPr/>
          <a:lstStyle/>
          <a:p>
            <a:pPr eaLnBrk="1" hangingPunct="1"/>
            <a:r>
              <a:rPr lang="en-US" altLang="ru-RU"/>
              <a:t>In the following fragment, what is the printed result?</a:t>
            </a:r>
          </a:p>
          <a:p>
            <a:pPr eaLnBrk="1" hangingPunct="1"/>
            <a:r>
              <a:rPr lang="en-US" altLang="ru-RU" sz="1600">
                <a:latin typeface="Courier New" panose="02070309020205020404" pitchFamily="49" charset="0"/>
                <a:cs typeface="Courier New" panose="02070309020205020404" pitchFamily="49" charset="0"/>
              </a:rPr>
              <a:t>public float average (int[] values) {</a:t>
            </a:r>
          </a:p>
          <a:p>
            <a:pPr eaLnBrk="1" hangingPunct="1"/>
            <a:r>
              <a:rPr lang="en-US" altLang="ru-RU" sz="1600">
                <a:latin typeface="Courier New" panose="02070309020205020404" pitchFamily="49" charset="0"/>
                <a:cs typeface="Courier New" panose="02070309020205020404" pitchFamily="49" charset="0"/>
              </a:rPr>
              <a:t>    float result = 0;</a:t>
            </a:r>
          </a:p>
          <a:p>
            <a:pPr eaLnBrk="1" hangingPunct="1"/>
            <a:r>
              <a:rPr lang="en-US" altLang="ru-RU" sz="1600">
                <a:latin typeface="Courier New" panose="02070309020205020404" pitchFamily="49" charset="0"/>
                <a:cs typeface="Courier New" panose="02070309020205020404" pitchFamily="49" charset="0"/>
              </a:rPr>
              <a:t>    for (int i = 1; i &lt; values.length; i++)</a:t>
            </a:r>
          </a:p>
          <a:p>
            <a:pPr eaLnBrk="1" hangingPunct="1"/>
            <a:r>
              <a:rPr lang="en-US" altLang="ru-RU" sz="1600">
                <a:latin typeface="Courier New" panose="02070309020205020404" pitchFamily="49" charset="0"/>
                <a:cs typeface="Courier New" panose="02070309020205020404" pitchFamily="49" charset="0"/>
              </a:rPr>
              <a:t>        result += values[i];</a:t>
            </a:r>
          </a:p>
          <a:p>
            <a:pPr eaLnBrk="1" hangingPunct="1"/>
            <a:r>
              <a:rPr lang="en-US" altLang="ru-RU" sz="1600">
                <a:latin typeface="Courier New" panose="02070309020205020404" pitchFamily="49" charset="0"/>
                <a:cs typeface="Courier New" panose="02070309020205020404" pitchFamily="49" charset="0"/>
              </a:rPr>
              <a:t>    return (result/values.length);</a:t>
            </a:r>
          </a:p>
          <a:p>
            <a:pPr eaLnBrk="1" hangingPunct="1"/>
            <a:r>
              <a:rPr lang="en-US" altLang="ru-RU" sz="1600">
                <a:latin typeface="Courier New" panose="02070309020205020404" pitchFamily="49" charset="0"/>
                <a:cs typeface="Courier New" panose="02070309020205020404" pitchFamily="49" charset="0"/>
              </a:rPr>
              <a:t>}</a:t>
            </a:r>
          </a:p>
          <a:p>
            <a:pPr eaLnBrk="1" hangingPunct="1"/>
            <a:r>
              <a:rPr lang="en-US" altLang="ru-RU" sz="1600">
                <a:latin typeface="Courier New" panose="02070309020205020404" pitchFamily="49" charset="0"/>
                <a:cs typeface="Courier New" panose="02070309020205020404" pitchFamily="49" charset="0"/>
              </a:rPr>
              <a:t>// ... in another method in the same class</a:t>
            </a:r>
          </a:p>
          <a:p>
            <a:pPr eaLnBrk="1" hangingPunct="1"/>
            <a:r>
              <a:rPr lang="en-US" altLang="ru-RU" sz="1600">
                <a:latin typeface="Courier New" panose="02070309020205020404" pitchFamily="49" charset="0"/>
                <a:cs typeface="Courier New" panose="02070309020205020404" pitchFamily="49" charset="0"/>
              </a:rPr>
              <a:t>int[] nums = {100, 200, 300};</a:t>
            </a:r>
          </a:p>
          <a:p>
            <a:pPr eaLnBrk="1" hangingPunct="1"/>
            <a:r>
              <a:rPr lang="en-US" altLang="ru-RU" sz="1600">
                <a:latin typeface="Courier New" panose="02070309020205020404" pitchFamily="49" charset="0"/>
                <a:cs typeface="Courier New" panose="02070309020205020404" pitchFamily="49" charset="0"/>
              </a:rPr>
              <a:t>System.out.println (average(nums));</a:t>
            </a:r>
          </a:p>
          <a:p>
            <a:pPr marL="566738" lvl="1" indent="-449263" eaLnBrk="1" hangingPunct="1">
              <a:buFont typeface="Arial" panose="020B0604020202020204" pitchFamily="34" charset="0"/>
              <a:buAutoNum type="alphaLcPeriod"/>
            </a:pPr>
            <a:r>
              <a:rPr lang="en-US" altLang="ru-RU">
                <a:cs typeface="Courier New" panose="02070309020205020404" pitchFamily="49" charset="0"/>
              </a:rPr>
              <a:t>100.00</a:t>
            </a:r>
          </a:p>
          <a:p>
            <a:pPr marL="566738" lvl="1" indent="-449263" eaLnBrk="1" hangingPunct="1">
              <a:buFont typeface="Arial" panose="020B0604020202020204" pitchFamily="34" charset="0"/>
              <a:buAutoNum type="alphaLcPeriod"/>
            </a:pPr>
            <a:r>
              <a:rPr lang="en-US" altLang="ru-RU">
                <a:cs typeface="Courier New" panose="02070309020205020404" pitchFamily="49" charset="0"/>
              </a:rPr>
              <a:t>150.00</a:t>
            </a:r>
            <a:endParaRPr lang="en-US" altLang="ru-RU"/>
          </a:p>
          <a:p>
            <a:pPr marL="566738" lvl="1" indent="-449263" eaLnBrk="1" hangingPunct="1">
              <a:buFont typeface="Arial" panose="020B0604020202020204" pitchFamily="34" charset="0"/>
              <a:buAutoNum type="alphaLcPeriod"/>
            </a:pPr>
            <a:r>
              <a:rPr lang="en-US" altLang="ru-RU">
                <a:cs typeface="Courier New" panose="02070309020205020404" pitchFamily="49" charset="0"/>
              </a:rPr>
              <a:t>166.66667</a:t>
            </a:r>
          </a:p>
          <a:p>
            <a:pPr marL="566738" lvl="1" indent="-449263" eaLnBrk="1" hangingPunct="1">
              <a:buFont typeface="Arial" panose="020B0604020202020204" pitchFamily="34" charset="0"/>
              <a:buAutoNum type="alphaLcPeriod"/>
            </a:pPr>
            <a:r>
              <a:rPr lang="en-US" altLang="ru-RU">
                <a:cs typeface="Courier New" panose="02070309020205020404" pitchFamily="49" charset="0"/>
              </a:rPr>
              <a:t>200.00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7">
            <a:extLst>
              <a:ext uri="{FF2B5EF4-FFF2-40B4-BE49-F238E27FC236}">
                <a16:creationId xmlns:a16="http://schemas.microsoft.com/office/drawing/2014/main" id="{61998E82-320C-71D6-52BF-78FE06430E93}"/>
              </a:ext>
            </a:extLst>
          </p:cNvPr>
          <p:cNvSpPr>
            <a:spLocks noGrp="1" noChangeArrowheads="1"/>
          </p:cNvSpPr>
          <p:nvPr>
            <p:ph type="title"/>
          </p:nvPr>
        </p:nvSpPr>
        <p:spPr/>
        <p:txBody>
          <a:bodyPr/>
          <a:lstStyle/>
          <a:p>
            <a:pPr eaLnBrk="1" hangingPunct="1"/>
            <a:r>
              <a:rPr lang="en-US" altLang="ru-RU"/>
              <a:t>Practice 2-1 Overview: </a:t>
            </a:r>
            <a:br>
              <a:rPr lang="en-US" altLang="ru-RU"/>
            </a:br>
            <a:r>
              <a:rPr lang="en-US" altLang="ru-RU"/>
              <a:t>Creating Java Classes</a:t>
            </a:r>
          </a:p>
        </p:txBody>
      </p:sp>
      <p:sp>
        <p:nvSpPr>
          <p:cNvPr id="43011" name="Rectangle 18">
            <a:extLst>
              <a:ext uri="{FF2B5EF4-FFF2-40B4-BE49-F238E27FC236}">
                <a16:creationId xmlns:a16="http://schemas.microsoft.com/office/drawing/2014/main" id="{DDF150BF-1D12-5912-B4ED-9BE9B852D8B0}"/>
              </a:ext>
            </a:extLst>
          </p:cNvPr>
          <p:cNvSpPr>
            <a:spLocks noGrp="1" noChangeArrowheads="1"/>
          </p:cNvSpPr>
          <p:nvPr>
            <p:ph idx="1"/>
          </p:nvPr>
        </p:nvSpPr>
        <p:spPr>
          <a:xfrm>
            <a:off x="609600" y="1447800"/>
            <a:ext cx="7918450" cy="3005138"/>
          </a:xfrm>
        </p:spPr>
        <p:txBody>
          <a:bodyPr/>
          <a:lstStyle/>
          <a:p>
            <a:pPr eaLnBrk="1" hangingPunct="1"/>
            <a:r>
              <a:rPr lang="en-US" altLang="ru-RU"/>
              <a:t>This practice covers the following topics:</a:t>
            </a:r>
          </a:p>
          <a:p>
            <a:pPr lvl="1" eaLnBrk="1" hangingPunct="1"/>
            <a:r>
              <a:rPr lang="en-US" altLang="ru-RU"/>
              <a:t>Creating a Java class using the NetBeans IDE</a:t>
            </a:r>
          </a:p>
          <a:p>
            <a:pPr lvl="1" eaLnBrk="1" hangingPunct="1"/>
            <a:r>
              <a:rPr lang="en-US" altLang="ru-RU"/>
              <a:t>Creating a Java class with a </a:t>
            </a:r>
            <a:r>
              <a:rPr lang="en-US" altLang="ru-RU">
                <a:latin typeface="Courier New" panose="02070309020205020404" pitchFamily="49" charset="0"/>
                <a:cs typeface="Courier New" panose="02070309020205020404" pitchFamily="49" charset="0"/>
              </a:rPr>
              <a:t>main</a:t>
            </a:r>
            <a:r>
              <a:rPr lang="en-US" altLang="ru-RU"/>
              <a:t> method</a:t>
            </a:r>
          </a:p>
          <a:p>
            <a:pPr lvl="1" eaLnBrk="1" hangingPunct="1"/>
            <a:r>
              <a:rPr lang="en-US" altLang="ru-RU"/>
              <a:t>Writing code in the body of the </a:t>
            </a:r>
            <a:r>
              <a:rPr lang="en-US" altLang="ru-RU">
                <a:latin typeface="Courier New" panose="02070309020205020404" pitchFamily="49" charset="0"/>
                <a:cs typeface="Courier New" panose="02070309020205020404" pitchFamily="49" charset="0"/>
              </a:rPr>
              <a:t>main</a:t>
            </a:r>
            <a:r>
              <a:rPr lang="en-US" altLang="ru-RU"/>
              <a:t> method to create an instance of the </a:t>
            </a:r>
            <a:r>
              <a:rPr lang="en-US" altLang="ru-RU">
                <a:latin typeface="Courier New" panose="02070309020205020404" pitchFamily="49" charset="0"/>
                <a:cs typeface="Courier New" panose="02070309020205020404" pitchFamily="49" charset="0"/>
              </a:rPr>
              <a:t>Employee</a:t>
            </a:r>
            <a:r>
              <a:rPr lang="en-US" altLang="ru-RU"/>
              <a:t> object and print values from the class to the console</a:t>
            </a:r>
          </a:p>
          <a:p>
            <a:pPr lvl="1" eaLnBrk="1" hangingPunct="1"/>
            <a:r>
              <a:rPr lang="en-US" altLang="ru-RU"/>
              <a:t>Compiling and testing the application using the NetBeans IDE</a:t>
            </a:r>
          </a:p>
        </p:txBody>
      </p:sp>
      <p:pic>
        <p:nvPicPr>
          <p:cNvPr id="43012" name="Picture 3" descr="Duke-Practise-Overview.gif">
            <a:extLst>
              <a:ext uri="{FF2B5EF4-FFF2-40B4-BE49-F238E27FC236}">
                <a16:creationId xmlns:a16="http://schemas.microsoft.com/office/drawing/2014/main" id="{4F260EA2-F320-472B-9EE3-CF0FE1FB7E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343400"/>
            <a:ext cx="1828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03E0215A-CA1C-60DD-DB6B-0E1853F93554}"/>
              </a:ext>
            </a:extLst>
          </p:cNvPr>
          <p:cNvSpPr>
            <a:spLocks noChangeArrowheads="1"/>
          </p:cNvSpPr>
          <p:nvPr/>
        </p:nvSpPr>
        <p:spPr bwMode="auto">
          <a:xfrm>
            <a:off x="609600" y="1295400"/>
            <a:ext cx="7924800" cy="3810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7171" name="Title 1">
            <a:extLst>
              <a:ext uri="{FF2B5EF4-FFF2-40B4-BE49-F238E27FC236}">
                <a16:creationId xmlns:a16="http://schemas.microsoft.com/office/drawing/2014/main" id="{6633A46C-8C35-8A56-185B-43C512DDFDA3}"/>
              </a:ext>
            </a:extLst>
          </p:cNvPr>
          <p:cNvSpPr>
            <a:spLocks noGrp="1"/>
          </p:cNvSpPr>
          <p:nvPr>
            <p:ph type="title"/>
          </p:nvPr>
        </p:nvSpPr>
        <p:spPr/>
        <p:txBody>
          <a:bodyPr/>
          <a:lstStyle/>
          <a:p>
            <a:pPr eaLnBrk="1" hangingPunct="1"/>
            <a:r>
              <a:rPr lang="en-US" altLang="ru-RU"/>
              <a:t>Class Structure</a:t>
            </a:r>
          </a:p>
        </p:txBody>
      </p:sp>
      <p:sp>
        <p:nvSpPr>
          <p:cNvPr id="7172" name="Content Placeholder 2">
            <a:extLst>
              <a:ext uri="{FF2B5EF4-FFF2-40B4-BE49-F238E27FC236}">
                <a16:creationId xmlns:a16="http://schemas.microsoft.com/office/drawing/2014/main" id="{5F03AA0C-F50F-296D-D50D-A1A28716D1A2}"/>
              </a:ext>
            </a:extLst>
          </p:cNvPr>
          <p:cNvSpPr>
            <a:spLocks noGrp="1"/>
          </p:cNvSpPr>
          <p:nvPr>
            <p:ph idx="1"/>
          </p:nvPr>
        </p:nvSpPr>
        <p:spPr/>
        <p:txBody>
          <a:bodyPr/>
          <a:lstStyle/>
          <a:p>
            <a:pPr eaLnBrk="1" hangingPunct="1"/>
            <a:r>
              <a:rPr lang="en-US" altLang="ru-RU" sz="1800" b="1">
                <a:latin typeface="Courier New" panose="02070309020205020404" pitchFamily="49" charset="0"/>
                <a:cs typeface="Courier New" panose="02070309020205020404" pitchFamily="49" charset="0"/>
              </a:rPr>
              <a:t> package</a:t>
            </a:r>
            <a:r>
              <a:rPr lang="en-US" altLang="ru-RU" sz="1800">
                <a:latin typeface="Courier New" panose="02070309020205020404" pitchFamily="49" charset="0"/>
                <a:cs typeface="Courier New" panose="02070309020205020404" pitchFamily="49" charset="0"/>
              </a:rPr>
              <a:t> &lt;package_name&gt;;</a:t>
            </a:r>
          </a:p>
          <a:p>
            <a:pPr eaLnBrk="1" hangingPunct="1">
              <a:buSzPts val="1800"/>
            </a:pPr>
            <a:endParaRPr lang="en-US" altLang="ru-RU" sz="1800">
              <a:latin typeface="Courier New" panose="02070309020205020404" pitchFamily="49" charset="0"/>
              <a:cs typeface="Courier New" panose="02070309020205020404" pitchFamily="49" charset="0"/>
            </a:endParaRPr>
          </a:p>
          <a:p>
            <a:pPr eaLnBrk="1" hangingPunct="1">
              <a:buSzPts val="1800"/>
            </a:pPr>
            <a:r>
              <a:rPr lang="en-US" altLang="ru-RU" sz="1800">
                <a:latin typeface="Courier New" panose="02070309020205020404" pitchFamily="49" charset="0"/>
                <a:cs typeface="Courier New" panose="02070309020205020404" pitchFamily="49" charset="0"/>
              </a:rPr>
              <a:t> </a:t>
            </a:r>
            <a:r>
              <a:rPr lang="en-US" altLang="ru-RU" sz="1800" b="1">
                <a:latin typeface="Courier New" panose="02070309020205020404" pitchFamily="49" charset="0"/>
                <a:cs typeface="Courier New" panose="02070309020205020404" pitchFamily="49" charset="0"/>
              </a:rPr>
              <a:t>import</a:t>
            </a:r>
            <a:r>
              <a:rPr lang="en-US" altLang="ru-RU" sz="1800">
                <a:latin typeface="Courier New" panose="02070309020205020404" pitchFamily="49" charset="0"/>
                <a:cs typeface="Courier New" panose="02070309020205020404" pitchFamily="49" charset="0"/>
              </a:rPr>
              <a:t> &lt;other_packages&gt;;</a:t>
            </a:r>
          </a:p>
          <a:p>
            <a:pPr eaLnBrk="1" hangingPunct="1">
              <a:buSzPts val="1800"/>
            </a:pPr>
            <a:endParaRPr lang="en-US" altLang="ru-RU" sz="1800">
              <a:latin typeface="Courier New" panose="02070309020205020404" pitchFamily="49" charset="0"/>
              <a:cs typeface="Courier New" panose="02070309020205020404" pitchFamily="49" charset="0"/>
            </a:endParaRPr>
          </a:p>
          <a:p>
            <a:pPr eaLnBrk="1" hangingPunct="1">
              <a:buSzPts val="1800"/>
            </a:pPr>
            <a:r>
              <a:rPr lang="en-US" altLang="ru-RU" sz="1800">
                <a:latin typeface="Courier New" panose="02070309020205020404" pitchFamily="49" charset="0"/>
                <a:cs typeface="Courier New" panose="02070309020205020404" pitchFamily="49" charset="0"/>
              </a:rPr>
              <a:t> </a:t>
            </a:r>
            <a:r>
              <a:rPr lang="en-US" altLang="ru-RU" sz="1800" b="1">
                <a:latin typeface="Courier New" panose="02070309020205020404" pitchFamily="49" charset="0"/>
                <a:cs typeface="Courier New" panose="02070309020205020404" pitchFamily="49" charset="0"/>
              </a:rPr>
              <a:t>public</a:t>
            </a:r>
            <a:r>
              <a:rPr lang="en-US" altLang="ru-RU" sz="1800">
                <a:latin typeface="Courier New" panose="02070309020205020404" pitchFamily="49" charset="0"/>
                <a:cs typeface="Courier New" panose="02070309020205020404" pitchFamily="49" charset="0"/>
              </a:rPr>
              <a:t> </a:t>
            </a:r>
            <a:r>
              <a:rPr lang="en-US" altLang="ru-RU" sz="1800" b="1">
                <a:latin typeface="Courier New" panose="02070309020205020404" pitchFamily="49" charset="0"/>
                <a:cs typeface="Courier New" panose="02070309020205020404" pitchFamily="49" charset="0"/>
              </a:rPr>
              <a:t>class</a:t>
            </a:r>
            <a:r>
              <a:rPr lang="en-US" altLang="ru-RU" sz="1800">
                <a:latin typeface="Courier New" panose="02070309020205020404" pitchFamily="49" charset="0"/>
                <a:cs typeface="Courier New" panose="02070309020205020404" pitchFamily="49" charset="0"/>
              </a:rPr>
              <a:t> ClassName {</a:t>
            </a:r>
          </a:p>
          <a:p>
            <a:pPr eaLnBrk="1" hangingPunct="1">
              <a:buSzPts val="1800"/>
            </a:pPr>
            <a:r>
              <a:rPr lang="en-US" altLang="ru-RU" sz="1800">
                <a:latin typeface="Courier New" panose="02070309020205020404" pitchFamily="49" charset="0"/>
                <a:cs typeface="Courier New" panose="02070309020205020404" pitchFamily="49" charset="0"/>
              </a:rPr>
              <a:t>    &lt;variables(also known as fields)&gt;;</a:t>
            </a:r>
          </a:p>
          <a:p>
            <a:pPr eaLnBrk="1" hangingPunct="1">
              <a:buSzPts val="1800"/>
            </a:pPr>
            <a:endParaRPr lang="en-US" altLang="ru-RU" sz="1800">
              <a:latin typeface="Courier New" panose="02070309020205020404" pitchFamily="49" charset="0"/>
              <a:cs typeface="Courier New" panose="02070309020205020404" pitchFamily="49" charset="0"/>
            </a:endParaRPr>
          </a:p>
          <a:p>
            <a:pPr eaLnBrk="1" hangingPunct="1">
              <a:buSzPts val="1800"/>
            </a:pPr>
            <a:r>
              <a:rPr lang="en-US" altLang="ru-RU" sz="1800">
                <a:latin typeface="Courier New" panose="02070309020205020404" pitchFamily="49" charset="0"/>
                <a:cs typeface="Courier New" panose="02070309020205020404" pitchFamily="49" charset="0"/>
              </a:rPr>
              <a:t>    &lt;constructor method(s)&gt;;</a:t>
            </a:r>
          </a:p>
          <a:p>
            <a:pPr eaLnBrk="1" hangingPunct="1">
              <a:buSzPts val="1800"/>
            </a:pPr>
            <a:endParaRPr lang="en-US" altLang="ru-RU" sz="1800">
              <a:latin typeface="Courier New" panose="02070309020205020404" pitchFamily="49" charset="0"/>
              <a:cs typeface="Courier New" panose="02070309020205020404" pitchFamily="49" charset="0"/>
            </a:endParaRPr>
          </a:p>
          <a:p>
            <a:pPr eaLnBrk="1" hangingPunct="1">
              <a:buSzPts val="1800"/>
            </a:pPr>
            <a:r>
              <a:rPr lang="en-US" altLang="ru-RU" sz="1800">
                <a:latin typeface="Courier New" panose="02070309020205020404" pitchFamily="49" charset="0"/>
                <a:cs typeface="Courier New" panose="02070309020205020404" pitchFamily="49" charset="0"/>
              </a:rPr>
              <a:t>    &lt;other methods&gt;;  </a:t>
            </a:r>
          </a:p>
          <a:p>
            <a:pPr eaLnBrk="1" hangingPunct="1">
              <a:buSzPts val="1800"/>
            </a:pPr>
            <a:r>
              <a:rPr lang="en-US" altLang="ru-RU" sz="1800">
                <a:latin typeface="Courier New" panose="02070309020205020404" pitchFamily="49" charset="0"/>
                <a:cs typeface="Courier New" panose="02070309020205020404" pitchFamily="49" charset="0"/>
              </a:rPr>
              <a: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B87950F0-157A-BEF0-229B-11F247E3305F}"/>
              </a:ext>
            </a:extLst>
          </p:cNvPr>
          <p:cNvSpPr>
            <a:spLocks noChangeArrowheads="1"/>
          </p:cNvSpPr>
          <p:nvPr/>
        </p:nvSpPr>
        <p:spPr bwMode="auto">
          <a:xfrm>
            <a:off x="609600" y="2057400"/>
            <a:ext cx="7924800" cy="2590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8195" name="Title 1">
            <a:extLst>
              <a:ext uri="{FF2B5EF4-FFF2-40B4-BE49-F238E27FC236}">
                <a16:creationId xmlns:a16="http://schemas.microsoft.com/office/drawing/2014/main" id="{C4A86D65-ECA5-07A4-5D47-99E3CAB25127}"/>
              </a:ext>
            </a:extLst>
          </p:cNvPr>
          <p:cNvSpPr>
            <a:spLocks noGrp="1"/>
          </p:cNvSpPr>
          <p:nvPr>
            <p:ph type="title"/>
          </p:nvPr>
        </p:nvSpPr>
        <p:spPr/>
        <p:txBody>
          <a:bodyPr/>
          <a:lstStyle/>
          <a:p>
            <a:pPr eaLnBrk="1" hangingPunct="1"/>
            <a:r>
              <a:rPr lang="en-US" altLang="ru-RU"/>
              <a:t>A Simple Class</a:t>
            </a:r>
          </a:p>
        </p:txBody>
      </p:sp>
      <p:sp>
        <p:nvSpPr>
          <p:cNvPr id="8196" name="Rectangle 26">
            <a:extLst>
              <a:ext uri="{FF2B5EF4-FFF2-40B4-BE49-F238E27FC236}">
                <a16:creationId xmlns:a16="http://schemas.microsoft.com/office/drawing/2014/main" id="{2CC0A6FE-4E15-D5CE-D6F9-AABF057798E3}"/>
              </a:ext>
            </a:extLst>
          </p:cNvPr>
          <p:cNvSpPr>
            <a:spLocks noGrp="1" noChangeArrowheads="1"/>
          </p:cNvSpPr>
          <p:nvPr>
            <p:ph idx="1"/>
          </p:nvPr>
        </p:nvSpPr>
        <p:spPr>
          <a:xfrm>
            <a:off x="609600" y="1447800"/>
            <a:ext cx="7918450" cy="3022600"/>
          </a:xfrm>
        </p:spPr>
        <p:txBody>
          <a:bodyPr/>
          <a:lstStyle/>
          <a:p>
            <a:pPr eaLnBrk="1" hangingPunct="1"/>
            <a:r>
              <a:rPr lang="en-US" altLang="ru-RU"/>
              <a:t>A simple Java class with a main method:</a:t>
            </a:r>
          </a:p>
          <a:p>
            <a:pPr eaLnBrk="1" hangingPunct="1"/>
            <a:endParaRPr lang="en-US" altLang="ru-RU" sz="1600">
              <a:latin typeface="Courier New" panose="02070309020205020404" pitchFamily="49" charset="0"/>
              <a:cs typeface="Courier New" panose="02070309020205020404" pitchFamily="49" charset="0"/>
            </a:endParaRPr>
          </a:p>
          <a:p>
            <a:pPr eaLnBrk="1" hangingPunct="1"/>
            <a:endParaRPr lang="en-US" altLang="ru-RU" sz="1600">
              <a:latin typeface="Courier New" panose="02070309020205020404" pitchFamily="49" charset="0"/>
              <a:cs typeface="Courier New" panose="02070309020205020404" pitchFamily="49" charset="0"/>
            </a:endParaRPr>
          </a:p>
          <a:p>
            <a:pPr eaLnBrk="1" hangingPunct="1"/>
            <a:r>
              <a:rPr lang="en-US" altLang="ru-RU" sz="1600">
                <a:latin typeface="Courier New" panose="02070309020205020404" pitchFamily="49" charset="0"/>
                <a:cs typeface="Courier New" panose="02070309020205020404" pitchFamily="49" charset="0"/>
              </a:rPr>
              <a:t>public class Simple {</a:t>
            </a:r>
          </a:p>
          <a:p>
            <a:pPr eaLnBrk="1" hangingPunct="1"/>
            <a:endParaRPr lang="en-US" altLang="ru-RU" sz="1600">
              <a:latin typeface="Courier New" panose="02070309020205020404" pitchFamily="49" charset="0"/>
              <a:cs typeface="Courier New" panose="02070309020205020404" pitchFamily="49" charset="0"/>
            </a:endParaRPr>
          </a:p>
          <a:p>
            <a:pPr eaLnBrk="1" hangingPunct="1"/>
            <a:r>
              <a:rPr lang="en-US" altLang="ru-RU" sz="1600">
                <a:latin typeface="Courier New" panose="02070309020205020404" pitchFamily="49" charset="0"/>
                <a:cs typeface="Courier New" panose="02070309020205020404" pitchFamily="49" charset="0"/>
              </a:rPr>
              <a:t>    public static void main(String args[]){</a:t>
            </a:r>
          </a:p>
          <a:p>
            <a:pPr eaLnBrk="1" hangingPunct="1"/>
            <a:r>
              <a:rPr lang="en-US" altLang="ru-RU" sz="1600">
                <a:latin typeface="Courier New" panose="02070309020205020404" pitchFamily="49" charset="0"/>
                <a:cs typeface="Courier New" panose="02070309020205020404" pitchFamily="49" charset="0"/>
              </a:rPr>
              <a:t>        </a:t>
            </a:r>
          </a:p>
          <a:p>
            <a:pPr eaLnBrk="1" hangingPunct="1"/>
            <a:r>
              <a:rPr lang="en-US" altLang="ru-RU" sz="1600">
                <a:latin typeface="Courier New" panose="02070309020205020404" pitchFamily="49" charset="0"/>
                <a:cs typeface="Courier New" panose="02070309020205020404" pitchFamily="49" charset="0"/>
              </a:rPr>
              <a:t>    }</a:t>
            </a:r>
          </a:p>
          <a:p>
            <a:pPr eaLnBrk="1" hangingPunct="1"/>
            <a:r>
              <a:rPr lang="en-US" altLang="ru-RU" sz="1600">
                <a:latin typeface="Courier New" panose="02070309020205020404" pitchFamily="49" charset="0"/>
                <a:cs typeface="Courier New" panose="02070309020205020404" pitchFamily="49" charset="0"/>
              </a:rPr>
              <a:t>}</a:t>
            </a:r>
          </a:p>
          <a:p>
            <a:pPr eaLnBrk="1" hangingPunct="1"/>
            <a:endParaRPr lang="en-US" altLang="ru-RU" sz="1600">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EBF26AEA-774C-AD1F-10BD-CD75664DDDD2}"/>
              </a:ext>
            </a:extLst>
          </p:cNvPr>
          <p:cNvSpPr>
            <a:spLocks noChangeArrowheads="1"/>
          </p:cNvSpPr>
          <p:nvPr/>
        </p:nvSpPr>
        <p:spPr bwMode="auto">
          <a:xfrm>
            <a:off x="609600" y="30480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9219" name="Title 1">
            <a:extLst>
              <a:ext uri="{FF2B5EF4-FFF2-40B4-BE49-F238E27FC236}">
                <a16:creationId xmlns:a16="http://schemas.microsoft.com/office/drawing/2014/main" id="{D7D59CF8-932D-0F4B-6765-4157F4767E1B}"/>
              </a:ext>
            </a:extLst>
          </p:cNvPr>
          <p:cNvSpPr>
            <a:spLocks noGrp="1"/>
          </p:cNvSpPr>
          <p:nvPr>
            <p:ph type="title"/>
          </p:nvPr>
        </p:nvSpPr>
        <p:spPr/>
        <p:txBody>
          <a:bodyPr/>
          <a:lstStyle/>
          <a:p>
            <a:pPr eaLnBrk="1" hangingPunct="1"/>
            <a:r>
              <a:rPr lang="en-US" altLang="ru-RU"/>
              <a:t>Code Blocks</a:t>
            </a:r>
          </a:p>
        </p:txBody>
      </p:sp>
      <p:sp>
        <p:nvSpPr>
          <p:cNvPr id="9220" name="Rectangle 26">
            <a:extLst>
              <a:ext uri="{FF2B5EF4-FFF2-40B4-BE49-F238E27FC236}">
                <a16:creationId xmlns:a16="http://schemas.microsoft.com/office/drawing/2014/main" id="{D8956887-790A-64E6-FC32-69099EEA0DC3}"/>
              </a:ext>
            </a:extLst>
          </p:cNvPr>
          <p:cNvSpPr>
            <a:spLocks noGrp="1" noChangeArrowheads="1"/>
          </p:cNvSpPr>
          <p:nvPr>
            <p:ph idx="1"/>
          </p:nvPr>
        </p:nvSpPr>
        <p:spPr>
          <a:xfrm>
            <a:off x="609600" y="1447800"/>
            <a:ext cx="7918450" cy="2432050"/>
          </a:xfrm>
        </p:spPr>
        <p:txBody>
          <a:bodyPr/>
          <a:lstStyle/>
          <a:p>
            <a:pPr lvl="1" eaLnBrk="1" hangingPunct="1"/>
            <a:r>
              <a:rPr lang="en-US" altLang="ru-RU"/>
              <a:t>Every class declaration is enclosed in a code block.</a:t>
            </a:r>
          </a:p>
          <a:p>
            <a:pPr lvl="1" eaLnBrk="1" hangingPunct="1"/>
            <a:r>
              <a:rPr lang="en-US" altLang="ru-RU"/>
              <a:t>Method declarations are enclosed in code blocks.</a:t>
            </a:r>
          </a:p>
          <a:p>
            <a:pPr lvl="1" eaLnBrk="1" hangingPunct="1"/>
            <a:r>
              <a:rPr lang="en-US" altLang="ru-RU"/>
              <a:t>Java fields and methods have block (or class) scope.</a:t>
            </a:r>
          </a:p>
          <a:p>
            <a:pPr lvl="1" eaLnBrk="1" hangingPunct="1"/>
            <a:r>
              <a:rPr lang="en-US" altLang="ru-RU"/>
              <a:t>Code blocks are defined in braces:</a:t>
            </a:r>
          </a:p>
          <a:p>
            <a:pPr eaLnBrk="1" hangingPunct="1"/>
            <a:r>
              <a:rPr lang="fr-FR" altLang="ru-RU" sz="2400">
                <a:latin typeface="Courier New" panose="02070309020205020404" pitchFamily="49" charset="0"/>
                <a:cs typeface="Courier New" panose="02070309020205020404" pitchFamily="49" charset="0"/>
              </a:rPr>
              <a:t> { }</a:t>
            </a:r>
          </a:p>
          <a:p>
            <a:pPr lvl="1" eaLnBrk="1" hangingPunct="1"/>
            <a:r>
              <a:rPr lang="en-US" altLang="ru-RU"/>
              <a:t>Example:</a:t>
            </a:r>
          </a:p>
        </p:txBody>
      </p:sp>
      <p:sp>
        <p:nvSpPr>
          <p:cNvPr id="9221" name="Rectangle 4">
            <a:extLst>
              <a:ext uri="{FF2B5EF4-FFF2-40B4-BE49-F238E27FC236}">
                <a16:creationId xmlns:a16="http://schemas.microsoft.com/office/drawing/2014/main" id="{62280347-AC05-1D3F-4100-9E94DF678EAF}"/>
              </a:ext>
            </a:extLst>
          </p:cNvPr>
          <p:cNvSpPr>
            <a:spLocks noChangeArrowheads="1"/>
          </p:cNvSpPr>
          <p:nvPr/>
        </p:nvSpPr>
        <p:spPr bwMode="blackGray">
          <a:xfrm>
            <a:off x="990600" y="4156075"/>
            <a:ext cx="7191375" cy="1939925"/>
          </a:xfrm>
          <a:prstGeom prst="rect">
            <a:avLst/>
          </a:prstGeom>
          <a:solidFill>
            <a:srgbClr val="DDDDDD"/>
          </a:solidFill>
          <a:ln w="28575">
            <a:solidFill>
              <a:schemeClr val="bg2"/>
            </a:solidFill>
            <a:miter lim="800000"/>
            <a:headEnd/>
            <a:tailEnd/>
          </a:ln>
        </p:spPr>
        <p:txBody>
          <a:bodyPr lIns="90488" tIns="44450" rIns="90488" bIns="44450">
            <a:spAutoFit/>
          </a:bodyPr>
          <a:lstStyle>
            <a:lvl1pPr defTabSz="739775" eaLnBrk="0" hangingPunct="0">
              <a:defRPr>
                <a:solidFill>
                  <a:schemeClr val="tx1"/>
                </a:solidFill>
                <a:latin typeface="Arial" panose="020B0604020202020204" pitchFamily="34" charset="0"/>
              </a:defRPr>
            </a:lvl1pPr>
            <a:lvl2pPr marL="742950" indent="-285750" defTabSz="739775" eaLnBrk="0" hangingPunct="0">
              <a:defRPr>
                <a:solidFill>
                  <a:schemeClr val="tx1"/>
                </a:solidFill>
                <a:latin typeface="Arial" panose="020B0604020202020204" pitchFamily="34" charset="0"/>
              </a:defRPr>
            </a:lvl2pPr>
            <a:lvl3pPr marL="1143000" indent="-228600" defTabSz="739775" eaLnBrk="0" hangingPunct="0">
              <a:defRPr>
                <a:solidFill>
                  <a:schemeClr val="tx1"/>
                </a:solidFill>
                <a:latin typeface="Arial" panose="020B0604020202020204" pitchFamily="34" charset="0"/>
              </a:defRPr>
            </a:lvl3pPr>
            <a:lvl4pPr marL="1600200" indent="-228600" defTabSz="739775" eaLnBrk="0" hangingPunct="0">
              <a:defRPr>
                <a:solidFill>
                  <a:schemeClr val="tx1"/>
                </a:solidFill>
                <a:latin typeface="Arial" panose="020B0604020202020204" pitchFamily="34" charset="0"/>
              </a:defRPr>
            </a:lvl4pPr>
            <a:lvl5pPr marL="2057400" indent="-228600" defTabSz="739775" eaLnBrk="0" hangingPunct="0">
              <a:defRPr>
                <a:solidFill>
                  <a:schemeClr val="tx1"/>
                </a:solidFill>
                <a:latin typeface="Arial" panose="020B0604020202020204" pitchFamily="34" charset="0"/>
              </a:defRPr>
            </a:lvl5pPr>
            <a:lvl6pPr marL="25146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lnSpc>
                <a:spcPct val="125000"/>
              </a:lnSpc>
              <a:spcBef>
                <a:spcPct val="10000"/>
              </a:spcBef>
              <a:buClrTx/>
              <a:buFontTx/>
              <a:buNone/>
            </a:pPr>
            <a:r>
              <a:rPr lang="en-US" altLang="ru-RU">
                <a:solidFill>
                  <a:schemeClr val="bg2"/>
                </a:solidFill>
                <a:latin typeface="Courier New" panose="02070309020205020404" pitchFamily="49" charset="0"/>
              </a:rPr>
              <a:t>public class SayHello </a:t>
            </a:r>
            <a:r>
              <a:rPr lang="en-US" altLang="ru-RU" u="sng">
                <a:latin typeface="Courier New" panose="02070309020205020404" pitchFamily="49" charset="0"/>
              </a:rPr>
              <a:t>{</a:t>
            </a:r>
          </a:p>
          <a:p>
            <a:pPr algn="l">
              <a:lnSpc>
                <a:spcPct val="125000"/>
              </a:lnSpc>
              <a:spcBef>
                <a:spcPct val="10000"/>
              </a:spcBef>
              <a:buClrTx/>
              <a:buFontTx/>
              <a:buNone/>
            </a:pPr>
            <a:r>
              <a:rPr lang="en-US" altLang="ru-RU">
                <a:latin typeface="Courier New" panose="02070309020205020404" pitchFamily="49" charset="0"/>
              </a:rPr>
              <a:t>    public static void main(String[] args) </a:t>
            </a:r>
            <a:r>
              <a:rPr lang="en-US" altLang="ru-RU" u="sng">
                <a:latin typeface="Courier New" panose="02070309020205020404" pitchFamily="49" charset="0"/>
              </a:rPr>
              <a:t>{</a:t>
            </a:r>
            <a:endParaRPr lang="en-US" altLang="ru-RU">
              <a:latin typeface="Courier New" panose="02070309020205020404" pitchFamily="49" charset="0"/>
            </a:endParaRPr>
          </a:p>
          <a:p>
            <a:pPr algn="l">
              <a:lnSpc>
                <a:spcPct val="125000"/>
              </a:lnSpc>
              <a:spcBef>
                <a:spcPct val="10000"/>
              </a:spcBef>
              <a:buClrTx/>
              <a:buFontTx/>
              <a:buNone/>
            </a:pPr>
            <a:r>
              <a:rPr lang="en-US" altLang="ru-RU">
                <a:latin typeface="Courier New" panose="02070309020205020404" pitchFamily="49" charset="0"/>
              </a:rPr>
              <a:t>       System.out.println("Hello world")</a:t>
            </a:r>
            <a:r>
              <a:rPr lang="en-US" altLang="ru-RU" u="sng">
                <a:latin typeface="Courier New" panose="02070309020205020404" pitchFamily="49" charset="0"/>
              </a:rPr>
              <a:t>;</a:t>
            </a:r>
            <a:endParaRPr lang="en-US" altLang="ru-RU">
              <a:latin typeface="Courier New" panose="02070309020205020404" pitchFamily="49" charset="0"/>
            </a:endParaRPr>
          </a:p>
          <a:p>
            <a:pPr algn="l">
              <a:lnSpc>
                <a:spcPct val="125000"/>
              </a:lnSpc>
              <a:spcBef>
                <a:spcPct val="10000"/>
              </a:spcBef>
              <a:buClrTx/>
              <a:buFontTx/>
              <a:buNone/>
            </a:pPr>
            <a:r>
              <a:rPr lang="en-US" altLang="ru-RU" i="1">
                <a:latin typeface="Courier New" panose="02070309020205020404" pitchFamily="49" charset="0"/>
              </a:rPr>
              <a:t>    </a:t>
            </a:r>
            <a:r>
              <a:rPr lang="en-US" altLang="ru-RU" u="sng">
                <a:latin typeface="Courier New" panose="02070309020205020404" pitchFamily="49" charset="0"/>
              </a:rPr>
              <a:t>}</a:t>
            </a:r>
            <a:endParaRPr lang="en-US" altLang="ru-RU">
              <a:latin typeface="Courier New" panose="02070309020205020404" pitchFamily="49" charset="0"/>
            </a:endParaRPr>
          </a:p>
          <a:p>
            <a:pPr algn="l">
              <a:lnSpc>
                <a:spcPct val="125000"/>
              </a:lnSpc>
              <a:spcBef>
                <a:spcPct val="10000"/>
              </a:spcBef>
              <a:buClrTx/>
              <a:buFontTx/>
              <a:buNone/>
            </a:pPr>
            <a:r>
              <a:rPr lang="en-US" altLang="ru-RU" u="sng">
                <a:latin typeface="Courier New" panose="02070309020205020404" pitchFamily="49" charset="0"/>
              </a:rPr>
              <a:t>}</a:t>
            </a:r>
          </a:p>
        </p:txBody>
      </p:sp>
      <p:sp>
        <p:nvSpPr>
          <p:cNvPr id="9222" name="Freeform 5">
            <a:extLst>
              <a:ext uri="{FF2B5EF4-FFF2-40B4-BE49-F238E27FC236}">
                <a16:creationId xmlns:a16="http://schemas.microsoft.com/office/drawing/2014/main" id="{D8F7B585-AEC4-3556-3C6E-6F065F2E64BA}"/>
              </a:ext>
            </a:extLst>
          </p:cNvPr>
          <p:cNvSpPr>
            <a:spLocks/>
          </p:cNvSpPr>
          <p:nvPr/>
        </p:nvSpPr>
        <p:spPr bwMode="auto">
          <a:xfrm>
            <a:off x="1409700" y="4403725"/>
            <a:ext cx="6453188" cy="1462088"/>
          </a:xfrm>
          <a:custGeom>
            <a:avLst/>
            <a:gdLst>
              <a:gd name="T0" fmla="*/ 2147483647 w 4065"/>
              <a:gd name="T1" fmla="*/ 0 h 921"/>
              <a:gd name="T2" fmla="*/ 2147483647 w 4065"/>
              <a:gd name="T3" fmla="*/ 0 h 921"/>
              <a:gd name="T4" fmla="*/ 2147483647 w 4065"/>
              <a:gd name="T5" fmla="*/ 2147483647 h 921"/>
              <a:gd name="T6" fmla="*/ 0 w 4065"/>
              <a:gd name="T7" fmla="*/ 2147483647 h 921"/>
              <a:gd name="T8" fmla="*/ 0 60000 65536"/>
              <a:gd name="T9" fmla="*/ 0 60000 65536"/>
              <a:gd name="T10" fmla="*/ 0 60000 65536"/>
              <a:gd name="T11" fmla="*/ 0 60000 65536"/>
              <a:gd name="T12" fmla="*/ 0 w 4065"/>
              <a:gd name="T13" fmla="*/ 0 h 921"/>
              <a:gd name="T14" fmla="*/ 4065 w 4065"/>
              <a:gd name="T15" fmla="*/ 921 h 921"/>
            </a:gdLst>
            <a:ahLst/>
            <a:cxnLst>
              <a:cxn ang="T8">
                <a:pos x="T0" y="T1"/>
              </a:cxn>
              <a:cxn ang="T9">
                <a:pos x="T2" y="T3"/>
              </a:cxn>
              <a:cxn ang="T10">
                <a:pos x="T4" y="T5"/>
              </a:cxn>
              <a:cxn ang="T11">
                <a:pos x="T6" y="T7"/>
              </a:cxn>
            </a:cxnLst>
            <a:rect l="T12" t="T13" r="T14" b="T15"/>
            <a:pathLst>
              <a:path w="4065" h="921">
                <a:moveTo>
                  <a:pt x="2008" y="0"/>
                </a:moveTo>
                <a:lnTo>
                  <a:pt x="4064" y="0"/>
                </a:lnTo>
                <a:lnTo>
                  <a:pt x="4064" y="920"/>
                </a:lnTo>
                <a:lnTo>
                  <a:pt x="0" y="920"/>
                </a:lnTo>
              </a:path>
            </a:pathLst>
          </a:custGeom>
          <a:noFill/>
          <a:ln w="28575" cap="rnd">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9223" name="Freeform 6">
            <a:extLst>
              <a:ext uri="{FF2B5EF4-FFF2-40B4-BE49-F238E27FC236}">
                <a16:creationId xmlns:a16="http://schemas.microsoft.com/office/drawing/2014/main" id="{4A93E0B8-E017-8E04-5EE0-EE7065777886}"/>
              </a:ext>
            </a:extLst>
          </p:cNvPr>
          <p:cNvSpPr>
            <a:spLocks/>
          </p:cNvSpPr>
          <p:nvPr/>
        </p:nvSpPr>
        <p:spPr bwMode="auto">
          <a:xfrm>
            <a:off x="1790700" y="4772025"/>
            <a:ext cx="5780088" cy="763588"/>
          </a:xfrm>
          <a:custGeom>
            <a:avLst/>
            <a:gdLst>
              <a:gd name="T0" fmla="*/ 2147483647 w 3641"/>
              <a:gd name="T1" fmla="*/ 0 h 481"/>
              <a:gd name="T2" fmla="*/ 2147483647 w 3641"/>
              <a:gd name="T3" fmla="*/ 0 h 481"/>
              <a:gd name="T4" fmla="*/ 2147483647 w 3641"/>
              <a:gd name="T5" fmla="*/ 2147483647 h 481"/>
              <a:gd name="T6" fmla="*/ 0 w 3641"/>
              <a:gd name="T7" fmla="*/ 2147483647 h 481"/>
              <a:gd name="T8" fmla="*/ 0 60000 65536"/>
              <a:gd name="T9" fmla="*/ 0 60000 65536"/>
              <a:gd name="T10" fmla="*/ 0 60000 65536"/>
              <a:gd name="T11" fmla="*/ 0 60000 65536"/>
              <a:gd name="T12" fmla="*/ 0 w 3641"/>
              <a:gd name="T13" fmla="*/ 0 h 481"/>
              <a:gd name="T14" fmla="*/ 3641 w 3641"/>
              <a:gd name="T15" fmla="*/ 481 h 481"/>
            </a:gdLst>
            <a:ahLst/>
            <a:cxnLst>
              <a:cxn ang="T8">
                <a:pos x="T0" y="T1"/>
              </a:cxn>
              <a:cxn ang="T9">
                <a:pos x="T2" y="T3"/>
              </a:cxn>
              <a:cxn ang="T10">
                <a:pos x="T4" y="T5"/>
              </a:cxn>
              <a:cxn ang="T11">
                <a:pos x="T6" y="T7"/>
              </a:cxn>
            </a:cxnLst>
            <a:rect l="T12" t="T13" r="T14" b="T15"/>
            <a:pathLst>
              <a:path w="3641" h="481">
                <a:moveTo>
                  <a:pt x="3336" y="0"/>
                </a:moveTo>
                <a:lnTo>
                  <a:pt x="3640" y="0"/>
                </a:lnTo>
                <a:lnTo>
                  <a:pt x="3640" y="480"/>
                </a:lnTo>
                <a:lnTo>
                  <a:pt x="0" y="480"/>
                </a:lnTo>
              </a:path>
            </a:pathLst>
          </a:custGeom>
          <a:noFill/>
          <a:ln w="28575" cap="rnd">
            <a:solidFill>
              <a:schemeClr val="tx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9486BF4A-8D74-5465-3FCA-D673BBF32EB8}"/>
              </a:ext>
            </a:extLst>
          </p:cNvPr>
          <p:cNvSpPr>
            <a:spLocks noGrp="1" noChangeArrowheads="1"/>
          </p:cNvSpPr>
          <p:nvPr>
            <p:ph type="title"/>
          </p:nvPr>
        </p:nvSpPr>
        <p:spPr/>
        <p:txBody>
          <a:bodyPr/>
          <a:lstStyle/>
          <a:p>
            <a:pPr eaLnBrk="1" hangingPunct="1"/>
            <a:r>
              <a:rPr lang="en-US" altLang="ru-RU"/>
              <a:t>Primitive Data Types</a:t>
            </a:r>
          </a:p>
        </p:txBody>
      </p:sp>
      <p:sp>
        <p:nvSpPr>
          <p:cNvPr id="10243" name="Rectangle 4">
            <a:extLst>
              <a:ext uri="{FF2B5EF4-FFF2-40B4-BE49-F238E27FC236}">
                <a16:creationId xmlns:a16="http://schemas.microsoft.com/office/drawing/2014/main" id="{AE7FD4A9-D6EE-227C-2200-246A07C0D489}"/>
              </a:ext>
            </a:extLst>
          </p:cNvPr>
          <p:cNvSpPr>
            <a:spLocks noGrp="1" noChangeArrowheads="1"/>
          </p:cNvSpPr>
          <p:nvPr>
            <p:ph idx="1"/>
          </p:nvPr>
        </p:nvSpPr>
        <p:spPr>
          <a:xfrm>
            <a:off x="609600" y="5106988"/>
            <a:ext cx="7918450" cy="989012"/>
          </a:xfrm>
        </p:spPr>
        <p:txBody>
          <a:bodyPr/>
          <a:lstStyle/>
          <a:p>
            <a:pPr eaLnBrk="1" hangingPunct="1"/>
            <a:r>
              <a:rPr lang="en-US" altLang="ru-RU" sz="2000"/>
              <a:t>Append uppercase or lowercase "</a:t>
            </a:r>
            <a:r>
              <a:rPr lang="en-US" altLang="ru-RU" sz="2000">
                <a:latin typeface="Courier New" panose="02070309020205020404" pitchFamily="49" charset="0"/>
                <a:cs typeface="Courier New" panose="02070309020205020404" pitchFamily="49" charset="0"/>
              </a:rPr>
              <a:t>L</a:t>
            </a:r>
            <a:r>
              <a:rPr lang="en-US" altLang="ru-RU" sz="2000"/>
              <a:t>" or "</a:t>
            </a:r>
            <a:r>
              <a:rPr lang="en-US" altLang="ru-RU" sz="2000">
                <a:latin typeface="Courier New" panose="02070309020205020404" pitchFamily="49" charset="0"/>
                <a:cs typeface="Courier New" panose="02070309020205020404" pitchFamily="49" charset="0"/>
              </a:rPr>
              <a:t>F</a:t>
            </a:r>
            <a:r>
              <a:rPr lang="en-US" altLang="ru-RU" sz="2000"/>
              <a:t>" to the number to specify a long or a float number.</a:t>
            </a:r>
          </a:p>
        </p:txBody>
      </p:sp>
      <p:graphicFrame>
        <p:nvGraphicFramePr>
          <p:cNvPr id="48" name="Group 471">
            <a:extLst>
              <a:ext uri="{FF2B5EF4-FFF2-40B4-BE49-F238E27FC236}">
                <a16:creationId xmlns:a16="http://schemas.microsoft.com/office/drawing/2014/main" id="{DD930ED1-C300-AF39-FAAF-839786CBFC19}"/>
              </a:ext>
            </a:extLst>
          </p:cNvPr>
          <p:cNvGraphicFramePr>
            <a:graphicFrameLocks noGrp="1"/>
          </p:cNvGraphicFramePr>
          <p:nvPr/>
        </p:nvGraphicFramePr>
        <p:xfrm>
          <a:off x="631825" y="1524000"/>
          <a:ext cx="7881938" cy="3472375"/>
        </p:xfrm>
        <a:graphic>
          <a:graphicData uri="http://schemas.openxmlformats.org/drawingml/2006/table">
            <a:tbl>
              <a:tblPr/>
              <a:tblGrid>
                <a:gridCol w="1971675">
                  <a:extLst>
                    <a:ext uri="{9D8B030D-6E8A-4147-A177-3AD203B41FA5}">
                      <a16:colId xmlns:a16="http://schemas.microsoft.com/office/drawing/2014/main" val="20000"/>
                    </a:ext>
                  </a:extLst>
                </a:gridCol>
                <a:gridCol w="1970088">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gridCol w="1970088">
                  <a:extLst>
                    <a:ext uri="{9D8B030D-6E8A-4147-A177-3AD203B41FA5}">
                      <a16:colId xmlns:a16="http://schemas.microsoft.com/office/drawing/2014/main" val="20003"/>
                    </a:ext>
                  </a:extLst>
                </a:gridCol>
              </a:tblGrid>
              <a:tr h="749657">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800" b="1">
                          <a:solidFill>
                            <a:schemeClr val="bg1"/>
                          </a:solidFill>
                        </a:rPr>
                        <a:t>Integer</a:t>
                      </a:r>
                      <a:endParaRPr kumimoji="0" lang="en-US" sz="1800" b="1" i="0" u="none" strike="noStrike" cap="none" normalizeH="0" baseline="0">
                        <a:ln>
                          <a:noFill/>
                        </a:ln>
                        <a:solidFill>
                          <a:schemeClr val="bg1"/>
                        </a:solidFill>
                        <a:effectLst/>
                        <a:latin typeface="Arial" pitchFamily="34" charset="0"/>
                      </a:endParaRP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800" b="1">
                          <a:solidFill>
                            <a:schemeClr val="bg1"/>
                          </a:solidFill>
                        </a:rPr>
                        <a:t>Floating</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800" b="1">
                          <a:solidFill>
                            <a:schemeClr val="bg1"/>
                          </a:solidFill>
                        </a:rPr>
                        <a:t>Point</a:t>
                      </a:r>
                      <a:endParaRPr kumimoji="0" lang="en-US" sz="1800" b="1" i="0" u="none" strike="noStrike" cap="none" normalizeH="0" baseline="0">
                        <a:ln>
                          <a:noFill/>
                        </a:ln>
                        <a:solidFill>
                          <a:schemeClr val="bg1"/>
                        </a:solidFill>
                        <a:effectLst/>
                        <a:latin typeface="Arial" pitchFamily="34" charset="0"/>
                      </a:endParaRP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algn="ctr">
                        <a:spcBef>
                          <a:spcPct val="0"/>
                        </a:spcBef>
                        <a:buClrTx/>
                        <a:buFontTx/>
                        <a:buNone/>
                      </a:pPr>
                      <a:r>
                        <a:rPr lang="en-US" sz="1800" b="1">
                          <a:solidFill>
                            <a:schemeClr val="bg1"/>
                          </a:solidFill>
                        </a:rPr>
                        <a:t>Character</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algn="ctr">
                        <a:spcBef>
                          <a:spcPct val="0"/>
                        </a:spcBef>
                        <a:buClrTx/>
                        <a:buFontTx/>
                        <a:buNone/>
                      </a:pPr>
                      <a:r>
                        <a:rPr lang="en-US" sz="1800" b="1">
                          <a:solidFill>
                            <a:schemeClr val="bg1"/>
                          </a:solidFill>
                        </a:rPr>
                        <a:t>True</a:t>
                      </a:r>
                    </a:p>
                    <a:p>
                      <a:pPr algn="ctr">
                        <a:spcBef>
                          <a:spcPct val="0"/>
                        </a:spcBef>
                        <a:buClrTx/>
                        <a:buFontTx/>
                        <a:buNone/>
                      </a:pPr>
                      <a:r>
                        <a:rPr lang="en-US" sz="1800" b="1">
                          <a:solidFill>
                            <a:schemeClr val="bg1"/>
                          </a:solidFill>
                        </a:rPr>
                        <a:t>False</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1267713">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byte</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short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int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long</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float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double</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char</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boolean</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97516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1, 2, 3, 42</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07</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0xff</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3.0F</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.3337F</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4.022E23</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'a'</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'\u0061'</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'\n'</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true</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chemeClr val="tx1"/>
                          </a:solidFill>
                          <a:effectLst/>
                          <a:latin typeface="Arial" pitchFamily="34" charset="0"/>
                        </a:rPr>
                        <a:t>false</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479329">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rgbClr val="FF0000"/>
                          </a:solidFill>
                          <a:effectLst/>
                          <a:latin typeface="Arial" pitchFamily="34" charset="0"/>
                        </a:rPr>
                        <a:t>0</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rgbClr val="FF0000"/>
                          </a:solidFill>
                          <a:effectLst/>
                          <a:latin typeface="Arial" pitchFamily="34" charset="0"/>
                        </a:rPr>
                        <a:t>0.0</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rgbClr val="FF0000"/>
                          </a:solidFill>
                          <a:effectLst/>
                          <a:latin typeface="Arial" pitchFamily="34" charset="0"/>
                        </a:rPr>
                        <a:t>'\u0000'</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a:ln>
                            <a:noFill/>
                          </a:ln>
                          <a:solidFill>
                            <a:srgbClr val="FF0000"/>
                          </a:solidFill>
                          <a:effectLst/>
                          <a:latin typeface="Arial" pitchFamily="34" charset="0"/>
                        </a:rPr>
                        <a:t>false</a:t>
                      </a:r>
                    </a:p>
                  </a:txBody>
                  <a:tcPr marL="73152" marR="73152" marT="73137" marB="7313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62F65E68-9DF5-B7F0-E33C-BA6266D00393}"/>
              </a:ext>
            </a:extLst>
          </p:cNvPr>
          <p:cNvSpPr>
            <a:spLocks noGrp="1"/>
          </p:cNvSpPr>
          <p:nvPr>
            <p:ph type="title"/>
          </p:nvPr>
        </p:nvSpPr>
        <p:spPr/>
        <p:txBody>
          <a:bodyPr/>
          <a:lstStyle/>
          <a:p>
            <a:pPr eaLnBrk="1" hangingPunct="1"/>
            <a:endParaRPr lang="ru-RU" altLang="ru-RU"/>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7584F067-DED5-B406-91D8-69D6C489802E}"/>
              </a:ext>
            </a:extLst>
          </p:cNvPr>
          <p:cNvSpPr>
            <a:spLocks noChangeArrowheads="1"/>
          </p:cNvSpPr>
          <p:nvPr/>
        </p:nvSpPr>
        <p:spPr bwMode="auto">
          <a:xfrm>
            <a:off x="609600" y="2514600"/>
            <a:ext cx="7924800" cy="2438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2291" name="Title 1">
            <a:extLst>
              <a:ext uri="{FF2B5EF4-FFF2-40B4-BE49-F238E27FC236}">
                <a16:creationId xmlns:a16="http://schemas.microsoft.com/office/drawing/2014/main" id="{0066FFD7-8587-024A-58F0-944EC1347222}"/>
              </a:ext>
            </a:extLst>
          </p:cNvPr>
          <p:cNvSpPr>
            <a:spLocks noGrp="1"/>
          </p:cNvSpPr>
          <p:nvPr>
            <p:ph type="title"/>
          </p:nvPr>
        </p:nvSpPr>
        <p:spPr/>
        <p:txBody>
          <a:bodyPr/>
          <a:lstStyle/>
          <a:p>
            <a:pPr eaLnBrk="1" hangingPunct="1"/>
            <a:r>
              <a:rPr lang="en-US" altLang="ru-RU"/>
              <a:t>Java SE 7 Numeric Literals</a:t>
            </a:r>
          </a:p>
        </p:txBody>
      </p:sp>
      <p:sp>
        <p:nvSpPr>
          <p:cNvPr id="11268" name="Content Placeholder 2">
            <a:extLst>
              <a:ext uri="{FF2B5EF4-FFF2-40B4-BE49-F238E27FC236}">
                <a16:creationId xmlns:a16="http://schemas.microsoft.com/office/drawing/2014/main" id="{9B9744E1-763E-55D4-6F59-7DA9E98982B2}"/>
              </a:ext>
            </a:extLst>
          </p:cNvPr>
          <p:cNvSpPr>
            <a:spLocks noGrp="1"/>
          </p:cNvSpPr>
          <p:nvPr>
            <p:ph idx="1"/>
          </p:nvPr>
        </p:nvSpPr>
        <p:spPr>
          <a:xfrm>
            <a:off x="609600" y="1447800"/>
            <a:ext cx="7918450" cy="3460750"/>
          </a:xfrm>
        </p:spPr>
        <p:txBody>
          <a:bodyPr/>
          <a:lstStyle/>
          <a:p>
            <a:pPr eaLnBrk="1" hangingPunct="1">
              <a:buFont typeface="Arial" charset="0"/>
              <a:buNone/>
              <a:defRPr/>
            </a:pPr>
            <a:r>
              <a:rPr lang="en-US">
                <a:latin typeface="Arial" charset="0"/>
              </a:rPr>
              <a:t>In Java SE 7 (and later versions), any number of underscore characters (</a:t>
            </a:r>
            <a:r>
              <a:rPr lang="en-US">
                <a:latin typeface="Courier New" pitchFamily="49" charset="0"/>
                <a:cs typeface="Courier New" pitchFamily="49" charset="0"/>
              </a:rPr>
              <a:t>_</a:t>
            </a:r>
            <a:r>
              <a:rPr lang="en-US">
                <a:latin typeface="Arial" charset="0"/>
              </a:rPr>
              <a:t>) can appear between digits in a numeric field. This can improve the readability of your code.</a:t>
            </a:r>
          </a:p>
          <a:p>
            <a:pPr eaLnBrk="1" hangingPunct="1">
              <a:buFont typeface="Arial" charset="0"/>
              <a:buNone/>
              <a:defRPr/>
            </a:pPr>
            <a:endParaRPr lang="en-US" sz="500">
              <a:latin typeface="Courier New" pitchFamily="49" charset="0"/>
              <a:cs typeface="Courier New" pitchFamily="49" charset="0"/>
            </a:endParaRPr>
          </a:p>
          <a:p>
            <a:pPr marL="111125" eaLnBrk="1" hangingPunct="1">
              <a:buFont typeface="Arial" charset="0"/>
              <a:buNone/>
              <a:defRPr/>
            </a:pPr>
            <a:r>
              <a:rPr lang="en-US" sz="1800">
                <a:latin typeface="Courier New" pitchFamily="49" charset="0"/>
                <a:cs typeface="Courier New" pitchFamily="49" charset="0"/>
              </a:rPr>
              <a:t>long creditCardNumber = 1234_5678_9012_3456L;</a:t>
            </a:r>
          </a:p>
          <a:p>
            <a:pPr marL="111125" eaLnBrk="1" hangingPunct="1">
              <a:buFont typeface="Arial" charset="0"/>
              <a:buNone/>
              <a:defRPr/>
            </a:pPr>
            <a:r>
              <a:rPr lang="en-US" sz="1800">
                <a:latin typeface="Courier New" pitchFamily="49" charset="0"/>
                <a:cs typeface="Courier New" pitchFamily="49" charset="0"/>
              </a:rPr>
              <a:t>long socialSecurityNumber = 999_99_9999L;</a:t>
            </a:r>
          </a:p>
          <a:p>
            <a:pPr marL="111125" eaLnBrk="1" hangingPunct="1">
              <a:buFont typeface="Arial" charset="0"/>
              <a:buNone/>
              <a:defRPr/>
            </a:pPr>
            <a:r>
              <a:rPr lang="en-US" sz="1800">
                <a:latin typeface="Courier New" pitchFamily="49" charset="0"/>
                <a:cs typeface="Courier New" pitchFamily="49" charset="0"/>
              </a:rPr>
              <a:t>long hexBytes = 0xFF_EC_DE_5E;</a:t>
            </a:r>
          </a:p>
          <a:p>
            <a:pPr marL="111125" eaLnBrk="1" hangingPunct="1">
              <a:buFont typeface="Arial" charset="0"/>
              <a:buNone/>
              <a:defRPr/>
            </a:pPr>
            <a:r>
              <a:rPr lang="en-US" sz="1800">
                <a:latin typeface="Courier New" pitchFamily="49" charset="0"/>
                <a:cs typeface="Courier New" pitchFamily="49" charset="0"/>
              </a:rPr>
              <a:t>long hexWords = 0xCAFE_BABE;</a:t>
            </a:r>
          </a:p>
          <a:p>
            <a:pPr marL="111125" eaLnBrk="1" hangingPunct="1">
              <a:buFont typeface="Arial" charset="0"/>
              <a:buNone/>
              <a:defRPr/>
            </a:pPr>
            <a:r>
              <a:rPr lang="en-US" sz="1800">
                <a:latin typeface="Courier New" pitchFamily="49" charset="0"/>
                <a:cs typeface="Courier New" pitchFamily="49" charset="0"/>
              </a:rPr>
              <a:t>long maxLong = 0x7fff_ffff_ffff_ffffL;</a:t>
            </a:r>
          </a:p>
          <a:p>
            <a:pPr marL="111125" eaLnBrk="1" hangingPunct="1">
              <a:buFont typeface="Arial" charset="0"/>
              <a:buNone/>
              <a:defRPr/>
            </a:pPr>
            <a:r>
              <a:rPr lang="en-US" sz="1800">
                <a:latin typeface="Courier New" pitchFamily="49" charset="0"/>
                <a:cs typeface="Courier New" pitchFamily="49" charset="0"/>
              </a:rPr>
              <a:t>byte nybbles = 0b0010_0101;</a:t>
            </a:r>
          </a:p>
          <a:p>
            <a:pPr marL="111125" eaLnBrk="1" hangingPunct="1">
              <a:buFont typeface="Arial" charset="0"/>
              <a:buNone/>
              <a:defRPr/>
            </a:pPr>
            <a:r>
              <a:rPr lang="en-US" sz="1800">
                <a:latin typeface="Courier New" pitchFamily="49" charset="0"/>
                <a:cs typeface="Courier New" pitchFamily="49" charset="0"/>
              </a:rPr>
              <a:t>long bytes = 0b11010010_01101001_10010100_10010010;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TEHDR" val="Using Action Verbs for Objectives"/>
</p:tagLst>
</file>

<file path=ppt/tags/tag10.xml><?xml version="1.0" encoding="utf-8"?>
<p:tagLst xmlns:a="http://schemas.openxmlformats.org/drawingml/2006/main" xmlns:r="http://schemas.openxmlformats.org/officeDocument/2006/relationships" xmlns:p="http://schemas.openxmlformats.org/presentationml/2006/main">
  <p:tag name="NOTEHDR" val="More import info"/>
</p:tagLst>
</file>

<file path=ppt/tags/tag11.xml><?xml version="1.0" encoding="utf-8"?>
<p:tagLst xmlns:a="http://schemas.openxmlformats.org/drawingml/2006/main" xmlns:r="http://schemas.openxmlformats.org/officeDocument/2006/relationships" xmlns:p="http://schemas.openxmlformats.org/presentationml/2006/main">
  <p:tag name="NOTEHDR" val="How Do I Run a Class?"/>
</p:tagLst>
</file>

<file path=ppt/tags/tag12.xml><?xml version="1.0" encoding="utf-8"?>
<p:tagLst xmlns:a="http://schemas.openxmlformats.org/drawingml/2006/main" xmlns:r="http://schemas.openxmlformats.org/officeDocument/2006/relationships" xmlns:p="http://schemas.openxmlformats.org/presentationml/2006/main">
  <p:tag name="NOTEHDR" val="Summary"/>
</p:tagLst>
</file>

<file path=ppt/tags/tag13.xml><?xml version="1.0" encoding="utf-8"?>
<p:tagLst xmlns:a="http://schemas.openxmlformats.org/drawingml/2006/main" xmlns:r="http://schemas.openxmlformats.org/officeDocument/2006/relationships" xmlns:p="http://schemas.openxmlformats.org/presentationml/2006/main">
  <p:tag name="NOTEHDR" val="Practice 3-1 Overview: Creating Java Classes"/>
</p:tagLst>
</file>

<file path=ppt/tags/tag2.xml><?xml version="1.0" encoding="utf-8"?>
<p:tagLst xmlns:a="http://schemas.openxmlformats.org/drawingml/2006/main" xmlns:r="http://schemas.openxmlformats.org/officeDocument/2006/relationships" xmlns:p="http://schemas.openxmlformats.org/presentationml/2006/main">
  <p:tag name="NOTEHDR" val="Java Language Review"/>
</p:tagLst>
</file>

<file path=ppt/tags/tag3.xml><?xml version="1.0" encoding="utf-8"?>
<p:tagLst xmlns:a="http://schemas.openxmlformats.org/drawingml/2006/main" xmlns:r="http://schemas.openxmlformats.org/officeDocument/2006/relationships" xmlns:p="http://schemas.openxmlformats.org/presentationml/2006/main">
  <p:tag name="NOTEHDR" val="What is a Java Class?"/>
</p:tagLst>
</file>

<file path=ppt/tags/tag4.xml><?xml version="1.0" encoding="utf-8"?>
<p:tagLst xmlns:a="http://schemas.openxmlformats.org/drawingml/2006/main" xmlns:r="http://schemas.openxmlformats.org/officeDocument/2006/relationships" xmlns:p="http://schemas.openxmlformats.org/presentationml/2006/main">
  <p:tag name="NOTEHDR" val="The core code container for a Java program is a class file. The example shows a class named Simple with a main method. The first line defines the class and its name. All code related to the Simple class are contained between programs."/>
</p:tagLst>
</file>

<file path=ppt/tags/tag5.xml><?xml version="1.0" encoding="utf-8"?>
<p:tagLst xmlns:a="http://schemas.openxmlformats.org/drawingml/2006/main" xmlns:r="http://schemas.openxmlformats.org/officeDocument/2006/relationships" xmlns:p="http://schemas.openxmlformats.org/presentationml/2006/main">
  <p:tag name="NOTEHDR" val="A Simple Java Class"/>
</p:tagLst>
</file>

<file path=ppt/tags/tag6.xml><?xml version="1.0" encoding="utf-8"?>
<p:tagLst xmlns:a="http://schemas.openxmlformats.org/drawingml/2006/main" xmlns:r="http://schemas.openxmlformats.org/officeDocument/2006/relationships" xmlns:p="http://schemas.openxmlformats.org/presentationml/2006/main">
  <p:tag name="NOTEHDR" val="Adding Methods to the Employee Class"/>
</p:tagLst>
</file>

<file path=ppt/tags/tag7.xml><?xml version="1.0" encoding="utf-8"?>
<p:tagLst xmlns:a="http://schemas.openxmlformats.org/drawingml/2006/main" xmlns:r="http://schemas.openxmlformats.org/officeDocument/2006/relationships" xmlns:p="http://schemas.openxmlformats.org/presentationml/2006/main">
  <p:tag name="NOTEHDR" val="Using the Employee Class"/>
</p:tagLst>
</file>

<file path=ppt/tags/tag8.xml><?xml version="1.0" encoding="utf-8"?>
<p:tagLst xmlns:a="http://schemas.openxmlformats.org/drawingml/2006/main" xmlns:r="http://schemas.openxmlformats.org/officeDocument/2006/relationships" xmlns:p="http://schemas.openxmlformats.org/presentationml/2006/main">
  <p:tag name="NOTEHDR" val="Packages"/>
</p:tagLst>
</file>

<file path=ppt/tags/tag9.xml><?xml version="1.0" encoding="utf-8"?>
<p:tagLst xmlns:a="http://schemas.openxmlformats.org/drawingml/2006/main" xmlns:r="http://schemas.openxmlformats.org/officeDocument/2006/relationships" xmlns:p="http://schemas.openxmlformats.org/presentationml/2006/main">
  <p:tag name="NOTEHDR" val="Imports"/>
</p:tagLst>
</file>

<file path=ppt/theme/theme1.xml><?xml version="1.0" encoding="utf-8"?>
<a:theme xmlns:a="http://schemas.openxmlformats.org/drawingml/2006/main" name="OU6_Jan1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DB2D4E5267D7B345A2889D3B9F355F48" ma:contentTypeVersion="6" ma:contentTypeDescription="Создание документа." ma:contentTypeScope="" ma:versionID="13d9a7af166e8f4db781eca2c9be3e3c">
  <xsd:schema xmlns:xsd="http://www.w3.org/2001/XMLSchema" xmlns:xs="http://www.w3.org/2001/XMLSchema" xmlns:p="http://schemas.microsoft.com/office/2006/metadata/properties" xmlns:ns2="f4f1a6a3-2c13-4b89-839e-c3e93401b555" xmlns:ns3="013ce662-1974-4f0e-a831-ba8e07feaa8e" targetNamespace="http://schemas.microsoft.com/office/2006/metadata/properties" ma:root="true" ma:fieldsID="7289241afadcad2ee0e0a25bc39b2e3c" ns2:_="" ns3:_="">
    <xsd:import namespace="f4f1a6a3-2c13-4b89-839e-c3e93401b555"/>
    <xsd:import namespace="013ce662-1974-4f0e-a831-ba8e07feaa8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1a6a3-2c13-4b89-839e-c3e93401b5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3ce662-1974-4f0e-a831-ba8e07feaa8e" elementFormDefault="qualified">
    <xsd:import namespace="http://schemas.microsoft.com/office/2006/documentManagement/types"/>
    <xsd:import namespace="http://schemas.microsoft.com/office/infopath/2007/PartnerControls"/>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aredWithUsers xmlns="013ce662-1974-4f0e-a831-ba8e07feaa8e">
      <UserInfo>
        <DisplayName>OOP&amp;A2023 — участники</DisplayName>
        <AccountId>7</AccountId>
        <AccountType/>
      </UserInfo>
    </SharedWithUsers>
  </documentManagement>
</p:properties>
</file>

<file path=customXml/itemProps1.xml><?xml version="1.0" encoding="utf-8"?>
<ds:datastoreItem xmlns:ds="http://schemas.openxmlformats.org/officeDocument/2006/customXml" ds:itemID="{A10B6190-F4DE-43DD-8AAB-674A673C90AF}"/>
</file>

<file path=customXml/itemProps2.xml><?xml version="1.0" encoding="utf-8"?>
<ds:datastoreItem xmlns:ds="http://schemas.openxmlformats.org/officeDocument/2006/customXml" ds:itemID="{87D4ADD3-7F12-4820-8E81-8B945994393A}">
  <ds:schemaRefs>
    <ds:schemaRef ds:uri="http://schemas.microsoft.com/office/2006/metadata/longProperties"/>
  </ds:schemaRefs>
</ds:datastoreItem>
</file>

<file path=customXml/itemProps3.xml><?xml version="1.0" encoding="utf-8"?>
<ds:datastoreItem xmlns:ds="http://schemas.openxmlformats.org/officeDocument/2006/customXml" ds:itemID="{D1EFF46C-B726-4E00-AF20-64BA8520E548}">
  <ds:schemaRefs>
    <ds:schemaRef ds:uri="http://schemas.microsoft.com/sharepoint/v3/contenttype/forms"/>
  </ds:schemaRefs>
</ds:datastoreItem>
</file>

<file path=customXml/itemProps4.xml><?xml version="1.0" encoding="utf-8"?>
<ds:datastoreItem xmlns:ds="http://schemas.openxmlformats.org/officeDocument/2006/customXml" ds:itemID="{DF496F85-B6DD-41DB-8187-F0C267097831}"/>
</file>

<file path=docProps/app.xml><?xml version="1.0" encoding="utf-8"?>
<Properties xmlns="http://schemas.openxmlformats.org/officeDocument/2006/extended-properties" xmlns:vt="http://schemas.openxmlformats.org/officeDocument/2006/docPropsVTypes">
  <Template>OU6_Jan12</Template>
  <Application>Microsoft Office PowerPoint</Application>
  <PresentationFormat>Экран (4:3)</PresentationFormat>
  <Slides>39</Slides>
  <Notes>39</Notes>
  <HiddenSlides>1</HiddenSlide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OU6_Jan12</vt:lpstr>
      <vt:lpstr>Java Syntax and Class Review</vt:lpstr>
      <vt:lpstr>Objectives</vt:lpstr>
      <vt:lpstr>Java Language Review</vt:lpstr>
      <vt:lpstr>Class Structure</vt:lpstr>
      <vt:lpstr>A Simple Class</vt:lpstr>
      <vt:lpstr>Code Blocks</vt:lpstr>
      <vt:lpstr>Primitive Data Types</vt:lpstr>
      <vt:lpstr>Презентация PowerPoint</vt:lpstr>
      <vt:lpstr>Java SE 7 Numeric Literals</vt:lpstr>
      <vt:lpstr>Java SE 7 Binary Literals</vt:lpstr>
      <vt:lpstr>Operators</vt:lpstr>
      <vt:lpstr>Strings</vt:lpstr>
      <vt:lpstr>String Operations</vt:lpstr>
      <vt:lpstr>if else </vt:lpstr>
      <vt:lpstr>Logical Operators</vt:lpstr>
      <vt:lpstr>Arrays and for-each Loop</vt:lpstr>
      <vt:lpstr>for Loop</vt:lpstr>
      <vt:lpstr>while Loop</vt:lpstr>
      <vt:lpstr>String switch Statement</vt:lpstr>
      <vt:lpstr>Java Naming Conventions</vt:lpstr>
      <vt:lpstr>A Simple Java Class: Employee</vt:lpstr>
      <vt:lpstr>Methods</vt:lpstr>
      <vt:lpstr>Creating an Instance of an Object</vt:lpstr>
      <vt:lpstr>Constructors</vt:lpstr>
      <vt:lpstr>package Statement</vt:lpstr>
      <vt:lpstr>import Statements</vt:lpstr>
      <vt:lpstr>More on import</vt:lpstr>
      <vt:lpstr>Java Is Pass-By-Value</vt:lpstr>
      <vt:lpstr>Pass-By-Value for Object References</vt:lpstr>
      <vt:lpstr>Objects Passed as Parameters</vt:lpstr>
      <vt:lpstr>How to Compile and Run</vt:lpstr>
      <vt:lpstr>Compiling and Running: Example</vt:lpstr>
      <vt:lpstr>Java Class Loader</vt:lpstr>
      <vt:lpstr>Garbage Collection</vt:lpstr>
      <vt:lpstr>Summary</vt:lpstr>
      <vt:lpstr>Quiz</vt:lpstr>
      <vt:lpstr>Quiz</vt:lpstr>
      <vt:lpstr>Quiz</vt:lpstr>
      <vt:lpstr>Practice 2-1 Overview:  Creating Java Classes</vt:lpstr>
    </vt:vector>
  </TitlesOfParts>
  <Manager/>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Class Design Fundamentals</dc:title>
  <dc:subject>OU6_Jan10</dc:subject>
  <dc:creator>Tom McGinn</dc:creator>
  <dc:description>Oracle University Production Services</dc:description>
  <cp:revision>8</cp:revision>
  <cp:lastPrinted>2002-03-28T23:57:22Z</cp:lastPrinted>
  <dcterms:created xsi:type="dcterms:W3CDTF">2011-06-17T13:59:31Z</dcterms:created>
  <dcterms:modified xsi:type="dcterms:W3CDTF">2023-02-21T09:39:40Z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display_urn:schemas-microsoft-com:office:office#SharedWithUsers">
    <vt:lpwstr>OOP&amp;A2023 — участники</vt:lpwstr>
  </property>
  <property fmtid="{D5CDD505-2E9C-101B-9397-08002B2CF9AE}" pid="9" name="SharedWithUsers">
    <vt:lpwstr>7;#OOP&amp;A2023 — участники</vt:lpwstr>
  </property>
  <property fmtid="{D5CDD505-2E9C-101B-9397-08002B2CF9AE}" pid="10" name="ContentTypeId">
    <vt:lpwstr>0x010100DB2D4E5267D7B345A2889D3B9F355F48</vt:lpwstr>
  </property>
</Properties>
</file>