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4.xml" ContentType="application/vnd.openxmlformats-officedocument.presentationml.tags+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4"/>
  </p:sldMasterIdLst>
  <p:notesMasterIdLst>
    <p:notesMasterId r:id="rId33"/>
  </p:notesMasterIdLst>
  <p:handoutMasterIdLst>
    <p:handoutMasterId r:id="rId34"/>
  </p:handoutMasterIdLst>
  <p:sldIdLst>
    <p:sldId id="315" r:id="rId5"/>
    <p:sldId id="385" r:id="rId6"/>
    <p:sldId id="388" r:id="rId7"/>
    <p:sldId id="389" r:id="rId8"/>
    <p:sldId id="419" r:id="rId9"/>
    <p:sldId id="420" r:id="rId10"/>
    <p:sldId id="422" r:id="rId11"/>
    <p:sldId id="423" r:id="rId12"/>
    <p:sldId id="424" r:id="rId13"/>
    <p:sldId id="425" r:id="rId14"/>
    <p:sldId id="400" r:id="rId15"/>
    <p:sldId id="401" r:id="rId16"/>
    <p:sldId id="402" r:id="rId17"/>
    <p:sldId id="426" r:id="rId18"/>
    <p:sldId id="456" r:id="rId19"/>
    <p:sldId id="403" r:id="rId20"/>
    <p:sldId id="404" r:id="rId21"/>
    <p:sldId id="427" r:id="rId22"/>
    <p:sldId id="428" r:id="rId23"/>
    <p:sldId id="429" r:id="rId24"/>
    <p:sldId id="405" r:id="rId25"/>
    <p:sldId id="376" r:id="rId26"/>
    <p:sldId id="378" r:id="rId27"/>
    <p:sldId id="458" r:id="rId28"/>
    <p:sldId id="452" r:id="rId29"/>
    <p:sldId id="453" r:id="rId30"/>
    <p:sldId id="408" r:id="rId31"/>
    <p:sldId id="454" r:id="rId32"/>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1pPr>
    <a:lvl2pPr marL="4572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2pPr>
    <a:lvl3pPr marL="9144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3pPr>
    <a:lvl4pPr marL="13716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4pPr>
    <a:lvl5pPr marL="1828800" algn="ctr" rtl="0" fontAlgn="base">
      <a:spcBef>
        <a:spcPct val="20000"/>
      </a:spcBef>
      <a:spcAft>
        <a:spcPct val="0"/>
      </a:spcAft>
      <a:buClr>
        <a:srgbClr val="FF0000"/>
      </a:buClr>
      <a:buFont typeface="Arial" panose="020B0604020202020204" pitchFamily="34"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orient="horz" pos="960">
          <p15:clr>
            <a:srgbClr val="A4A3A4"/>
          </p15:clr>
        </p15:guide>
        <p15:guide id="3" orient="horz" pos="720">
          <p15:clr>
            <a:srgbClr val="A4A3A4"/>
          </p15:clr>
        </p15:guide>
        <p15:guide id="4" orient="horz" pos="1200">
          <p15:clr>
            <a:srgbClr val="A4A3A4"/>
          </p15:clr>
        </p15:guide>
        <p15:guide id="5" pos="1248">
          <p15:clr>
            <a:srgbClr val="A4A3A4"/>
          </p15:clr>
        </p15:guide>
        <p15:guide id="6" pos="432">
          <p15:clr>
            <a:srgbClr val="A4A3A4"/>
          </p15:clr>
        </p15:guide>
        <p15:guide id="7" pos="480">
          <p15:clr>
            <a:srgbClr val="A4A3A4"/>
          </p15:clr>
        </p15:guide>
        <p15:guide id="8" pos="768">
          <p15:clr>
            <a:srgbClr val="A4A3A4"/>
          </p15:clr>
        </p15:guide>
        <p15:guide id="9" pos="816">
          <p15:clr>
            <a:srgbClr val="A4A3A4"/>
          </p15:clr>
        </p15:guide>
        <p15:guide id="10" pos="1056">
          <p15:clr>
            <a:srgbClr val="A4A3A4"/>
          </p15:clr>
        </p15:guide>
        <p15:guide id="11" pos="1104">
          <p15:clr>
            <a:srgbClr val="A4A3A4"/>
          </p15:clr>
        </p15:guide>
        <p15:guide id="12" pos="1344">
          <p15:clr>
            <a:srgbClr val="A4A3A4"/>
          </p15:clr>
        </p15:guide>
      </p15:sldGuideLst>
    </p:ext>
    <p:ext uri="{2D200454-40CA-4A62-9FC3-DE9A4176ACB9}">
      <p15:notesGuideLst xmlns:p15="http://schemas.microsoft.com/office/powerpoint/2012/main">
        <p15:guide id="1" orient="horz" pos="2923">
          <p15:clr>
            <a:srgbClr val="A4A3A4"/>
          </p15:clr>
        </p15:guide>
        <p15:guide id="2" orient="horz" pos="3355">
          <p15:clr>
            <a:srgbClr val="A4A3A4"/>
          </p15:clr>
        </p15:guide>
        <p15:guide id="3" orient="horz" pos="3499">
          <p15:clr>
            <a:srgbClr val="A4A3A4"/>
          </p15:clr>
        </p15:guide>
        <p15:guide id="4" orient="horz" pos="283">
          <p15:clr>
            <a:srgbClr val="A4A3A4"/>
          </p15:clr>
        </p15:guide>
        <p15:guide id="5" pos="954">
          <p15:clr>
            <a:srgbClr val="A4A3A4"/>
          </p15:clr>
        </p15:guide>
        <p15:guide id="6" pos="378">
          <p15:clr>
            <a:srgbClr val="A4A3A4"/>
          </p15:clr>
        </p15:guide>
        <p15:guide id="7" pos="426">
          <p15:clr>
            <a:srgbClr val="A4A3A4"/>
          </p15:clr>
        </p15:guide>
        <p15:guide id="8" pos="522">
          <p15:clr>
            <a:srgbClr val="A4A3A4"/>
          </p15:clr>
        </p15:guide>
        <p15:guide id="9" pos="666">
          <p15:clr>
            <a:srgbClr val="A4A3A4"/>
          </p15:clr>
        </p15:guide>
        <p15:guide id="10" pos="714">
          <p15:clr>
            <a:srgbClr val="A4A3A4"/>
          </p15:clr>
        </p15:guide>
        <p15:guide id="11" pos="8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FFCC"/>
    <a:srgbClr val="808080"/>
    <a:srgbClr val="FFFF99"/>
    <a:srgbClr val="FFCC00"/>
    <a:srgbClr val="FFCC66"/>
    <a:srgbClr val="CCE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B5D35-9F5E-BA20-238A-0078D98ECAC8}" v="49" dt="2023-02-23T17:31:46.757"/>
    <p1510:client id="{39E23D2D-BD06-7E70-CD37-159AC029D3A2}" v="1" dt="2023-02-17T07:27:07.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568" autoAdjust="0"/>
    <p:restoredTop sz="70715" autoAdjust="0"/>
  </p:normalViewPr>
  <p:slideViewPr>
    <p:cSldViewPr>
      <p:cViewPr varScale="1">
        <p:scale>
          <a:sx n="89" d="100"/>
          <a:sy n="89" d="100"/>
        </p:scale>
        <p:origin x="-2100" y="-96"/>
      </p:cViewPr>
      <p:guideLst>
        <p:guide orient="horz" pos="480"/>
        <p:guide orient="horz" pos="960"/>
        <p:guide orient="horz" pos="720"/>
        <p:guide orient="horz" pos="1200"/>
        <p:guide pos="1248"/>
        <p:guide pos="432"/>
        <p:guide pos="480"/>
        <p:guide pos="768"/>
        <p:guide pos="816"/>
        <p:guide pos="1056"/>
        <p:guide pos="1104"/>
        <p:guide pos="1344"/>
      </p:guideLst>
    </p:cSldViewPr>
  </p:slideViewPr>
  <p:notesTextViewPr>
    <p:cViewPr>
      <p:scale>
        <a:sx n="100" d="100"/>
        <a:sy n="100" d="100"/>
      </p:scale>
      <p:origin x="0" y="0"/>
    </p:cViewPr>
  </p:notesTextViewPr>
  <p:sorterViewPr>
    <p:cViewPr>
      <p:scale>
        <a:sx n="80" d="100"/>
        <a:sy n="80" d="100"/>
      </p:scale>
      <p:origin x="0" y="0"/>
    </p:cViewPr>
  </p:sorterViewPr>
  <p:notesViewPr>
    <p:cSldViewPr>
      <p:cViewPr>
        <p:scale>
          <a:sx n="100" d="100"/>
          <a:sy n="100" d="100"/>
        </p:scale>
        <p:origin x="-2466" y="1692"/>
      </p:cViewPr>
      <p:guideLst>
        <p:guide orient="horz" pos="2923"/>
        <p:guide orient="horz" pos="3355"/>
        <p:guide orient="horz" pos="3499"/>
        <p:guide orient="horz" pos="283"/>
        <p:guide pos="954"/>
        <p:guide pos="378"/>
        <p:guide pos="426"/>
        <p:guide pos="522"/>
        <p:guide pos="666"/>
        <p:guide pos="714"/>
        <p:guide pos="85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tugan T. Karibek" userId="S::e_karibek@kbtu.kz::7e1519d4-9d75-492d-8dcc-0333671c2966" providerId="AD" clId="Web-{39E23D2D-BD06-7E70-CD37-159AC029D3A2}"/>
    <pc:docChg chg="sldOrd">
      <pc:chgData name="Ertugan T. Karibek" userId="S::e_karibek@kbtu.kz::7e1519d4-9d75-492d-8dcc-0333671c2966" providerId="AD" clId="Web-{39E23D2D-BD06-7E70-CD37-159AC029D3A2}" dt="2023-02-17T07:27:07.015" v="0"/>
      <pc:docMkLst>
        <pc:docMk/>
      </pc:docMkLst>
      <pc:sldChg chg="ord">
        <pc:chgData name="Ertugan T. Karibek" userId="S::e_karibek@kbtu.kz::7e1519d4-9d75-492d-8dcc-0333671c2966" providerId="AD" clId="Web-{39E23D2D-BD06-7E70-CD37-159AC029D3A2}" dt="2023-02-17T07:27:07.015" v="0"/>
        <pc:sldMkLst>
          <pc:docMk/>
          <pc:sldMk cId="0" sldId="456"/>
        </pc:sldMkLst>
      </pc:sldChg>
    </pc:docChg>
  </pc:docChgLst>
  <pc:docChgLst>
    <pc:chgData name="Zhanerke N. Ismagulova" userId="S::z_ismagulova@kbtu.kz::fccce1b1-0638-4cf7-be8f-0e87ef7705e6" providerId="AD" clId="Web-{14DB5D35-9F5E-BA20-238A-0078D98ECAC8}"/>
    <pc:docChg chg="modSld">
      <pc:chgData name="Zhanerke N. Ismagulova" userId="S::z_ismagulova@kbtu.kz::fccce1b1-0638-4cf7-be8f-0e87ef7705e6" providerId="AD" clId="Web-{14DB5D35-9F5E-BA20-238A-0078D98ECAC8}" dt="2023-02-23T17:31:35.476" v="25"/>
      <pc:docMkLst>
        <pc:docMk/>
      </pc:docMkLst>
      <pc:sldChg chg="modSp">
        <pc:chgData name="Zhanerke N. Ismagulova" userId="S::z_ismagulova@kbtu.kz::fccce1b1-0638-4cf7-be8f-0e87ef7705e6" providerId="AD" clId="Web-{14DB5D35-9F5E-BA20-238A-0078D98ECAC8}" dt="2023-02-23T17:31:34.679" v="23" actId="20577"/>
        <pc:sldMkLst>
          <pc:docMk/>
          <pc:sldMk cId="0" sldId="402"/>
        </pc:sldMkLst>
        <pc:spChg chg="mod">
          <ac:chgData name="Zhanerke N. Ismagulova" userId="S::z_ismagulova@kbtu.kz::fccce1b1-0638-4cf7-be8f-0e87ef7705e6" providerId="AD" clId="Web-{14DB5D35-9F5E-BA20-238A-0078D98ECAC8}" dt="2023-02-23T17:31:34.679" v="23" actId="20577"/>
          <ac:spMkLst>
            <pc:docMk/>
            <pc:sldMk cId="0" sldId="402"/>
            <ac:spMk id="16388" creationId="{F1A058AE-7C3B-C812-B9BC-5C44050CE24E}"/>
          </ac:spMkLst>
        </pc:spChg>
      </pc:sldChg>
      <pc:sldChg chg="modNotes">
        <pc:chgData name="Zhanerke N. Ismagulova" userId="S::z_ismagulova@kbtu.kz::fccce1b1-0638-4cf7-be8f-0e87ef7705e6" providerId="AD" clId="Web-{14DB5D35-9F5E-BA20-238A-0078D98ECAC8}" dt="2023-02-23T17:31:35.476" v="25"/>
        <pc:sldMkLst>
          <pc:docMk/>
          <pc:sldMk cId="0" sldId="42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D6C8521-6203-B886-69EA-44A2188909B7}"/>
              </a:ext>
            </a:extLst>
          </p:cNvPr>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defRPr>
            </a:lvl1pPr>
          </a:lstStyle>
          <a:p>
            <a:pPr>
              <a:defRPr/>
            </a:pPr>
            <a:endParaRPr lang="en-US"/>
          </a:p>
        </p:txBody>
      </p:sp>
      <p:sp>
        <p:nvSpPr>
          <p:cNvPr id="115715" name="Rectangle 3">
            <a:extLst>
              <a:ext uri="{FF2B5EF4-FFF2-40B4-BE49-F238E27FC236}">
                <a16:creationId xmlns:a16="http://schemas.microsoft.com/office/drawing/2014/main" id="{89065C6D-0448-FF64-68F5-D52E7A74AA11}"/>
              </a:ext>
            </a:extLst>
          </p:cNvPr>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defRPr>
            </a:lvl1pPr>
          </a:lstStyle>
          <a:p>
            <a:pPr>
              <a:defRPr/>
            </a:pPr>
            <a:endParaRPr lang="en-US"/>
          </a:p>
        </p:txBody>
      </p:sp>
      <p:sp>
        <p:nvSpPr>
          <p:cNvPr id="115716" name="Rectangle 4">
            <a:extLst>
              <a:ext uri="{FF2B5EF4-FFF2-40B4-BE49-F238E27FC236}">
                <a16:creationId xmlns:a16="http://schemas.microsoft.com/office/drawing/2014/main" id="{3C012ACB-94D3-79B3-BA6D-672A6053E074}"/>
              </a:ext>
            </a:extLst>
          </p:cNvPr>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defRPr>
            </a:lvl1pPr>
          </a:lstStyle>
          <a:p>
            <a:pPr>
              <a:defRPr/>
            </a:pPr>
            <a:endParaRPr lang="en-US"/>
          </a:p>
        </p:txBody>
      </p:sp>
      <p:sp>
        <p:nvSpPr>
          <p:cNvPr id="115717" name="Rectangle 5">
            <a:extLst>
              <a:ext uri="{FF2B5EF4-FFF2-40B4-BE49-F238E27FC236}">
                <a16:creationId xmlns:a16="http://schemas.microsoft.com/office/drawing/2014/main" id="{E18DFE61-B3B3-1746-E6C7-8779A83BC675}"/>
              </a:ext>
            </a:extLst>
          </p:cNvPr>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b="1"/>
            </a:lvl1pPr>
          </a:lstStyle>
          <a:p>
            <a:fld id="{9EF3632A-1236-414E-958E-97DAEE242CEA}" type="slidenum">
              <a:rPr lang="en-US" altLang="ru-RU"/>
              <a:pPr/>
              <a:t>‹#›</a:t>
            </a:fld>
            <a:endParaRPr lang="en-US" alt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Slide_Image_Placeholder">
            <a:extLst>
              <a:ext uri="{FF2B5EF4-FFF2-40B4-BE49-F238E27FC236}">
                <a16:creationId xmlns:a16="http://schemas.microsoft.com/office/drawing/2014/main" id="{38A1C1DF-083F-E1FA-8EC3-6D7765BB405C}"/>
              </a:ext>
            </a:extLst>
          </p:cNvP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Notes_TextBox_Placeholder">
            <a:extLst>
              <a:ext uri="{FF2B5EF4-FFF2-40B4-BE49-F238E27FC236}">
                <a16:creationId xmlns:a16="http://schemas.microsoft.com/office/drawing/2014/main" id="{6D53ABE2-EF74-8367-E114-86A4A7317010}"/>
              </a:ext>
            </a:extLst>
          </p:cNvPr>
          <p:cNvSpPr>
            <a:spLocks noGrp="1" noChangeArrowheads="1"/>
          </p:cNvSpPr>
          <p:nvPr>
            <p:ph type="body" sz="quarter" idx="3"/>
          </p:nvPr>
        </p:nvSpPr>
        <p:spPr bwMode="auto">
          <a:xfrm>
            <a:off x="547688" y="5278438"/>
            <a:ext cx="5942012" cy="31988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a:extLst>
              <a:ext uri="{FF2B5EF4-FFF2-40B4-BE49-F238E27FC236}">
                <a16:creationId xmlns:a16="http://schemas.microsoft.com/office/drawing/2014/main" id="{3357A851-88F3-0C37-D3A9-6D4E5B882C03}"/>
              </a:ext>
            </a:extLst>
          </p:cNvPr>
          <p:cNvSpPr>
            <a:spLocks noGrp="1" noChangeArrowheads="1"/>
          </p:cNvSpPr>
          <p:nvPr>
            <p:ph type="ftr" sz="quarter" idx="4"/>
          </p:nvPr>
        </p:nvSpPr>
        <p:spPr bwMode="auto">
          <a:xfrm>
            <a:off x="457200" y="879157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100" b="1">
                <a:latin typeface="Arial" pitchFamily="34" charset="0"/>
              </a:defRPr>
            </a:lvl1pPr>
          </a:lstStyle>
          <a:p>
            <a:pPr>
              <a:defRPr/>
            </a:pPr>
            <a:r>
              <a:rPr lang="it-IT"/>
              <a:t>Java SE 7 Programming   3 - &lt;#&gt;</a:t>
            </a:r>
            <a:endParaRPr lang="en-US" dirty="0"/>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ts val="400"/>
      </a:spcBef>
      <a:spcAft>
        <a:spcPct val="0"/>
      </a:spcAft>
      <a:buSzPct val="100000"/>
      <a:buFont typeface="Arial" panose="020B0604020202020204" pitchFamily="34" charset="0"/>
      <a:defRPr sz="1200" b="1" kern="1200">
        <a:solidFill>
          <a:schemeClr val="tx1"/>
        </a:solidFill>
        <a:latin typeface="Arial" pitchFamily="34" charset="0"/>
        <a:ea typeface="+mn-ea"/>
        <a:cs typeface="+mn-cs"/>
      </a:defRPr>
    </a:lvl1pPr>
    <a:lvl2pPr marL="114300" algn="l" defTabSz="457200" rtl="0" eaLnBrk="0" fontAlgn="base" hangingPunct="0">
      <a:spcBef>
        <a:spcPts val="400"/>
      </a:spcBef>
      <a:spcAft>
        <a:spcPct val="0"/>
      </a:spcAft>
      <a:buSzPct val="100000"/>
      <a:buFont typeface="Times New Roman" panose="02020603050405020304" pitchFamily="18" charset="0"/>
      <a:defRPr sz="1100" kern="1200">
        <a:solidFill>
          <a:srgbClr val="000000"/>
        </a:solidFill>
        <a:latin typeface="Arial"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anose="02020603050405020304" pitchFamily="18" charset="0"/>
      <a:buChar char="-"/>
      <a:defRPr sz="1100" kern="1200">
        <a:solidFill>
          <a:srgbClr val="000000"/>
        </a:solidFill>
        <a:latin typeface="Arial" pitchFamily="34" charset="0"/>
        <a:ea typeface="+mn-ea"/>
        <a:cs typeface="+mn-cs"/>
      </a:defRPr>
    </a:lvl4pPr>
    <a:lvl5pPr marL="914400" algn="l" defTabSz="457200" rtl="0" eaLnBrk="0" fontAlgn="base" hangingPunct="0">
      <a:spcBef>
        <a:spcPts val="300"/>
      </a:spcBef>
      <a:spcAft>
        <a:spcPct val="0"/>
      </a:spcAft>
      <a:buSzPct val="100000"/>
      <a:buFont typeface="Times New Roman" panose="02020603050405020304" pitchFamily="18" charset="0"/>
      <a:defRPr sz="10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DE4D6EE5-3CF8-AED8-2A80-9C2FDBC8001D}"/>
              </a:ext>
            </a:extLst>
          </p:cNvPr>
          <p:cNvSpPr>
            <a:spLocks noGrp="1" noRot="1" noChangeAspect="1" noChangeArrowheads="1" noTextEdit="1"/>
          </p:cNvSpPr>
          <p:nvPr>
            <p:ph type="sldImg"/>
          </p:nvPr>
        </p:nvSpPr>
        <p:spPr>
          <a:ln/>
        </p:spPr>
      </p:sp>
      <p:sp>
        <p:nvSpPr>
          <p:cNvPr id="33795" name="Rectangle 7">
            <a:extLst>
              <a:ext uri="{FF2B5EF4-FFF2-40B4-BE49-F238E27FC236}">
                <a16:creationId xmlns:a16="http://schemas.microsoft.com/office/drawing/2014/main" id="{B0611645-A271-9990-1FA2-BEB2687481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D7B0C031-E627-AF54-FDEB-3D6E41F1A7F5}"/>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A8C1EB17-BE01-6079-36D3-EB23810ECF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dirty="0"/>
              <a:t>Good Practice: Immutability</a:t>
            </a:r>
          </a:p>
          <a:p>
            <a:pPr lvl="1"/>
            <a:r>
              <a:rPr lang="en-US" altLang="ru-RU" dirty="0"/>
              <a:t>Finally, because the class no longer has setter methods, you need a way to set the initial value of the fields. The answer is to pass each field value in the construction of the object. By creating a constructor that takes all of the fields as arguments, you can guarantee that an </a:t>
            </a:r>
            <a:r>
              <a:rPr lang="en-US" altLang="ru-RU" dirty="0">
                <a:latin typeface="Courier New" panose="02070309020205020404" pitchFamily="49" charset="0"/>
                <a:cs typeface="Courier New" panose="02070309020205020404" pitchFamily="49" charset="0"/>
              </a:rPr>
              <a:t>Employee</a:t>
            </a:r>
            <a:r>
              <a:rPr lang="en-US" altLang="ru-RU" dirty="0"/>
              <a:t> instance is fully populated with data </a:t>
            </a:r>
            <a:r>
              <a:rPr lang="en-US" altLang="ru-RU" i="1" dirty="0"/>
              <a:t>before</a:t>
            </a:r>
            <a:r>
              <a:rPr lang="en-US" altLang="ru-RU" dirty="0"/>
              <a:t> it is a valid employee object. This constructor </a:t>
            </a:r>
            <a:r>
              <a:rPr lang="en-US" altLang="ru-RU" i="1" dirty="0"/>
              <a:t>replaces</a:t>
            </a:r>
            <a:r>
              <a:rPr lang="en-US" altLang="ru-RU" dirty="0"/>
              <a:t> the no-</a:t>
            </a:r>
            <a:r>
              <a:rPr lang="en-US" altLang="ru-RU" dirty="0" err="1"/>
              <a:t>arg</a:t>
            </a:r>
            <a:r>
              <a:rPr lang="en-US" altLang="ru-RU" dirty="0"/>
              <a:t> constructor.</a:t>
            </a:r>
          </a:p>
          <a:p>
            <a:pPr lvl="1"/>
            <a:r>
              <a:rPr lang="en-US" altLang="ru-RU" dirty="0"/>
              <a:t>Granted, the user of your class could pass null values, and you need to determine if you want to check for those in your constructor. Strategies for handling those types of situations are discussed in later lessons.</a:t>
            </a:r>
          </a:p>
          <a:p>
            <a:pPr lvl="1"/>
            <a:r>
              <a:rPr lang="en-US" altLang="ru-RU" dirty="0"/>
              <a:t>Removing the setter methods and replacing the no-</a:t>
            </a:r>
            <a:r>
              <a:rPr lang="en-US" altLang="ru-RU" dirty="0" err="1"/>
              <a:t>arg</a:t>
            </a:r>
            <a:r>
              <a:rPr lang="en-US" altLang="ru-RU" dirty="0"/>
              <a:t> constructor also guarantees that an instance of </a:t>
            </a:r>
            <a:r>
              <a:rPr lang="en-US" altLang="ru-RU" dirty="0">
                <a:latin typeface="Courier New" panose="02070309020205020404" pitchFamily="49" charset="0"/>
                <a:cs typeface="Courier New" panose="02070309020205020404" pitchFamily="49" charset="0"/>
              </a:rPr>
              <a:t>Employee</a:t>
            </a:r>
            <a:r>
              <a:rPr lang="en-US" altLang="ru-RU" dirty="0"/>
              <a:t> has immutable Employee ID and Social Security Number (SSN) fields.</a:t>
            </a:r>
          </a:p>
        </p:txBody>
      </p:sp>
      <p:sp>
        <p:nvSpPr>
          <p:cNvPr id="43012" name="Footer Placeholder 4">
            <a:extLst>
              <a:ext uri="{FF2B5EF4-FFF2-40B4-BE49-F238E27FC236}">
                <a16:creationId xmlns:a16="http://schemas.microsoft.com/office/drawing/2014/main" id="{BFE9C10A-96AB-F88E-EA37-D983905F4B6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EEC504FA-AA7D-45A8-A2F3-3A3496811EF2}" type="slidenum">
              <a:rPr lang="en-US" altLang="ru-RU" smtClean="0"/>
              <a:pPr eaLnBrk="1" hangingPunct="1"/>
              <a:t>10</a:t>
            </a:fld>
            <a:endParaRPr lang="en-US" alt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4669E9A3-82D6-78DE-6F44-5AE021845F0C}"/>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7144BB78-A28E-15C6-C44C-9EE2D0AD26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Specialization Using Java Subclassing</a:t>
            </a:r>
          </a:p>
          <a:p>
            <a:pPr lvl="1"/>
            <a:r>
              <a:rPr lang="en-US" altLang="ru-RU"/>
              <a:t>The </a:t>
            </a:r>
            <a:r>
              <a:rPr lang="en-US" altLang="ru-RU">
                <a:latin typeface="Courier New" panose="02070309020205020404" pitchFamily="49" charset="0"/>
                <a:cs typeface="Courier New" panose="02070309020205020404" pitchFamily="49" charset="0"/>
              </a:rPr>
              <a:t>Manager</a:t>
            </a:r>
            <a:r>
              <a:rPr lang="en-US" altLang="ru-RU"/>
              <a:t> class shown here closely resembles the </a:t>
            </a:r>
            <a:r>
              <a:rPr lang="en-US" altLang="ru-RU">
                <a:latin typeface="Courier New" panose="02070309020205020404" pitchFamily="49" charset="0"/>
                <a:cs typeface="Courier New" panose="02070309020205020404" pitchFamily="49" charset="0"/>
              </a:rPr>
              <a:t>Employee</a:t>
            </a:r>
            <a:r>
              <a:rPr lang="en-US" altLang="ru-RU"/>
              <a:t> class, but with some specialization. A </a:t>
            </a:r>
            <a:r>
              <a:rPr lang="en-US" altLang="ru-RU">
                <a:latin typeface="Courier New" panose="02070309020205020404" pitchFamily="49" charset="0"/>
                <a:cs typeface="Courier New" panose="02070309020205020404" pitchFamily="49" charset="0"/>
              </a:rPr>
              <a:t>Manager</a:t>
            </a:r>
            <a:r>
              <a:rPr lang="en-US" altLang="ru-RU"/>
              <a:t> also has a department, with a department name. As a result, there are likely to be additional operations as well.</a:t>
            </a:r>
          </a:p>
          <a:p>
            <a:pPr lvl="1"/>
            <a:r>
              <a:rPr lang="en-US" altLang="ru-RU"/>
              <a:t>What this demonstrates is that a </a:t>
            </a:r>
            <a:r>
              <a:rPr lang="en-US" altLang="ru-RU">
                <a:latin typeface="Courier New" panose="02070309020205020404" pitchFamily="49" charset="0"/>
                <a:cs typeface="Courier New" panose="02070309020205020404" pitchFamily="49" charset="0"/>
              </a:rPr>
              <a:t>Manager</a:t>
            </a:r>
            <a:r>
              <a:rPr lang="en-US" altLang="ru-RU"/>
              <a:t> is an </a:t>
            </a:r>
            <a:r>
              <a:rPr lang="en-US" altLang="ru-RU">
                <a:latin typeface="Courier New" panose="02070309020205020404" pitchFamily="49" charset="0"/>
                <a:cs typeface="Courier New" panose="02070309020205020404" pitchFamily="49" charset="0"/>
              </a:rPr>
              <a:t>Employee</a:t>
            </a:r>
            <a:r>
              <a:rPr lang="en-US" altLang="ru-RU"/>
              <a:t>―but an </a:t>
            </a:r>
            <a:r>
              <a:rPr lang="en-US" altLang="ru-RU">
                <a:latin typeface="Courier New" panose="02070309020205020404" pitchFamily="49" charset="0"/>
                <a:cs typeface="Courier New" panose="02070309020205020404" pitchFamily="49" charset="0"/>
              </a:rPr>
              <a:t>Employee</a:t>
            </a:r>
            <a:r>
              <a:rPr lang="en-US" altLang="ru-RU"/>
              <a:t> with additional features.</a:t>
            </a:r>
          </a:p>
          <a:p>
            <a:pPr lvl="1"/>
            <a:r>
              <a:rPr lang="en-US" altLang="ru-RU"/>
              <a:t>However, if we were to define Java classes this way, there would be a lot of redundant coding!  </a:t>
            </a:r>
          </a:p>
          <a:p>
            <a:pPr lvl="1"/>
            <a:endParaRPr lang="en-US" altLang="ru-RU"/>
          </a:p>
        </p:txBody>
      </p:sp>
      <p:sp>
        <p:nvSpPr>
          <p:cNvPr id="44036" name="Footer Placeholder 4">
            <a:extLst>
              <a:ext uri="{FF2B5EF4-FFF2-40B4-BE49-F238E27FC236}">
                <a16:creationId xmlns:a16="http://schemas.microsoft.com/office/drawing/2014/main" id="{A7F51255-4C69-315B-B89E-E303D6BBF00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56373603-4BEB-4F55-9D8D-1DC57A302C87}" type="slidenum">
              <a:rPr lang="en-US" altLang="ru-RU" smtClean="0"/>
              <a:pPr eaLnBrk="1" hangingPunct="1"/>
              <a:t>11</a:t>
            </a:fld>
            <a:endParaRPr lang="en-US" alt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225CF34E-FAAF-7C9C-CE25-765EEF669FAE}"/>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9AB1E8DA-0486-00E1-356C-54FA05F271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A Simple Java Program</a:t>
            </a:r>
          </a:p>
          <a:p>
            <a:pPr lvl="1"/>
            <a:r>
              <a:rPr lang="en-US" altLang="ru-RU"/>
              <a:t>When an existing class is subclassed, the new class created is said to inherit the characteristics of the other class. This new class is called the </a:t>
            </a:r>
            <a:r>
              <a:rPr lang="en-US" altLang="ru-RU" i="1"/>
              <a:t>subclass</a:t>
            </a:r>
            <a:r>
              <a:rPr lang="en-US" altLang="ru-RU"/>
              <a:t> and is a specialization of the superclass. All of the non-private fields and methods from the superclass are part of the subclass.</a:t>
            </a:r>
          </a:p>
          <a:p>
            <a:pPr lvl="1"/>
            <a:r>
              <a:rPr lang="en-US" altLang="ru-RU"/>
              <a:t>So in this diagram, a </a:t>
            </a:r>
            <a:r>
              <a:rPr lang="en-US" altLang="ru-RU">
                <a:latin typeface="Courier New" panose="02070309020205020404" pitchFamily="49" charset="0"/>
                <a:cs typeface="Courier New" panose="02070309020205020404" pitchFamily="49" charset="0"/>
              </a:rPr>
              <a:t>Manager</a:t>
            </a:r>
            <a:r>
              <a:rPr lang="en-US" altLang="ru-RU"/>
              <a:t> class gets </a:t>
            </a:r>
            <a:r>
              <a:rPr lang="en-US" altLang="ru-RU">
                <a:latin typeface="Courier New" panose="02070309020205020404" pitchFamily="49" charset="0"/>
                <a:cs typeface="Courier New" panose="02070309020205020404" pitchFamily="49" charset="0"/>
              </a:rPr>
              <a:t>empId</a:t>
            </a:r>
            <a:r>
              <a:rPr lang="en-US" altLang="ru-RU"/>
              <a:t>, </a:t>
            </a:r>
            <a:r>
              <a:rPr lang="en-US" altLang="ru-RU">
                <a:latin typeface="Courier New" panose="02070309020205020404" pitchFamily="49" charset="0"/>
                <a:cs typeface="Courier New" panose="02070309020205020404" pitchFamily="49" charset="0"/>
              </a:rPr>
              <a:t>name</a:t>
            </a:r>
            <a:r>
              <a:rPr lang="en-US" altLang="ru-RU"/>
              <a:t>, </a:t>
            </a:r>
            <a:r>
              <a:rPr lang="en-US" altLang="ru-RU">
                <a:latin typeface="Courier New" panose="02070309020205020404" pitchFamily="49" charset="0"/>
                <a:cs typeface="Courier New" panose="02070309020205020404" pitchFamily="49" charset="0"/>
              </a:rPr>
              <a:t>SSN</a:t>
            </a:r>
            <a:r>
              <a:rPr lang="en-US" altLang="ru-RU"/>
              <a:t>, </a:t>
            </a:r>
            <a:r>
              <a:rPr lang="en-US" altLang="ru-RU">
                <a:latin typeface="Courier New" panose="02070309020205020404" pitchFamily="49" charset="0"/>
                <a:cs typeface="Courier New" panose="02070309020205020404" pitchFamily="49" charset="0"/>
              </a:rPr>
              <a:t>salary</a:t>
            </a:r>
            <a:r>
              <a:rPr lang="en-US" altLang="ru-RU"/>
              <a:t>, and all of the public methods from </a:t>
            </a:r>
            <a:r>
              <a:rPr lang="en-US" altLang="ru-RU">
                <a:latin typeface="Courier New" panose="02070309020205020404" pitchFamily="49" charset="0"/>
                <a:cs typeface="Courier New" panose="02070309020205020404" pitchFamily="49" charset="0"/>
              </a:rPr>
              <a:t>Employee</a:t>
            </a:r>
            <a:r>
              <a:rPr lang="en-US" altLang="ru-RU"/>
              <a:t>.</a:t>
            </a:r>
          </a:p>
          <a:p>
            <a:pPr lvl="1"/>
            <a:r>
              <a:rPr lang="en-US" altLang="ru-RU"/>
              <a:t>It is important to grasp that although </a:t>
            </a:r>
            <a:r>
              <a:rPr lang="en-US" altLang="ru-RU">
                <a:latin typeface="Courier New" panose="02070309020205020404" pitchFamily="49" charset="0"/>
                <a:cs typeface="Courier New" panose="02070309020205020404" pitchFamily="49" charset="0"/>
              </a:rPr>
              <a:t>Manager</a:t>
            </a:r>
            <a:r>
              <a:rPr lang="en-US" altLang="ru-RU"/>
              <a:t> specializes </a:t>
            </a:r>
            <a:r>
              <a:rPr lang="en-US" altLang="ru-RU">
                <a:latin typeface="Courier New" panose="02070309020205020404" pitchFamily="49" charset="0"/>
                <a:cs typeface="Courier New" panose="02070309020205020404" pitchFamily="49" charset="0"/>
              </a:rPr>
              <a:t>Employee</a:t>
            </a:r>
            <a:r>
              <a:rPr lang="en-US" altLang="ru-RU"/>
              <a:t>, a </a:t>
            </a:r>
            <a:r>
              <a:rPr lang="en-US" altLang="ru-RU">
                <a:latin typeface="Courier New" panose="02070309020205020404" pitchFamily="49" charset="0"/>
                <a:cs typeface="Courier New" panose="02070309020205020404" pitchFamily="49" charset="0"/>
              </a:rPr>
              <a:t>Manager</a:t>
            </a:r>
            <a:r>
              <a:rPr lang="en-US" altLang="ru-RU"/>
              <a:t> is still an </a:t>
            </a:r>
            <a:r>
              <a:rPr lang="en-US" altLang="ru-RU">
                <a:latin typeface="Courier New" panose="02070309020205020404" pitchFamily="49" charset="0"/>
                <a:cs typeface="Courier New" panose="02070309020205020404" pitchFamily="49" charset="0"/>
              </a:rPr>
              <a:t>Employee</a:t>
            </a:r>
            <a:r>
              <a:rPr lang="en-US" altLang="ru-RU"/>
              <a:t>.</a:t>
            </a:r>
          </a:p>
          <a:p>
            <a:pPr lvl="1"/>
            <a:r>
              <a:rPr lang="en-US" altLang="ru-RU" b="1"/>
              <a:t>Note: </a:t>
            </a:r>
            <a:r>
              <a:rPr lang="en-US" altLang="ru-RU"/>
              <a:t>The term </a:t>
            </a:r>
            <a:r>
              <a:rPr lang="en-US" altLang="ru-RU" i="1"/>
              <a:t>subclass</a:t>
            </a:r>
            <a:r>
              <a:rPr lang="en-US" altLang="ru-RU"/>
              <a:t> is a bit of a misnomer. Most people think of the prefix “</a:t>
            </a:r>
            <a:r>
              <a:rPr lang="en-US" altLang="ru-RU" i="1"/>
              <a:t>sub</a:t>
            </a:r>
            <a:r>
              <a:rPr lang="en-US" altLang="ru-RU"/>
              <a:t>-” as meaning “less.” However, a Java subclass is the sum of itself and its parent. When you create an instance of a subclass, the resulting in-memory structure contains all codes from the parent class, grandparent class, and so on all the way up the class hierarchy until you reach the class </a:t>
            </a:r>
            <a:r>
              <a:rPr lang="en-US" altLang="ru-RU">
                <a:latin typeface="Courier New" panose="02070309020205020404" pitchFamily="49" charset="0"/>
                <a:cs typeface="Courier New" panose="02070309020205020404" pitchFamily="49" charset="0"/>
              </a:rPr>
              <a:t>Object</a:t>
            </a:r>
            <a:r>
              <a:rPr lang="en-US" altLang="ru-RU"/>
              <a:t>.</a:t>
            </a:r>
          </a:p>
        </p:txBody>
      </p:sp>
      <p:sp>
        <p:nvSpPr>
          <p:cNvPr id="45060" name="Footer Placeholder 4">
            <a:extLst>
              <a:ext uri="{FF2B5EF4-FFF2-40B4-BE49-F238E27FC236}">
                <a16:creationId xmlns:a16="http://schemas.microsoft.com/office/drawing/2014/main" id="{82AD75B0-5C83-0EDF-3235-319E46A0A399}"/>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7883517B-588A-4C58-86F2-B72DE2B0F259}" type="slidenum">
              <a:rPr lang="en-US" altLang="ru-RU" smtClean="0"/>
              <a:pPr eaLnBrk="1" hangingPunct="1"/>
              <a:t>12</a:t>
            </a:fld>
            <a:endParaRPr lang="en-US"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42BE0E88-6C40-C9B6-602D-871A9F828C37}"/>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8C834C61-3AEC-3573-A181-0A72B5DFC3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Java Syntax for Subclassing</a:t>
            </a:r>
          </a:p>
          <a:p>
            <a:pPr lvl="1"/>
            <a:r>
              <a:rPr lang="en-US" altLang="ru-RU"/>
              <a:t>The keyword </a:t>
            </a:r>
            <a:r>
              <a:rPr lang="en-US" altLang="ru-RU">
                <a:latin typeface="Courier New" panose="02070309020205020404" pitchFamily="49" charset="0"/>
                <a:cs typeface="Courier New" panose="02070309020205020404" pitchFamily="49" charset="0"/>
              </a:rPr>
              <a:t>extends</a:t>
            </a:r>
            <a:r>
              <a:rPr lang="en-US" altLang="ru-RU"/>
              <a:t> is used to create a subclass.</a:t>
            </a:r>
          </a:p>
          <a:p>
            <a:pPr lvl="1"/>
            <a:r>
              <a:rPr lang="en-US" altLang="ru-RU"/>
              <a:t>The </a:t>
            </a:r>
            <a:r>
              <a:rPr lang="en-US" altLang="ru-RU">
                <a:latin typeface="Courier New" panose="02070309020205020404" pitchFamily="49" charset="0"/>
                <a:cs typeface="Courier New" panose="02070309020205020404" pitchFamily="49" charset="0"/>
              </a:rPr>
              <a:t>Manager</a:t>
            </a:r>
            <a:r>
              <a:rPr lang="en-US" altLang="ru-RU"/>
              <a:t> class, by extending the </a:t>
            </a:r>
            <a:r>
              <a:rPr lang="en-US" altLang="ru-RU">
                <a:latin typeface="Courier New" panose="02070309020205020404" pitchFamily="49" charset="0"/>
                <a:cs typeface="Courier New" panose="02070309020205020404" pitchFamily="49" charset="0"/>
              </a:rPr>
              <a:t>Employee</a:t>
            </a:r>
            <a:r>
              <a:rPr lang="en-US" altLang="ru-RU"/>
              <a:t> class, inherits all of the non-private data fields and methods from </a:t>
            </a:r>
            <a:r>
              <a:rPr lang="en-US" altLang="ru-RU">
                <a:latin typeface="Courier New" panose="02070309020205020404" pitchFamily="49" charset="0"/>
                <a:cs typeface="Courier New" panose="02070309020205020404" pitchFamily="49" charset="0"/>
              </a:rPr>
              <a:t>Employee</a:t>
            </a:r>
            <a:r>
              <a:rPr lang="en-US" altLang="ru-RU"/>
              <a:t>. After all, if a manager is also an employee, then it follows that </a:t>
            </a:r>
            <a:r>
              <a:rPr lang="en-US" altLang="ru-RU">
                <a:latin typeface="Courier New" panose="02070309020205020404" pitchFamily="49" charset="0"/>
                <a:cs typeface="Courier New" panose="02070309020205020404" pitchFamily="49" charset="0"/>
              </a:rPr>
              <a:t>Manager</a:t>
            </a:r>
            <a:r>
              <a:rPr lang="en-US" altLang="ru-RU"/>
              <a:t> has all of the same attributes and operations of </a:t>
            </a:r>
            <a:r>
              <a:rPr lang="en-US" altLang="ru-RU">
                <a:latin typeface="Courier New" panose="02070309020205020404" pitchFamily="49" charset="0"/>
                <a:cs typeface="Courier New" panose="02070309020205020404" pitchFamily="49" charset="0"/>
              </a:rPr>
              <a:t>Employee</a:t>
            </a:r>
            <a:r>
              <a:rPr lang="en-US" altLang="ru-RU"/>
              <a:t>.</a:t>
            </a:r>
          </a:p>
          <a:p>
            <a:pPr lvl="1"/>
            <a:r>
              <a:rPr lang="en-US" altLang="ru-RU"/>
              <a:t>Note that the </a:t>
            </a:r>
            <a:r>
              <a:rPr lang="en-US" altLang="ru-RU">
                <a:latin typeface="Courier New" panose="02070309020205020404" pitchFamily="49" charset="0"/>
                <a:cs typeface="Courier New" panose="02070309020205020404" pitchFamily="49" charset="0"/>
              </a:rPr>
              <a:t>Manager</a:t>
            </a:r>
            <a:r>
              <a:rPr lang="en-US" altLang="ru-RU"/>
              <a:t> class declares its own constructor. Constructors are </a:t>
            </a:r>
            <a:r>
              <a:rPr lang="en-US" altLang="ru-RU" i="1"/>
              <a:t>not</a:t>
            </a:r>
            <a:r>
              <a:rPr lang="en-US" altLang="ru-RU"/>
              <a:t> inherited from the parent class. There are additional details about this in the next slide.</a:t>
            </a:r>
          </a:p>
          <a:p>
            <a:pPr lvl="1"/>
            <a:r>
              <a:rPr lang="en-US" altLang="ru-RU"/>
              <a:t>The constructor that </a:t>
            </a:r>
            <a:r>
              <a:rPr lang="en-US" altLang="ru-RU">
                <a:latin typeface="Courier New" panose="02070309020205020404" pitchFamily="49" charset="0"/>
                <a:cs typeface="Courier New" panose="02070309020205020404" pitchFamily="49" charset="0"/>
              </a:rPr>
              <a:t>Manager</a:t>
            </a:r>
            <a:r>
              <a:rPr lang="en-US" altLang="ru-RU"/>
              <a:t> declares in line 4 calls the constructor of its parent class, </a:t>
            </a:r>
            <a:r>
              <a:rPr lang="en-US" altLang="ru-RU">
                <a:latin typeface="Courier New" panose="02070309020205020404" pitchFamily="49" charset="0"/>
                <a:cs typeface="Courier New" panose="02070309020205020404" pitchFamily="49" charset="0"/>
              </a:rPr>
              <a:t>Employee</a:t>
            </a:r>
            <a:r>
              <a:rPr lang="en-US" altLang="ru-RU"/>
              <a:t>, using the </a:t>
            </a:r>
            <a:r>
              <a:rPr lang="en-US" altLang="ru-RU">
                <a:latin typeface="Courier New" panose="02070309020205020404" pitchFamily="49" charset="0"/>
                <a:cs typeface="Courier New" panose="02070309020205020404" pitchFamily="49" charset="0"/>
              </a:rPr>
              <a:t>super</a:t>
            </a:r>
            <a:r>
              <a:rPr lang="en-US" altLang="ru-RU"/>
              <a:t> keyword. This sets the value of all of the </a:t>
            </a:r>
            <a:r>
              <a:rPr lang="en-US" altLang="ru-RU">
                <a:latin typeface="Courier New" panose="02070309020205020404" pitchFamily="49" charset="0"/>
                <a:cs typeface="Courier New" panose="02070309020205020404" pitchFamily="49" charset="0"/>
              </a:rPr>
              <a:t>Employee</a:t>
            </a:r>
            <a:r>
              <a:rPr lang="en-US" altLang="ru-RU"/>
              <a:t> fields: </a:t>
            </a:r>
            <a:r>
              <a:rPr lang="en-US" altLang="ru-RU">
                <a:latin typeface="Courier New" panose="02070309020205020404" pitchFamily="49" charset="0"/>
                <a:cs typeface="Courier New" panose="02070309020205020404" pitchFamily="49" charset="0"/>
              </a:rPr>
              <a:t>id</a:t>
            </a:r>
            <a:r>
              <a:rPr lang="en-US" altLang="ru-RU"/>
              <a:t>, </a:t>
            </a:r>
            <a:r>
              <a:rPr lang="en-US" altLang="ru-RU">
                <a:latin typeface="Courier New" panose="02070309020205020404" pitchFamily="49" charset="0"/>
                <a:cs typeface="Courier New" panose="02070309020205020404" pitchFamily="49" charset="0"/>
              </a:rPr>
              <a:t>name</a:t>
            </a:r>
            <a:r>
              <a:rPr lang="en-US" altLang="ru-RU"/>
              <a:t>, </a:t>
            </a:r>
            <a:r>
              <a:rPr lang="en-US" altLang="ru-RU">
                <a:latin typeface="Courier New" panose="02070309020205020404" pitchFamily="49" charset="0"/>
                <a:cs typeface="Courier New" panose="02070309020205020404" pitchFamily="49" charset="0"/>
              </a:rPr>
              <a:t>ssn</a:t>
            </a:r>
            <a:r>
              <a:rPr lang="en-US" altLang="ru-RU"/>
              <a:t>, and </a:t>
            </a:r>
            <a:r>
              <a:rPr lang="en-US" altLang="ru-RU">
                <a:latin typeface="Courier New" panose="02070309020205020404" pitchFamily="49" charset="0"/>
                <a:cs typeface="Courier New" panose="02070309020205020404" pitchFamily="49" charset="0"/>
              </a:rPr>
              <a:t>salary</a:t>
            </a:r>
            <a:r>
              <a:rPr lang="en-US" altLang="ru-RU"/>
              <a:t>. </a:t>
            </a:r>
            <a:r>
              <a:rPr lang="en-US" altLang="ru-RU">
                <a:latin typeface="Courier New" panose="02070309020205020404" pitchFamily="49" charset="0"/>
                <a:cs typeface="Courier New" panose="02070309020205020404" pitchFamily="49" charset="0"/>
              </a:rPr>
              <a:t>Manager</a:t>
            </a:r>
            <a:r>
              <a:rPr lang="en-US" altLang="ru-RU"/>
              <a:t> is a specialization of </a:t>
            </a:r>
            <a:r>
              <a:rPr lang="en-US" altLang="ru-RU">
                <a:latin typeface="Courier New" panose="02070309020205020404" pitchFamily="49" charset="0"/>
                <a:cs typeface="Courier New" panose="02070309020205020404" pitchFamily="49" charset="0"/>
              </a:rPr>
              <a:t>Employee</a:t>
            </a:r>
            <a:r>
              <a:rPr lang="en-US" altLang="ru-RU"/>
              <a:t>, so constructing a </a:t>
            </a:r>
            <a:r>
              <a:rPr lang="en-US" altLang="ru-RU">
                <a:latin typeface="Courier New" panose="02070309020205020404" pitchFamily="49" charset="0"/>
                <a:cs typeface="Courier New" panose="02070309020205020404" pitchFamily="49" charset="0"/>
              </a:rPr>
              <a:t>Manager</a:t>
            </a:r>
            <a:r>
              <a:rPr lang="en-US" altLang="ru-RU"/>
              <a:t> requires a department name, which is assigned to the </a:t>
            </a:r>
            <a:r>
              <a:rPr lang="en-US" altLang="ru-RU">
                <a:latin typeface="Courier New" panose="02070309020205020404" pitchFamily="49" charset="0"/>
                <a:cs typeface="Courier New" panose="02070309020205020404" pitchFamily="49" charset="0"/>
              </a:rPr>
              <a:t>deptName</a:t>
            </a:r>
            <a:r>
              <a:rPr lang="en-US" altLang="ru-RU"/>
              <a:t> field in line 7.</a:t>
            </a:r>
          </a:p>
          <a:p>
            <a:pPr lvl="1"/>
            <a:r>
              <a:rPr lang="en-US" altLang="ru-RU"/>
              <a:t>What other methods might you want in a </a:t>
            </a:r>
            <a:r>
              <a:rPr lang="en-US" altLang="ru-RU">
                <a:cs typeface="Arial" panose="020B0604020202020204" pitchFamily="34" charset="0"/>
              </a:rPr>
              <a:t>model of Manager</a:t>
            </a:r>
            <a:r>
              <a:rPr lang="en-US" altLang="ru-RU"/>
              <a:t>? Perhaps you want a method that adds an </a:t>
            </a:r>
            <a:r>
              <a:rPr lang="en-US" altLang="ru-RU">
                <a:latin typeface="Courier New" panose="02070309020205020404" pitchFamily="49" charset="0"/>
                <a:cs typeface="Courier New" panose="02070309020205020404" pitchFamily="49" charset="0"/>
              </a:rPr>
              <a:t>Employee</a:t>
            </a:r>
            <a:r>
              <a:rPr lang="en-US" altLang="ru-RU"/>
              <a:t> to this </a:t>
            </a:r>
            <a:r>
              <a:rPr lang="en-US" altLang="ru-RU">
                <a:latin typeface="Courier New" panose="02070309020205020404" pitchFamily="49" charset="0"/>
                <a:cs typeface="Courier New" panose="02070309020205020404" pitchFamily="49" charset="0"/>
              </a:rPr>
              <a:t>Manager</a:t>
            </a:r>
            <a:r>
              <a:rPr lang="en-US" altLang="ru-RU"/>
              <a:t>. You can use an array or a special class called a </a:t>
            </a:r>
            <a:r>
              <a:rPr lang="en-US" altLang="ru-RU" i="1"/>
              <a:t>collection</a:t>
            </a:r>
            <a:r>
              <a:rPr lang="en-US" altLang="ru-RU"/>
              <a:t> to keep track of the employees for whom this manager is responsible. For details about collections, see the lesson titled “Generics and Collections.”</a:t>
            </a:r>
          </a:p>
        </p:txBody>
      </p:sp>
      <p:sp>
        <p:nvSpPr>
          <p:cNvPr id="46084" name="Footer Placeholder 4">
            <a:extLst>
              <a:ext uri="{FF2B5EF4-FFF2-40B4-BE49-F238E27FC236}">
                <a16:creationId xmlns:a16="http://schemas.microsoft.com/office/drawing/2014/main" id="{6164E5B4-66F2-D51D-959D-2D207AE4257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281D422C-E859-49E1-B051-8888E44DE89D}" type="slidenum">
              <a:rPr lang="en-US" altLang="ru-RU" smtClean="0"/>
              <a:pPr eaLnBrk="1" hangingPunct="1"/>
              <a:t>13</a:t>
            </a:fld>
            <a:endParaRPr lang="en-US" alt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61D6F304-A3B1-453A-B851-EFC6E3E6E65E}"/>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E4F1FFD6-41E6-CCA1-ABBB-6BD27DC71C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The </a:t>
            </a:r>
            <a:r>
              <a:rPr lang="en-US" altLang="ru-RU">
                <a:latin typeface="Courier New" panose="02070309020205020404" pitchFamily="49" charset="0"/>
                <a:cs typeface="Courier New" panose="02070309020205020404" pitchFamily="49" charset="0"/>
              </a:rPr>
              <a:t>Manager</a:t>
            </a:r>
            <a:r>
              <a:rPr lang="en-US" altLang="ru-RU"/>
              <a:t> class declares its own constructor and calls the constructor of the parent class using the </a:t>
            </a:r>
            <a:r>
              <a:rPr lang="en-US" altLang="ru-RU">
                <a:latin typeface="Courier New" panose="02070309020205020404" pitchFamily="49" charset="0"/>
                <a:cs typeface="Courier New" panose="02070309020205020404" pitchFamily="49" charset="0"/>
              </a:rPr>
              <a:t>super</a:t>
            </a:r>
            <a:r>
              <a:rPr lang="en-US" altLang="ru-RU"/>
              <a:t> keyword.</a:t>
            </a:r>
          </a:p>
          <a:p>
            <a:pPr lvl="1"/>
            <a:r>
              <a:rPr lang="en-US" altLang="ru-RU" b="1"/>
              <a:t>Note:</a:t>
            </a:r>
            <a:r>
              <a:rPr lang="en-US" altLang="ru-RU"/>
              <a:t> The </a:t>
            </a:r>
            <a:r>
              <a:rPr lang="en-US" altLang="ru-RU">
                <a:latin typeface="Courier New" panose="02070309020205020404" pitchFamily="49" charset="0"/>
                <a:cs typeface="Courier New" panose="02070309020205020404" pitchFamily="49" charset="0"/>
              </a:rPr>
              <a:t>super</a:t>
            </a:r>
            <a:r>
              <a:rPr lang="en-US" altLang="ru-RU"/>
              <a:t> call of the parent's constructor must appear first in the constructor.</a:t>
            </a:r>
          </a:p>
          <a:p>
            <a:pPr lvl="1"/>
            <a:r>
              <a:rPr lang="en-US" altLang="ru-RU"/>
              <a:t>The </a:t>
            </a:r>
            <a:r>
              <a:rPr lang="en-US" altLang="ru-RU">
                <a:latin typeface="Courier New" panose="02070309020205020404" pitchFamily="49" charset="0"/>
                <a:cs typeface="Courier New" panose="02070309020205020404" pitchFamily="49" charset="0"/>
              </a:rPr>
              <a:t>super</a:t>
            </a:r>
            <a:r>
              <a:rPr lang="en-US" altLang="ru-RU"/>
              <a:t> keyword can also be used to explicitly call the methods of the parent class or access fields.</a:t>
            </a:r>
          </a:p>
        </p:txBody>
      </p:sp>
      <p:sp>
        <p:nvSpPr>
          <p:cNvPr id="48132" name="Footer Placeholder 4">
            <a:extLst>
              <a:ext uri="{FF2B5EF4-FFF2-40B4-BE49-F238E27FC236}">
                <a16:creationId xmlns:a16="http://schemas.microsoft.com/office/drawing/2014/main" id="{320E34D4-2BB1-2728-C7F1-8DB289511ED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DA13F51A-C98A-4D03-9910-A152129987BE}" type="slidenum">
              <a:rPr lang="en-US" altLang="ru-RU" smtClean="0"/>
              <a:pPr eaLnBrk="1" hangingPunct="1"/>
              <a:t>14</a:t>
            </a:fld>
            <a:endParaRPr lang="en-US"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4AD9061C-973C-8CCF-9432-97672E0EA93D}"/>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BAD44A45-7AB6-BA38-9008-D7B7CFD6B8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Constructors in Subclasses</a:t>
            </a:r>
          </a:p>
          <a:p>
            <a:pPr lvl="1"/>
            <a:r>
              <a:rPr lang="en-US" altLang="ru-RU"/>
              <a:t>Every subclass inherits the non-private fields and methods from its parent (superclass). However, the subclass does not inherit the constructor from its parent. It must provide a constructor.</a:t>
            </a:r>
          </a:p>
          <a:p>
            <a:pPr lvl="1"/>
            <a:r>
              <a:rPr lang="en-US" altLang="ru-RU"/>
              <a:t>The </a:t>
            </a:r>
            <a:r>
              <a:rPr lang="en-US" altLang="ru-RU" i="1"/>
              <a:t>Java Language Specification </a:t>
            </a:r>
            <a:r>
              <a:rPr lang="en-US" altLang="ru-RU"/>
              <a:t>includes the following description:</a:t>
            </a:r>
          </a:p>
          <a:p>
            <a:pPr lvl="1"/>
            <a:r>
              <a:rPr lang="en-US" altLang="ru-RU"/>
              <a:t>“Constructor declarations are not members. They are never inherited and therefore are not subject to hiding or overriding.” </a:t>
            </a:r>
          </a:p>
        </p:txBody>
      </p:sp>
      <p:sp>
        <p:nvSpPr>
          <p:cNvPr id="47108" name="Footer Placeholder 4">
            <a:extLst>
              <a:ext uri="{FF2B5EF4-FFF2-40B4-BE49-F238E27FC236}">
                <a16:creationId xmlns:a16="http://schemas.microsoft.com/office/drawing/2014/main" id="{52DA16FA-0B6D-46FE-6787-55B28FD1A20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2D110518-DC63-40D8-93B3-B91930759056}" type="slidenum">
              <a:rPr lang="en-US" altLang="ru-RU" smtClean="0"/>
              <a:pPr eaLnBrk="1" hangingPunct="1"/>
              <a:t>15</a:t>
            </a:fld>
            <a:endParaRPr lang="en-US" alt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74236461-4BB8-51DF-6490-36B841C9BCAB}"/>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5D4322F0-725F-E3F8-BD2A-F8299F57E5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Even though the </a:t>
            </a:r>
            <a:r>
              <a:rPr lang="en-US" altLang="ru-RU">
                <a:latin typeface="Courier New" panose="02070309020205020404" pitchFamily="49" charset="0"/>
                <a:cs typeface="Courier New" panose="02070309020205020404" pitchFamily="49" charset="0"/>
              </a:rPr>
              <a:t>Manager.java</a:t>
            </a:r>
            <a:r>
              <a:rPr lang="en-US" altLang="ru-RU"/>
              <a:t> file does not contain all of the methods from the </a:t>
            </a:r>
            <a:r>
              <a:rPr lang="en-US" altLang="ru-RU">
                <a:latin typeface="Courier New" panose="02070309020205020404" pitchFamily="49" charset="0"/>
                <a:cs typeface="Courier New" panose="02070309020205020404" pitchFamily="49" charset="0"/>
              </a:rPr>
              <a:t>Employee.java</a:t>
            </a:r>
            <a:r>
              <a:rPr lang="en-US" altLang="ru-RU"/>
              <a:t> class (explicitly), they are included in the definition of the object. Thus, after you create an instance of a </a:t>
            </a:r>
            <a:r>
              <a:rPr lang="en-US" altLang="ru-RU">
                <a:latin typeface="Courier New" panose="02070309020205020404" pitchFamily="49" charset="0"/>
                <a:cs typeface="Courier New" panose="02070309020205020404" pitchFamily="49" charset="0"/>
              </a:rPr>
              <a:t>Manager</a:t>
            </a:r>
            <a:r>
              <a:rPr lang="en-US" altLang="ru-RU"/>
              <a:t> object, you can use the methods declared in </a:t>
            </a:r>
            <a:r>
              <a:rPr lang="en-US" altLang="ru-RU">
                <a:latin typeface="Courier New" panose="02070309020205020404" pitchFamily="49" charset="0"/>
                <a:cs typeface="Courier New" panose="02070309020205020404" pitchFamily="49" charset="0"/>
              </a:rPr>
              <a:t>Employee</a:t>
            </a:r>
            <a:r>
              <a:rPr lang="en-US" altLang="ru-RU"/>
              <a:t>.</a:t>
            </a:r>
          </a:p>
          <a:p>
            <a:pPr lvl="1"/>
            <a:r>
              <a:rPr lang="en-US" altLang="ru-RU"/>
              <a:t>You can also call methods that are specific to the </a:t>
            </a:r>
            <a:r>
              <a:rPr lang="en-US" altLang="ru-RU">
                <a:latin typeface="Courier New" panose="02070309020205020404" pitchFamily="49" charset="0"/>
                <a:cs typeface="Courier New" panose="02070309020205020404" pitchFamily="49" charset="0"/>
              </a:rPr>
              <a:t>Manager</a:t>
            </a:r>
            <a:r>
              <a:rPr lang="en-US" altLang="ru-RU"/>
              <a:t> class as well.</a:t>
            </a:r>
          </a:p>
          <a:p>
            <a:pPr lvl="1"/>
            <a:endParaRPr lang="en-US" altLang="ru-RU"/>
          </a:p>
          <a:p>
            <a:pPr lvl="1"/>
            <a:endParaRPr lang="en-US" altLang="ru-RU"/>
          </a:p>
        </p:txBody>
      </p:sp>
      <p:sp>
        <p:nvSpPr>
          <p:cNvPr id="49156" name="Footer Placeholder 4">
            <a:extLst>
              <a:ext uri="{FF2B5EF4-FFF2-40B4-BE49-F238E27FC236}">
                <a16:creationId xmlns:a16="http://schemas.microsoft.com/office/drawing/2014/main" id="{51036120-DD34-F913-C33C-371E2A30D20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F230417D-B824-455F-80CA-795B0C755592}" type="slidenum">
              <a:rPr lang="en-US" altLang="ru-RU" smtClean="0"/>
              <a:pPr eaLnBrk="1" hangingPunct="1"/>
              <a:t>16</a:t>
            </a:fld>
            <a:endParaRPr lang="en-US" alt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3BC98FFE-BE2E-5A04-5F96-1681B9680C05}"/>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219111C5-AE45-770B-CB86-92E5425F84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In object-oriented programming languages such as Java, </a:t>
            </a:r>
            <a:r>
              <a:rPr lang="en-US" altLang="ru-RU" i="1"/>
              <a:t>polymorphism</a:t>
            </a:r>
            <a:r>
              <a:rPr lang="en-US" altLang="ru-RU"/>
              <a:t> is the ability to refer to an object using either its actual form or a parent form.</a:t>
            </a:r>
          </a:p>
          <a:p>
            <a:pPr lvl="1"/>
            <a:r>
              <a:rPr lang="en-US" altLang="ru-RU"/>
              <a:t>This is particularly useful when creating a general-purpose business method. For example, you can raise the salary of any </a:t>
            </a:r>
            <a:r>
              <a:rPr lang="en-US" altLang="ru-RU">
                <a:latin typeface="Courier New" panose="02070309020205020404" pitchFamily="49" charset="0"/>
                <a:cs typeface="Courier New" panose="02070309020205020404" pitchFamily="49" charset="0"/>
              </a:rPr>
              <a:t>Employee</a:t>
            </a:r>
            <a:r>
              <a:rPr lang="en-US" altLang="ru-RU"/>
              <a:t> object (parent or child) by simply passing the object reference to a general-purpose business method that accepts an </a:t>
            </a:r>
            <a:r>
              <a:rPr lang="en-US" altLang="ru-RU">
                <a:latin typeface="Courier New" panose="02070309020205020404" pitchFamily="49" charset="0"/>
                <a:cs typeface="Courier New" panose="02070309020205020404" pitchFamily="49" charset="0"/>
              </a:rPr>
              <a:t>Employee</a:t>
            </a:r>
            <a:r>
              <a:rPr lang="en-US" altLang="ru-RU"/>
              <a:t> object as an argument.</a:t>
            </a:r>
          </a:p>
          <a:p>
            <a:pPr lvl="1"/>
            <a:endParaRPr lang="en-US" altLang="ru-RU"/>
          </a:p>
        </p:txBody>
      </p:sp>
      <p:sp>
        <p:nvSpPr>
          <p:cNvPr id="50180" name="Footer Placeholder 4">
            <a:extLst>
              <a:ext uri="{FF2B5EF4-FFF2-40B4-BE49-F238E27FC236}">
                <a16:creationId xmlns:a16="http://schemas.microsoft.com/office/drawing/2014/main" id="{54966804-18F5-73AC-4976-E1416C6AAF9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85B283EF-AF2B-4F88-B371-C935FE114994}" type="slidenum">
              <a:rPr lang="en-US" altLang="ru-RU" smtClean="0"/>
              <a:pPr eaLnBrk="1" hangingPunct="1"/>
              <a:t>17</a:t>
            </a:fld>
            <a:endParaRPr lang="en-US" alt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DE5D07CA-B1E2-55DC-688D-2268B0A134AB}"/>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01065A79-02D6-6685-366D-5598CB60B5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You might want to design methods with the same intent (method name), like </a:t>
            </a:r>
            <a:r>
              <a:rPr lang="en-US" altLang="ru-RU">
                <a:latin typeface="Courier New" panose="02070309020205020404" pitchFamily="49" charset="0"/>
                <a:cs typeface="Courier New" panose="02070309020205020404" pitchFamily="49" charset="0"/>
              </a:rPr>
              <a:t>print</a:t>
            </a:r>
            <a:r>
              <a:rPr lang="en-US" altLang="ru-RU"/>
              <a:t>, to print out several different types. You could design a method for each type:</a:t>
            </a:r>
          </a:p>
          <a:p>
            <a:pPr lvl="1"/>
            <a:r>
              <a:rPr lang="en-US" altLang="ru-RU">
                <a:latin typeface="Courier New" panose="02070309020205020404" pitchFamily="49" charset="0"/>
                <a:cs typeface="Courier New" panose="02070309020205020404" pitchFamily="49" charset="0"/>
              </a:rPr>
              <a:t>printInt(int i)</a:t>
            </a:r>
            <a:endParaRPr lang="en-US" altLang="ru-RU"/>
          </a:p>
          <a:p>
            <a:pPr lvl="1"/>
            <a:r>
              <a:rPr lang="en-US" altLang="ru-RU">
                <a:latin typeface="Courier New" panose="02070309020205020404" pitchFamily="49" charset="0"/>
                <a:cs typeface="Courier New" panose="02070309020205020404" pitchFamily="49" charset="0"/>
              </a:rPr>
              <a:t>printFloat(float f)</a:t>
            </a:r>
            <a:endParaRPr lang="en-US" altLang="ru-RU"/>
          </a:p>
          <a:p>
            <a:pPr lvl="1"/>
            <a:r>
              <a:rPr lang="en-US" altLang="ru-RU">
                <a:latin typeface="Courier New" panose="02070309020205020404" pitchFamily="49" charset="0"/>
                <a:cs typeface="Courier New" panose="02070309020205020404" pitchFamily="49" charset="0"/>
              </a:rPr>
              <a:t>printString(String s)</a:t>
            </a:r>
            <a:r>
              <a:rPr lang="en-US" altLang="ru-RU"/>
              <a:t> </a:t>
            </a:r>
          </a:p>
          <a:p>
            <a:pPr lvl="1"/>
            <a:r>
              <a:rPr lang="en-US" altLang="ru-RU"/>
              <a:t>But this would be tedious and not very object-oriented. Instead, you can create a reusable method name and just change the argument list. This process is called </a:t>
            </a:r>
            <a:r>
              <a:rPr lang="en-US" altLang="ru-RU" i="1"/>
              <a:t>overloading</a:t>
            </a:r>
            <a:r>
              <a:rPr lang="en-US" altLang="ru-RU"/>
              <a:t>.</a:t>
            </a:r>
          </a:p>
          <a:p>
            <a:pPr lvl="1"/>
            <a:r>
              <a:rPr lang="en-US" altLang="ru-RU"/>
              <a:t>With overloading methods, the argument lists must be different—in order, number, or type. And the return types can be different. However, two methods with the same argument list that differ only in return type are not allowed.</a:t>
            </a:r>
          </a:p>
        </p:txBody>
      </p:sp>
      <p:sp>
        <p:nvSpPr>
          <p:cNvPr id="51204" name="Footer Placeholder 4">
            <a:extLst>
              <a:ext uri="{FF2B5EF4-FFF2-40B4-BE49-F238E27FC236}">
                <a16:creationId xmlns:a16="http://schemas.microsoft.com/office/drawing/2014/main" id="{C55C2114-D04A-00FD-7DE5-4595604C98A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95EB1ABF-AD62-4E0E-9533-34F4ECFF63DA}" type="slidenum">
              <a:rPr lang="en-US" altLang="ru-RU" smtClean="0"/>
              <a:pPr eaLnBrk="1" hangingPunct="1"/>
              <a:t>18</a:t>
            </a:fld>
            <a:endParaRPr lang="en-US" alt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9D545FC3-7788-C9BE-4F07-DD306EC13176}"/>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77777CEC-BAC6-26E8-2813-4BE30AFD41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Methods with a Variable Number of the Same Type</a:t>
            </a:r>
          </a:p>
          <a:p>
            <a:pPr lvl="1"/>
            <a:r>
              <a:rPr lang="en-US" altLang="ru-RU"/>
              <a:t>One case of overloading is when you need to provide a set of overloaded methods that differ in the number of the same type of arguments. For example, suppose you want to have methods to calculate an average. You may want to calculate averages for 2, 3, or 4 (or more) integers.</a:t>
            </a:r>
          </a:p>
          <a:p>
            <a:pPr lvl="1"/>
            <a:r>
              <a:rPr lang="en-US" altLang="ru-RU"/>
              <a:t>Each of these methods performs a similar type of computation—the average of the arguments passed in, as in this example:</a:t>
            </a:r>
          </a:p>
          <a:p>
            <a:pPr lvl="1"/>
            <a:r>
              <a:rPr lang="en-US" altLang="ru-RU" sz="1000">
                <a:latin typeface="Courier New" panose="02070309020205020404" pitchFamily="49" charset="0"/>
                <a:cs typeface="Courier New" panose="02070309020205020404" pitchFamily="49" charset="0"/>
              </a:rPr>
              <a:t>public class Statistics {</a:t>
            </a:r>
          </a:p>
          <a:p>
            <a:pPr lvl="1"/>
            <a:r>
              <a:rPr lang="en-US" altLang="ru-RU" sz="1000">
                <a:latin typeface="Courier New" panose="02070309020205020404" pitchFamily="49" charset="0"/>
                <a:cs typeface="Courier New" panose="02070309020205020404" pitchFamily="49" charset="0"/>
              </a:rPr>
              <a:t>    public float average(int x1, int x2) { return (x1 + x2) / 2; }</a:t>
            </a:r>
          </a:p>
          <a:p>
            <a:pPr lvl="1"/>
            <a:r>
              <a:rPr lang="en-US" altLang="ru-RU" sz="1000">
                <a:latin typeface="Courier New" panose="02070309020205020404" pitchFamily="49" charset="0"/>
                <a:cs typeface="Courier New" panose="02070309020205020404" pitchFamily="49" charset="0"/>
              </a:rPr>
              <a:t>    public float average(int x1, int x2, int x3) {</a:t>
            </a:r>
          </a:p>
          <a:p>
            <a:pPr lvl="1"/>
            <a:r>
              <a:rPr lang="en-US" altLang="ru-RU" sz="1000">
                <a:latin typeface="Courier New" panose="02070309020205020404" pitchFamily="49" charset="0"/>
                <a:cs typeface="Courier New" panose="02070309020205020404" pitchFamily="49" charset="0"/>
              </a:rPr>
              <a:t>        return (x1 + x2 + x3) / 3;</a:t>
            </a:r>
          </a:p>
          <a:p>
            <a:pPr lvl="1"/>
            <a:r>
              <a:rPr lang="en-US" altLang="ru-RU" sz="1000">
                <a:latin typeface="Courier New" panose="02070309020205020404" pitchFamily="49" charset="0"/>
                <a:cs typeface="Courier New" panose="02070309020205020404" pitchFamily="49" charset="0"/>
              </a:rPr>
              <a:t>    }</a:t>
            </a:r>
          </a:p>
          <a:p>
            <a:pPr lvl="1"/>
            <a:r>
              <a:rPr lang="en-US" altLang="ru-RU" sz="1000">
                <a:latin typeface="Courier New" panose="02070309020205020404" pitchFamily="49" charset="0"/>
                <a:cs typeface="Courier New" panose="02070309020205020404" pitchFamily="49" charset="0"/>
              </a:rPr>
              <a:t>    public float average(int x1, int x2, int x3, int x4) {</a:t>
            </a:r>
          </a:p>
          <a:p>
            <a:pPr lvl="1"/>
            <a:r>
              <a:rPr lang="en-US" altLang="ru-RU" sz="1000">
                <a:latin typeface="Courier New" panose="02070309020205020404" pitchFamily="49" charset="0"/>
                <a:cs typeface="Courier New" panose="02070309020205020404" pitchFamily="49" charset="0"/>
              </a:rPr>
              <a:t>        return (x1 + x2 + x3 + x4) / 4;</a:t>
            </a:r>
          </a:p>
          <a:p>
            <a:pPr lvl="1"/>
            <a:r>
              <a:rPr lang="en-US" altLang="ru-RU" sz="1000">
                <a:latin typeface="Courier New" panose="02070309020205020404" pitchFamily="49" charset="0"/>
                <a:cs typeface="Courier New" panose="02070309020205020404" pitchFamily="49" charset="0"/>
              </a:rPr>
              <a:t>    }</a:t>
            </a:r>
          </a:p>
          <a:p>
            <a:pPr lvl="1"/>
            <a:r>
              <a:rPr lang="en-US" altLang="ru-RU" sz="1000">
                <a:latin typeface="Courier New" panose="02070309020205020404" pitchFamily="49" charset="0"/>
                <a:cs typeface="Courier New" panose="02070309020205020404" pitchFamily="49" charset="0"/>
              </a:rPr>
              <a:t>}</a:t>
            </a:r>
          </a:p>
          <a:p>
            <a:pPr lvl="1"/>
            <a:r>
              <a:rPr lang="en-US" altLang="ru-RU"/>
              <a:t>Java provides a convenient syntax for collapsing these three methods into just one and providing for any number of arguments.</a:t>
            </a:r>
          </a:p>
        </p:txBody>
      </p:sp>
      <p:sp>
        <p:nvSpPr>
          <p:cNvPr id="52228" name="Footer Placeholder 4">
            <a:extLst>
              <a:ext uri="{FF2B5EF4-FFF2-40B4-BE49-F238E27FC236}">
                <a16:creationId xmlns:a16="http://schemas.microsoft.com/office/drawing/2014/main" id="{49FA7672-2CD4-6191-75E1-5E69A668F81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13B3276E-45FD-49C3-BF4D-E5309B7AB4AD}" type="slidenum">
              <a:rPr lang="en-US" altLang="ru-RU" smtClean="0"/>
              <a:pPr eaLnBrk="1" hangingPunct="1"/>
              <a:t>19</a:t>
            </a:fld>
            <a:endParaRPr lang="en-US"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8">
            <a:extLst>
              <a:ext uri="{FF2B5EF4-FFF2-40B4-BE49-F238E27FC236}">
                <a16:creationId xmlns:a16="http://schemas.microsoft.com/office/drawing/2014/main" id="{03C39E2F-0B69-8DFF-1289-FA4AC0FF851B}"/>
              </a:ext>
            </a:extLst>
          </p:cNvPr>
          <p:cNvSpPr>
            <a:spLocks noGrp="1" noRot="1" noChangeAspect="1" noChangeArrowheads="1" noTextEdit="1"/>
          </p:cNvSpPr>
          <p:nvPr>
            <p:ph type="sldImg"/>
          </p:nvPr>
        </p:nvSpPr>
        <p:spPr>
          <a:ln/>
        </p:spPr>
      </p:sp>
      <p:sp>
        <p:nvSpPr>
          <p:cNvPr id="34819" name="Rectangle 19">
            <a:extLst>
              <a:ext uri="{FF2B5EF4-FFF2-40B4-BE49-F238E27FC236}">
                <a16:creationId xmlns:a16="http://schemas.microsoft.com/office/drawing/2014/main" id="{95129FBE-46AD-3367-65E0-0039927A0B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a:p>
        </p:txBody>
      </p:sp>
      <p:sp>
        <p:nvSpPr>
          <p:cNvPr id="34820" name="Footer Placeholder 4">
            <a:extLst>
              <a:ext uri="{FF2B5EF4-FFF2-40B4-BE49-F238E27FC236}">
                <a16:creationId xmlns:a16="http://schemas.microsoft.com/office/drawing/2014/main" id="{746234DB-5020-5262-9749-ED359D9B516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EEFA4CE2-3F3C-4D86-9C62-86B78F4D76FD}" type="slidenum">
              <a:rPr lang="en-US" altLang="ru-RU" smtClean="0"/>
              <a:pPr eaLnBrk="1" hangingPunct="1"/>
              <a:t>2</a:t>
            </a:fld>
            <a:endParaRPr lang="en-US"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41431DAB-22BC-67EE-3EFB-B77D6364CAAC}"/>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4560D001-1A42-38FE-75C1-A158C09148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Using Variable Arguments</a:t>
            </a:r>
          </a:p>
          <a:p>
            <a:pPr lvl="1"/>
            <a:r>
              <a:rPr lang="en-US" altLang="ru-RU"/>
              <a:t>The </a:t>
            </a:r>
            <a:r>
              <a:rPr lang="en-US" altLang="ru-RU">
                <a:latin typeface="Courier New" panose="02070309020205020404" pitchFamily="49" charset="0"/>
                <a:cs typeface="Courier New" panose="02070309020205020404" pitchFamily="49" charset="0"/>
              </a:rPr>
              <a:t>average</a:t>
            </a:r>
            <a:r>
              <a:rPr lang="en-US" altLang="ru-RU"/>
              <a:t> method shown in the slide takes any number of integer arguments. The notation </a:t>
            </a:r>
            <a:r>
              <a:rPr lang="en-US" altLang="ru-RU">
                <a:latin typeface="Courier New" panose="02070309020205020404" pitchFamily="49" charset="0"/>
                <a:cs typeface="Courier New" panose="02070309020205020404" pitchFamily="49" charset="0"/>
              </a:rPr>
              <a:t>(int... nums)</a:t>
            </a:r>
            <a:r>
              <a:rPr lang="en-US" altLang="ru-RU">
                <a:cs typeface="Arial" panose="020B0604020202020204" pitchFamily="34" charset="0"/>
              </a:rPr>
              <a:t> converts the list of arguments passed to the </a:t>
            </a:r>
            <a:r>
              <a:rPr lang="en-US" altLang="ru-RU">
                <a:latin typeface="Courier New" panose="02070309020205020404" pitchFamily="49" charset="0"/>
                <a:cs typeface="Courier New" panose="02070309020205020404" pitchFamily="49" charset="0"/>
              </a:rPr>
              <a:t>average</a:t>
            </a:r>
            <a:r>
              <a:rPr lang="en-US" altLang="ru-RU">
                <a:cs typeface="Arial" panose="020B0604020202020204" pitchFamily="34" charset="0"/>
              </a:rPr>
              <a:t> method into an array object of type </a:t>
            </a:r>
            <a:r>
              <a:rPr lang="en-US" altLang="ru-RU">
                <a:latin typeface="Courier New" panose="02070309020205020404" pitchFamily="49" charset="0"/>
                <a:cs typeface="Courier New" panose="02070309020205020404" pitchFamily="49" charset="0"/>
              </a:rPr>
              <a:t>int</a:t>
            </a:r>
            <a:r>
              <a:rPr lang="en-US" altLang="ru-RU">
                <a:cs typeface="Arial" panose="020B0604020202020204" pitchFamily="34" charset="0"/>
              </a:rPr>
              <a:t>. </a:t>
            </a:r>
          </a:p>
          <a:p>
            <a:pPr lvl="1"/>
            <a:r>
              <a:rPr lang="en-US" altLang="ru-RU" b="1"/>
              <a:t>Note:</a:t>
            </a:r>
            <a:r>
              <a:rPr lang="en-US" altLang="ru-RU"/>
              <a:t> Methods that use varargs can also take no parameters―an invocation of </a:t>
            </a:r>
            <a:r>
              <a:rPr lang="en-US" altLang="ru-RU">
                <a:latin typeface="Courier New" panose="02070309020205020404" pitchFamily="49" charset="0"/>
                <a:cs typeface="Courier New" panose="02070309020205020404" pitchFamily="49" charset="0"/>
              </a:rPr>
              <a:t>average() </a:t>
            </a:r>
            <a:r>
              <a:rPr lang="en-US" altLang="ru-RU"/>
              <a:t>is legal. You will see varargs as optional parameters in use in the NIO.2 API in the lesson titled “Java File I/O.” To account for this, you could rewrite the </a:t>
            </a:r>
            <a:r>
              <a:rPr lang="en-US" altLang="ru-RU">
                <a:latin typeface="Courier New" panose="02070309020205020404" pitchFamily="49" charset="0"/>
                <a:cs typeface="Courier New" panose="02070309020205020404" pitchFamily="49" charset="0"/>
              </a:rPr>
              <a:t>average</a:t>
            </a:r>
            <a:r>
              <a:rPr lang="en-US" altLang="ru-RU"/>
              <a:t> method in the slide as follows:</a:t>
            </a:r>
          </a:p>
          <a:p>
            <a:pPr lvl="1"/>
            <a:r>
              <a:rPr lang="en-US" altLang="ru-RU" sz="1000">
                <a:latin typeface="Courier New" panose="02070309020205020404" pitchFamily="49" charset="0"/>
                <a:cs typeface="Courier New" panose="02070309020205020404" pitchFamily="49" charset="0"/>
              </a:rPr>
              <a:t>public float average(int... nums) {</a:t>
            </a:r>
          </a:p>
          <a:p>
            <a:pPr lvl="1"/>
            <a:r>
              <a:rPr lang="en-US" altLang="ru-RU" sz="1000">
                <a:latin typeface="Courier New" panose="02070309020205020404" pitchFamily="49" charset="0"/>
                <a:cs typeface="Courier New" panose="02070309020205020404" pitchFamily="49" charset="0"/>
              </a:rPr>
              <a:t>    int sum = 0; float result = 0;</a:t>
            </a:r>
          </a:p>
          <a:p>
            <a:pPr lvl="1"/>
            <a:r>
              <a:rPr lang="en-US" altLang="ru-RU" sz="1000">
                <a:latin typeface="Courier New" panose="02070309020205020404" pitchFamily="49" charset="0"/>
                <a:cs typeface="Courier New" panose="02070309020205020404" pitchFamily="49" charset="0"/>
              </a:rPr>
              <a:t>        if (nums.length &gt; 0) {</a:t>
            </a:r>
          </a:p>
          <a:p>
            <a:pPr lvl="1"/>
            <a:r>
              <a:rPr lang="en-US" altLang="ru-RU" sz="1000">
                <a:latin typeface="Courier New" panose="02070309020205020404" pitchFamily="49" charset="0"/>
                <a:cs typeface="Courier New" panose="02070309020205020404" pitchFamily="49" charset="0"/>
              </a:rPr>
              <a:t>            for (int x : nums)   // iterate int array nums</a:t>
            </a:r>
          </a:p>
          <a:p>
            <a:pPr lvl="1"/>
            <a:r>
              <a:rPr lang="en-US" altLang="ru-RU" sz="1000">
                <a:latin typeface="Courier New" panose="02070309020205020404" pitchFamily="49" charset="0"/>
                <a:cs typeface="Courier New" panose="02070309020205020404" pitchFamily="49" charset="0"/>
              </a:rPr>
              <a:t>                sum += x;</a:t>
            </a:r>
          </a:p>
          <a:p>
            <a:pPr lvl="1"/>
            <a:r>
              <a:rPr lang="en-US" altLang="ru-RU" sz="1000">
                <a:latin typeface="Courier New" panose="02070309020205020404" pitchFamily="49" charset="0"/>
                <a:cs typeface="Courier New" panose="02070309020205020404" pitchFamily="49" charset="0"/>
              </a:rPr>
              <a:t>            result = (float) sum / nums.length;</a:t>
            </a:r>
          </a:p>
          <a:p>
            <a:pPr lvl="1"/>
            <a:r>
              <a:rPr lang="en-US" altLang="ru-RU" sz="1000">
                <a:latin typeface="Courier New" panose="02070309020205020404" pitchFamily="49" charset="0"/>
                <a:cs typeface="Courier New" panose="02070309020205020404" pitchFamily="49" charset="0"/>
              </a:rPr>
              <a:t>        }</a:t>
            </a:r>
          </a:p>
          <a:p>
            <a:pPr lvl="1"/>
            <a:r>
              <a:rPr lang="en-US" altLang="ru-RU" sz="1000">
                <a:latin typeface="Courier New" panose="02070309020205020404" pitchFamily="49" charset="0"/>
                <a:cs typeface="Courier New" panose="02070309020205020404" pitchFamily="49" charset="0"/>
              </a:rPr>
              <a:t>        return (result);</a:t>
            </a:r>
          </a:p>
          <a:p>
            <a:pPr lvl="1"/>
            <a:r>
              <a:rPr lang="en-US" altLang="ru-RU" sz="1000">
                <a:latin typeface="Courier New" panose="02070309020205020404" pitchFamily="49" charset="0"/>
                <a:cs typeface="Courier New" panose="02070309020205020404" pitchFamily="49" charset="0"/>
              </a:rPr>
              <a:t>    }</a:t>
            </a:r>
          </a:p>
          <a:p>
            <a:pPr lvl="1"/>
            <a:r>
              <a:rPr lang="en-US" altLang="ru-RU" sz="1000">
                <a:latin typeface="Courier New" panose="02070309020205020404" pitchFamily="49" charset="0"/>
                <a:cs typeface="Courier New" panose="02070309020205020404" pitchFamily="49" charset="0"/>
              </a:rPr>
              <a:t>}</a:t>
            </a:r>
          </a:p>
        </p:txBody>
      </p:sp>
      <p:sp>
        <p:nvSpPr>
          <p:cNvPr id="53252" name="Footer Placeholder 4">
            <a:extLst>
              <a:ext uri="{FF2B5EF4-FFF2-40B4-BE49-F238E27FC236}">
                <a16:creationId xmlns:a16="http://schemas.microsoft.com/office/drawing/2014/main" id="{D737D85A-8EE9-8521-3783-8B2BD9B75AB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055BD291-E915-4CCD-825A-6155B8F63F61}" type="slidenum">
              <a:rPr lang="en-US" altLang="ru-RU" smtClean="0"/>
              <a:pPr eaLnBrk="1" hangingPunct="1"/>
              <a:t>20</a:t>
            </a:fld>
            <a:endParaRPr lang="en-US" alt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FA0B430B-639F-5E96-7BDC-15190626F4EE}"/>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92F19300-C147-0156-BFA1-9314F8783F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Although Java does not permit more than one class to a subclass, the language does provide features that enable multiple classes to implement the features of other classes. You will see this in the lesson on inheritance.</a:t>
            </a:r>
          </a:p>
          <a:p>
            <a:pPr lvl="1"/>
            <a:r>
              <a:rPr lang="en-US" altLang="ru-RU"/>
              <a:t>Single inheritance does not prevent continued refinement and specialization of classes as shown above.</a:t>
            </a:r>
          </a:p>
          <a:p>
            <a:pPr lvl="1"/>
            <a:r>
              <a:rPr lang="en-US" altLang="ru-RU"/>
              <a:t>In the diagram shown in the slide, a manager can have employees, and a director has a budget and can approve expenses.</a:t>
            </a:r>
          </a:p>
          <a:p>
            <a:pPr lvl="1"/>
            <a:endParaRPr lang="en-US" altLang="ru-RU"/>
          </a:p>
        </p:txBody>
      </p:sp>
      <p:sp>
        <p:nvSpPr>
          <p:cNvPr id="54276" name="Footer Placeholder 4">
            <a:extLst>
              <a:ext uri="{FF2B5EF4-FFF2-40B4-BE49-F238E27FC236}">
                <a16:creationId xmlns:a16="http://schemas.microsoft.com/office/drawing/2014/main" id="{0FA38401-C490-3CA3-450B-B42796F6F0A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EE3A1570-562C-40B0-B5EF-3412A8E13500}" type="slidenum">
              <a:rPr lang="en-US" altLang="ru-RU" smtClean="0"/>
              <a:pPr eaLnBrk="1" hangingPunct="1"/>
              <a:t>21</a:t>
            </a:fld>
            <a:endParaRPr lang="en-US" alt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a:extLst>
              <a:ext uri="{FF2B5EF4-FFF2-40B4-BE49-F238E27FC236}">
                <a16:creationId xmlns:a16="http://schemas.microsoft.com/office/drawing/2014/main" id="{EDB3CEAB-B877-798D-A34D-DA906DB15912}"/>
              </a:ext>
            </a:extLst>
          </p:cNvPr>
          <p:cNvSpPr>
            <a:spLocks noGrp="1" noRot="1" noChangeAspect="1" noChangeArrowheads="1" noTextEdit="1"/>
          </p:cNvSpPr>
          <p:nvPr>
            <p:ph type="sldImg"/>
          </p:nvPr>
        </p:nvSpPr>
        <p:spPr>
          <a:ln/>
        </p:spPr>
      </p:sp>
      <p:sp>
        <p:nvSpPr>
          <p:cNvPr id="55299" name="Rectangle 1027">
            <a:extLst>
              <a:ext uri="{FF2B5EF4-FFF2-40B4-BE49-F238E27FC236}">
                <a16:creationId xmlns:a16="http://schemas.microsoft.com/office/drawing/2014/main" id="{38F595F1-C6B8-C531-66FB-4B324170D2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a:p>
        </p:txBody>
      </p:sp>
      <p:sp>
        <p:nvSpPr>
          <p:cNvPr id="55300" name="Footer Placeholder 4">
            <a:extLst>
              <a:ext uri="{FF2B5EF4-FFF2-40B4-BE49-F238E27FC236}">
                <a16:creationId xmlns:a16="http://schemas.microsoft.com/office/drawing/2014/main" id="{A7978FC8-16D2-EF94-4DED-F3225DC4C3A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B827622D-02AE-4C58-8D98-FCF8D591C32A}" type="slidenum">
              <a:rPr lang="en-US" altLang="ru-RU" smtClean="0"/>
              <a:pPr eaLnBrk="1" hangingPunct="1"/>
              <a:t>22</a:t>
            </a:fld>
            <a:endParaRPr lang="en-US"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B5A8142-0387-8CAA-28AB-7E21B67ED6BF}"/>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CF72F6CB-3ED4-FF8D-8F48-F65EF1FBC28E}"/>
              </a:ext>
            </a:extLst>
          </p:cNvPr>
          <p:cNvSpPr>
            <a:spLocks noGrp="1" noChangeArrowheads="1"/>
          </p:cNvSpPr>
          <p:nvPr>
            <p:ph type="body" idx="1"/>
          </p:nvPr>
        </p:nvSpPr>
        <p:spPr>
          <a:xfrm>
            <a:off x="547688" y="5278438"/>
            <a:ext cx="5942012" cy="309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ru-RU"/>
              <a:t>Answer: a, c</a:t>
            </a:r>
          </a:p>
          <a:p>
            <a:pPr marL="342900" lvl="1" indent="-228600">
              <a:buFont typeface="Calibri" panose="020F0502020204030204" pitchFamily="34" charset="0"/>
              <a:buAutoNum type="alphaLcPeriod"/>
            </a:pPr>
            <a:r>
              <a:rPr lang="en-US" altLang="ru-RU">
                <a:solidFill>
                  <a:schemeClr val="tx1"/>
                </a:solidFill>
              </a:rPr>
              <a:t>A compiler error because the </a:t>
            </a:r>
            <a:r>
              <a:rPr lang="en-US" altLang="ru-RU">
                <a:solidFill>
                  <a:schemeClr val="tx1"/>
                </a:solidFill>
                <a:latin typeface="Courier New" panose="02070309020205020404" pitchFamily="49" charset="0"/>
                <a:cs typeface="Courier New" panose="02070309020205020404" pitchFamily="49" charset="0"/>
              </a:rPr>
              <a:t>Employee</a:t>
            </a:r>
            <a:r>
              <a:rPr lang="en-US" altLang="ru-RU">
                <a:solidFill>
                  <a:schemeClr val="tx1"/>
                </a:solidFill>
              </a:rPr>
              <a:t> class does not have an </a:t>
            </a:r>
            <a:r>
              <a:rPr lang="en-US" altLang="ru-RU">
                <a:solidFill>
                  <a:schemeClr val="tx1"/>
                </a:solidFill>
                <a:latin typeface="Courier New" panose="02070309020205020404" pitchFamily="49" charset="0"/>
                <a:cs typeface="Courier New" panose="02070309020205020404" pitchFamily="49" charset="0"/>
              </a:rPr>
              <a:t>addEmployee</a:t>
            </a:r>
            <a:r>
              <a:rPr lang="en-US" altLang="ru-RU">
                <a:solidFill>
                  <a:schemeClr val="tx1"/>
                </a:solidFill>
              </a:rPr>
              <a:t> method. This is a part of the </a:t>
            </a:r>
            <a:r>
              <a:rPr lang="en-US" altLang="ru-RU">
                <a:solidFill>
                  <a:schemeClr val="tx1"/>
                </a:solidFill>
                <a:latin typeface="Courier New" panose="02070309020205020404" pitchFamily="49" charset="0"/>
                <a:cs typeface="Courier New" panose="02070309020205020404" pitchFamily="49" charset="0"/>
              </a:rPr>
              <a:t>Manager</a:t>
            </a:r>
            <a:r>
              <a:rPr lang="en-US" altLang="ru-RU">
                <a:solidFill>
                  <a:schemeClr val="tx1"/>
                </a:solidFill>
              </a:rPr>
              <a:t> class.</a:t>
            </a:r>
            <a:endParaRPr lang="en-US" altLang="ru-RU">
              <a:solidFill>
                <a:schemeClr val="tx1"/>
              </a:solidFill>
              <a:latin typeface="Courier New" panose="02070309020205020404" pitchFamily="49" charset="0"/>
              <a:cs typeface="Courier New" panose="02070309020205020404" pitchFamily="49" charset="0"/>
            </a:endParaRPr>
          </a:p>
          <a:p>
            <a:pPr marL="342900" lvl="1" indent="-228600">
              <a:buFont typeface="Calibri" panose="020F0502020204030204" pitchFamily="34" charset="0"/>
              <a:buAutoNum type="alphaLcPeriod"/>
            </a:pPr>
            <a:r>
              <a:rPr lang="en-US" altLang="ru-RU">
                <a:solidFill>
                  <a:schemeClr val="tx1"/>
                </a:solidFill>
              </a:rPr>
              <a:t>Compiles properly because, although the constructor is creating a </a:t>
            </a:r>
            <a:r>
              <a:rPr lang="en-US" altLang="ru-RU">
                <a:solidFill>
                  <a:schemeClr val="tx1"/>
                </a:solidFill>
                <a:latin typeface="Courier New" panose="02070309020205020404" pitchFamily="49" charset="0"/>
                <a:cs typeface="Courier New" panose="02070309020205020404" pitchFamily="49" charset="0"/>
              </a:rPr>
              <a:t>Director</a:t>
            </a:r>
            <a:r>
              <a:rPr lang="en-US" altLang="ru-RU">
                <a:solidFill>
                  <a:schemeClr val="tx1"/>
                </a:solidFill>
              </a:rPr>
              <a:t>, it is the </a:t>
            </a:r>
            <a:r>
              <a:rPr lang="en-US" altLang="ru-RU">
                <a:solidFill>
                  <a:schemeClr val="tx1"/>
                </a:solidFill>
                <a:latin typeface="Courier New" panose="02070309020205020404" pitchFamily="49" charset="0"/>
                <a:cs typeface="Courier New" panose="02070309020205020404" pitchFamily="49" charset="0"/>
              </a:rPr>
              <a:t>Manager</a:t>
            </a:r>
            <a:r>
              <a:rPr lang="en-US" altLang="ru-RU">
                <a:solidFill>
                  <a:schemeClr val="tx1"/>
                </a:solidFill>
              </a:rPr>
              <a:t> class that the compiler is looking at to determine if there is an </a:t>
            </a:r>
            <a:r>
              <a:rPr lang="en-US" altLang="ru-RU">
                <a:solidFill>
                  <a:schemeClr val="tx1"/>
                </a:solidFill>
                <a:latin typeface="Courier New" panose="02070309020205020404" pitchFamily="49" charset="0"/>
                <a:cs typeface="Courier New" panose="02070309020205020404" pitchFamily="49" charset="0"/>
              </a:rPr>
              <a:t>addEmployee</a:t>
            </a:r>
            <a:r>
              <a:rPr lang="en-US" altLang="ru-RU">
                <a:solidFill>
                  <a:schemeClr val="tx1"/>
                </a:solidFill>
              </a:rPr>
              <a:t> method</a:t>
            </a:r>
          </a:p>
          <a:p>
            <a:pPr marL="342900" lvl="1" indent="-228600">
              <a:buFont typeface="Calibri" panose="020F0502020204030204" pitchFamily="34" charset="0"/>
              <a:buAutoNum type="alphaLcPeriod"/>
            </a:pPr>
            <a:r>
              <a:rPr lang="en-US" altLang="ru-RU">
                <a:solidFill>
                  <a:schemeClr val="tx1"/>
                </a:solidFill>
              </a:rPr>
              <a:t>A compiler error because the </a:t>
            </a:r>
            <a:r>
              <a:rPr lang="en-US" altLang="ru-RU">
                <a:solidFill>
                  <a:schemeClr val="tx1"/>
                </a:solidFill>
                <a:latin typeface="Courier New" panose="02070309020205020404" pitchFamily="49" charset="0"/>
                <a:cs typeface="Courier New" panose="02070309020205020404" pitchFamily="49" charset="0"/>
              </a:rPr>
              <a:t>Manager</a:t>
            </a:r>
            <a:r>
              <a:rPr lang="en-US" altLang="ru-RU">
                <a:solidFill>
                  <a:schemeClr val="tx1"/>
                </a:solidFill>
              </a:rPr>
              <a:t> class does not contain an </a:t>
            </a:r>
            <a:r>
              <a:rPr lang="en-US" altLang="ru-RU">
                <a:solidFill>
                  <a:schemeClr val="tx1"/>
                </a:solidFill>
                <a:latin typeface="Courier New" panose="02070309020205020404" pitchFamily="49" charset="0"/>
                <a:cs typeface="Courier New" panose="02070309020205020404" pitchFamily="49" charset="0"/>
              </a:rPr>
              <a:t>approveExpense </a:t>
            </a:r>
            <a:r>
              <a:rPr lang="en-US" altLang="ru-RU">
                <a:solidFill>
                  <a:schemeClr val="tx1"/>
                </a:solidFill>
              </a:rPr>
              <a:t>method</a:t>
            </a:r>
          </a:p>
        </p:txBody>
      </p:sp>
      <p:sp>
        <p:nvSpPr>
          <p:cNvPr id="56324" name="Footer Placeholder 4">
            <a:extLst>
              <a:ext uri="{FF2B5EF4-FFF2-40B4-BE49-F238E27FC236}">
                <a16:creationId xmlns:a16="http://schemas.microsoft.com/office/drawing/2014/main" id="{28C4DE59-68F0-F950-E2CE-B4F1B6A4EBC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0ACB97CD-E2A1-4A1E-98C4-81E21BD88781}" type="slidenum">
              <a:rPr lang="en-US" altLang="ru-RU" smtClean="0"/>
              <a:pPr eaLnBrk="1" hangingPunct="1"/>
              <a:t>23</a:t>
            </a:fld>
            <a:endParaRPr lang="en-US" alt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9E04E08-A5E5-C79B-559A-A7D42C2A4572}"/>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09CA889D-D6CC-CA0B-A1F1-209B03788A56}"/>
              </a:ext>
            </a:extLst>
          </p:cNvPr>
          <p:cNvSpPr>
            <a:spLocks noGrp="1" noChangeArrowheads="1"/>
          </p:cNvSpPr>
          <p:nvPr>
            <p:ph type="body" idx="1"/>
          </p:nvPr>
        </p:nvSpPr>
        <p:spPr>
          <a:xfrm>
            <a:off x="547688" y="5278438"/>
            <a:ext cx="5942012" cy="309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ru-RU"/>
              <a:t>Answer: d</a:t>
            </a:r>
          </a:p>
          <a:p>
            <a:pPr lvl="1"/>
            <a:r>
              <a:rPr lang="en-US" altLang="ru-RU">
                <a:solidFill>
                  <a:schemeClr val="tx1"/>
                </a:solidFill>
                <a:latin typeface="Courier New" panose="02070309020205020404" pitchFamily="49" charset="0"/>
                <a:cs typeface="Courier New" panose="02070309020205020404" pitchFamily="49" charset="0"/>
              </a:rPr>
              <a:t>Savings</a:t>
            </a:r>
            <a:r>
              <a:rPr lang="en-US" altLang="ru-RU">
                <a:solidFill>
                  <a:schemeClr val="tx1"/>
                </a:solidFill>
              </a:rPr>
              <a:t> must call the constructor of its parent class (</a:t>
            </a:r>
            <a:r>
              <a:rPr lang="en-US" altLang="ru-RU">
                <a:solidFill>
                  <a:schemeClr val="tx1"/>
                </a:solidFill>
                <a:latin typeface="Courier New" panose="02070309020205020404" pitchFamily="49" charset="0"/>
                <a:cs typeface="Courier New" panose="02070309020205020404" pitchFamily="49" charset="0"/>
              </a:rPr>
              <a:t>Account</a:t>
            </a:r>
            <a:r>
              <a:rPr lang="en-US" altLang="ru-RU">
                <a:solidFill>
                  <a:schemeClr val="tx1"/>
                </a:solidFill>
              </a:rPr>
              <a:t>). To do that, you must replace the current </a:t>
            </a:r>
            <a:r>
              <a:rPr lang="en-US" altLang="ru-RU">
                <a:solidFill>
                  <a:schemeClr val="tx1"/>
                </a:solidFill>
                <a:latin typeface="Courier New" panose="02070309020205020404" pitchFamily="49" charset="0"/>
                <a:cs typeface="Courier New" panose="02070309020205020404" pitchFamily="49" charset="0"/>
              </a:rPr>
              <a:t>Savings</a:t>
            </a:r>
            <a:r>
              <a:rPr lang="en-US" altLang="ru-RU">
                <a:solidFill>
                  <a:schemeClr val="tx1"/>
                </a:solidFill>
              </a:rPr>
              <a:t> constructor with one that includes an initial balance, and calls the Account constructor using super, as in this example:</a:t>
            </a:r>
          </a:p>
          <a:p>
            <a:pPr lvl="1"/>
            <a:r>
              <a:rPr lang="en-US" altLang="ru-RU">
                <a:solidFill>
                  <a:schemeClr val="tx1"/>
                </a:solidFill>
                <a:latin typeface="Courier New" panose="02070309020205020404" pitchFamily="49" charset="0"/>
                <a:cs typeface="Courier New" panose="02070309020205020404" pitchFamily="49" charset="0"/>
              </a:rPr>
              <a:t>public Savings (double balance, double rate) {</a:t>
            </a:r>
          </a:p>
          <a:p>
            <a:pPr lvl="1"/>
            <a:r>
              <a:rPr lang="en-US" altLang="ru-RU">
                <a:solidFill>
                  <a:schemeClr val="tx1"/>
                </a:solidFill>
                <a:latin typeface="Courier New" panose="02070309020205020404" pitchFamily="49" charset="0"/>
                <a:cs typeface="Courier New" panose="02070309020205020404" pitchFamily="49" charset="0"/>
              </a:rPr>
              <a:t>    super(balance);</a:t>
            </a:r>
          </a:p>
          <a:p>
            <a:pPr lvl="1"/>
            <a:r>
              <a:rPr lang="en-US" altLang="ru-RU">
                <a:solidFill>
                  <a:schemeClr val="tx1"/>
                </a:solidFill>
                <a:latin typeface="Courier New" panose="02070309020205020404" pitchFamily="49" charset="0"/>
                <a:cs typeface="Courier New" panose="02070309020205020404" pitchFamily="49" charset="0"/>
              </a:rPr>
              <a:t>    interestRate = rate;</a:t>
            </a:r>
          </a:p>
          <a:p>
            <a:pPr lvl="1"/>
            <a:r>
              <a:rPr lang="en-US" altLang="ru-RU">
                <a:solidFill>
                  <a:schemeClr val="tx1"/>
                </a:solidFill>
                <a:latin typeface="Courier New" panose="02070309020205020404" pitchFamily="49" charset="0"/>
                <a:cs typeface="Courier New" panose="02070309020205020404" pitchFamily="49" charset="0"/>
              </a:rPr>
              <a:t>}</a:t>
            </a:r>
          </a:p>
        </p:txBody>
      </p:sp>
      <p:sp>
        <p:nvSpPr>
          <p:cNvPr id="57348" name="Footer Placeholder 4">
            <a:extLst>
              <a:ext uri="{FF2B5EF4-FFF2-40B4-BE49-F238E27FC236}">
                <a16:creationId xmlns:a16="http://schemas.microsoft.com/office/drawing/2014/main" id="{769EB9BB-4ED3-7B91-05F5-A11630C8939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DB5AA392-A290-4CC4-BC8A-1AD644C9D429}" type="slidenum">
              <a:rPr lang="en-US" altLang="ru-RU" smtClean="0"/>
              <a:pPr eaLnBrk="1" hangingPunct="1"/>
              <a:t>24</a:t>
            </a:fld>
            <a:endParaRPr lang="en-US" alt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3CD26B0-02DA-80AE-17C2-EBF5DF89EC78}"/>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45323063-27D3-703B-BCBD-BFF0033B1BA2}"/>
              </a:ext>
            </a:extLst>
          </p:cNvPr>
          <p:cNvSpPr>
            <a:spLocks noGrp="1" noChangeArrowheads="1"/>
          </p:cNvSpPr>
          <p:nvPr>
            <p:ph type="body" idx="1"/>
          </p:nvPr>
        </p:nvSpPr>
        <p:spPr>
          <a:xfrm>
            <a:off x="547688" y="5278438"/>
            <a:ext cx="5942012" cy="309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ru-RU"/>
              <a:t>Answer: d</a:t>
            </a:r>
          </a:p>
          <a:p>
            <a:pPr marL="342900" lvl="1" indent="-228600">
              <a:buFont typeface="Calibri" panose="020F0502020204030204" pitchFamily="34" charset="0"/>
              <a:buAutoNum type="alphaLcPeriod"/>
            </a:pPr>
            <a:r>
              <a:rPr lang="en-US" altLang="ru-RU">
                <a:solidFill>
                  <a:schemeClr val="tx1"/>
                </a:solidFill>
              </a:rPr>
              <a:t>Uses a lowercase first letter and a verb for a class name. Class names should be nouns with an initial uppercase letter.</a:t>
            </a:r>
            <a:endParaRPr lang="en-US" altLang="ru-RU">
              <a:solidFill>
                <a:schemeClr val="tx1"/>
              </a:solidFill>
              <a:latin typeface="Courier New" panose="02070309020205020404" pitchFamily="49" charset="0"/>
              <a:cs typeface="Courier New" panose="02070309020205020404" pitchFamily="49" charset="0"/>
            </a:endParaRPr>
          </a:p>
          <a:p>
            <a:pPr marL="342900" lvl="1" indent="-228600">
              <a:buFont typeface="Calibri" panose="020F0502020204030204" pitchFamily="34" charset="0"/>
              <a:buAutoNum type="alphaLcPeriod"/>
            </a:pPr>
            <a:r>
              <a:rPr lang="en-US" altLang="ru-RU">
                <a:solidFill>
                  <a:schemeClr val="tx1"/>
                </a:solidFill>
              </a:rPr>
              <a:t>Is a method name with its first letter uppercase, rather than lower camel case (with the first letter lowercase and the first letter of each name element in uppercase). In addition, </a:t>
            </a:r>
            <a:r>
              <a:rPr lang="en-US" altLang="ru-RU">
                <a:solidFill>
                  <a:schemeClr val="tx1"/>
                </a:solidFill>
                <a:latin typeface="Courier New" panose="02070309020205020404" pitchFamily="49" charset="0"/>
                <a:cs typeface="Courier New" panose="02070309020205020404" pitchFamily="49" charset="0"/>
              </a:rPr>
              <a:t>Screencoord</a:t>
            </a:r>
            <a:r>
              <a:rPr lang="en-US" altLang="ru-RU">
                <a:solidFill>
                  <a:schemeClr val="tx1"/>
                </a:solidFill>
              </a:rPr>
              <a:t> sounds like a noun rather than a verb.</a:t>
            </a:r>
          </a:p>
          <a:p>
            <a:pPr marL="342900" lvl="1" indent="-228600">
              <a:buFont typeface="Calibri" panose="020F0502020204030204" pitchFamily="34" charset="0"/>
              <a:buAutoNum type="alphaLcPeriod"/>
            </a:pPr>
            <a:r>
              <a:rPr lang="en-US" altLang="ru-RU">
                <a:solidFill>
                  <a:schemeClr val="tx1"/>
                </a:solidFill>
              </a:rPr>
              <a:t>Is questionable because it appears to be a constant. It is in uppercase, however, it is not declared final and there is no assigned value.</a:t>
            </a:r>
          </a:p>
          <a:p>
            <a:pPr marL="342900" lvl="1" indent="-228600">
              <a:buFont typeface="Calibri" panose="020F0502020204030204" pitchFamily="34" charset="0"/>
              <a:buAutoNum type="alphaLcPeriod"/>
            </a:pPr>
            <a:r>
              <a:rPr lang="en-US" altLang="ru-RU">
                <a:solidFill>
                  <a:schemeClr val="tx1"/>
                </a:solidFill>
              </a:rPr>
              <a:t>Follows the Java naming convention. It clearly identifies its intent and will calculate the offset between the two coordinate pairs passed as arguments.</a:t>
            </a:r>
          </a:p>
        </p:txBody>
      </p:sp>
      <p:sp>
        <p:nvSpPr>
          <p:cNvPr id="58372" name="Footer Placeholder 4">
            <a:extLst>
              <a:ext uri="{FF2B5EF4-FFF2-40B4-BE49-F238E27FC236}">
                <a16:creationId xmlns:a16="http://schemas.microsoft.com/office/drawing/2014/main" id="{DEA2575C-1660-C983-0FAA-6074424DC80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D8A2BE79-E005-4A82-9958-19B24CE514DE}" type="slidenum">
              <a:rPr lang="en-US" altLang="ru-RU" smtClean="0"/>
              <a:pPr eaLnBrk="1" hangingPunct="1"/>
              <a:t>25</a:t>
            </a:fld>
            <a:endParaRPr lang="en-US" alt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527E7CD-8701-FCFF-8A4F-CD459D9B92C6}"/>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1D032800-958A-C453-97F0-637C9384AA40}"/>
              </a:ext>
            </a:extLst>
          </p:cNvPr>
          <p:cNvSpPr>
            <a:spLocks noGrp="1" noChangeArrowheads="1"/>
          </p:cNvSpPr>
          <p:nvPr>
            <p:ph type="body" idx="1"/>
          </p:nvPr>
        </p:nvSpPr>
        <p:spPr>
          <a:xfrm>
            <a:off x="547688" y="5278438"/>
            <a:ext cx="5942012" cy="309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ru-RU"/>
              <a:t>Answer: a, b, d</a:t>
            </a:r>
          </a:p>
          <a:p>
            <a:pPr lvl="1"/>
            <a:r>
              <a:rPr lang="en-US" altLang="ru-RU">
                <a:solidFill>
                  <a:schemeClr val="tx1"/>
                </a:solidFill>
              </a:rPr>
              <a:t>“Immutable” simply means that the object cannot be changed after it is created. Making the fields </a:t>
            </a:r>
            <a:r>
              <a:rPr lang="en-US" altLang="ru-RU">
                <a:solidFill>
                  <a:schemeClr val="tx1"/>
                </a:solidFill>
                <a:latin typeface="Courier New" panose="02070309020205020404" pitchFamily="49" charset="0"/>
                <a:cs typeface="Courier New" panose="02070309020205020404" pitchFamily="49" charset="0"/>
              </a:rPr>
              <a:t>private</a:t>
            </a:r>
            <a:r>
              <a:rPr lang="en-US" altLang="ru-RU">
                <a:solidFill>
                  <a:schemeClr val="tx1"/>
                </a:solidFill>
              </a:rPr>
              <a:t> prevents access from outside the class. Removing the setter methods prevents changes. Adding the constructor allows the object to be built for the first time with values. The </a:t>
            </a:r>
            <a:r>
              <a:rPr lang="en-US" altLang="ru-RU">
                <a:solidFill>
                  <a:schemeClr val="tx1"/>
                </a:solidFill>
                <a:latin typeface="Courier New" panose="02070309020205020404" pitchFamily="49" charset="0"/>
                <a:cs typeface="Courier New" panose="02070309020205020404" pitchFamily="49" charset="0"/>
              </a:rPr>
              <a:t>getStockValue</a:t>
            </a:r>
            <a:r>
              <a:rPr lang="en-US" altLang="ru-RU">
                <a:solidFill>
                  <a:schemeClr val="tx1"/>
                </a:solidFill>
              </a:rPr>
              <a:t> method does not change any of the fields of the object, so it does not need to be removed.</a:t>
            </a:r>
          </a:p>
        </p:txBody>
      </p:sp>
      <p:sp>
        <p:nvSpPr>
          <p:cNvPr id="59396" name="Footer Placeholder 4">
            <a:extLst>
              <a:ext uri="{FF2B5EF4-FFF2-40B4-BE49-F238E27FC236}">
                <a16:creationId xmlns:a16="http://schemas.microsoft.com/office/drawing/2014/main" id="{D30CBC5C-154C-6FF1-DBE1-61982C42243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8ADA2A56-28A8-494F-878C-99C4E8BC5202}" type="slidenum">
              <a:rPr lang="en-US" altLang="ru-RU" smtClean="0"/>
              <a:pPr eaLnBrk="1" hangingPunct="1"/>
              <a:t>26</a:t>
            </a:fld>
            <a:endParaRPr lang="en-US" alt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056418FC-DCCA-0311-FF43-CDB9FB8479F2}"/>
              </a:ext>
            </a:extLst>
          </p:cNvPr>
          <p:cNvSpPr>
            <a:spLocks noGrp="1" noRot="1" noChangeAspect="1" noChangeArrowheads="1" noTextEdit="1"/>
          </p:cNvSpPr>
          <p:nvPr>
            <p:ph type="sldImg"/>
          </p:nvPr>
        </p:nvSpPr>
        <p:spPr>
          <a:ln/>
        </p:spPr>
      </p:sp>
      <p:sp>
        <p:nvSpPr>
          <p:cNvPr id="60419" name="Rectangle 5">
            <a:extLst>
              <a:ext uri="{FF2B5EF4-FFF2-40B4-BE49-F238E27FC236}">
                <a16:creationId xmlns:a16="http://schemas.microsoft.com/office/drawing/2014/main" id="{1900DC80-D5D2-21B2-D95D-0E1DE67178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a:p>
        </p:txBody>
      </p:sp>
      <p:sp>
        <p:nvSpPr>
          <p:cNvPr id="60420" name="Footer Placeholder 4">
            <a:extLst>
              <a:ext uri="{FF2B5EF4-FFF2-40B4-BE49-F238E27FC236}">
                <a16:creationId xmlns:a16="http://schemas.microsoft.com/office/drawing/2014/main" id="{FCC4A1FE-6160-4705-13A5-3BEEDEAED69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9A6D422F-15CE-47BE-8787-F3E86A02D405}" type="slidenum">
              <a:rPr lang="en-US" altLang="ru-RU" smtClean="0"/>
              <a:pPr eaLnBrk="1" hangingPunct="1"/>
              <a:t>27</a:t>
            </a:fld>
            <a:endParaRPr lang="en-US" alt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83D1F3DB-22CA-1B4D-3437-ACE00087D046}"/>
              </a:ext>
            </a:extLst>
          </p:cNvPr>
          <p:cNvSpPr>
            <a:spLocks noGrp="1" noRot="1" noChangeAspect="1" noChangeArrowheads="1" noTextEdit="1"/>
          </p:cNvSpPr>
          <p:nvPr>
            <p:ph type="sldImg"/>
          </p:nvPr>
        </p:nvSpPr>
        <p:spPr>
          <a:ln/>
        </p:spPr>
      </p:sp>
      <p:sp>
        <p:nvSpPr>
          <p:cNvPr id="61443" name="Rectangle 5">
            <a:extLst>
              <a:ext uri="{FF2B5EF4-FFF2-40B4-BE49-F238E27FC236}">
                <a16:creationId xmlns:a16="http://schemas.microsoft.com/office/drawing/2014/main" id="{C4C9602C-9302-A893-F510-89954E6375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a:p>
        </p:txBody>
      </p:sp>
      <p:sp>
        <p:nvSpPr>
          <p:cNvPr id="61444" name="Footer Placeholder 4">
            <a:extLst>
              <a:ext uri="{FF2B5EF4-FFF2-40B4-BE49-F238E27FC236}">
                <a16:creationId xmlns:a16="http://schemas.microsoft.com/office/drawing/2014/main" id="{CDB614E9-E618-F700-DB59-6C66CBFC6C5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C5FF73D6-1C0B-48A1-9117-F5C6F09EE684}" type="slidenum">
              <a:rPr lang="en-US" altLang="ru-RU" smtClean="0"/>
              <a:pPr eaLnBrk="1" hangingPunct="1"/>
              <a:t>28</a:t>
            </a:fld>
            <a:endParaRPr lang="en-US"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C41FCEA5-B866-ED7C-97F5-52DE9AD02CA0}"/>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068A4DF2-6D8B-F34C-99E9-8D9FB9ABEE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The term</a:t>
            </a:r>
            <a:r>
              <a:rPr lang="en-US" altLang="ru-RU" i="1"/>
              <a:t> encapsulation</a:t>
            </a:r>
            <a:r>
              <a:rPr lang="en-US" altLang="ru-RU"/>
              <a:t> is defined by the Java Technology Reference Glossary as follows:</a:t>
            </a:r>
          </a:p>
          <a:p>
            <a:pPr lvl="1"/>
            <a:r>
              <a:rPr lang="en-US" altLang="ru-RU"/>
              <a:t>“The localization of knowledge within a module. Because objects encapsulate data and implementation, the user of an object can view the object as a black box that provides services. Instance variables and methods can be added, deleted, or changed, but if the services provided by the object remain the same, the code that uses the object can continue to use it without being rewritten.”</a:t>
            </a:r>
          </a:p>
          <a:p>
            <a:pPr lvl="1"/>
            <a:r>
              <a:rPr lang="en-US" altLang="ru-RU"/>
              <a:t>An analogy for encapsulation is the steering wheel of a car. When you drive a car, whether it is your car, a friend's car, or a rental car, you probably never worry about how the steering wheel implements a right-turn or left-turn function. The steering wheel could be connected to the front wheels in a number of ways: ball and socket, rack and pinion, or some exotic set of servo mechanisms.</a:t>
            </a:r>
          </a:p>
          <a:p>
            <a:pPr lvl="1"/>
            <a:r>
              <a:rPr lang="en-US" altLang="ru-RU"/>
              <a:t>As long as the car steers properly when you turn the wheel, the steering wheel encapsulates the functions you need―you do not have to think about the implementation.</a:t>
            </a:r>
          </a:p>
        </p:txBody>
      </p:sp>
      <p:sp>
        <p:nvSpPr>
          <p:cNvPr id="35844" name="Footer Placeholder 4">
            <a:extLst>
              <a:ext uri="{FF2B5EF4-FFF2-40B4-BE49-F238E27FC236}">
                <a16:creationId xmlns:a16="http://schemas.microsoft.com/office/drawing/2014/main" id="{800A6439-62FE-5ACE-551F-CA5870B23AC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8E1B05D3-C22A-47E3-80E9-B906BF91C82A}" type="slidenum">
              <a:rPr lang="en-US" altLang="ru-RU" smtClean="0"/>
              <a:pPr eaLnBrk="1" hangingPunct="1"/>
              <a:t>3</a:t>
            </a:fld>
            <a:endParaRPr lang="en-US"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CE1C4147-1FBD-E519-7DF1-971F1460BF5C}"/>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48174F0B-6BEE-41F1-A223-51AD98311E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A Simple Model</a:t>
            </a:r>
          </a:p>
          <a:p>
            <a:pPr lvl="1"/>
            <a:r>
              <a:rPr lang="en-US" altLang="ru-RU"/>
              <a:t>Suppose that you are asked to create a model of a typical employee. What data might you want to represent in an object that describes an employee?</a:t>
            </a:r>
          </a:p>
          <a:p>
            <a:pPr lvl="2"/>
            <a:r>
              <a:rPr lang="en-US" altLang="ru-RU" b="1"/>
              <a:t>Employee ID: </a:t>
            </a:r>
            <a:r>
              <a:rPr lang="en-US" altLang="ru-RU"/>
              <a:t>You can use this as a unique identifier for the employee.</a:t>
            </a:r>
          </a:p>
          <a:p>
            <a:pPr lvl="2"/>
            <a:r>
              <a:rPr lang="en-US" altLang="ru-RU" b="1"/>
              <a:t>Name</a:t>
            </a:r>
            <a:r>
              <a:rPr lang="en-US" altLang="ru-RU"/>
              <a:t>: Humanizing an employee is always a good idea!</a:t>
            </a:r>
          </a:p>
          <a:p>
            <a:pPr lvl="2"/>
            <a:r>
              <a:rPr lang="en-US" altLang="ru-RU" b="1"/>
              <a:t>Social Security Number: </a:t>
            </a:r>
            <a:r>
              <a:rPr lang="en-US" altLang="ru-RU"/>
              <a:t>For United States employees only. You may want some other identification for non-U.S. employees.</a:t>
            </a:r>
          </a:p>
          <a:p>
            <a:pPr lvl="2"/>
            <a:r>
              <a:rPr lang="en-US" altLang="ru-RU" b="1"/>
              <a:t>Salary</a:t>
            </a:r>
            <a:r>
              <a:rPr lang="en-US" altLang="ru-RU"/>
              <a:t>: How much the employee makes is always good to record.</a:t>
            </a:r>
          </a:p>
          <a:p>
            <a:pPr lvl="1"/>
            <a:r>
              <a:rPr lang="en-US" altLang="ru-RU"/>
              <a:t>What operations might you allow on the employee object?</a:t>
            </a:r>
          </a:p>
          <a:p>
            <a:pPr lvl="2"/>
            <a:r>
              <a:rPr lang="en-US" altLang="ru-RU" b="1"/>
              <a:t>Change Name: </a:t>
            </a:r>
            <a:r>
              <a:rPr lang="en-US" altLang="ru-RU"/>
              <a:t>If the employee gets married or divorced, there could be a name change.</a:t>
            </a:r>
          </a:p>
          <a:p>
            <a:pPr lvl="2"/>
            <a:r>
              <a:rPr lang="en-US" altLang="ru-RU" b="1"/>
              <a:t>Raise Salary: </a:t>
            </a:r>
            <a:r>
              <a:rPr lang="en-US" altLang="ru-RU"/>
              <a:t>Increases based on merit</a:t>
            </a:r>
          </a:p>
          <a:p>
            <a:pPr lvl="1"/>
            <a:r>
              <a:rPr lang="en-US" altLang="ru-RU"/>
              <a:t>After an employee object is created, you probably do not want to allow changes to the Employee ID or Social Security fields. Therefore, you need a way to create an employee without alterations except through the allowed methods.</a:t>
            </a:r>
          </a:p>
        </p:txBody>
      </p:sp>
      <p:sp>
        <p:nvSpPr>
          <p:cNvPr id="36868" name="Footer Placeholder 4">
            <a:extLst>
              <a:ext uri="{FF2B5EF4-FFF2-40B4-BE49-F238E27FC236}">
                <a16:creationId xmlns:a16="http://schemas.microsoft.com/office/drawing/2014/main" id="{BC746644-876A-ABB5-0CBB-CF24D9DA5D7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12FAECB0-2900-4E9F-BBF2-5E063BAD0FCF}" type="slidenum">
              <a:rPr lang="en-US" altLang="ru-RU" smtClean="0"/>
              <a:pPr eaLnBrk="1" hangingPunct="1"/>
              <a:t>4</a:t>
            </a:fld>
            <a:endParaRPr lang="en-US"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F84381CA-470F-8BFF-452A-77D39583F025}"/>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01C74C2E-C358-F631-BD61-C8FFB54B25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In this example, the fields </a:t>
            </a:r>
            <a:r>
              <a:rPr lang="en-US" altLang="ru-RU">
                <a:latin typeface="Courier New" panose="02070309020205020404" pitchFamily="49" charset="0"/>
                <a:cs typeface="Courier New" panose="02070309020205020404" pitchFamily="49" charset="0"/>
              </a:rPr>
              <a:t>custID</a:t>
            </a:r>
            <a:r>
              <a:rPr lang="en-US" altLang="ru-RU"/>
              <a:t>, </a:t>
            </a:r>
            <a:r>
              <a:rPr lang="en-US" altLang="ru-RU">
                <a:latin typeface="Courier New" panose="02070309020205020404" pitchFamily="49" charset="0"/>
                <a:cs typeface="Courier New" panose="02070309020205020404" pitchFamily="49" charset="0"/>
              </a:rPr>
              <a:t>name</a:t>
            </a:r>
            <a:r>
              <a:rPr lang="en-US" altLang="ru-RU"/>
              <a:t>, and </a:t>
            </a:r>
            <a:r>
              <a:rPr lang="en-US" altLang="ru-RU">
                <a:latin typeface="Courier New" panose="02070309020205020404" pitchFamily="49" charset="0"/>
                <a:cs typeface="Courier New" panose="02070309020205020404" pitchFamily="49" charset="0"/>
              </a:rPr>
              <a:t>amount</a:t>
            </a:r>
            <a:r>
              <a:rPr lang="en-US" altLang="ru-RU"/>
              <a:t> are now marked </a:t>
            </a:r>
            <a:r>
              <a:rPr lang="en-US" altLang="ru-RU">
                <a:latin typeface="Courier New" panose="02070309020205020404" pitchFamily="49" charset="0"/>
                <a:cs typeface="Courier New" panose="02070309020205020404" pitchFamily="49" charset="0"/>
              </a:rPr>
              <a:t>private</a:t>
            </a:r>
            <a:r>
              <a:rPr lang="en-US" altLang="ru-RU"/>
              <a:t>, making them invisible outside of the methods in the class itself.</a:t>
            </a:r>
          </a:p>
          <a:p>
            <a:pPr lvl="1"/>
            <a:r>
              <a:rPr lang="en-US" altLang="ru-RU"/>
              <a:t>For example:</a:t>
            </a:r>
          </a:p>
          <a:p>
            <a:pPr lvl="1"/>
            <a:r>
              <a:rPr lang="en-US" altLang="ru-RU">
                <a:latin typeface="Courier New" panose="02070309020205020404" pitchFamily="49" charset="0"/>
                <a:cs typeface="Courier New" panose="02070309020205020404" pitchFamily="49" charset="0"/>
              </a:rPr>
              <a:t>CheckingAccount ca = new CheckingAccount():</a:t>
            </a:r>
            <a:br>
              <a:rPr lang="en-US" altLang="ru-RU">
                <a:latin typeface="Courier New" panose="02070309020205020404" pitchFamily="49" charset="0"/>
                <a:cs typeface="Courier New" panose="02070309020205020404" pitchFamily="49" charset="0"/>
              </a:rPr>
            </a:br>
            <a:r>
              <a:rPr lang="en-US" altLang="ru-RU">
                <a:latin typeface="Courier New" panose="02070309020205020404" pitchFamily="49" charset="0"/>
                <a:cs typeface="Courier New" panose="02070309020205020404" pitchFamily="49" charset="0"/>
              </a:rPr>
              <a:t>ca.amount = 1_000_000_000.00;    // illegal!</a:t>
            </a:r>
          </a:p>
        </p:txBody>
      </p:sp>
      <p:sp>
        <p:nvSpPr>
          <p:cNvPr id="37892" name="Footer Placeholder 4">
            <a:extLst>
              <a:ext uri="{FF2B5EF4-FFF2-40B4-BE49-F238E27FC236}">
                <a16:creationId xmlns:a16="http://schemas.microsoft.com/office/drawing/2014/main" id="{7BE47FE3-8AF6-A6AE-32F4-4AFBD4518FF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A7EB6FBF-8131-4BD7-836F-56FDD7C97982}" type="slidenum">
              <a:rPr lang="en-US" altLang="ru-RU" smtClean="0"/>
              <a:pPr eaLnBrk="1" hangingPunct="1"/>
              <a:t>5</a:t>
            </a:fld>
            <a:endParaRPr lang="en-US"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324785A-2195-835B-E39B-A9FE7F414FA5}"/>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CE23C744-79B1-5F37-E454-D0F843260B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a:p>
        </p:txBody>
      </p:sp>
      <p:sp>
        <p:nvSpPr>
          <p:cNvPr id="38916" name="Footer Placeholder 4">
            <a:extLst>
              <a:ext uri="{FF2B5EF4-FFF2-40B4-BE49-F238E27FC236}">
                <a16:creationId xmlns:a16="http://schemas.microsoft.com/office/drawing/2014/main" id="{11442A1B-82F3-A747-A559-E910BFFF4A28}"/>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379882AC-75BF-43B2-B9B6-8E444F381805}" type="slidenum">
              <a:rPr lang="en-US" altLang="ru-RU" smtClean="0"/>
              <a:pPr eaLnBrk="1" hangingPunct="1"/>
              <a:t>6</a:t>
            </a:fld>
            <a:endParaRPr lang="en-US"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7D419025-BFF0-CB9F-97BB-AEAF6BC7E875}"/>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4317E433-145B-2E69-D2A1-9EE409DE90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ru-RU" altLang="ru-RU"/>
          </a:p>
        </p:txBody>
      </p:sp>
      <p:sp>
        <p:nvSpPr>
          <p:cNvPr id="39940" name="Footer Placeholder 4">
            <a:extLst>
              <a:ext uri="{FF2B5EF4-FFF2-40B4-BE49-F238E27FC236}">
                <a16:creationId xmlns:a16="http://schemas.microsoft.com/office/drawing/2014/main" id="{492B8B7A-9B66-4C74-1436-5891CD7E513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2F210189-D12A-4E7A-B299-ED7745D581F2}" type="slidenum">
              <a:rPr lang="en-US" altLang="ru-RU" smtClean="0"/>
              <a:pPr eaLnBrk="1" hangingPunct="1"/>
              <a:t>7</a:t>
            </a:fld>
            <a:endParaRPr lang="en-US" alt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2C94EFD-F7D6-8CA8-C79F-26746C2110A9}"/>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135EB977-4DB1-AD5B-692D-70446F99CE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ru-RU"/>
              <a:t>Choosing Well-Intentioned Methods</a:t>
            </a:r>
          </a:p>
          <a:p>
            <a:pPr lvl="1"/>
            <a:r>
              <a:rPr lang="en-US" altLang="ru-RU"/>
              <a:t>Just as fields should clearly define the type of data that they store, methods should clearly identify the operations that they perform. One of the easiest ways to improve the readability of your code (Java code or any other) is to write method names that clearly identify what they do.</a:t>
            </a:r>
          </a:p>
          <a:p>
            <a:endParaRPr lang="en-US" altLang="ru-RU"/>
          </a:p>
        </p:txBody>
      </p:sp>
      <p:sp>
        <p:nvSpPr>
          <p:cNvPr id="40964" name="Footer Placeholder 4">
            <a:extLst>
              <a:ext uri="{FF2B5EF4-FFF2-40B4-BE49-F238E27FC236}">
                <a16:creationId xmlns:a16="http://schemas.microsoft.com/office/drawing/2014/main" id="{A60953A1-FD11-77E4-F000-492D404A76C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48724834-5C5D-4B11-9145-451C46822F24}" type="slidenum">
              <a:rPr lang="en-US" altLang="ru-RU" smtClean="0"/>
              <a:pPr eaLnBrk="1" hangingPunct="1"/>
              <a:t>8</a:t>
            </a:fld>
            <a:endParaRPr lang="en-US" alt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1FB1840A-30D7-E857-23AE-654469B41BAD}"/>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1B476023-F1F3-2B01-E514-AE6B736D88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ru-RU"/>
              <a:t>The current setter methods in the class allow any class that uses an instance of </a:t>
            </a:r>
            <a:r>
              <a:rPr lang="en-US" altLang="ru-RU">
                <a:latin typeface="Courier New" panose="02070309020205020404" pitchFamily="49" charset="0"/>
                <a:cs typeface="Courier New" panose="02070309020205020404" pitchFamily="49" charset="0"/>
              </a:rPr>
              <a:t>Employee</a:t>
            </a:r>
            <a:r>
              <a:rPr lang="en-US" altLang="ru-RU"/>
              <a:t> to alter the object’s ID, salary, and SSN fields. From a business standpoint, these are not operations you would want on an employee. Once the employee is created, these fields should be immutable (no changes allowed).</a:t>
            </a:r>
          </a:p>
          <a:p>
            <a:pPr lvl="1"/>
            <a:r>
              <a:rPr lang="en-US" altLang="ru-RU"/>
              <a:t>The </a:t>
            </a:r>
            <a:r>
              <a:rPr lang="en-US" altLang="ru-RU">
                <a:latin typeface="Courier New" panose="02070309020205020404" pitchFamily="49" charset="0"/>
                <a:cs typeface="Courier New" panose="02070309020205020404" pitchFamily="49" charset="0"/>
              </a:rPr>
              <a:t>Employee</a:t>
            </a:r>
            <a:r>
              <a:rPr lang="en-US" altLang="ru-RU"/>
              <a:t> model as defined in the slide titled “Encapsulation: Example” had only two operations: one for changing an employee name (as a result of a marriage or divorce) and one for increasing an employee's salary.</a:t>
            </a:r>
          </a:p>
          <a:p>
            <a:pPr lvl="1"/>
            <a:r>
              <a:rPr lang="en-US" altLang="ru-RU"/>
              <a:t>To refine the </a:t>
            </a:r>
            <a:r>
              <a:rPr lang="en-US" altLang="ru-RU">
                <a:latin typeface="Courier New" panose="02070309020205020404" pitchFamily="49" charset="0"/>
                <a:cs typeface="Courier New" panose="02070309020205020404" pitchFamily="49" charset="0"/>
              </a:rPr>
              <a:t>Employee</a:t>
            </a:r>
            <a:r>
              <a:rPr lang="en-US" altLang="ru-RU"/>
              <a:t> class, the first step is to remove the setter methods and create methods that clearly identify their purpose. Here there are two methods, one to change an employee name (</a:t>
            </a:r>
            <a:r>
              <a:rPr lang="en-US" altLang="ru-RU">
                <a:latin typeface="Courier New" panose="02070309020205020404" pitchFamily="49" charset="0"/>
                <a:cs typeface="Courier New" panose="02070309020205020404" pitchFamily="49" charset="0"/>
              </a:rPr>
              <a:t>setName</a:t>
            </a:r>
            <a:r>
              <a:rPr lang="en-US" altLang="ru-RU"/>
              <a:t>) and the other to increase an employee salary (</a:t>
            </a:r>
            <a:r>
              <a:rPr lang="en-US" altLang="ru-RU">
                <a:latin typeface="Courier New" panose="02070309020205020404" pitchFamily="49" charset="0"/>
                <a:cs typeface="Courier New" panose="02070309020205020404" pitchFamily="49" charset="0"/>
              </a:rPr>
              <a:t>raiseSalary</a:t>
            </a:r>
            <a:r>
              <a:rPr lang="en-US" altLang="ru-RU"/>
              <a:t>).</a:t>
            </a:r>
          </a:p>
          <a:p>
            <a:pPr lvl="1"/>
            <a:r>
              <a:rPr lang="en-US" altLang="ru-RU"/>
              <a:t>Note that the implementation of the </a:t>
            </a:r>
            <a:r>
              <a:rPr lang="en-US" altLang="ru-RU">
                <a:latin typeface="Courier New" panose="02070309020205020404" pitchFamily="49" charset="0"/>
                <a:cs typeface="Courier New" panose="02070309020205020404" pitchFamily="49" charset="0"/>
              </a:rPr>
              <a:t>setName</a:t>
            </a:r>
            <a:r>
              <a:rPr lang="en-US" altLang="ru-RU"/>
              <a:t> method tests the string parameter passed in to make sure that the string is not a null. The method can do further checking as necessary.</a:t>
            </a:r>
          </a:p>
        </p:txBody>
      </p:sp>
      <p:sp>
        <p:nvSpPr>
          <p:cNvPr id="41988" name="Footer Placeholder 4">
            <a:extLst>
              <a:ext uri="{FF2B5EF4-FFF2-40B4-BE49-F238E27FC236}">
                <a16:creationId xmlns:a16="http://schemas.microsoft.com/office/drawing/2014/main" id="{2DAC2107-C29E-00FF-F230-070E3532191C}"/>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it-IT" altLang="ru-RU"/>
              <a:t>Java SE 7 Programming   3 - </a:t>
            </a:r>
            <a:fld id="{199D1A5E-7FDF-4899-95C6-503F3FF49E77}" type="slidenum">
              <a:rPr lang="en-US" altLang="ru-RU" smtClean="0"/>
              <a:pPr eaLnBrk="1" hangingPunct="1"/>
              <a:t>9</a:t>
            </a:fld>
            <a:endParaRPr lang="en-US" alt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_Gray_Number">
            <a:extLst>
              <a:ext uri="{FF2B5EF4-FFF2-40B4-BE49-F238E27FC236}">
                <a16:creationId xmlns:a16="http://schemas.microsoft.com/office/drawing/2014/main" id="{E2A09EDE-EEDF-9BB6-F0D7-5FD1970F3091}"/>
              </a:ext>
            </a:extLst>
          </p:cNvP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defRPr/>
            </a:pPr>
            <a:r>
              <a:rPr lang="en-US" sz="27700" b="1">
                <a:solidFill>
                  <a:srgbClr val="CCCCCC"/>
                </a:solidFill>
                <a:latin typeface="Times New Roman" pitchFamily="18" charset="0"/>
              </a:rPr>
              <a:t>3</a:t>
            </a:r>
          </a:p>
        </p:txBody>
      </p:sp>
      <p:pic>
        <p:nvPicPr>
          <p:cNvPr id="3" name="Picture 1045">
            <a:extLst>
              <a:ext uri="{FF2B5EF4-FFF2-40B4-BE49-F238E27FC236}">
                <a16:creationId xmlns:a16="http://schemas.microsoft.com/office/drawing/2014/main" id="{2A44F67C-B7BC-C9A3-5275-15C3ABF67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063" hidden="1">
            <a:extLst>
              <a:ext uri="{FF2B5EF4-FFF2-40B4-BE49-F238E27FC236}">
                <a16:creationId xmlns:a16="http://schemas.microsoft.com/office/drawing/2014/main" id="{3BF5AF6D-24BD-87CB-CCCD-7B595737B613}"/>
              </a:ext>
            </a:extLst>
          </p:cNvPr>
          <p:cNvGrpSpPr>
            <a:grpSpLocks/>
          </p:cNvGrpSpPr>
          <p:nvPr/>
        </p:nvGrpSpPr>
        <p:grpSpPr bwMode="auto">
          <a:xfrm>
            <a:off x="619125" y="390525"/>
            <a:ext cx="7881938" cy="5857875"/>
            <a:chOff x="390" y="246"/>
            <a:chExt cx="4965" cy="3690"/>
          </a:xfrm>
        </p:grpSpPr>
        <p:sp>
          <p:nvSpPr>
            <p:cNvPr id="5" name="User95_Instruction_Box" hidden="1">
              <a:extLst>
                <a:ext uri="{FF2B5EF4-FFF2-40B4-BE49-F238E27FC236}">
                  <a16:creationId xmlns:a16="http://schemas.microsoft.com/office/drawing/2014/main" id="{679F21FA-DA00-F52E-7D1F-5E7483969711}"/>
                </a:ext>
              </a:extLst>
            </p:cNvPr>
            <p:cNvSpPr>
              <a:spLocks noChangeArrowheads="1"/>
            </p:cNvSpPr>
            <p:nvPr/>
          </p:nvSpPr>
          <p:spPr bwMode="gray">
            <a:xfrm>
              <a:off x="3120" y="1104"/>
              <a:ext cx="1968" cy="480"/>
            </a:xfrm>
            <a:prstGeom prst="rect">
              <a:avLst/>
            </a:prstGeom>
            <a:noFill/>
            <a:ln w="9525">
              <a:noFill/>
              <a:miter lim="800000"/>
              <a:headEnd/>
              <a:tailEnd/>
            </a:ln>
            <a:effectLst/>
          </p:spPr>
          <p:txBody>
            <a:bodyPr lIns="12700" tIns="12700" rIns="12700" bIns="12700" anchor="ctr"/>
            <a:lstStyle/>
            <a:p>
              <a:pPr algn="l" defTabSz="228600">
                <a:spcBef>
                  <a:spcPct val="0"/>
                </a:spcBef>
                <a:buClr>
                  <a:srgbClr val="000000"/>
                </a:buClr>
                <a:defRPr/>
              </a:pPr>
              <a:r>
                <a:rPr lang="en-US" b="1">
                  <a:solidFill>
                    <a:srgbClr val="FF0000"/>
                  </a:solidFill>
                </a:rPr>
                <a:t>Insert the correct lesson number in the Title Master.</a:t>
              </a:r>
            </a:p>
          </p:txBody>
        </p:sp>
        <p:sp>
          <p:nvSpPr>
            <p:cNvPr id="6" name="Release95_Information" hidden="1">
              <a:extLst>
                <a:ext uri="{FF2B5EF4-FFF2-40B4-BE49-F238E27FC236}">
                  <a16:creationId xmlns:a16="http://schemas.microsoft.com/office/drawing/2014/main" id="{35F68E65-79D8-18A4-D2DB-F1722E71C1F0}"/>
                </a:ext>
              </a:extLst>
            </p:cNvPr>
            <p:cNvSpPr>
              <a:spLocks noChangeArrowheads="1"/>
            </p:cNvSpPr>
            <p:nvPr/>
          </p:nvSpPr>
          <p:spPr bwMode="gray">
            <a:xfrm>
              <a:off x="624" y="3127"/>
              <a:ext cx="4464" cy="768"/>
            </a:xfrm>
            <a:prstGeom prst="rect">
              <a:avLst/>
            </a:prstGeom>
            <a:noFill/>
            <a:ln w="9525">
              <a:noFill/>
              <a:miter lim="800000"/>
              <a:headEnd/>
              <a:tailEnd/>
            </a:ln>
            <a:effectLst/>
          </p:spPr>
          <p:txBody>
            <a:bodyPr wrap="none" lIns="12700" tIns="12700" rIns="12700" bIns="12700"/>
            <a:lstStyle/>
            <a:p>
              <a:pPr algn="l" defTabSz="228600">
                <a:spcBef>
                  <a:spcPct val="0"/>
                </a:spcBef>
                <a:buClr>
                  <a:srgbClr val="000000"/>
                </a:buClr>
                <a:defRPr/>
              </a:pPr>
              <a:r>
                <a:rPr lang="en-US" sz="1200" b="1" dirty="0">
                  <a:solidFill>
                    <a:srgbClr val="FF0000"/>
                  </a:solidFill>
                </a:rPr>
                <a:t>Version: OU6_Jan12.pot</a:t>
              </a:r>
            </a:p>
            <a:p>
              <a:pPr algn="l" defTabSz="228600">
                <a:spcBef>
                  <a:spcPct val="0"/>
                </a:spcBef>
                <a:buClr>
                  <a:srgbClr val="000000"/>
                </a:buClr>
                <a:defRPr/>
              </a:pPr>
              <a:r>
                <a:rPr lang="en-US" sz="1200" b="1" dirty="0">
                  <a:solidFill>
                    <a:srgbClr val="FF0000"/>
                  </a:solidFill>
                </a:rPr>
                <a:t>January 2012</a:t>
              </a:r>
            </a:p>
            <a:p>
              <a:pPr algn="l" defTabSz="228600">
                <a:spcBef>
                  <a:spcPct val="0"/>
                </a:spcBef>
                <a:buClr>
                  <a:srgbClr val="000000"/>
                </a:buClr>
                <a:defRPr/>
              </a:pPr>
              <a:r>
                <a:rPr lang="en-US" sz="1200" b="1" dirty="0">
                  <a:solidFill>
                    <a:srgbClr val="FF0000"/>
                  </a:solidFill>
                </a:rPr>
                <a:t>This template is compatible with PowerPoint 2000 and 2003 (and not backward compatible).</a:t>
              </a:r>
              <a:br>
                <a:rPr lang="en-US" sz="1200" b="1" dirty="0">
                  <a:solidFill>
                    <a:srgbClr val="FF0000"/>
                  </a:solidFill>
                </a:rPr>
              </a:br>
              <a:r>
                <a:rPr lang="en-US" sz="1000" dirty="0">
                  <a:solidFill>
                    <a:srgbClr val="FF0000"/>
                  </a:solidFill>
                </a:rPr>
                <a:t>PowerPoint files created in MS Office 2007, when opened using earlier versions of MS Office, have some formatting issues. </a:t>
              </a:r>
              <a:br>
                <a:rPr lang="en-US" sz="1000" dirty="0">
                  <a:solidFill>
                    <a:srgbClr val="FF0000"/>
                  </a:solidFill>
                </a:rPr>
              </a:br>
              <a:r>
                <a:rPr lang="en-US" sz="1000" dirty="0">
                  <a:solidFill>
                    <a:srgbClr val="FF0000"/>
                  </a:solidFill>
                </a:rPr>
                <a:t>To avoid these formatting issues, save the PPTs as 'PowerPoint 97-2003: Presentation (*.ppt)' in PowerPoint 2007.</a:t>
              </a:r>
            </a:p>
            <a:p>
              <a:pPr algn="l" defTabSz="228600">
                <a:spcBef>
                  <a:spcPct val="0"/>
                </a:spcBef>
                <a:buClr>
                  <a:srgbClr val="000000"/>
                </a:buClr>
                <a:defRPr/>
              </a:pPr>
              <a:endParaRPr lang="en-US" sz="1000" dirty="0">
                <a:solidFill>
                  <a:srgbClr val="FF0000"/>
                </a:solidFill>
              </a:endParaRPr>
            </a:p>
            <a:p>
              <a:pPr algn="l" defTabSz="228600">
                <a:spcBef>
                  <a:spcPct val="0"/>
                </a:spcBef>
                <a:buClr>
                  <a:srgbClr val="000000"/>
                </a:buClr>
                <a:defRPr/>
              </a:pPr>
              <a:r>
                <a:rPr lang="en-US" sz="1200" b="1" dirty="0">
                  <a:solidFill>
                    <a:srgbClr val="FF0000"/>
                  </a:solidFill>
                </a:rPr>
                <a:t>For details on OU6 template, visit https://kix.oraclecorp.com/KIX/index.php?labelId=7729 </a:t>
              </a:r>
            </a:p>
            <a:p>
              <a:pPr algn="l" defTabSz="228600">
                <a:spcBef>
                  <a:spcPct val="0"/>
                </a:spcBef>
                <a:buClr>
                  <a:srgbClr val="000000"/>
                </a:buClr>
                <a:defRPr/>
              </a:pPr>
              <a:endParaRPr lang="en-US" sz="1000" dirty="0">
                <a:solidFill>
                  <a:srgbClr val="FF0000"/>
                </a:solidFill>
              </a:endParaRPr>
            </a:p>
          </p:txBody>
        </p:sp>
        <p:grpSp>
          <p:nvGrpSpPr>
            <p:cNvPr id="7" name="Group 1056" hidden="1">
              <a:extLst>
                <a:ext uri="{FF2B5EF4-FFF2-40B4-BE49-F238E27FC236}">
                  <a16:creationId xmlns:a16="http://schemas.microsoft.com/office/drawing/2014/main" id="{16FC03C5-AF5C-6037-038A-E80CBC7B73AD}"/>
                </a:ext>
              </a:extLst>
            </p:cNvPr>
            <p:cNvGrpSpPr>
              <a:grpSpLocks/>
            </p:cNvGrpSpPr>
            <p:nvPr/>
          </p:nvGrpSpPr>
          <p:grpSpPr bwMode="auto">
            <a:xfrm>
              <a:off x="390" y="246"/>
              <a:ext cx="4965" cy="3690"/>
              <a:chOff x="374" y="246"/>
              <a:chExt cx="4965" cy="3690"/>
            </a:xfrm>
          </p:grpSpPr>
          <p:sp>
            <p:nvSpPr>
              <p:cNvPr id="8" name="Rectangle 1057" hidden="1">
                <a:extLst>
                  <a:ext uri="{FF2B5EF4-FFF2-40B4-BE49-F238E27FC236}">
                    <a16:creationId xmlns:a16="http://schemas.microsoft.com/office/drawing/2014/main" id="{F0896D1F-46BF-6F92-8B75-BF962B0D4011}"/>
                  </a:ext>
                </a:extLst>
              </p:cNvPr>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defRPr/>
                </a:pPr>
                <a:endParaRPr lang="en-US"/>
              </a:p>
            </p:txBody>
          </p:sp>
          <p:sp>
            <p:nvSpPr>
              <p:cNvPr id="9" name="Delete_Instruction_Box" hidden="1">
                <a:extLst>
                  <a:ext uri="{FF2B5EF4-FFF2-40B4-BE49-F238E27FC236}">
                    <a16:creationId xmlns:a16="http://schemas.microsoft.com/office/drawing/2014/main" id="{DC0B3393-E9B6-81D0-BA9F-18E6EC1F2B1B}"/>
                  </a:ext>
                </a:extLst>
              </p:cNvPr>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spcBef>
                    <a:spcPct val="0"/>
                  </a:spcBef>
                  <a:buClrTx/>
                  <a:buFontTx/>
                  <a:buNone/>
                  <a:defRPr/>
                </a:pPr>
                <a:r>
                  <a:rPr lang="en-US" sz="1000">
                    <a:solidFill>
                      <a:schemeClr val="folHlink"/>
                    </a:solidFill>
                  </a:rPr>
                  <a:t>[ Delete from Slide Master ]</a:t>
                </a:r>
              </a:p>
            </p:txBody>
          </p:sp>
        </p:grpSp>
      </p:grpSp>
      <p:sp>
        <p:nvSpPr>
          <p:cNvPr id="10" name="Slide_Copyright">
            <a:extLst>
              <a:ext uri="{FF2B5EF4-FFF2-40B4-BE49-F238E27FC236}">
                <a16:creationId xmlns:a16="http://schemas.microsoft.com/office/drawing/2014/main" id="{AF507B3B-18B1-BC8E-33BF-B6B771AAE361}"/>
              </a:ext>
            </a:extLst>
          </p:cNvPr>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a:t>Copyright © 2012, Oracle and/or its affiliates. All rights reserved.</a:t>
            </a:r>
            <a:endParaRPr lang="en-US" sz="1200" dirty="0"/>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Click to edit Master title style</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Click to edit Master subtitle style</a:t>
            </a:r>
          </a:p>
        </p:txBody>
      </p:sp>
    </p:spTree>
    <p:extLst>
      <p:ext uri="{BB962C8B-B14F-4D97-AF65-F5344CB8AC3E}">
        <p14:creationId xmlns:p14="http://schemas.microsoft.com/office/powerpoint/2010/main" val="364453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114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2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099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609600" y="1447800"/>
            <a:ext cx="7918450" cy="770467"/>
          </a:xfrm>
        </p:spPr>
        <p:txBody>
          <a:bodyPr/>
          <a:lstStyle>
            <a:lvl2pPr>
              <a:buFont typeface="+mj-lt"/>
              <a:buAutoNum type="alphaLcPeriod"/>
              <a:defRPr/>
            </a:lvl2pPr>
            <a:lvl3pPr>
              <a:buNone/>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0947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02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_Gray_Number">
            <a:extLst>
              <a:ext uri="{FF2B5EF4-FFF2-40B4-BE49-F238E27FC236}">
                <a16:creationId xmlns:a16="http://schemas.microsoft.com/office/drawing/2014/main" id="{A49EDD98-0DD3-1150-643C-B4F2F61B1A1C}"/>
              </a:ext>
            </a:extLst>
          </p:cNvPr>
          <p:cNvSpPr>
            <a:spLocks noChangeArrowheads="1"/>
          </p:cNvSpPr>
          <p:nvPr userDrawn="1"/>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defRPr/>
            </a:pPr>
            <a:r>
              <a:rPr lang="en-US" sz="27700" b="1" dirty="0">
                <a:solidFill>
                  <a:srgbClr val="CCCCCC"/>
                </a:solidFill>
                <a:latin typeface="Times New Roman" pitchFamily="18" charset="0"/>
              </a:rPr>
              <a:t>3</a:t>
            </a:r>
          </a:p>
        </p:txBody>
      </p:sp>
      <p:pic>
        <p:nvPicPr>
          <p:cNvPr id="3" name="Picture 1045">
            <a:extLst>
              <a:ext uri="{FF2B5EF4-FFF2-40B4-BE49-F238E27FC236}">
                <a16:creationId xmlns:a16="http://schemas.microsoft.com/office/drawing/2014/main" id="{9ADC3BBF-1890-599D-A52C-280A3BD1D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_Copyright">
            <a:extLst>
              <a:ext uri="{FF2B5EF4-FFF2-40B4-BE49-F238E27FC236}">
                <a16:creationId xmlns:a16="http://schemas.microsoft.com/office/drawing/2014/main" id="{5C5EC4B3-8BE4-5AE5-0FC0-D0C48C132F62}"/>
              </a:ext>
            </a:extLst>
          </p:cNvPr>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dirty="0"/>
              <a:t>Copyright © 2011, Oracle and/or its affiliates.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baseline="0"/>
            </a:lvl1pPr>
          </a:lstStyle>
          <a:p>
            <a:r>
              <a:rPr lang="en-US"/>
              <a:t>Click to edit Master title style</a:t>
            </a:r>
            <a:endParaRPr lang="en-US" dirty="0"/>
          </a:p>
        </p:txBody>
      </p:sp>
    </p:spTree>
    <p:extLst>
      <p:ext uri="{BB962C8B-B14F-4D97-AF65-F5344CB8AC3E}">
        <p14:creationId xmlns:p14="http://schemas.microsoft.com/office/powerpoint/2010/main" val="62527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2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97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a:extLst>
              <a:ext uri="{FF2B5EF4-FFF2-40B4-BE49-F238E27FC236}">
                <a16:creationId xmlns:a16="http://schemas.microsoft.com/office/drawing/2014/main" id="{51E3A8BC-F43A-578E-2CFF-AA9AF4DD2CEB}"/>
              </a:ext>
            </a:extLst>
          </p:cNvPr>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pic>
        <p:nvPicPr>
          <p:cNvPr id="1027" name="Picture 13">
            <a:extLst>
              <a:ext uri="{FF2B5EF4-FFF2-40B4-BE49-F238E27FC236}">
                <a16:creationId xmlns:a16="http://schemas.microsoft.com/office/drawing/2014/main" id="{1E753D2E-6DBE-6824-E98D-403B2CFA67D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462" name="Slide_Copyright">
            <a:extLst>
              <a:ext uri="{FF2B5EF4-FFF2-40B4-BE49-F238E27FC236}">
                <a16:creationId xmlns:a16="http://schemas.microsoft.com/office/drawing/2014/main" id="{16ECA1AF-E536-59BD-DE58-0F9DA5DFFE7F}"/>
              </a:ext>
            </a:extLst>
          </p:cNvPr>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defRPr/>
            </a:pPr>
            <a:r>
              <a:rPr lang="en-US" sz="1200"/>
              <a:t>Copyright © 2012, Oracle and/or its affiliates. All rights reserved.</a:t>
            </a:r>
            <a:endParaRPr lang="en-US" sz="1200" dirty="0"/>
          </a:p>
        </p:txBody>
      </p:sp>
      <p:grpSp>
        <p:nvGrpSpPr>
          <p:cNvPr id="1029" name="Group 29" hidden="1">
            <a:extLst>
              <a:ext uri="{FF2B5EF4-FFF2-40B4-BE49-F238E27FC236}">
                <a16:creationId xmlns:a16="http://schemas.microsoft.com/office/drawing/2014/main" id="{6FE0369D-54AF-CCB8-1067-F18A90F0B147}"/>
              </a:ext>
            </a:extLst>
          </p:cNvPr>
          <p:cNvGrpSpPr>
            <a:grpSpLocks/>
          </p:cNvGrpSpPr>
          <p:nvPr/>
        </p:nvGrpSpPr>
        <p:grpSpPr bwMode="auto">
          <a:xfrm>
            <a:off x="495300" y="390525"/>
            <a:ext cx="8153400" cy="5857875"/>
            <a:chOff x="296" y="246"/>
            <a:chExt cx="5136" cy="3690"/>
          </a:xfrm>
        </p:grpSpPr>
        <p:grpSp>
          <p:nvGrpSpPr>
            <p:cNvPr id="1032" name="Group 24" hidden="1">
              <a:extLst>
                <a:ext uri="{FF2B5EF4-FFF2-40B4-BE49-F238E27FC236}">
                  <a16:creationId xmlns:a16="http://schemas.microsoft.com/office/drawing/2014/main" id="{AEFFE47D-E863-054E-6A10-173298B53344}"/>
                </a:ext>
              </a:extLst>
            </p:cNvPr>
            <p:cNvGrpSpPr>
              <a:grpSpLocks/>
            </p:cNvGrpSpPr>
            <p:nvPr/>
          </p:nvGrpSpPr>
          <p:grpSpPr bwMode="auto">
            <a:xfrm>
              <a:off x="374" y="246"/>
              <a:ext cx="4965" cy="3690"/>
              <a:chOff x="374" y="246"/>
              <a:chExt cx="4965" cy="3690"/>
            </a:xfrm>
          </p:grpSpPr>
          <p:sp>
            <p:nvSpPr>
              <p:cNvPr id="275470" name="Rectangle 14" hidden="1">
                <a:extLst>
                  <a:ext uri="{FF2B5EF4-FFF2-40B4-BE49-F238E27FC236}">
                    <a16:creationId xmlns:a16="http://schemas.microsoft.com/office/drawing/2014/main" id="{872C412A-4B0D-9269-2060-B8F3A9B2C15A}"/>
                  </a:ext>
                </a:extLst>
              </p:cNvPr>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pPr>
                  <a:defRPr/>
                </a:pPr>
                <a:endParaRPr lang="en-US"/>
              </a:p>
            </p:txBody>
          </p:sp>
          <p:sp>
            <p:nvSpPr>
              <p:cNvPr id="275465" name="Delete_Instruction_Box" hidden="1">
                <a:extLst>
                  <a:ext uri="{FF2B5EF4-FFF2-40B4-BE49-F238E27FC236}">
                    <a16:creationId xmlns:a16="http://schemas.microsoft.com/office/drawing/2014/main" id="{5744DA71-8D1F-7471-0C32-472CCF912229}"/>
                  </a:ext>
                </a:extLst>
              </p:cNvPr>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spcBef>
                    <a:spcPct val="0"/>
                  </a:spcBef>
                  <a:buClrTx/>
                  <a:buFontTx/>
                  <a:buNone/>
                  <a:defRPr/>
                </a:pPr>
                <a:r>
                  <a:rPr lang="en-US" sz="1000">
                    <a:solidFill>
                      <a:schemeClr val="folHlink"/>
                    </a:solidFill>
                  </a:rPr>
                  <a:t>[ Delete from Slide Master ]</a:t>
                </a:r>
              </a:p>
            </p:txBody>
          </p:sp>
        </p:grpSp>
        <p:sp>
          <p:nvSpPr>
            <p:cNvPr id="275484" name="Line 28" hidden="1">
              <a:extLst>
                <a:ext uri="{FF2B5EF4-FFF2-40B4-BE49-F238E27FC236}">
                  <a16:creationId xmlns:a16="http://schemas.microsoft.com/office/drawing/2014/main" id="{FDF99F26-E3DF-F2E0-BC99-A533D45BC9B1}"/>
                </a:ext>
              </a:extLst>
            </p:cNvPr>
            <p:cNvSpPr>
              <a:spLocks noChangeShapeType="1"/>
            </p:cNvSpPr>
            <p:nvPr/>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pPr>
                <a:defRPr/>
              </a:pPr>
              <a:endParaRPr lang="en-US"/>
            </a:p>
          </p:txBody>
        </p:sp>
      </p:grpSp>
      <p:sp>
        <p:nvSpPr>
          <p:cNvPr id="1030" name="Slide_PlaceholderTitle">
            <a:extLst>
              <a:ext uri="{FF2B5EF4-FFF2-40B4-BE49-F238E27FC236}">
                <a16:creationId xmlns:a16="http://schemas.microsoft.com/office/drawing/2014/main" id="{9AB89538-3DA4-9B42-B80C-558A5EA75360}"/>
              </a:ext>
            </a:extLst>
          </p:cNvPr>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ru-RU"/>
              <a:t>Click to edit Master title style</a:t>
            </a:r>
          </a:p>
        </p:txBody>
      </p:sp>
      <p:sp>
        <p:nvSpPr>
          <p:cNvPr id="275486" name="Slide_Page_Number">
            <a:extLst>
              <a:ext uri="{FF2B5EF4-FFF2-40B4-BE49-F238E27FC236}">
                <a16:creationId xmlns:a16="http://schemas.microsoft.com/office/drawing/2014/main" id="{79DFD5B9-B18C-82C1-11DC-8B8A951A5D8D}"/>
              </a:ext>
            </a:extLst>
          </p:cNvP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just" eaLnBrk="1" hangingPunct="1">
              <a:spcBef>
                <a:spcPct val="0"/>
              </a:spcBef>
              <a:buClrTx/>
              <a:buFontTx/>
              <a:buNone/>
            </a:pPr>
            <a:r>
              <a:rPr lang="en-US" altLang="ru-RU" sz="1200"/>
              <a:t>3 - </a:t>
            </a:r>
            <a:fld id="{D5582BB9-B9F3-4D04-AA86-DD99BCD4F705}" type="slidenum">
              <a:rPr lang="en-US" altLang="ru-RU" sz="1200"/>
              <a:pPr algn="just" eaLnBrk="1" hangingPunct="1">
                <a:spcBef>
                  <a:spcPct val="0"/>
                </a:spcBef>
                <a:buClrTx/>
                <a:buFontTx/>
                <a:buNone/>
              </a:pPr>
              <a:t>‹#›</a:t>
            </a:fld>
            <a:endParaRPr lang="en-US" altLang="ru-RU" sz="1200"/>
          </a:p>
        </p:txBody>
      </p:sp>
    </p:spTree>
  </p:cSld>
  <p:clrMap bg1="lt1" tx1="dk1" bg2="lt2" tx2="dk2" accent1="accent1" accent2="accent2" accent3="accent3" accent4="accent4" accent5="accent5" accent6="accent6" hlink="hlink" folHlink="folHlink"/>
  <p:sldLayoutIdLst>
    <p:sldLayoutId id="2147484152" r:id="rId1"/>
    <p:sldLayoutId id="2147484145" r:id="rId2"/>
    <p:sldLayoutId id="2147484146" r:id="rId3"/>
    <p:sldLayoutId id="2147484147" r:id="rId4"/>
    <p:sldLayoutId id="2147484148" r:id="rId5"/>
    <p:sldLayoutId id="2147484149" r:id="rId6"/>
    <p:sldLayoutId id="2147484153" r:id="rId7"/>
    <p:sldLayoutId id="2147484150" r:id="rId8"/>
    <p:sldLayoutId id="2147484151" r:id="rId9"/>
  </p:sldLayoutIdLst>
  <p:txStyles>
    <p:titleStyle>
      <a:lvl1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panose="020B0604020202020204" pitchFamily="34"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panose="020B0604020202020204" pitchFamily="34"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panose="020B0604020202020204" pitchFamily="34"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panose="020B0604020202020204" pitchFamily="34"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0F161E5-BF0D-EA1C-69D9-15D449A43F8E}"/>
              </a:ext>
            </a:extLst>
          </p:cNvPr>
          <p:cNvSpPr>
            <a:spLocks noGrp="1" noChangeArrowheads="1"/>
          </p:cNvSpPr>
          <p:nvPr>
            <p:ph type="ctrTitle"/>
          </p:nvPr>
        </p:nvSpPr>
        <p:spPr/>
        <p:txBody>
          <a:bodyPr/>
          <a:lstStyle/>
          <a:p>
            <a:pPr eaLnBrk="1" hangingPunct="1"/>
            <a:r>
              <a:rPr lang="en-US" altLang="ru-RU"/>
              <a:t>Encapsulation and Subclassing</a:t>
            </a:r>
          </a:p>
        </p:txBody>
      </p:sp>
      <p:sp>
        <p:nvSpPr>
          <p:cNvPr id="4099" name="Subtitle 3" hidden="1">
            <a:extLst>
              <a:ext uri="{FF2B5EF4-FFF2-40B4-BE49-F238E27FC236}">
                <a16:creationId xmlns:a16="http://schemas.microsoft.com/office/drawing/2014/main" id="{D8658401-4C70-8ECB-0944-2B2E91B8CFA4}"/>
              </a:ext>
            </a:extLst>
          </p:cNvPr>
          <p:cNvSpPr>
            <a:spLocks noGrp="1"/>
          </p:cNvSpPr>
          <p:nvPr>
            <p:ph type="subTitle" idx="1"/>
          </p:nvPr>
        </p:nvSpPr>
        <p:spPr>
          <a:xfrm>
            <a:off x="927100" y="4419600"/>
            <a:ext cx="7302500" cy="363538"/>
          </a:xfrm>
        </p:spPr>
        <p:txBody>
          <a:bodyPr/>
          <a:lstStyle/>
          <a:p>
            <a:pPr eaLnBrk="1" hangingPunct="1"/>
            <a:endParaRPr lang="ru-RU" altLang="ru-RU"/>
          </a:p>
        </p:txBody>
      </p:sp>
      <p:sp>
        <p:nvSpPr>
          <p:cNvPr id="4100" name="Line 6">
            <a:extLst>
              <a:ext uri="{FF2B5EF4-FFF2-40B4-BE49-F238E27FC236}">
                <a16:creationId xmlns:a16="http://schemas.microsoft.com/office/drawing/2014/main" id="{A2202CB7-263E-B69E-3BDC-227D3772EDA0}"/>
              </a:ext>
            </a:extLst>
          </p:cNvPr>
          <p:cNvSpPr>
            <a:spLocks noChangeShapeType="1"/>
          </p:cNvSpPr>
          <p:nvPr/>
        </p:nvSpPr>
        <p:spPr bwMode="auto">
          <a:xfrm>
            <a:off x="1828800" y="4495800"/>
            <a:ext cx="990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2700" tIns="12700" rIns="12700" bIns="12700">
            <a:spAutoFit/>
          </a:bodyPr>
          <a:lstStyle/>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1CD8DC11-0861-06C0-1CD0-254F0C31813A}"/>
              </a:ext>
            </a:extLst>
          </p:cNvPr>
          <p:cNvSpPr>
            <a:spLocks noChangeArrowheads="1"/>
          </p:cNvSpPr>
          <p:nvPr/>
        </p:nvSpPr>
        <p:spPr bwMode="auto">
          <a:xfrm>
            <a:off x="609600" y="1371600"/>
            <a:ext cx="7924800" cy="4800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3315" name="Title 1">
            <a:extLst>
              <a:ext uri="{FF2B5EF4-FFF2-40B4-BE49-F238E27FC236}">
                <a16:creationId xmlns:a16="http://schemas.microsoft.com/office/drawing/2014/main" id="{B811699B-EBF8-4826-DC4C-6258C5C01662}"/>
              </a:ext>
            </a:extLst>
          </p:cNvPr>
          <p:cNvSpPr>
            <a:spLocks noGrp="1"/>
          </p:cNvSpPr>
          <p:nvPr>
            <p:ph type="title"/>
          </p:nvPr>
        </p:nvSpPr>
        <p:spPr/>
        <p:txBody>
          <a:bodyPr/>
          <a:lstStyle/>
          <a:p>
            <a:pPr eaLnBrk="1" hangingPunct="1"/>
            <a:r>
              <a:rPr lang="en-US" altLang="ru-RU"/>
              <a:t>Make Classes as Immutable as Possible</a:t>
            </a:r>
          </a:p>
        </p:txBody>
      </p:sp>
      <p:sp>
        <p:nvSpPr>
          <p:cNvPr id="13316" name="Content Placeholder 2">
            <a:extLst>
              <a:ext uri="{FF2B5EF4-FFF2-40B4-BE49-F238E27FC236}">
                <a16:creationId xmlns:a16="http://schemas.microsoft.com/office/drawing/2014/main" id="{F1E2FCF6-78DF-2F39-BC4E-1C5A4761A693}"/>
              </a:ext>
            </a:extLst>
          </p:cNvPr>
          <p:cNvSpPr>
            <a:spLocks noGrp="1"/>
          </p:cNvSpPr>
          <p:nvPr>
            <p:ph idx="1"/>
          </p:nvPr>
        </p:nvSpPr>
        <p:spPr/>
        <p:txBody>
          <a:bodyPr/>
          <a:lstStyle/>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package com.example.domain;</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class Employee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 private fields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 Create an employee object</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r>
              <a:rPr lang="en-US" altLang="ru-RU" sz="1600" b="1">
                <a:latin typeface="Courier New" panose="02070309020205020404" pitchFamily="49" charset="0"/>
                <a:cs typeface="Courier New" panose="02070309020205020404" pitchFamily="49" charset="0"/>
              </a:rPr>
              <a:t>public Employee (int empId, String name,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r>
              <a:rPr lang="en-US" altLang="ru-RU" sz="1600" b="1">
                <a:latin typeface="Courier New" panose="02070309020205020404" pitchFamily="49" charset="0"/>
                <a:cs typeface="Courier New" panose="02070309020205020404" pitchFamily="49" charset="0"/>
              </a:rPr>
              <a:t>String ssn, double salary) </a:t>
            </a:r>
            <a:r>
              <a:rPr lang="en-US" altLang="ru-RU" sz="1600">
                <a:latin typeface="Courier New" panose="02070309020205020404" pitchFamily="49" charset="0"/>
                <a:cs typeface="Courier New" panose="02070309020205020404" pitchFamily="49" charset="0"/>
              </a:rPr>
              <a:t>{</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this.empId = empId;</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this.name = name;</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this.ssn = ssn;</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this.salary = salary;</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void setName(String newName) { ...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void raiseSalary(double increase) { ...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p:txBody>
      </p:sp>
      <p:sp>
        <p:nvSpPr>
          <p:cNvPr id="13317" name="Rectangular Callout 4">
            <a:extLst>
              <a:ext uri="{FF2B5EF4-FFF2-40B4-BE49-F238E27FC236}">
                <a16:creationId xmlns:a16="http://schemas.microsoft.com/office/drawing/2014/main" id="{E07C27E5-5DEC-B8F4-49E4-8479AB8B874D}"/>
              </a:ext>
            </a:extLst>
          </p:cNvPr>
          <p:cNvSpPr>
            <a:spLocks noChangeArrowheads="1"/>
          </p:cNvSpPr>
          <p:nvPr/>
        </p:nvSpPr>
        <p:spPr bwMode="auto">
          <a:xfrm>
            <a:off x="6324600" y="1447800"/>
            <a:ext cx="1981200" cy="1168400"/>
          </a:xfrm>
          <a:prstGeom prst="wedgeRectCallout">
            <a:avLst>
              <a:gd name="adj1" fmla="val -114477"/>
              <a:gd name="adj2" fmla="val 47014"/>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ru-RU" sz="1400"/>
              <a:t>Encapsulation step 3: Replace the no-arg constructor with a constructor to set the value of all fields.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A8B7B6B8-3ACF-05F8-145E-65EEF5D4423E}"/>
              </a:ext>
            </a:extLst>
          </p:cNvPr>
          <p:cNvSpPr>
            <a:spLocks noChangeArrowheads="1"/>
          </p:cNvSpPr>
          <p:nvPr/>
        </p:nvSpPr>
        <p:spPr bwMode="auto">
          <a:xfrm>
            <a:off x="609600" y="2514600"/>
            <a:ext cx="7924800" cy="3048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4339" name="Title 1">
            <a:extLst>
              <a:ext uri="{FF2B5EF4-FFF2-40B4-BE49-F238E27FC236}">
                <a16:creationId xmlns:a16="http://schemas.microsoft.com/office/drawing/2014/main" id="{49511BF3-11E1-C559-E951-AABE78F4E118}"/>
              </a:ext>
            </a:extLst>
          </p:cNvPr>
          <p:cNvSpPr>
            <a:spLocks noGrp="1"/>
          </p:cNvSpPr>
          <p:nvPr>
            <p:ph type="title"/>
          </p:nvPr>
        </p:nvSpPr>
        <p:spPr/>
        <p:txBody>
          <a:bodyPr/>
          <a:lstStyle/>
          <a:p>
            <a:pPr eaLnBrk="1" hangingPunct="1"/>
            <a:r>
              <a:rPr lang="en-US" altLang="ru-RU"/>
              <a:t>Creating Subclasses</a:t>
            </a:r>
          </a:p>
        </p:txBody>
      </p:sp>
      <p:sp>
        <p:nvSpPr>
          <p:cNvPr id="14340" name="Content Placeholder 2">
            <a:extLst>
              <a:ext uri="{FF2B5EF4-FFF2-40B4-BE49-F238E27FC236}">
                <a16:creationId xmlns:a16="http://schemas.microsoft.com/office/drawing/2014/main" id="{59971204-6879-6A93-8CC1-15AA34D8E1D5}"/>
              </a:ext>
            </a:extLst>
          </p:cNvPr>
          <p:cNvSpPr>
            <a:spLocks noGrp="1"/>
          </p:cNvSpPr>
          <p:nvPr>
            <p:ph idx="1"/>
          </p:nvPr>
        </p:nvSpPr>
        <p:spPr>
          <a:xfrm>
            <a:off x="609600" y="1447800"/>
            <a:ext cx="7918450" cy="4087813"/>
          </a:xfrm>
        </p:spPr>
        <p:txBody>
          <a:bodyPr/>
          <a:lstStyle/>
          <a:p>
            <a:pPr eaLnBrk="1" hangingPunct="1"/>
            <a:r>
              <a:rPr lang="en-US" altLang="ru-RU"/>
              <a:t>You created a Java class to model the data and operations of an </a:t>
            </a:r>
            <a:r>
              <a:rPr lang="en-US" altLang="ru-RU">
                <a:latin typeface="Courier New" panose="02070309020205020404" pitchFamily="49" charset="0"/>
                <a:cs typeface="Courier New" panose="02070309020205020404" pitchFamily="49" charset="0"/>
              </a:rPr>
              <a:t>Employee</a:t>
            </a:r>
            <a:r>
              <a:rPr lang="en-US" altLang="ru-RU"/>
              <a:t>. Now suppose you wanted to specialize the data and operations to describe a </a:t>
            </a:r>
            <a:r>
              <a:rPr lang="en-US" altLang="ru-RU">
                <a:latin typeface="Courier New" panose="02070309020205020404" pitchFamily="49" charset="0"/>
                <a:cs typeface="Courier New" panose="02070309020205020404" pitchFamily="49" charset="0"/>
              </a:rPr>
              <a:t>Manager</a:t>
            </a:r>
            <a:r>
              <a:rPr lang="en-US" altLang="ru-RU"/>
              <a:t>.</a:t>
            </a:r>
          </a:p>
          <a:p>
            <a:pPr eaLnBrk="1" hangingPunct="1"/>
            <a:endParaRPr lang="en-US" altLang="ru-RU" sz="500"/>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package com.example.domain;</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class Manager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private int empId;</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private String name;</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private String ssn;</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private double salary;</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private String deptName;</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Manager () {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 access and mutator methods...</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p:txBody>
      </p:sp>
      <p:sp>
        <p:nvSpPr>
          <p:cNvPr id="14341" name="TextBox 4">
            <a:extLst>
              <a:ext uri="{FF2B5EF4-FFF2-40B4-BE49-F238E27FC236}">
                <a16:creationId xmlns:a16="http://schemas.microsoft.com/office/drawing/2014/main" id="{E9008011-9938-13EE-7E8C-D15577277C3F}"/>
              </a:ext>
            </a:extLst>
          </p:cNvPr>
          <p:cNvSpPr txBox="1">
            <a:spLocks noChangeArrowheads="1"/>
          </p:cNvSpPr>
          <p:nvPr/>
        </p:nvSpPr>
        <p:spPr bwMode="auto">
          <a:xfrm rot="-448922">
            <a:off x="4191000" y="3265488"/>
            <a:ext cx="3171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a:solidFill>
                  <a:srgbClr val="0000FF"/>
                </a:solidFill>
                <a:latin typeface="LavosHandy™" pitchFamily="66" charset="0"/>
              </a:rPr>
              <a:t>wait a minute... </a:t>
            </a:r>
            <a:br>
              <a:rPr lang="en-US" altLang="ru-RU">
                <a:solidFill>
                  <a:srgbClr val="0000FF"/>
                </a:solidFill>
                <a:latin typeface="LavosHandy™" pitchFamily="66" charset="0"/>
              </a:rPr>
            </a:br>
            <a:r>
              <a:rPr lang="en-US" altLang="ru-RU">
                <a:solidFill>
                  <a:srgbClr val="0000FF"/>
                </a:solidFill>
                <a:latin typeface="LavosHandy™" pitchFamily="66" charset="0"/>
              </a:rPr>
              <a:t>this code looks very familiar....</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8" descr="EmployeeManager_subclass.bmp">
            <a:extLst>
              <a:ext uri="{FF2B5EF4-FFF2-40B4-BE49-F238E27FC236}">
                <a16:creationId xmlns:a16="http://schemas.microsoft.com/office/drawing/2014/main" id="{1819C01C-7642-D1FA-DA0C-82CC3DB0401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2209800"/>
            <a:ext cx="31432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a:extLst>
              <a:ext uri="{FF2B5EF4-FFF2-40B4-BE49-F238E27FC236}">
                <a16:creationId xmlns:a16="http://schemas.microsoft.com/office/drawing/2014/main" id="{E6EA603C-BF73-3EA1-69A8-DF687553C087}"/>
              </a:ext>
            </a:extLst>
          </p:cNvPr>
          <p:cNvSpPr>
            <a:spLocks noGrp="1"/>
          </p:cNvSpPr>
          <p:nvPr>
            <p:ph type="title"/>
          </p:nvPr>
        </p:nvSpPr>
        <p:spPr/>
        <p:txBody>
          <a:bodyPr/>
          <a:lstStyle/>
          <a:p>
            <a:pPr eaLnBrk="1" hangingPunct="1"/>
            <a:r>
              <a:rPr lang="en-US" altLang="ru-RU"/>
              <a:t>Subclassing</a:t>
            </a:r>
          </a:p>
        </p:txBody>
      </p:sp>
      <p:sp>
        <p:nvSpPr>
          <p:cNvPr id="15364" name="Content Placeholder 2">
            <a:extLst>
              <a:ext uri="{FF2B5EF4-FFF2-40B4-BE49-F238E27FC236}">
                <a16:creationId xmlns:a16="http://schemas.microsoft.com/office/drawing/2014/main" id="{41D9F2E5-A2FB-F581-7E68-F4BD490FDC99}"/>
              </a:ext>
            </a:extLst>
          </p:cNvPr>
          <p:cNvSpPr>
            <a:spLocks noGrp="1"/>
          </p:cNvSpPr>
          <p:nvPr>
            <p:ph idx="1"/>
          </p:nvPr>
        </p:nvSpPr>
        <p:spPr/>
        <p:txBody>
          <a:bodyPr/>
          <a:lstStyle/>
          <a:p>
            <a:pPr eaLnBrk="1" hangingPunct="1"/>
            <a:r>
              <a:rPr lang="en-US" altLang="ru-RU"/>
              <a:t>In an object-oriented language like Java, subclassing is used to define a new class in terms of an existing one.</a:t>
            </a:r>
          </a:p>
          <a:p>
            <a:pPr eaLnBrk="1" hangingPunct="1"/>
            <a:endParaRPr lang="en-US" altLang="ru-RU"/>
          </a:p>
          <a:p>
            <a:pPr eaLnBrk="1" hangingPunct="1"/>
            <a:endParaRPr lang="en-US" altLang="ru-RU"/>
          </a:p>
          <a:p>
            <a:pPr eaLnBrk="1" hangingPunct="1"/>
            <a:endParaRPr lang="en-US" altLang="ru-RU">
              <a:latin typeface="LavosHandy™" pitchFamily="66" charset="0"/>
            </a:endParaRPr>
          </a:p>
          <a:p>
            <a:pPr eaLnBrk="1" hangingPunct="1"/>
            <a:endParaRPr lang="en-US" altLang="ru-RU"/>
          </a:p>
          <a:p>
            <a:pPr eaLnBrk="1" hangingPunct="1"/>
            <a:endParaRPr lang="en-US" altLang="ru-RU"/>
          </a:p>
          <a:p>
            <a:pPr eaLnBrk="1" hangingPunct="1"/>
            <a:endParaRPr lang="en-US" altLang="ru-RU"/>
          </a:p>
          <a:p>
            <a:pPr eaLnBrk="1" hangingPunct="1"/>
            <a:endParaRPr lang="en-US" altLang="ru-RU"/>
          </a:p>
          <a:p>
            <a:pPr eaLnBrk="1" hangingPunct="1"/>
            <a:endParaRPr lang="en-US" altLang="ru-RU"/>
          </a:p>
        </p:txBody>
      </p:sp>
      <p:sp>
        <p:nvSpPr>
          <p:cNvPr id="15365" name="TextBox 5">
            <a:extLst>
              <a:ext uri="{FF2B5EF4-FFF2-40B4-BE49-F238E27FC236}">
                <a16:creationId xmlns:a16="http://schemas.microsoft.com/office/drawing/2014/main" id="{5DF3DF89-905E-95F4-02B6-863EF604E8F4}"/>
              </a:ext>
            </a:extLst>
          </p:cNvPr>
          <p:cNvSpPr txBox="1">
            <a:spLocks noChangeArrowheads="1"/>
          </p:cNvSpPr>
          <p:nvPr/>
        </p:nvSpPr>
        <p:spPr bwMode="auto">
          <a:xfrm>
            <a:off x="5922963" y="2935288"/>
            <a:ext cx="2541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a:solidFill>
                  <a:srgbClr val="0000FF"/>
                </a:solidFill>
                <a:latin typeface="LavosHandy™" pitchFamily="66" charset="0"/>
              </a:rPr>
              <a:t>superclass: </a:t>
            </a:r>
            <a:r>
              <a:rPr lang="en-US" altLang="ru-RU">
                <a:solidFill>
                  <a:srgbClr val="0000FF"/>
                </a:solidFill>
                <a:latin typeface="Courier New" panose="02070309020205020404" pitchFamily="49" charset="0"/>
                <a:cs typeface="Courier New" panose="02070309020205020404" pitchFamily="49" charset="0"/>
              </a:rPr>
              <a:t>Employee</a:t>
            </a:r>
            <a:br>
              <a:rPr lang="en-US" altLang="ru-RU">
                <a:solidFill>
                  <a:srgbClr val="0000FF"/>
                </a:solidFill>
                <a:latin typeface="LavosHandy™" pitchFamily="66" charset="0"/>
              </a:rPr>
            </a:br>
            <a:r>
              <a:rPr lang="en-US" altLang="ru-RU">
                <a:solidFill>
                  <a:srgbClr val="0000FF"/>
                </a:solidFill>
                <a:latin typeface="LavosHandy™" pitchFamily="66" charset="0"/>
              </a:rPr>
              <a:t>("parent" class)</a:t>
            </a:r>
          </a:p>
        </p:txBody>
      </p:sp>
      <p:sp>
        <p:nvSpPr>
          <p:cNvPr id="15366" name="TextBox 6">
            <a:extLst>
              <a:ext uri="{FF2B5EF4-FFF2-40B4-BE49-F238E27FC236}">
                <a16:creationId xmlns:a16="http://schemas.microsoft.com/office/drawing/2014/main" id="{7D202C63-A935-A980-CD3A-C1F9D05B55BB}"/>
              </a:ext>
            </a:extLst>
          </p:cNvPr>
          <p:cNvSpPr txBox="1">
            <a:spLocks noChangeArrowheads="1"/>
          </p:cNvSpPr>
          <p:nvPr/>
        </p:nvSpPr>
        <p:spPr bwMode="auto">
          <a:xfrm>
            <a:off x="6200775" y="4811713"/>
            <a:ext cx="224472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r>
              <a:rPr lang="en-US" altLang="ru-RU">
                <a:solidFill>
                  <a:srgbClr val="0000FF"/>
                </a:solidFill>
                <a:latin typeface="LavosHandy™" pitchFamily="66" charset="0"/>
              </a:rPr>
              <a:t>subclass: </a:t>
            </a:r>
            <a:r>
              <a:rPr lang="en-US" altLang="ru-RU">
                <a:solidFill>
                  <a:srgbClr val="0000FF"/>
                </a:solidFill>
                <a:latin typeface="Courier New" panose="02070309020205020404" pitchFamily="49" charset="0"/>
                <a:cs typeface="Courier New" panose="02070309020205020404" pitchFamily="49" charset="0"/>
              </a:rPr>
              <a:t>Manager</a:t>
            </a:r>
            <a:r>
              <a:rPr lang="en-US" altLang="ru-RU">
                <a:solidFill>
                  <a:srgbClr val="0000FF"/>
                </a:solidFill>
                <a:latin typeface="LavosHandy™" pitchFamily="66" charset="0"/>
              </a:rPr>
              <a:t>,</a:t>
            </a:r>
            <a:br>
              <a:rPr lang="en-US" altLang="ru-RU">
                <a:solidFill>
                  <a:srgbClr val="0000FF"/>
                </a:solidFill>
                <a:latin typeface="LavosHandy™" pitchFamily="66" charset="0"/>
              </a:rPr>
            </a:br>
            <a:r>
              <a:rPr lang="en-US" altLang="ru-RU">
                <a:solidFill>
                  <a:srgbClr val="0000FF"/>
                </a:solidFill>
                <a:latin typeface="LavosHandy™" pitchFamily="66" charset="0"/>
              </a:rPr>
              <a:t>is an </a:t>
            </a:r>
            <a:r>
              <a:rPr lang="en-US" altLang="ru-RU">
                <a:solidFill>
                  <a:srgbClr val="0000FF"/>
                </a:solidFill>
                <a:latin typeface="Courier New" panose="02070309020205020404" pitchFamily="49" charset="0"/>
                <a:cs typeface="Courier New" panose="02070309020205020404" pitchFamily="49" charset="0"/>
              </a:rPr>
              <a:t>Employee</a:t>
            </a:r>
          </a:p>
          <a:p>
            <a:pPr algn="l" eaLnBrk="1" hangingPunct="1"/>
            <a:r>
              <a:rPr lang="en-US" altLang="ru-RU">
                <a:solidFill>
                  <a:srgbClr val="0000FF"/>
                </a:solidFill>
                <a:latin typeface="LavosHandy™" pitchFamily="66" charset="0"/>
              </a:rPr>
              <a:t>("child" class)</a:t>
            </a:r>
          </a:p>
        </p:txBody>
      </p:sp>
      <p:sp>
        <p:nvSpPr>
          <p:cNvPr id="15367" name="TextBox 6">
            <a:extLst>
              <a:ext uri="{FF2B5EF4-FFF2-40B4-BE49-F238E27FC236}">
                <a16:creationId xmlns:a16="http://schemas.microsoft.com/office/drawing/2014/main" id="{AB12344D-F501-3C51-00FB-C48E32F7D2EF}"/>
              </a:ext>
            </a:extLst>
          </p:cNvPr>
          <p:cNvSpPr txBox="1">
            <a:spLocks noChangeArrowheads="1"/>
          </p:cNvSpPr>
          <p:nvPr/>
        </p:nvSpPr>
        <p:spPr bwMode="auto">
          <a:xfrm>
            <a:off x="1700213" y="4278313"/>
            <a:ext cx="2185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ru-RU">
                <a:solidFill>
                  <a:srgbClr val="0000FF"/>
                </a:solidFill>
                <a:latin typeface="LavosHandy™" pitchFamily="66" charset="0"/>
              </a:rPr>
              <a:t>this means "inherits"</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B08E49FF-C25E-E49C-3664-A51E9FEDF0AB}"/>
              </a:ext>
            </a:extLst>
          </p:cNvPr>
          <p:cNvSpPr>
            <a:spLocks noChangeArrowheads="1"/>
          </p:cNvSpPr>
          <p:nvPr/>
        </p:nvSpPr>
        <p:spPr bwMode="auto">
          <a:xfrm>
            <a:off x="609600" y="1381125"/>
            <a:ext cx="7924800" cy="4181475"/>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6387" name="Title 1">
            <a:extLst>
              <a:ext uri="{FF2B5EF4-FFF2-40B4-BE49-F238E27FC236}">
                <a16:creationId xmlns:a16="http://schemas.microsoft.com/office/drawing/2014/main" id="{CFC35867-9A1D-A968-CE01-7B53CF27E40F}"/>
              </a:ext>
            </a:extLst>
          </p:cNvPr>
          <p:cNvSpPr>
            <a:spLocks noGrp="1"/>
          </p:cNvSpPr>
          <p:nvPr>
            <p:ph type="title"/>
          </p:nvPr>
        </p:nvSpPr>
        <p:spPr/>
        <p:txBody>
          <a:bodyPr/>
          <a:lstStyle/>
          <a:p>
            <a:pPr eaLnBrk="1" hangingPunct="1"/>
            <a:r>
              <a:rPr lang="en-US" altLang="ru-RU">
                <a:latin typeface="Courier New" panose="02070309020205020404" pitchFamily="49" charset="0"/>
                <a:cs typeface="Courier New" panose="02070309020205020404" pitchFamily="49" charset="0"/>
              </a:rPr>
              <a:t>Manager</a:t>
            </a:r>
            <a:r>
              <a:rPr lang="en-US" altLang="ru-RU"/>
              <a:t> Subclass</a:t>
            </a:r>
          </a:p>
        </p:txBody>
      </p:sp>
      <p:sp>
        <p:nvSpPr>
          <p:cNvPr id="16388" name="Content Placeholder 2">
            <a:extLst>
              <a:ext uri="{FF2B5EF4-FFF2-40B4-BE49-F238E27FC236}">
                <a16:creationId xmlns:a16="http://schemas.microsoft.com/office/drawing/2014/main" id="{F1A058AE-7C3B-C812-B9BC-5C44050CE24E}"/>
              </a:ext>
            </a:extLst>
          </p:cNvPr>
          <p:cNvSpPr>
            <a:spLocks noGrp="1"/>
          </p:cNvSpPr>
          <p:nvPr>
            <p:ph idx="1"/>
          </p:nvPr>
        </p:nvSpPr>
        <p:spPr/>
        <p:txBody>
          <a:bodyPr/>
          <a:lstStyle/>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package </a:t>
            </a:r>
            <a:r>
              <a:rPr lang="en-US" altLang="ru-RU" sz="1600" dirty="0" err="1">
                <a:latin typeface="Courier New" panose="02070309020205020404" pitchFamily="49" charset="0"/>
                <a:cs typeface="Courier New" panose="02070309020205020404" pitchFamily="49" charset="0"/>
              </a:rPr>
              <a:t>com.example.domain</a:t>
            </a:r>
            <a:r>
              <a:rPr lang="en-US" altLang="ru-RU" sz="1600" dirty="0">
                <a:latin typeface="Courier New" panose="02070309020205020404" pitchFamily="49" charset="0"/>
                <a:cs typeface="Courier New" panose="02070309020205020404" pitchFamily="49" charset="0"/>
              </a:rPr>
              <a:t>;</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public class Manager </a:t>
            </a:r>
            <a:r>
              <a:rPr lang="en-US" altLang="ru-RU" sz="1600" b="1" dirty="0">
                <a:latin typeface="Courier New" panose="02070309020205020404" pitchFamily="49" charset="0"/>
                <a:cs typeface="Courier New" panose="02070309020205020404" pitchFamily="49" charset="0"/>
              </a:rPr>
              <a:t>extends</a:t>
            </a:r>
            <a:r>
              <a:rPr lang="en-US" altLang="ru-RU" sz="1600" dirty="0">
                <a:latin typeface="Courier New" panose="02070309020205020404" pitchFamily="49" charset="0"/>
                <a:cs typeface="Courier New" panose="02070309020205020404" pitchFamily="49" charset="0"/>
              </a:rPr>
              <a:t> Employee {</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private String </a:t>
            </a:r>
            <a:r>
              <a:rPr lang="en-US" altLang="ru-RU" sz="1600" dirty="0" err="1">
                <a:latin typeface="Courier New" panose="02070309020205020404" pitchFamily="49" charset="0"/>
                <a:cs typeface="Courier New" panose="02070309020205020404" pitchFamily="49" charset="0"/>
              </a:rPr>
              <a:t>deptName</a:t>
            </a:r>
            <a:r>
              <a:rPr lang="en-US" altLang="ru-RU" sz="1600" dirty="0">
                <a:latin typeface="Courier New" panose="02070309020205020404" pitchFamily="49" charset="0"/>
                <a:cs typeface="Courier New" panose="02070309020205020404" pitchFamily="49" charset="0"/>
              </a:rPr>
              <a:t>;</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public Manager (int </a:t>
            </a:r>
            <a:r>
              <a:rPr lang="en-US" altLang="ru-RU" sz="1600" dirty="0" err="1">
                <a:latin typeface="Courier New" panose="02070309020205020404" pitchFamily="49" charset="0"/>
                <a:cs typeface="Courier New" panose="02070309020205020404" pitchFamily="49" charset="0"/>
              </a:rPr>
              <a:t>empId</a:t>
            </a:r>
            <a:r>
              <a:rPr lang="en-US" altLang="ru-RU" sz="1600" dirty="0">
                <a:latin typeface="Courier New" panose="02070309020205020404" pitchFamily="49" charset="0"/>
                <a:cs typeface="Courier New" panose="02070309020205020404" pitchFamily="49" charset="0"/>
              </a:rPr>
              <a:t>, String name, </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String </a:t>
            </a:r>
            <a:r>
              <a:rPr lang="en-US" altLang="ru-RU" sz="1600" dirty="0" err="1">
                <a:latin typeface="Courier New" panose="02070309020205020404" pitchFamily="49" charset="0"/>
                <a:cs typeface="Courier New" panose="02070309020205020404" pitchFamily="49" charset="0"/>
              </a:rPr>
              <a:t>ssn</a:t>
            </a:r>
            <a:r>
              <a:rPr lang="en-US" altLang="ru-RU" sz="1600" dirty="0">
                <a:latin typeface="Courier New" panose="02070309020205020404" pitchFamily="49" charset="0"/>
                <a:cs typeface="Courier New" panose="02070309020205020404" pitchFamily="49" charset="0"/>
              </a:rPr>
              <a:t>, double salary, String dept) {</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super (</a:t>
            </a:r>
            <a:r>
              <a:rPr lang="en-US" altLang="ru-RU" sz="1600" dirty="0" err="1">
                <a:latin typeface="Courier New" panose="02070309020205020404" pitchFamily="49" charset="0"/>
                <a:cs typeface="Courier New" panose="02070309020205020404" pitchFamily="49" charset="0"/>
              </a:rPr>
              <a:t>empId</a:t>
            </a:r>
            <a:r>
              <a:rPr lang="en-US" altLang="ru-RU" sz="1600" dirty="0">
                <a:latin typeface="Courier New" panose="02070309020205020404" pitchFamily="49" charset="0"/>
                <a:cs typeface="Courier New" panose="02070309020205020404" pitchFamily="49" charset="0"/>
              </a:rPr>
              <a:t>, name, </a:t>
            </a:r>
            <a:r>
              <a:rPr lang="en-US" altLang="ru-RU" sz="1600" dirty="0" err="1">
                <a:latin typeface="Courier New" panose="02070309020205020404" pitchFamily="49" charset="0"/>
                <a:cs typeface="Courier New" panose="02070309020205020404" pitchFamily="49" charset="0"/>
              </a:rPr>
              <a:t>ssn</a:t>
            </a:r>
            <a:r>
              <a:rPr lang="en-US" altLang="ru-RU" sz="1600" dirty="0">
                <a:latin typeface="Courier New" panose="02070309020205020404" pitchFamily="49" charset="0"/>
                <a:cs typeface="Courier New" panose="02070309020205020404" pitchFamily="49" charset="0"/>
              </a:rPr>
              <a:t>, salary);</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a:t>
            </a:r>
            <a:r>
              <a:rPr lang="en-US" altLang="ru-RU" sz="1600" dirty="0" err="1">
                <a:latin typeface="Courier New" panose="02070309020205020404" pitchFamily="49" charset="0"/>
                <a:cs typeface="Courier New" panose="02070309020205020404" pitchFamily="49" charset="0"/>
              </a:rPr>
              <a:t>this.deptName</a:t>
            </a:r>
            <a:r>
              <a:rPr lang="en-US" altLang="ru-RU" sz="1600" dirty="0">
                <a:latin typeface="Courier New" panose="02070309020205020404" pitchFamily="49" charset="0"/>
                <a:cs typeface="Courier New" panose="02070309020205020404" pitchFamily="49" charset="0"/>
              </a:rPr>
              <a:t> = dept;</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public String </a:t>
            </a:r>
            <a:r>
              <a:rPr lang="en-US" altLang="ru-RU" sz="1600" dirty="0" err="1">
                <a:latin typeface="Courier New" panose="02070309020205020404" pitchFamily="49" charset="0"/>
                <a:cs typeface="Courier New" panose="02070309020205020404" pitchFamily="49" charset="0"/>
              </a:rPr>
              <a:t>getDeptName</a:t>
            </a:r>
            <a:r>
              <a:rPr lang="en-US" altLang="ru-RU" sz="1600" dirty="0">
                <a:latin typeface="Courier New" panose="02070309020205020404" pitchFamily="49" charset="0"/>
                <a:cs typeface="Courier New" panose="02070309020205020404" pitchFamily="49" charset="0"/>
              </a:rPr>
              <a:t> () {</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return </a:t>
            </a:r>
            <a:r>
              <a:rPr lang="en-US" altLang="ru-RU" sz="1600" dirty="0" err="1">
                <a:latin typeface="Courier New" panose="02070309020205020404" pitchFamily="49" charset="0"/>
                <a:cs typeface="Courier New" panose="02070309020205020404" pitchFamily="49" charset="0"/>
              </a:rPr>
              <a:t>deptName</a:t>
            </a:r>
            <a:r>
              <a:rPr lang="en-US" altLang="ru-RU" sz="1600" dirty="0">
                <a:latin typeface="Courier New" panose="02070309020205020404" pitchFamily="49" charset="0"/>
                <a:cs typeface="Courier New" panose="02070309020205020404" pitchFamily="49" charset="0"/>
              </a:rPr>
              <a:t>;</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 Manager also gets all of Employee's public methods!  </a:t>
            </a:r>
          </a:p>
          <a:p>
            <a:pPr eaLnBrk="1" hangingPunct="1">
              <a:buSzPts val="1600"/>
              <a:buFont typeface="Courier New" panose="02070309020205020404" pitchFamily="49" charset="0"/>
              <a:buAutoNum type="arabicPlain"/>
            </a:pPr>
            <a:r>
              <a:rPr lang="en-US" altLang="ru-RU" sz="1600" dirty="0">
                <a:latin typeface="Courier New" panose="02070309020205020404" pitchFamily="49" charset="0"/>
                <a:cs typeface="Courier New" panose="02070309020205020404" pitchFamily="49" charset="0"/>
              </a:rPr>
              <a:t> }</a:t>
            </a:r>
          </a:p>
        </p:txBody>
      </p:sp>
      <p:sp>
        <p:nvSpPr>
          <p:cNvPr id="16389" name="Rectangle 4">
            <a:extLst>
              <a:ext uri="{FF2B5EF4-FFF2-40B4-BE49-F238E27FC236}">
                <a16:creationId xmlns:a16="http://schemas.microsoft.com/office/drawing/2014/main" id="{F75D5874-117C-CA9E-DEA6-48A8A1A9805C}"/>
              </a:ext>
            </a:extLst>
          </p:cNvPr>
          <p:cNvSpPr>
            <a:spLocks noChangeArrowheads="1"/>
          </p:cNvSpPr>
          <p:nvPr/>
        </p:nvSpPr>
        <p:spPr bwMode="auto">
          <a:xfrm>
            <a:off x="3386138" y="1752600"/>
            <a:ext cx="990600" cy="304800"/>
          </a:xfrm>
          <a:prstGeom prst="rect">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6390" name="Rectangular Callout 6">
            <a:extLst>
              <a:ext uri="{FF2B5EF4-FFF2-40B4-BE49-F238E27FC236}">
                <a16:creationId xmlns:a16="http://schemas.microsoft.com/office/drawing/2014/main" id="{B3865D53-4C4E-A752-5494-FC6B284C61F8}"/>
              </a:ext>
            </a:extLst>
          </p:cNvPr>
          <p:cNvSpPr>
            <a:spLocks noChangeArrowheads="1"/>
          </p:cNvSpPr>
          <p:nvPr/>
        </p:nvSpPr>
        <p:spPr bwMode="auto">
          <a:xfrm>
            <a:off x="5638800" y="3235325"/>
            <a:ext cx="2743200" cy="955675"/>
          </a:xfrm>
          <a:prstGeom prst="wedgeRectCallout">
            <a:avLst>
              <a:gd name="adj1" fmla="val -101741"/>
              <a:gd name="adj2" fmla="val -56565"/>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ru-RU" sz="1400"/>
              <a:t>The </a:t>
            </a:r>
            <a:r>
              <a:rPr lang="en-US" altLang="ru-RU" sz="1400">
                <a:latin typeface="Courier New" panose="02070309020205020404" pitchFamily="49" charset="0"/>
                <a:cs typeface="Courier New" panose="02070309020205020404" pitchFamily="49" charset="0"/>
              </a:rPr>
              <a:t>super</a:t>
            </a:r>
            <a:r>
              <a:rPr lang="en-US" altLang="ru-RU" sz="1400"/>
              <a:t> keyword is used to call the constructor of the parent class. It must be the first statement in the constructor.</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B1FE0092-975C-FA66-7857-529128F27C32}"/>
              </a:ext>
            </a:extLst>
          </p:cNvPr>
          <p:cNvSpPr>
            <a:spLocks noChangeArrowheads="1"/>
          </p:cNvSpPr>
          <p:nvPr/>
        </p:nvSpPr>
        <p:spPr bwMode="auto">
          <a:xfrm>
            <a:off x="609600" y="2971800"/>
            <a:ext cx="7924800" cy="457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8435" name="Title 1">
            <a:extLst>
              <a:ext uri="{FF2B5EF4-FFF2-40B4-BE49-F238E27FC236}">
                <a16:creationId xmlns:a16="http://schemas.microsoft.com/office/drawing/2014/main" id="{06A70DE6-5C97-CC26-488F-3311EBABFE67}"/>
              </a:ext>
            </a:extLst>
          </p:cNvPr>
          <p:cNvSpPr>
            <a:spLocks noGrp="1"/>
          </p:cNvSpPr>
          <p:nvPr>
            <p:ph type="title"/>
          </p:nvPr>
        </p:nvSpPr>
        <p:spPr/>
        <p:txBody>
          <a:bodyPr/>
          <a:lstStyle/>
          <a:p>
            <a:pPr eaLnBrk="1" hangingPunct="1"/>
            <a:r>
              <a:rPr lang="en-US" altLang="ru-RU"/>
              <a:t>Using </a:t>
            </a:r>
            <a:r>
              <a:rPr lang="en-US" altLang="ru-RU">
                <a:latin typeface="Courier New" panose="02070309020205020404" pitchFamily="49" charset="0"/>
                <a:cs typeface="Courier New" panose="02070309020205020404" pitchFamily="49" charset="0"/>
              </a:rPr>
              <a:t>super</a:t>
            </a:r>
            <a:r>
              <a:rPr lang="en-US" altLang="ru-RU">
                <a:cs typeface="Arial" panose="020B0604020202020204" pitchFamily="34" charset="0"/>
              </a:rPr>
              <a:t> in Constructors</a:t>
            </a:r>
            <a:endParaRPr lang="en-US" altLang="ru-RU">
              <a:latin typeface="Courier New" panose="02070309020205020404" pitchFamily="49" charset="0"/>
              <a:cs typeface="Courier New" panose="02070309020205020404" pitchFamily="49" charset="0"/>
            </a:endParaRPr>
          </a:p>
        </p:txBody>
      </p:sp>
      <p:sp>
        <p:nvSpPr>
          <p:cNvPr id="18436" name="Content Placeholder 2">
            <a:extLst>
              <a:ext uri="{FF2B5EF4-FFF2-40B4-BE49-F238E27FC236}">
                <a16:creationId xmlns:a16="http://schemas.microsoft.com/office/drawing/2014/main" id="{F7278730-B695-215B-6BF1-70784633B0FE}"/>
              </a:ext>
            </a:extLst>
          </p:cNvPr>
          <p:cNvSpPr>
            <a:spLocks noGrp="1"/>
          </p:cNvSpPr>
          <p:nvPr>
            <p:ph idx="1"/>
          </p:nvPr>
        </p:nvSpPr>
        <p:spPr>
          <a:xfrm>
            <a:off x="609600" y="1447800"/>
            <a:ext cx="7918450" cy="4783138"/>
          </a:xfrm>
        </p:spPr>
        <p:txBody>
          <a:bodyPr/>
          <a:lstStyle/>
          <a:p>
            <a:pPr eaLnBrk="1" hangingPunct="1"/>
            <a:r>
              <a:rPr lang="en-US" altLang="ru-RU"/>
              <a:t>To construct an instance of a subclass, it is often easiest to call the constructor of the parent class. </a:t>
            </a:r>
          </a:p>
          <a:p>
            <a:pPr lvl="1" eaLnBrk="1" hangingPunct="1"/>
            <a:r>
              <a:rPr lang="en-US" altLang="ru-RU"/>
              <a:t>In its constructor, </a:t>
            </a:r>
            <a:r>
              <a:rPr lang="en-US" altLang="ru-RU">
                <a:latin typeface="Courier New" panose="02070309020205020404" pitchFamily="49" charset="0"/>
                <a:cs typeface="Courier New" panose="02070309020205020404" pitchFamily="49" charset="0"/>
              </a:rPr>
              <a:t>Manager</a:t>
            </a:r>
            <a:r>
              <a:rPr lang="en-US" altLang="ru-RU"/>
              <a:t> calls the constructor of </a:t>
            </a:r>
            <a:r>
              <a:rPr lang="en-US" altLang="ru-RU">
                <a:latin typeface="Courier New" panose="02070309020205020404" pitchFamily="49" charset="0"/>
                <a:cs typeface="Courier New" panose="02070309020205020404" pitchFamily="49" charset="0"/>
              </a:rPr>
              <a:t>Employee</a:t>
            </a:r>
            <a:r>
              <a:rPr lang="en-US" altLang="ru-RU"/>
              <a:t>.</a:t>
            </a:r>
          </a:p>
          <a:p>
            <a:pPr lvl="1" eaLnBrk="1" hangingPunct="1"/>
            <a:endParaRPr lang="en-US" altLang="ru-RU" sz="800"/>
          </a:p>
          <a:p>
            <a:pPr eaLnBrk="1" hangingPunct="1"/>
            <a:r>
              <a:rPr lang="en-US" altLang="ru-RU" sz="1800">
                <a:latin typeface="Courier New" panose="02070309020205020404" pitchFamily="49" charset="0"/>
                <a:cs typeface="Courier New" panose="02070309020205020404" pitchFamily="49" charset="0"/>
              </a:rPr>
              <a:t> super (empId, name, ssn, salary);</a:t>
            </a:r>
          </a:p>
          <a:p>
            <a:pPr eaLnBrk="1" hangingPunct="1"/>
            <a:endParaRPr lang="en-US" altLang="ru-RU" sz="800">
              <a:latin typeface="Courier New" panose="02070309020205020404" pitchFamily="49" charset="0"/>
              <a:cs typeface="Courier New" panose="02070309020205020404" pitchFamily="49" charset="0"/>
            </a:endParaRPr>
          </a:p>
          <a:p>
            <a:pPr lvl="1" eaLnBrk="1" hangingPunct="1"/>
            <a:r>
              <a:rPr lang="en-US" altLang="ru-RU"/>
              <a:t>The </a:t>
            </a:r>
            <a:r>
              <a:rPr lang="en-US" altLang="ru-RU">
                <a:latin typeface="Courier New" panose="02070309020205020404" pitchFamily="49" charset="0"/>
                <a:cs typeface="Courier New" panose="02070309020205020404" pitchFamily="49" charset="0"/>
              </a:rPr>
              <a:t>super</a:t>
            </a:r>
            <a:r>
              <a:rPr lang="en-US" altLang="ru-RU"/>
              <a:t> keyword is used to call a parent's constructor.</a:t>
            </a:r>
            <a:endParaRPr lang="en-US" altLang="ru-RU">
              <a:cs typeface="Arial" panose="020B0604020202020204" pitchFamily="34" charset="0"/>
            </a:endParaRPr>
          </a:p>
          <a:p>
            <a:pPr lvl="1" eaLnBrk="1" hangingPunct="1"/>
            <a:r>
              <a:rPr lang="en-US" altLang="ru-RU">
                <a:cs typeface="Arial" panose="020B0604020202020204" pitchFamily="34" charset="0"/>
              </a:rPr>
              <a:t>It must be the first statement of the constructor.</a:t>
            </a:r>
          </a:p>
          <a:p>
            <a:pPr lvl="1" eaLnBrk="1" hangingPunct="1"/>
            <a:r>
              <a:rPr lang="en-US" altLang="ru-RU">
                <a:cs typeface="Arial" panose="020B0604020202020204" pitchFamily="34" charset="0"/>
              </a:rPr>
              <a:t>If it is not provided, a default call to </a:t>
            </a:r>
            <a:r>
              <a:rPr lang="en-US" altLang="ru-RU">
                <a:latin typeface="Courier New" panose="02070309020205020404" pitchFamily="49" charset="0"/>
                <a:cs typeface="Courier New" panose="02070309020205020404" pitchFamily="49" charset="0"/>
              </a:rPr>
              <a:t>super()</a:t>
            </a:r>
            <a:r>
              <a:rPr lang="en-US" altLang="ru-RU">
                <a:cs typeface="Arial" panose="020B0604020202020204" pitchFamily="34" charset="0"/>
              </a:rPr>
              <a:t> is inserted for you.</a:t>
            </a:r>
          </a:p>
          <a:p>
            <a:pPr lvl="1" eaLnBrk="1" hangingPunct="1"/>
            <a:r>
              <a:rPr lang="en-US" altLang="ru-RU">
                <a:cs typeface="Arial" panose="020B0604020202020204" pitchFamily="34" charset="0"/>
              </a:rPr>
              <a:t>The </a:t>
            </a:r>
            <a:r>
              <a:rPr lang="en-US" altLang="ru-RU">
                <a:latin typeface="Courier New" panose="02070309020205020404" pitchFamily="49" charset="0"/>
                <a:cs typeface="Courier New" panose="02070309020205020404" pitchFamily="49" charset="0"/>
              </a:rPr>
              <a:t>super</a:t>
            </a:r>
            <a:r>
              <a:rPr lang="en-US" altLang="ru-RU">
                <a:cs typeface="Arial" panose="020B0604020202020204" pitchFamily="34" charset="0"/>
              </a:rPr>
              <a:t> keyword may also be used to invoke a parent's </a:t>
            </a:r>
            <a:r>
              <a:rPr lang="en-US" altLang="ru-RU"/>
              <a:t>method or to access a parent's (non-private) field.</a:t>
            </a:r>
            <a:endParaRPr lang="en-US" altLang="ru-RU">
              <a:cs typeface="Arial" panose="020B0604020202020204" pitchFamily="34" charset="0"/>
            </a:endParaRPr>
          </a:p>
          <a:p>
            <a:pPr lvl="1" eaLnBrk="1" hangingPunct="1"/>
            <a:endParaRPr lang="en-US" alt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92D7251-1207-A6E4-CA2B-869336185603}"/>
              </a:ext>
            </a:extLst>
          </p:cNvPr>
          <p:cNvSpPr>
            <a:spLocks noGrp="1"/>
          </p:cNvSpPr>
          <p:nvPr>
            <p:ph type="title"/>
          </p:nvPr>
        </p:nvSpPr>
        <p:spPr/>
        <p:txBody>
          <a:bodyPr/>
          <a:lstStyle/>
          <a:p>
            <a:pPr eaLnBrk="1" hangingPunct="1"/>
            <a:r>
              <a:rPr lang="en-US" altLang="ru-RU"/>
              <a:t>Constructors Are Not Inherited</a:t>
            </a:r>
          </a:p>
        </p:txBody>
      </p:sp>
      <p:sp>
        <p:nvSpPr>
          <p:cNvPr id="17411" name="Content Placeholder 2">
            <a:extLst>
              <a:ext uri="{FF2B5EF4-FFF2-40B4-BE49-F238E27FC236}">
                <a16:creationId xmlns:a16="http://schemas.microsoft.com/office/drawing/2014/main" id="{4F2B54EF-90BC-1F6D-DDD2-EEDC363AE00C}"/>
              </a:ext>
            </a:extLst>
          </p:cNvPr>
          <p:cNvSpPr>
            <a:spLocks noGrp="1"/>
          </p:cNvSpPr>
          <p:nvPr>
            <p:ph idx="1"/>
          </p:nvPr>
        </p:nvSpPr>
        <p:spPr>
          <a:xfrm>
            <a:off x="609600" y="1447800"/>
            <a:ext cx="7918450" cy="3208338"/>
          </a:xfrm>
        </p:spPr>
        <p:txBody>
          <a:bodyPr/>
          <a:lstStyle/>
          <a:p>
            <a:pPr eaLnBrk="1" hangingPunct="1"/>
            <a:r>
              <a:rPr lang="en-US" altLang="ru-RU"/>
              <a:t>Although a subclass inherits all of the methods and fields from a parent class, it does not inherit constructors. There are two ways to gain a constructor:</a:t>
            </a:r>
          </a:p>
          <a:p>
            <a:pPr lvl="1" eaLnBrk="1" hangingPunct="1"/>
            <a:r>
              <a:rPr lang="en-US" altLang="ru-RU"/>
              <a:t>Write your own constructor.</a:t>
            </a:r>
          </a:p>
          <a:p>
            <a:pPr lvl="1" eaLnBrk="1" hangingPunct="1"/>
            <a:r>
              <a:rPr lang="en-US" altLang="ru-RU"/>
              <a:t>Use the default constructor.</a:t>
            </a:r>
          </a:p>
          <a:p>
            <a:pPr lvl="2" eaLnBrk="1" hangingPunct="1"/>
            <a:r>
              <a:rPr lang="en-US" altLang="ru-RU"/>
              <a:t>If you do not declare a constructor, a default no-argument constructor is provided for you.</a:t>
            </a:r>
          </a:p>
          <a:p>
            <a:pPr lvl="2" eaLnBrk="1" hangingPunct="1"/>
            <a:r>
              <a:rPr lang="en-US" altLang="ru-RU"/>
              <a:t>If you declare your own constructor, the default constructor is no longer provided.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6CF2728D-EA06-A950-1869-326DE551E30B}"/>
              </a:ext>
            </a:extLst>
          </p:cNvPr>
          <p:cNvSpPr>
            <a:spLocks noChangeArrowheads="1"/>
          </p:cNvSpPr>
          <p:nvPr/>
        </p:nvSpPr>
        <p:spPr bwMode="auto">
          <a:xfrm>
            <a:off x="609600" y="4637088"/>
            <a:ext cx="7924800" cy="457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9459" name="Rectangle 4">
            <a:extLst>
              <a:ext uri="{FF2B5EF4-FFF2-40B4-BE49-F238E27FC236}">
                <a16:creationId xmlns:a16="http://schemas.microsoft.com/office/drawing/2014/main" id="{49BA5F9C-EA8C-95D8-7728-CBE334536A29}"/>
              </a:ext>
            </a:extLst>
          </p:cNvPr>
          <p:cNvSpPr>
            <a:spLocks noChangeArrowheads="1"/>
          </p:cNvSpPr>
          <p:nvPr/>
        </p:nvSpPr>
        <p:spPr bwMode="auto">
          <a:xfrm>
            <a:off x="609600" y="3373438"/>
            <a:ext cx="7924800" cy="436562"/>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9460" name="Rectangle 3">
            <a:extLst>
              <a:ext uri="{FF2B5EF4-FFF2-40B4-BE49-F238E27FC236}">
                <a16:creationId xmlns:a16="http://schemas.microsoft.com/office/drawing/2014/main" id="{69D5B8EF-4C84-0A36-EDA2-B523F8885BA7}"/>
              </a:ext>
            </a:extLst>
          </p:cNvPr>
          <p:cNvSpPr>
            <a:spLocks noChangeArrowheads="1"/>
          </p:cNvSpPr>
          <p:nvPr/>
        </p:nvSpPr>
        <p:spPr bwMode="auto">
          <a:xfrm>
            <a:off x="609600" y="2209800"/>
            <a:ext cx="7924800" cy="685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9461" name="Title 1">
            <a:extLst>
              <a:ext uri="{FF2B5EF4-FFF2-40B4-BE49-F238E27FC236}">
                <a16:creationId xmlns:a16="http://schemas.microsoft.com/office/drawing/2014/main" id="{A9074DD1-B8EB-6F03-0A8A-165926D66D1A}"/>
              </a:ext>
            </a:extLst>
          </p:cNvPr>
          <p:cNvSpPr>
            <a:spLocks noGrp="1"/>
          </p:cNvSpPr>
          <p:nvPr>
            <p:ph type="title"/>
          </p:nvPr>
        </p:nvSpPr>
        <p:spPr/>
        <p:txBody>
          <a:bodyPr/>
          <a:lstStyle/>
          <a:p>
            <a:pPr eaLnBrk="1" hangingPunct="1"/>
            <a:r>
              <a:rPr lang="en-US" altLang="ru-RU"/>
              <a:t>Constructing a </a:t>
            </a:r>
            <a:r>
              <a:rPr lang="en-US" altLang="ru-RU">
                <a:latin typeface="Courier New" panose="02070309020205020404" pitchFamily="49" charset="0"/>
                <a:cs typeface="Courier New" panose="02070309020205020404" pitchFamily="49" charset="0"/>
              </a:rPr>
              <a:t>Manager</a:t>
            </a:r>
            <a:r>
              <a:rPr lang="en-US" altLang="ru-RU"/>
              <a:t> Object</a:t>
            </a:r>
          </a:p>
        </p:txBody>
      </p:sp>
      <p:sp>
        <p:nvSpPr>
          <p:cNvPr id="19462" name="Content Placeholder 2">
            <a:extLst>
              <a:ext uri="{FF2B5EF4-FFF2-40B4-BE49-F238E27FC236}">
                <a16:creationId xmlns:a16="http://schemas.microsoft.com/office/drawing/2014/main" id="{44A7A22D-29FC-D717-426E-FE5044FF00C5}"/>
              </a:ext>
            </a:extLst>
          </p:cNvPr>
          <p:cNvSpPr>
            <a:spLocks noGrp="1"/>
          </p:cNvSpPr>
          <p:nvPr>
            <p:ph idx="1"/>
          </p:nvPr>
        </p:nvSpPr>
        <p:spPr>
          <a:xfrm>
            <a:off x="609600" y="1447800"/>
            <a:ext cx="7918450" cy="3589338"/>
          </a:xfrm>
        </p:spPr>
        <p:txBody>
          <a:bodyPr/>
          <a:lstStyle/>
          <a:p>
            <a:pPr eaLnBrk="1" hangingPunct="1"/>
            <a:r>
              <a:rPr lang="en-US" altLang="ru-RU"/>
              <a:t>Creating a </a:t>
            </a:r>
            <a:r>
              <a:rPr lang="en-US" altLang="ru-RU">
                <a:latin typeface="Courier New" panose="02070309020205020404" pitchFamily="49" charset="0"/>
                <a:cs typeface="Courier New" panose="02070309020205020404" pitchFamily="49" charset="0"/>
              </a:rPr>
              <a:t>Manager</a:t>
            </a:r>
            <a:r>
              <a:rPr lang="en-US" altLang="ru-RU"/>
              <a:t> object is the same as creating an </a:t>
            </a:r>
            <a:r>
              <a:rPr lang="en-US" altLang="ru-RU">
                <a:latin typeface="Courier New" panose="02070309020205020404" pitchFamily="49" charset="0"/>
                <a:cs typeface="Courier New" panose="02070309020205020404" pitchFamily="49" charset="0"/>
              </a:rPr>
              <a:t>Employee</a:t>
            </a:r>
            <a:r>
              <a:rPr lang="en-US" altLang="ru-RU"/>
              <a:t> object:</a:t>
            </a:r>
          </a:p>
          <a:p>
            <a:pPr eaLnBrk="1" hangingPunct="1"/>
            <a:endParaRPr lang="en-US" altLang="ru-RU" sz="500"/>
          </a:p>
          <a:p>
            <a:pPr eaLnBrk="1" hangingPunct="1"/>
            <a:r>
              <a:rPr lang="en-US" altLang="ru-RU" sz="1800">
                <a:latin typeface="Courier New" panose="02070309020205020404" pitchFamily="49" charset="0"/>
                <a:cs typeface="Courier New" panose="02070309020205020404" pitchFamily="49" charset="0"/>
              </a:rPr>
              <a:t> Manager mgr = new Manager (102, "Barbara Jones", </a:t>
            </a:r>
            <a:br>
              <a:rPr lang="en-US" altLang="ru-RU" sz="1800">
                <a:latin typeface="Courier New" panose="02070309020205020404" pitchFamily="49" charset="0"/>
                <a:cs typeface="Courier New" panose="02070309020205020404" pitchFamily="49" charset="0"/>
              </a:rPr>
            </a:br>
            <a:r>
              <a:rPr lang="en-US" altLang="ru-RU" sz="1800">
                <a:latin typeface="Courier New" panose="02070309020205020404" pitchFamily="49" charset="0"/>
                <a:cs typeface="Courier New" panose="02070309020205020404" pitchFamily="49" charset="0"/>
              </a:rPr>
              <a:t>                  "107-99-9078", 109345.67, "Marketing");</a:t>
            </a:r>
          </a:p>
          <a:p>
            <a:pPr eaLnBrk="1" hangingPunct="1"/>
            <a:endParaRPr lang="en-US" altLang="ru-RU" sz="500">
              <a:latin typeface="Courier New" panose="02070309020205020404" pitchFamily="49" charset="0"/>
              <a:cs typeface="Courier New" panose="02070309020205020404" pitchFamily="49" charset="0"/>
            </a:endParaRPr>
          </a:p>
          <a:p>
            <a:pPr lvl="1" eaLnBrk="1" hangingPunct="1"/>
            <a:r>
              <a:rPr lang="en-US" altLang="ru-RU"/>
              <a:t>All of the </a:t>
            </a:r>
            <a:r>
              <a:rPr lang="en-US" altLang="ru-RU">
                <a:latin typeface="Courier New" panose="02070309020205020404" pitchFamily="49" charset="0"/>
                <a:cs typeface="Courier New" panose="02070309020205020404" pitchFamily="49" charset="0"/>
              </a:rPr>
              <a:t>Employee</a:t>
            </a:r>
            <a:r>
              <a:rPr lang="en-US" altLang="ru-RU"/>
              <a:t> methods are available to </a:t>
            </a:r>
            <a:r>
              <a:rPr lang="en-US" altLang="ru-RU">
                <a:latin typeface="Courier New" panose="02070309020205020404" pitchFamily="49" charset="0"/>
                <a:cs typeface="Courier New" panose="02070309020205020404" pitchFamily="49" charset="0"/>
              </a:rPr>
              <a:t>Manager</a:t>
            </a:r>
            <a:r>
              <a:rPr lang="en-US" altLang="ru-RU"/>
              <a:t>:</a:t>
            </a:r>
          </a:p>
          <a:p>
            <a:pPr lvl="1" eaLnBrk="1" hangingPunct="1"/>
            <a:endParaRPr lang="en-US" altLang="ru-RU" sz="500"/>
          </a:p>
          <a:p>
            <a:pPr eaLnBrk="1" hangingPunct="1"/>
            <a:r>
              <a:rPr lang="en-US" altLang="ru-RU" sz="1800">
                <a:latin typeface="Courier New" panose="02070309020205020404" pitchFamily="49" charset="0"/>
                <a:cs typeface="Courier New" panose="02070309020205020404" pitchFamily="49" charset="0"/>
              </a:rPr>
              <a:t> mgr.raiseSalary (10000.00);</a:t>
            </a:r>
          </a:p>
          <a:p>
            <a:pPr eaLnBrk="1" hangingPunct="1"/>
            <a:endParaRPr lang="en-US" altLang="ru-RU" sz="500">
              <a:latin typeface="Courier New" panose="02070309020205020404" pitchFamily="49" charset="0"/>
              <a:cs typeface="Courier New" panose="02070309020205020404" pitchFamily="49" charset="0"/>
            </a:endParaRPr>
          </a:p>
          <a:p>
            <a:pPr lvl="1" eaLnBrk="1" hangingPunct="1"/>
            <a:r>
              <a:rPr lang="en-US" altLang="ru-RU">
                <a:cs typeface="Courier New" panose="02070309020205020404" pitchFamily="49" charset="0"/>
              </a:rPr>
              <a:t>The </a:t>
            </a:r>
            <a:r>
              <a:rPr lang="en-US" altLang="ru-RU">
                <a:latin typeface="Courier New" panose="02070309020205020404" pitchFamily="49" charset="0"/>
                <a:cs typeface="Courier New" panose="02070309020205020404" pitchFamily="49" charset="0"/>
              </a:rPr>
              <a:t>Manager</a:t>
            </a:r>
            <a:r>
              <a:rPr lang="en-US" altLang="ru-RU">
                <a:cs typeface="Courier New" panose="02070309020205020404" pitchFamily="49" charset="0"/>
              </a:rPr>
              <a:t> class defines a new method to get the Department Name:</a:t>
            </a:r>
          </a:p>
          <a:p>
            <a:pPr lvl="1" eaLnBrk="1" hangingPunct="1"/>
            <a:endParaRPr lang="en-US" altLang="ru-RU" sz="500">
              <a:cs typeface="Courier New" panose="02070309020205020404" pitchFamily="49" charset="0"/>
            </a:endParaRPr>
          </a:p>
          <a:p>
            <a:pPr eaLnBrk="1" hangingPunct="1"/>
            <a:r>
              <a:rPr lang="en-US" altLang="ru-RU" sz="1800">
                <a:latin typeface="Courier New" panose="02070309020205020404" pitchFamily="49" charset="0"/>
                <a:cs typeface="Courier New" panose="02070309020205020404" pitchFamily="49" charset="0"/>
              </a:rPr>
              <a:t> String dept = mgr.getDeptName();</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01D15079-1D78-CBF3-EBF6-06B1D4992AC1}"/>
              </a:ext>
            </a:extLst>
          </p:cNvPr>
          <p:cNvSpPr>
            <a:spLocks noChangeArrowheads="1"/>
          </p:cNvSpPr>
          <p:nvPr/>
        </p:nvSpPr>
        <p:spPr bwMode="auto">
          <a:xfrm>
            <a:off x="609600" y="3505200"/>
            <a:ext cx="7924800" cy="457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0483" name="Rectangle 3">
            <a:extLst>
              <a:ext uri="{FF2B5EF4-FFF2-40B4-BE49-F238E27FC236}">
                <a16:creationId xmlns:a16="http://schemas.microsoft.com/office/drawing/2014/main" id="{E81B86D8-B75F-09FA-F9F5-2EA94AB69897}"/>
              </a:ext>
            </a:extLst>
          </p:cNvPr>
          <p:cNvSpPr>
            <a:spLocks noChangeArrowheads="1"/>
          </p:cNvSpPr>
          <p:nvPr/>
        </p:nvSpPr>
        <p:spPr bwMode="auto">
          <a:xfrm>
            <a:off x="609600" y="1905000"/>
            <a:ext cx="7924800" cy="457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0484" name="Title 1">
            <a:extLst>
              <a:ext uri="{FF2B5EF4-FFF2-40B4-BE49-F238E27FC236}">
                <a16:creationId xmlns:a16="http://schemas.microsoft.com/office/drawing/2014/main" id="{D32B345D-A216-37BB-81A4-7A3972DDFBBA}"/>
              </a:ext>
            </a:extLst>
          </p:cNvPr>
          <p:cNvSpPr>
            <a:spLocks noGrp="1"/>
          </p:cNvSpPr>
          <p:nvPr>
            <p:ph type="title"/>
          </p:nvPr>
        </p:nvSpPr>
        <p:spPr/>
        <p:txBody>
          <a:bodyPr/>
          <a:lstStyle/>
          <a:p>
            <a:pPr eaLnBrk="1" hangingPunct="1"/>
            <a:r>
              <a:rPr lang="en-US" altLang="ru-RU"/>
              <a:t>What Is Polymorphism?</a:t>
            </a:r>
          </a:p>
        </p:txBody>
      </p:sp>
      <p:sp>
        <p:nvSpPr>
          <p:cNvPr id="20485" name="Content Placeholder 2">
            <a:extLst>
              <a:ext uri="{FF2B5EF4-FFF2-40B4-BE49-F238E27FC236}">
                <a16:creationId xmlns:a16="http://schemas.microsoft.com/office/drawing/2014/main" id="{06353117-C011-16E9-2CAB-E5EEB7F49F64}"/>
              </a:ext>
            </a:extLst>
          </p:cNvPr>
          <p:cNvSpPr>
            <a:spLocks noGrp="1"/>
          </p:cNvSpPr>
          <p:nvPr>
            <p:ph idx="1"/>
          </p:nvPr>
        </p:nvSpPr>
        <p:spPr>
          <a:xfrm>
            <a:off x="609600" y="1447800"/>
            <a:ext cx="7918450" cy="3632200"/>
          </a:xfrm>
        </p:spPr>
        <p:txBody>
          <a:bodyPr/>
          <a:lstStyle/>
          <a:p>
            <a:pPr eaLnBrk="1" hangingPunct="1"/>
            <a:r>
              <a:rPr lang="en-US" altLang="ru-RU"/>
              <a:t>The word </a:t>
            </a:r>
            <a:r>
              <a:rPr lang="en-US" altLang="ru-RU" i="1"/>
              <a:t>polymorphism</a:t>
            </a:r>
            <a:r>
              <a:rPr lang="en-US" altLang="ru-RU"/>
              <a:t>, strictly defined, means “many forms.”</a:t>
            </a:r>
          </a:p>
          <a:p>
            <a:pPr eaLnBrk="1" hangingPunct="1"/>
            <a:endParaRPr lang="en-US" altLang="ru-RU" sz="500"/>
          </a:p>
          <a:p>
            <a:pPr eaLnBrk="1" hangingPunct="1"/>
            <a:r>
              <a:rPr lang="en-US" altLang="ru-RU" sz="1800">
                <a:latin typeface="Courier New" panose="02070309020205020404" pitchFamily="49" charset="0"/>
                <a:cs typeface="Courier New" panose="02070309020205020404" pitchFamily="49" charset="0"/>
              </a:rPr>
              <a:t> Employee emp = new Manager();</a:t>
            </a:r>
          </a:p>
          <a:p>
            <a:pPr eaLnBrk="1" hangingPunct="1"/>
            <a:endParaRPr lang="en-US" altLang="ru-RU" sz="500">
              <a:latin typeface="Courier New" panose="02070309020205020404" pitchFamily="49" charset="0"/>
              <a:cs typeface="Courier New" panose="02070309020205020404" pitchFamily="49" charset="0"/>
            </a:endParaRPr>
          </a:p>
          <a:p>
            <a:pPr lvl="1" eaLnBrk="1" hangingPunct="1"/>
            <a:r>
              <a:rPr lang="en-US" altLang="ru-RU">
                <a:cs typeface="Courier New" panose="02070309020205020404" pitchFamily="49" charset="0"/>
              </a:rPr>
              <a:t>This assignment is perfectly legal. An employee can be a manager.</a:t>
            </a:r>
          </a:p>
          <a:p>
            <a:pPr lvl="1" eaLnBrk="1" hangingPunct="1"/>
            <a:r>
              <a:rPr lang="en-US" altLang="ru-RU">
                <a:cs typeface="Courier New" panose="02070309020205020404" pitchFamily="49" charset="0"/>
              </a:rPr>
              <a:t>However, the following  does not compile:</a:t>
            </a:r>
          </a:p>
          <a:p>
            <a:pPr lvl="1" eaLnBrk="1" hangingPunct="1"/>
            <a:endParaRPr lang="en-US" altLang="ru-RU" sz="500">
              <a:cs typeface="Courier New" panose="02070309020205020404" pitchFamily="49" charset="0"/>
            </a:endParaRPr>
          </a:p>
          <a:p>
            <a:pPr eaLnBrk="1" hangingPunct="1"/>
            <a:r>
              <a:rPr lang="en-US" altLang="ru-RU" sz="1800">
                <a:latin typeface="Courier New" panose="02070309020205020404" pitchFamily="49" charset="0"/>
                <a:cs typeface="Courier New" panose="02070309020205020404" pitchFamily="49" charset="0"/>
              </a:rPr>
              <a:t> emp.setDeptName ("Marketing"); // compiler error!</a:t>
            </a:r>
          </a:p>
          <a:p>
            <a:pPr eaLnBrk="1" hangingPunct="1"/>
            <a:endParaRPr lang="en-US" altLang="ru-RU" sz="500">
              <a:latin typeface="Courier New" panose="02070309020205020404" pitchFamily="49" charset="0"/>
              <a:cs typeface="Courier New" panose="02070309020205020404" pitchFamily="49" charset="0"/>
            </a:endParaRPr>
          </a:p>
          <a:p>
            <a:pPr lvl="1" eaLnBrk="1" hangingPunct="1"/>
            <a:r>
              <a:rPr lang="en-US" altLang="ru-RU">
                <a:cs typeface="Courier New" panose="02070309020205020404" pitchFamily="49" charset="0"/>
              </a:rPr>
              <a:t>The Java compiler recognizes the </a:t>
            </a:r>
            <a:r>
              <a:rPr lang="en-US" altLang="ru-RU">
                <a:latin typeface="Courier New" panose="02070309020205020404" pitchFamily="49" charset="0"/>
                <a:cs typeface="Courier New" panose="02070309020205020404" pitchFamily="49" charset="0"/>
              </a:rPr>
              <a:t>emp</a:t>
            </a:r>
            <a:r>
              <a:rPr lang="en-US" altLang="ru-RU"/>
              <a:t> </a:t>
            </a:r>
            <a:r>
              <a:rPr lang="en-US" altLang="ru-RU">
                <a:cs typeface="Courier New" panose="02070309020205020404" pitchFamily="49" charset="0"/>
              </a:rPr>
              <a:t>variable only as an </a:t>
            </a:r>
            <a:r>
              <a:rPr lang="en-US" altLang="ru-RU">
                <a:latin typeface="Courier New" panose="02070309020205020404" pitchFamily="49" charset="0"/>
                <a:cs typeface="Courier New" panose="02070309020205020404" pitchFamily="49" charset="0"/>
              </a:rPr>
              <a:t>Employee</a:t>
            </a:r>
            <a:r>
              <a:rPr lang="en-US" altLang="ru-RU">
                <a:cs typeface="Courier New" panose="02070309020205020404" pitchFamily="49" charset="0"/>
              </a:rPr>
              <a:t> object. Because the </a:t>
            </a:r>
            <a:r>
              <a:rPr lang="en-US" altLang="ru-RU">
                <a:latin typeface="Courier New" panose="02070309020205020404" pitchFamily="49" charset="0"/>
                <a:cs typeface="Courier New" panose="02070309020205020404" pitchFamily="49" charset="0"/>
              </a:rPr>
              <a:t>Employee</a:t>
            </a:r>
            <a:r>
              <a:rPr lang="en-US" altLang="ru-RU">
                <a:cs typeface="Courier New" panose="02070309020205020404" pitchFamily="49" charset="0"/>
              </a:rPr>
              <a:t> class does not have a </a:t>
            </a:r>
            <a:r>
              <a:rPr lang="en-US" altLang="ru-RU">
                <a:latin typeface="Courier New" panose="02070309020205020404" pitchFamily="49" charset="0"/>
                <a:cs typeface="Courier New" panose="02070309020205020404" pitchFamily="49" charset="0"/>
              </a:rPr>
              <a:t>setDeptName</a:t>
            </a:r>
            <a:r>
              <a:rPr lang="en-US" altLang="ru-RU">
                <a:cs typeface="Courier New" panose="02070309020205020404" pitchFamily="49" charset="0"/>
              </a:rPr>
              <a:t> method, it shows an error.</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F9242469-F027-2A79-737F-623347E5446D}"/>
              </a:ext>
            </a:extLst>
          </p:cNvPr>
          <p:cNvSpPr>
            <a:spLocks noChangeArrowheads="1"/>
          </p:cNvSpPr>
          <p:nvPr/>
        </p:nvSpPr>
        <p:spPr bwMode="auto">
          <a:xfrm>
            <a:off x="609600" y="54102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1507" name="Rectangle 3">
            <a:extLst>
              <a:ext uri="{FF2B5EF4-FFF2-40B4-BE49-F238E27FC236}">
                <a16:creationId xmlns:a16="http://schemas.microsoft.com/office/drawing/2014/main" id="{ADB88D54-0621-7503-EA31-CF821C01BC64}"/>
              </a:ext>
            </a:extLst>
          </p:cNvPr>
          <p:cNvSpPr>
            <a:spLocks noChangeArrowheads="1"/>
          </p:cNvSpPr>
          <p:nvPr/>
        </p:nvSpPr>
        <p:spPr bwMode="auto">
          <a:xfrm>
            <a:off x="609600" y="2209800"/>
            <a:ext cx="7924800" cy="914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1508" name="Title 1">
            <a:extLst>
              <a:ext uri="{FF2B5EF4-FFF2-40B4-BE49-F238E27FC236}">
                <a16:creationId xmlns:a16="http://schemas.microsoft.com/office/drawing/2014/main" id="{C7D4E11C-597E-97F8-D9F5-76C33B1182DA}"/>
              </a:ext>
            </a:extLst>
          </p:cNvPr>
          <p:cNvSpPr>
            <a:spLocks noGrp="1"/>
          </p:cNvSpPr>
          <p:nvPr>
            <p:ph type="title"/>
          </p:nvPr>
        </p:nvSpPr>
        <p:spPr/>
        <p:txBody>
          <a:bodyPr/>
          <a:lstStyle/>
          <a:p>
            <a:pPr eaLnBrk="1" hangingPunct="1"/>
            <a:r>
              <a:rPr lang="en-US" altLang="ru-RU"/>
              <a:t>Overloading Methods </a:t>
            </a:r>
          </a:p>
        </p:txBody>
      </p:sp>
      <p:sp>
        <p:nvSpPr>
          <p:cNvPr id="21509" name="Content Placeholder 2">
            <a:extLst>
              <a:ext uri="{FF2B5EF4-FFF2-40B4-BE49-F238E27FC236}">
                <a16:creationId xmlns:a16="http://schemas.microsoft.com/office/drawing/2014/main" id="{4FF15288-3356-C2E4-F483-79B932BF820B}"/>
              </a:ext>
            </a:extLst>
          </p:cNvPr>
          <p:cNvSpPr>
            <a:spLocks noGrp="1"/>
          </p:cNvSpPr>
          <p:nvPr>
            <p:ph idx="1"/>
          </p:nvPr>
        </p:nvSpPr>
        <p:spPr>
          <a:xfrm>
            <a:off x="609600" y="1447800"/>
            <a:ext cx="7918450" cy="4660900"/>
          </a:xfrm>
        </p:spPr>
        <p:txBody>
          <a:bodyPr/>
          <a:lstStyle/>
          <a:p>
            <a:pPr eaLnBrk="1" hangingPunct="1"/>
            <a:r>
              <a:rPr lang="en-US" altLang="ru-RU"/>
              <a:t>Your design may call for several methods in the same class with the same name but with different arguments.</a:t>
            </a:r>
          </a:p>
          <a:p>
            <a:pPr eaLnBrk="1" hangingPunct="1"/>
            <a:r>
              <a:rPr lang="en-US" altLang="ru-RU" sz="1800">
                <a:latin typeface="Courier New" panose="02070309020205020404" pitchFamily="49" charset="0"/>
                <a:cs typeface="Courier New" panose="02070309020205020404" pitchFamily="49" charset="0"/>
              </a:rPr>
              <a:t>public void print (int i)</a:t>
            </a:r>
          </a:p>
          <a:p>
            <a:pPr eaLnBrk="1" hangingPunct="1"/>
            <a:r>
              <a:rPr lang="en-US" altLang="ru-RU" sz="1800">
                <a:latin typeface="Courier New" panose="02070309020205020404" pitchFamily="49" charset="0"/>
                <a:cs typeface="Courier New" panose="02070309020205020404" pitchFamily="49" charset="0"/>
              </a:rPr>
              <a:t>public void print (float f)</a:t>
            </a:r>
          </a:p>
          <a:p>
            <a:pPr eaLnBrk="1" hangingPunct="1"/>
            <a:r>
              <a:rPr lang="en-US" altLang="ru-RU" sz="1800">
                <a:latin typeface="Courier New" panose="02070309020205020404" pitchFamily="49" charset="0"/>
                <a:cs typeface="Courier New" panose="02070309020205020404" pitchFamily="49" charset="0"/>
              </a:rPr>
              <a:t>public void print (String s)</a:t>
            </a:r>
          </a:p>
          <a:p>
            <a:pPr lvl="1" eaLnBrk="1" hangingPunct="1"/>
            <a:r>
              <a:rPr lang="en-US" altLang="ru-RU"/>
              <a:t>Java permits you to reuse a method name for more than one method.</a:t>
            </a:r>
          </a:p>
          <a:p>
            <a:pPr lvl="1" eaLnBrk="1" hangingPunct="1"/>
            <a:r>
              <a:rPr lang="en-US" altLang="ru-RU"/>
              <a:t>Two rules apply to overloaded methods:</a:t>
            </a:r>
          </a:p>
          <a:p>
            <a:pPr lvl="2" eaLnBrk="1" hangingPunct="1"/>
            <a:r>
              <a:rPr lang="en-US" altLang="ru-RU"/>
              <a:t>Argument lists </a:t>
            </a:r>
            <a:r>
              <a:rPr lang="en-US" altLang="ru-RU" i="1"/>
              <a:t>must</a:t>
            </a:r>
            <a:r>
              <a:rPr lang="en-US" altLang="ru-RU"/>
              <a:t> differ.</a:t>
            </a:r>
          </a:p>
          <a:p>
            <a:pPr lvl="2" eaLnBrk="1" hangingPunct="1"/>
            <a:r>
              <a:rPr lang="en-US" altLang="ru-RU"/>
              <a:t>Return types </a:t>
            </a:r>
            <a:r>
              <a:rPr lang="en-US" altLang="ru-RU" i="1"/>
              <a:t>can</a:t>
            </a:r>
            <a:r>
              <a:rPr lang="en-US" altLang="ru-RU"/>
              <a:t> be different.</a:t>
            </a:r>
          </a:p>
          <a:p>
            <a:pPr lvl="1" eaLnBrk="1" hangingPunct="1"/>
            <a:r>
              <a:rPr lang="en-US" altLang="ru-RU"/>
              <a:t>Therefore, the following is not legal:</a:t>
            </a:r>
          </a:p>
          <a:p>
            <a:pPr eaLnBrk="1" hangingPunct="1"/>
            <a:r>
              <a:rPr lang="en-US" altLang="ru-RU" sz="1800">
                <a:latin typeface="Courier New" panose="02070309020205020404" pitchFamily="49" charset="0"/>
                <a:cs typeface="Courier New" panose="02070309020205020404" pitchFamily="49" charset="0"/>
              </a:rPr>
              <a:t>public void print (int i)</a:t>
            </a:r>
          </a:p>
          <a:p>
            <a:pPr eaLnBrk="1" hangingPunct="1"/>
            <a:r>
              <a:rPr lang="en-US" altLang="ru-RU" sz="1800">
                <a:latin typeface="Courier New" panose="02070309020205020404" pitchFamily="49" charset="0"/>
                <a:cs typeface="Courier New" panose="02070309020205020404" pitchFamily="49" charset="0"/>
              </a:rPr>
              <a:t>public String print (int 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A1656C97-DA3A-D6D8-9759-93C01634A273}"/>
              </a:ext>
            </a:extLst>
          </p:cNvPr>
          <p:cNvSpPr>
            <a:spLocks noChangeArrowheads="1"/>
          </p:cNvSpPr>
          <p:nvPr/>
        </p:nvSpPr>
        <p:spPr bwMode="auto">
          <a:xfrm>
            <a:off x="609600" y="4679950"/>
            <a:ext cx="7924800" cy="1219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2531" name="Rectangle 3">
            <a:extLst>
              <a:ext uri="{FF2B5EF4-FFF2-40B4-BE49-F238E27FC236}">
                <a16:creationId xmlns:a16="http://schemas.microsoft.com/office/drawing/2014/main" id="{3F385D93-B12F-F064-E3B4-09A23D4F1FE4}"/>
              </a:ext>
            </a:extLst>
          </p:cNvPr>
          <p:cNvSpPr>
            <a:spLocks noChangeArrowheads="1"/>
          </p:cNvSpPr>
          <p:nvPr/>
        </p:nvSpPr>
        <p:spPr bwMode="auto">
          <a:xfrm>
            <a:off x="609600" y="2165350"/>
            <a:ext cx="7924800" cy="149225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2532" name="Title 1">
            <a:extLst>
              <a:ext uri="{FF2B5EF4-FFF2-40B4-BE49-F238E27FC236}">
                <a16:creationId xmlns:a16="http://schemas.microsoft.com/office/drawing/2014/main" id="{7A74E279-1DF6-5617-7578-98B7EBC65179}"/>
              </a:ext>
            </a:extLst>
          </p:cNvPr>
          <p:cNvSpPr>
            <a:spLocks noGrp="1"/>
          </p:cNvSpPr>
          <p:nvPr>
            <p:ph type="title"/>
          </p:nvPr>
        </p:nvSpPr>
        <p:spPr/>
        <p:txBody>
          <a:bodyPr/>
          <a:lstStyle/>
          <a:p>
            <a:pPr eaLnBrk="1" hangingPunct="1"/>
            <a:r>
              <a:rPr lang="en-US" altLang="ru-RU"/>
              <a:t>Methods Using Variable Arguments</a:t>
            </a:r>
          </a:p>
        </p:txBody>
      </p:sp>
      <p:sp>
        <p:nvSpPr>
          <p:cNvPr id="22533" name="Content Placeholder 2">
            <a:extLst>
              <a:ext uri="{FF2B5EF4-FFF2-40B4-BE49-F238E27FC236}">
                <a16:creationId xmlns:a16="http://schemas.microsoft.com/office/drawing/2014/main" id="{4B941FBB-DA1F-B136-6511-2354EAF561FF}"/>
              </a:ext>
            </a:extLst>
          </p:cNvPr>
          <p:cNvSpPr>
            <a:spLocks noGrp="1"/>
          </p:cNvSpPr>
          <p:nvPr>
            <p:ph idx="1"/>
          </p:nvPr>
        </p:nvSpPr>
        <p:spPr/>
        <p:txBody>
          <a:bodyPr/>
          <a:lstStyle/>
          <a:p>
            <a:pPr eaLnBrk="1" hangingPunct="1"/>
            <a:r>
              <a:rPr lang="en-US" altLang="ru-RU"/>
              <a:t>A variation of method overloading is when you need a method that takes any number of arguments of the same type:</a:t>
            </a:r>
          </a:p>
          <a:p>
            <a:pPr eaLnBrk="1" hangingPunct="1"/>
            <a:r>
              <a:rPr lang="en-US" altLang="ru-RU" sz="1600">
                <a:latin typeface="Courier New" panose="02070309020205020404" pitchFamily="49" charset="0"/>
                <a:cs typeface="Courier New" panose="02070309020205020404" pitchFamily="49" charset="0"/>
              </a:rPr>
              <a:t>public class Statistics {</a:t>
            </a:r>
          </a:p>
          <a:p>
            <a:pPr eaLnBrk="1" hangingPunct="1"/>
            <a:r>
              <a:rPr lang="en-US" altLang="ru-RU" sz="1600">
                <a:latin typeface="Courier New" panose="02070309020205020404" pitchFamily="49" charset="0"/>
                <a:cs typeface="Courier New" panose="02070309020205020404" pitchFamily="49" charset="0"/>
              </a:rPr>
              <a:t>    public float average (int x1, int x2) {}</a:t>
            </a:r>
          </a:p>
          <a:p>
            <a:pPr eaLnBrk="1" hangingPunct="1"/>
            <a:r>
              <a:rPr lang="en-US" altLang="ru-RU" sz="1600">
                <a:latin typeface="Courier New" panose="02070309020205020404" pitchFamily="49" charset="0"/>
                <a:cs typeface="Courier New" panose="02070309020205020404" pitchFamily="49" charset="0"/>
              </a:rPr>
              <a:t>    public float average (int x1, int x2, int x3) {}</a:t>
            </a:r>
          </a:p>
          <a:p>
            <a:pPr eaLnBrk="1" hangingPunct="1"/>
            <a:r>
              <a:rPr lang="en-US" altLang="ru-RU" sz="1600">
                <a:latin typeface="Courier New" panose="02070309020205020404" pitchFamily="49" charset="0"/>
                <a:cs typeface="Courier New" panose="02070309020205020404" pitchFamily="49" charset="0"/>
              </a:rPr>
              <a:t>    public float average (int x1, int x2, int x3, int x4) {}    </a:t>
            </a:r>
          </a:p>
          <a:p>
            <a:pPr eaLnBrk="1" hangingPunct="1"/>
            <a:r>
              <a:rPr lang="en-US" altLang="ru-RU" sz="1600">
                <a:latin typeface="Courier New" panose="02070309020205020404" pitchFamily="49" charset="0"/>
                <a:cs typeface="Courier New" panose="02070309020205020404" pitchFamily="49" charset="0"/>
              </a:rPr>
              <a:t>}</a:t>
            </a:r>
          </a:p>
          <a:p>
            <a:pPr lvl="1" eaLnBrk="1" hangingPunct="1"/>
            <a:r>
              <a:rPr lang="en-US" altLang="ru-RU">
                <a:cs typeface="Courier New" panose="02070309020205020404" pitchFamily="49" charset="0"/>
              </a:rPr>
              <a:t>These three overloaded methods share the same functionality. It would be nice to collapse these methods into one method.</a:t>
            </a:r>
          </a:p>
          <a:p>
            <a:pPr eaLnBrk="1" hangingPunct="1"/>
            <a:r>
              <a:rPr lang="en-US" altLang="ru-RU" sz="1600">
                <a:solidFill>
                  <a:srgbClr val="000000"/>
                </a:solidFill>
                <a:latin typeface="Courier New" panose="02070309020205020404" pitchFamily="49" charset="0"/>
              </a:rPr>
              <a:t> Statistics stats = new Statistics ();</a:t>
            </a:r>
          </a:p>
          <a:p>
            <a:pPr eaLnBrk="1" hangingPunct="1"/>
            <a:r>
              <a:rPr lang="en-US" altLang="ru-RU" sz="1600">
                <a:solidFill>
                  <a:srgbClr val="000000"/>
                </a:solidFill>
                <a:latin typeface="Courier New" panose="02070309020205020404" pitchFamily="49" charset="0"/>
              </a:rPr>
              <a:t> float avg1 = stats.average(100, 200);</a:t>
            </a:r>
          </a:p>
          <a:p>
            <a:pPr eaLnBrk="1" hangingPunct="1"/>
            <a:r>
              <a:rPr lang="en-US" altLang="ru-RU" sz="1600">
                <a:solidFill>
                  <a:srgbClr val="000000"/>
                </a:solidFill>
                <a:latin typeface="Courier New" panose="02070309020205020404" pitchFamily="49" charset="0"/>
              </a:rPr>
              <a:t> float avg2 = stats.average(100, 200, 300);</a:t>
            </a:r>
          </a:p>
          <a:p>
            <a:pPr eaLnBrk="1" hangingPunct="1"/>
            <a:r>
              <a:rPr lang="en-US" altLang="ru-RU" sz="1600">
                <a:solidFill>
                  <a:srgbClr val="000000"/>
                </a:solidFill>
                <a:latin typeface="Courier New" panose="02070309020205020404" pitchFamily="49" charset="0"/>
              </a:rPr>
              <a:t> float avg3 = stats.average(100, 200, 300, 400);</a:t>
            </a:r>
          </a:p>
          <a:p>
            <a:pPr eaLnBrk="1" hangingPunct="1"/>
            <a:endParaRPr lang="en-US" altLang="ru-RU" sz="1600">
              <a:latin typeface="Courier New" panose="02070309020205020404" pitchFamily="49" charset="0"/>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5">
            <a:extLst>
              <a:ext uri="{FF2B5EF4-FFF2-40B4-BE49-F238E27FC236}">
                <a16:creationId xmlns:a16="http://schemas.microsoft.com/office/drawing/2014/main" id="{1FAE1233-60FE-0AF6-DB53-C3012F6E52A2}"/>
              </a:ext>
            </a:extLst>
          </p:cNvPr>
          <p:cNvSpPr>
            <a:spLocks noGrp="1" noChangeArrowheads="1"/>
          </p:cNvSpPr>
          <p:nvPr>
            <p:ph type="title"/>
          </p:nvPr>
        </p:nvSpPr>
        <p:spPr/>
        <p:txBody>
          <a:bodyPr/>
          <a:lstStyle/>
          <a:p>
            <a:pPr eaLnBrk="1" hangingPunct="1"/>
            <a:r>
              <a:rPr lang="en-US" altLang="ru-RU"/>
              <a:t>Objectives</a:t>
            </a:r>
          </a:p>
        </p:txBody>
      </p:sp>
      <p:sp>
        <p:nvSpPr>
          <p:cNvPr id="5123" name="Rectangle 26">
            <a:extLst>
              <a:ext uri="{FF2B5EF4-FFF2-40B4-BE49-F238E27FC236}">
                <a16:creationId xmlns:a16="http://schemas.microsoft.com/office/drawing/2014/main" id="{93C154A8-BFB1-C5D6-7496-5A7B70390072}"/>
              </a:ext>
            </a:extLst>
          </p:cNvPr>
          <p:cNvSpPr>
            <a:spLocks noGrp="1" noChangeArrowheads="1"/>
          </p:cNvSpPr>
          <p:nvPr>
            <p:ph idx="1"/>
          </p:nvPr>
        </p:nvSpPr>
        <p:spPr/>
        <p:txBody>
          <a:bodyPr/>
          <a:lstStyle/>
          <a:p>
            <a:pPr eaLnBrk="1" hangingPunct="1"/>
            <a:r>
              <a:rPr lang="en-US" altLang="ru-RU"/>
              <a:t>After completing this lesson, you should be able to do the following:</a:t>
            </a:r>
          </a:p>
          <a:p>
            <a:pPr lvl="1" eaLnBrk="1" hangingPunct="1">
              <a:lnSpc>
                <a:spcPct val="95000"/>
              </a:lnSpc>
              <a:spcBef>
                <a:spcPts val="425"/>
              </a:spcBef>
            </a:pPr>
            <a:r>
              <a:rPr lang="en-US" altLang="ru-RU"/>
              <a:t>Use encapsulation in Java class design</a:t>
            </a:r>
          </a:p>
          <a:p>
            <a:pPr lvl="1" eaLnBrk="1" hangingPunct="1">
              <a:lnSpc>
                <a:spcPct val="95000"/>
              </a:lnSpc>
              <a:spcBef>
                <a:spcPts val="425"/>
              </a:spcBef>
            </a:pPr>
            <a:r>
              <a:rPr lang="en-US" altLang="ru-RU"/>
              <a:t>Model business problems using Java classes</a:t>
            </a:r>
          </a:p>
          <a:p>
            <a:pPr lvl="1" eaLnBrk="1" hangingPunct="1">
              <a:lnSpc>
                <a:spcPct val="95000"/>
              </a:lnSpc>
              <a:spcBef>
                <a:spcPts val="425"/>
              </a:spcBef>
            </a:pPr>
            <a:r>
              <a:rPr lang="en-US" altLang="ru-RU"/>
              <a:t>Make classes immutable</a:t>
            </a:r>
          </a:p>
          <a:p>
            <a:pPr lvl="1" eaLnBrk="1" hangingPunct="1">
              <a:lnSpc>
                <a:spcPct val="95000"/>
              </a:lnSpc>
              <a:spcBef>
                <a:spcPts val="425"/>
              </a:spcBef>
            </a:pPr>
            <a:r>
              <a:rPr lang="en-US" altLang="ru-RU"/>
              <a:t>Create and use Java subclasses</a:t>
            </a:r>
          </a:p>
          <a:p>
            <a:pPr lvl="1" eaLnBrk="1" hangingPunct="1">
              <a:lnSpc>
                <a:spcPct val="95000"/>
              </a:lnSpc>
              <a:spcBef>
                <a:spcPts val="425"/>
              </a:spcBef>
            </a:pPr>
            <a:r>
              <a:rPr lang="en-US" altLang="ru-RU"/>
              <a:t>Overload methods</a:t>
            </a:r>
          </a:p>
          <a:p>
            <a:pPr lvl="1" eaLnBrk="1" hangingPunct="1">
              <a:lnSpc>
                <a:spcPct val="95000"/>
              </a:lnSpc>
              <a:spcBef>
                <a:spcPts val="425"/>
              </a:spcBef>
            </a:pPr>
            <a:r>
              <a:rPr lang="en-US" altLang="ru-RU"/>
              <a:t>Use variable argument methods</a:t>
            </a:r>
          </a:p>
        </p:txBody>
      </p:sp>
      <p:pic>
        <p:nvPicPr>
          <p:cNvPr id="5124" name="Picture 4" descr="Duke-with-Dart.gif">
            <a:extLst>
              <a:ext uri="{FF2B5EF4-FFF2-40B4-BE49-F238E27FC236}">
                <a16:creationId xmlns:a16="http://schemas.microsoft.com/office/drawing/2014/main" id="{D2594BDA-FAB0-95A1-51D7-21BAF4DA6A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954588"/>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67EF5EF0-2066-B18B-4270-4124AE2B661C}"/>
              </a:ext>
            </a:extLst>
          </p:cNvPr>
          <p:cNvSpPr>
            <a:spLocks noChangeArrowheads="1"/>
          </p:cNvSpPr>
          <p:nvPr/>
        </p:nvSpPr>
        <p:spPr bwMode="auto">
          <a:xfrm>
            <a:off x="609600" y="2189163"/>
            <a:ext cx="7924800" cy="2992437"/>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3555" name="Title 1">
            <a:extLst>
              <a:ext uri="{FF2B5EF4-FFF2-40B4-BE49-F238E27FC236}">
                <a16:creationId xmlns:a16="http://schemas.microsoft.com/office/drawing/2014/main" id="{F17444AB-06E8-A20E-C465-78FC5745DB7F}"/>
              </a:ext>
            </a:extLst>
          </p:cNvPr>
          <p:cNvSpPr>
            <a:spLocks noGrp="1"/>
          </p:cNvSpPr>
          <p:nvPr>
            <p:ph type="title"/>
          </p:nvPr>
        </p:nvSpPr>
        <p:spPr/>
        <p:txBody>
          <a:bodyPr/>
          <a:lstStyle/>
          <a:p>
            <a:pPr eaLnBrk="1" hangingPunct="1"/>
            <a:r>
              <a:rPr lang="en-US" altLang="ru-RU"/>
              <a:t>Methods Using Variable Arguments</a:t>
            </a:r>
          </a:p>
        </p:txBody>
      </p:sp>
      <p:sp>
        <p:nvSpPr>
          <p:cNvPr id="23556" name="Content Placeholder 2">
            <a:extLst>
              <a:ext uri="{FF2B5EF4-FFF2-40B4-BE49-F238E27FC236}">
                <a16:creationId xmlns:a16="http://schemas.microsoft.com/office/drawing/2014/main" id="{EA1C7172-8C55-3596-C3FE-F7E14E9D921B}"/>
              </a:ext>
            </a:extLst>
          </p:cNvPr>
          <p:cNvSpPr>
            <a:spLocks noGrp="1"/>
          </p:cNvSpPr>
          <p:nvPr>
            <p:ph idx="1"/>
          </p:nvPr>
        </p:nvSpPr>
        <p:spPr/>
        <p:txBody>
          <a:bodyPr/>
          <a:lstStyle/>
          <a:p>
            <a:pPr lvl="1" eaLnBrk="1" hangingPunct="1"/>
            <a:r>
              <a:rPr lang="en-US" altLang="ru-RU"/>
              <a:t>Java provides a feature called </a:t>
            </a:r>
            <a:r>
              <a:rPr lang="en-US" altLang="ru-RU" i="1"/>
              <a:t>varargs</a:t>
            </a:r>
            <a:r>
              <a:rPr lang="en-US" altLang="ru-RU"/>
              <a:t> or </a:t>
            </a:r>
            <a:r>
              <a:rPr lang="en-US" altLang="ru-RU" i="1"/>
              <a:t>variable arguments</a:t>
            </a:r>
            <a:r>
              <a:rPr lang="en-US" altLang="ru-RU"/>
              <a:t>.</a:t>
            </a:r>
          </a:p>
          <a:p>
            <a:pPr lvl="1" eaLnBrk="1" hangingPunct="1"/>
            <a:endParaRPr lang="en-US" altLang="ru-RU" sz="300"/>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public class Statistics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r>
              <a:rPr lang="en-US" altLang="ru-RU" sz="1800" b="1">
                <a:latin typeface="Courier New" panose="02070309020205020404" pitchFamily="49" charset="0"/>
                <a:cs typeface="Courier New" panose="02070309020205020404" pitchFamily="49" charset="0"/>
              </a:rPr>
              <a:t>public float average(int... nums) </a:t>
            </a:r>
            <a:r>
              <a:rPr lang="en-US" altLang="ru-RU" sz="1800">
                <a:latin typeface="Courier New" panose="02070309020205020404" pitchFamily="49" charset="0"/>
                <a:cs typeface="Courier New" panose="02070309020205020404" pitchFamily="49" charset="0"/>
              </a:rPr>
              <a:t>{</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int sum = 0;</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for (int x : nums) {  // iterate int array nums</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sum += x;</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return ((float) sum / nums.length);</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eaLnBrk="1" hangingPunct="1">
              <a:buSzPts val="1800"/>
              <a:buFont typeface="Courier New" panose="02070309020205020404" pitchFamily="49" charset="0"/>
              <a:buAutoNum type="arabicPlain"/>
            </a:pPr>
            <a:r>
              <a:rPr lang="en-US" altLang="ru-RU" sz="1800">
                <a:latin typeface="Courier New" panose="02070309020205020404" pitchFamily="49" charset="0"/>
                <a:cs typeface="Courier New" panose="02070309020205020404" pitchFamily="49" charset="0"/>
              </a:rPr>
              <a:t> }</a:t>
            </a:r>
          </a:p>
          <a:p>
            <a:pPr lvl="1" eaLnBrk="1" hangingPunct="1"/>
            <a:r>
              <a:rPr lang="en-US" altLang="ru-RU"/>
              <a:t>Note that the </a:t>
            </a:r>
            <a:r>
              <a:rPr lang="en-US" altLang="ru-RU">
                <a:latin typeface="Courier New" panose="02070309020205020404" pitchFamily="49" charset="0"/>
                <a:cs typeface="Courier New" panose="02070309020205020404" pitchFamily="49" charset="0"/>
              </a:rPr>
              <a:t>nums</a:t>
            </a:r>
            <a:r>
              <a:rPr lang="en-US" altLang="ru-RU"/>
              <a:t> argument is actually an array object of type </a:t>
            </a:r>
            <a:r>
              <a:rPr lang="en-US" altLang="ru-RU">
                <a:latin typeface="Courier New" panose="02070309020205020404" pitchFamily="49" charset="0"/>
                <a:cs typeface="Courier New" panose="02070309020205020404" pitchFamily="49" charset="0"/>
              </a:rPr>
              <a:t>int[]</a:t>
            </a:r>
            <a:r>
              <a:rPr lang="en-US" altLang="ru-RU">
                <a:cs typeface="Courier New" panose="02070309020205020404" pitchFamily="49" charset="0"/>
              </a:rPr>
              <a:t>. T</a:t>
            </a:r>
            <a:r>
              <a:rPr lang="en-US" altLang="ru-RU"/>
              <a:t>his permits the method to iterate over and allow any number of elements.</a:t>
            </a:r>
          </a:p>
        </p:txBody>
      </p:sp>
      <p:sp>
        <p:nvSpPr>
          <p:cNvPr id="23557" name="Rectangular Callout 4">
            <a:extLst>
              <a:ext uri="{FF2B5EF4-FFF2-40B4-BE49-F238E27FC236}">
                <a16:creationId xmlns:a16="http://schemas.microsoft.com/office/drawing/2014/main" id="{6D55B0B8-06E1-17CD-26E1-7322B258A19D}"/>
              </a:ext>
            </a:extLst>
          </p:cNvPr>
          <p:cNvSpPr>
            <a:spLocks noChangeArrowheads="1"/>
          </p:cNvSpPr>
          <p:nvPr/>
        </p:nvSpPr>
        <p:spPr bwMode="auto">
          <a:xfrm>
            <a:off x="6705600" y="1828800"/>
            <a:ext cx="2133600" cy="762000"/>
          </a:xfrm>
          <a:prstGeom prst="wedgeRectCallout">
            <a:avLst>
              <a:gd name="adj1" fmla="val -104940"/>
              <a:gd name="adj2" fmla="val 44023"/>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ru-RU" sz="1400"/>
              <a:t>The varargs notation treats the </a:t>
            </a:r>
            <a:r>
              <a:rPr lang="en-US" altLang="ru-RU" sz="1400">
                <a:latin typeface="Courier New" panose="02070309020205020404" pitchFamily="49" charset="0"/>
                <a:cs typeface="Courier New" panose="02070309020205020404" pitchFamily="49" charset="0"/>
              </a:rPr>
              <a:t>nums </a:t>
            </a:r>
            <a:r>
              <a:rPr lang="en-US" altLang="ru-RU" sz="1400"/>
              <a:t>parameter as an array.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DBF7ECA-34D9-A347-1D3E-80E1985E2044}"/>
              </a:ext>
            </a:extLst>
          </p:cNvPr>
          <p:cNvSpPr>
            <a:spLocks noGrp="1"/>
          </p:cNvSpPr>
          <p:nvPr>
            <p:ph type="title"/>
          </p:nvPr>
        </p:nvSpPr>
        <p:spPr/>
        <p:txBody>
          <a:bodyPr/>
          <a:lstStyle/>
          <a:p>
            <a:pPr eaLnBrk="1" hangingPunct="1"/>
            <a:r>
              <a:rPr lang="en-US" altLang="ru-RU"/>
              <a:t>Single Inheritance</a:t>
            </a:r>
          </a:p>
        </p:txBody>
      </p:sp>
      <p:sp>
        <p:nvSpPr>
          <p:cNvPr id="24579" name="Content Placeholder 2">
            <a:extLst>
              <a:ext uri="{FF2B5EF4-FFF2-40B4-BE49-F238E27FC236}">
                <a16:creationId xmlns:a16="http://schemas.microsoft.com/office/drawing/2014/main" id="{0002BF39-0127-8A4C-AEFD-F109697CA10D}"/>
              </a:ext>
            </a:extLst>
          </p:cNvPr>
          <p:cNvSpPr>
            <a:spLocks noGrp="1"/>
          </p:cNvSpPr>
          <p:nvPr>
            <p:ph idx="1"/>
          </p:nvPr>
        </p:nvSpPr>
        <p:spPr>
          <a:xfrm>
            <a:off x="609600" y="1447800"/>
            <a:ext cx="7918450" cy="703263"/>
          </a:xfrm>
        </p:spPr>
        <p:txBody>
          <a:bodyPr/>
          <a:lstStyle/>
          <a:p>
            <a:pPr eaLnBrk="1" hangingPunct="1"/>
            <a:r>
              <a:rPr lang="en-US" altLang="ru-RU"/>
              <a:t>The Java programming language permits a class to extend only one other class. This is called </a:t>
            </a:r>
            <a:r>
              <a:rPr lang="en-US" altLang="ru-RU" i="1"/>
              <a:t>single inheritance</a:t>
            </a:r>
            <a:r>
              <a:rPr lang="en-US" altLang="ru-RU"/>
              <a:t>. </a:t>
            </a:r>
          </a:p>
        </p:txBody>
      </p:sp>
      <p:pic>
        <p:nvPicPr>
          <p:cNvPr id="24580" name="Picture 4" descr="EmployeeManagerDirector_subclass.bmp">
            <a:extLst>
              <a:ext uri="{FF2B5EF4-FFF2-40B4-BE49-F238E27FC236}">
                <a16:creationId xmlns:a16="http://schemas.microsoft.com/office/drawing/2014/main" id="{A165A519-ECA5-BE27-D65D-F9553F60FD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600075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Duke-Summary.gif">
            <a:extLst>
              <a:ext uri="{FF2B5EF4-FFF2-40B4-BE49-F238E27FC236}">
                <a16:creationId xmlns:a16="http://schemas.microsoft.com/office/drawing/2014/main" id="{6DC7C42B-E4ED-7FBB-5A43-AD5BE85C11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9538" y="4756150"/>
            <a:ext cx="2074862"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12">
            <a:extLst>
              <a:ext uri="{FF2B5EF4-FFF2-40B4-BE49-F238E27FC236}">
                <a16:creationId xmlns:a16="http://schemas.microsoft.com/office/drawing/2014/main" id="{E7648600-4867-8E01-68EC-7A7F1C0955DA}"/>
              </a:ext>
            </a:extLst>
          </p:cNvPr>
          <p:cNvSpPr>
            <a:spLocks noGrp="1" noChangeArrowheads="1"/>
          </p:cNvSpPr>
          <p:nvPr>
            <p:ph type="title"/>
          </p:nvPr>
        </p:nvSpPr>
        <p:spPr/>
        <p:txBody>
          <a:bodyPr/>
          <a:lstStyle/>
          <a:p>
            <a:pPr eaLnBrk="1" hangingPunct="1"/>
            <a:r>
              <a:rPr lang="en-US" altLang="ru-RU"/>
              <a:t>Summary</a:t>
            </a:r>
          </a:p>
        </p:txBody>
      </p:sp>
      <p:sp>
        <p:nvSpPr>
          <p:cNvPr id="25604" name="Rectangle 13">
            <a:extLst>
              <a:ext uri="{FF2B5EF4-FFF2-40B4-BE49-F238E27FC236}">
                <a16:creationId xmlns:a16="http://schemas.microsoft.com/office/drawing/2014/main" id="{78FE2B56-778F-3734-634A-C2895E243C53}"/>
              </a:ext>
            </a:extLst>
          </p:cNvPr>
          <p:cNvSpPr>
            <a:spLocks noGrp="1" noChangeArrowheads="1"/>
          </p:cNvSpPr>
          <p:nvPr>
            <p:ph idx="1"/>
          </p:nvPr>
        </p:nvSpPr>
        <p:spPr/>
        <p:txBody>
          <a:bodyPr/>
          <a:lstStyle/>
          <a:p>
            <a:pPr eaLnBrk="1" hangingPunct="1"/>
            <a:r>
              <a:rPr lang="en-US" altLang="ru-RU"/>
              <a:t>In this lesson, you should have learned how to:</a:t>
            </a:r>
          </a:p>
          <a:p>
            <a:pPr lvl="1" eaLnBrk="1" hangingPunct="1"/>
            <a:r>
              <a:rPr lang="en-US" altLang="ru-RU"/>
              <a:t>Create simple Java classes</a:t>
            </a:r>
          </a:p>
          <a:p>
            <a:pPr lvl="1" eaLnBrk="1" hangingPunct="1">
              <a:lnSpc>
                <a:spcPct val="95000"/>
              </a:lnSpc>
              <a:spcBef>
                <a:spcPts val="425"/>
              </a:spcBef>
            </a:pPr>
            <a:r>
              <a:rPr lang="en-US" altLang="ru-RU"/>
              <a:t>Use encapsulation in Java class design</a:t>
            </a:r>
          </a:p>
          <a:p>
            <a:pPr lvl="1" eaLnBrk="1" hangingPunct="1">
              <a:lnSpc>
                <a:spcPct val="95000"/>
              </a:lnSpc>
              <a:spcBef>
                <a:spcPts val="425"/>
              </a:spcBef>
            </a:pPr>
            <a:r>
              <a:rPr lang="en-US" altLang="ru-RU"/>
              <a:t>Model business problems using Java classes</a:t>
            </a:r>
          </a:p>
          <a:p>
            <a:pPr lvl="1" eaLnBrk="1" hangingPunct="1">
              <a:lnSpc>
                <a:spcPct val="95000"/>
              </a:lnSpc>
              <a:spcBef>
                <a:spcPts val="425"/>
              </a:spcBef>
            </a:pPr>
            <a:r>
              <a:rPr lang="en-US" altLang="ru-RU"/>
              <a:t>Make classes immutable</a:t>
            </a:r>
          </a:p>
          <a:p>
            <a:pPr lvl="1" eaLnBrk="1" hangingPunct="1">
              <a:lnSpc>
                <a:spcPct val="95000"/>
              </a:lnSpc>
              <a:spcBef>
                <a:spcPts val="425"/>
              </a:spcBef>
            </a:pPr>
            <a:r>
              <a:rPr lang="en-US" altLang="ru-RU"/>
              <a:t>Create and use Java subclasses</a:t>
            </a:r>
          </a:p>
          <a:p>
            <a:pPr lvl="1" eaLnBrk="1" hangingPunct="1">
              <a:lnSpc>
                <a:spcPct val="95000"/>
              </a:lnSpc>
              <a:spcBef>
                <a:spcPts val="425"/>
              </a:spcBef>
            </a:pPr>
            <a:r>
              <a:rPr lang="en-US" altLang="ru-RU"/>
              <a:t>Overload methods</a:t>
            </a:r>
          </a:p>
          <a:p>
            <a:pPr lvl="1" eaLnBrk="1" hangingPunct="1">
              <a:lnSpc>
                <a:spcPct val="95000"/>
              </a:lnSpc>
              <a:spcBef>
                <a:spcPts val="425"/>
              </a:spcBef>
            </a:pPr>
            <a:r>
              <a:rPr lang="en-US" altLang="ru-RU"/>
              <a:t>Use variable argument methods</a:t>
            </a:r>
          </a:p>
        </p:txBody>
      </p:sp>
    </p:spTree>
    <p:custDataLst>
      <p:tags r:id="rId1"/>
    </p:custData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D07BCB10-94E9-AD4E-F21F-2D37FB10F682}"/>
              </a:ext>
            </a:extLst>
          </p:cNvPr>
          <p:cNvSpPr>
            <a:spLocks noChangeArrowheads="1"/>
          </p:cNvSpPr>
          <p:nvPr/>
        </p:nvSpPr>
        <p:spPr bwMode="auto">
          <a:xfrm>
            <a:off x="609600" y="2514600"/>
            <a:ext cx="7924800" cy="1143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6627" name="Rectangle 1034">
            <a:extLst>
              <a:ext uri="{FF2B5EF4-FFF2-40B4-BE49-F238E27FC236}">
                <a16:creationId xmlns:a16="http://schemas.microsoft.com/office/drawing/2014/main" id="{7DC3CE47-1A33-AB56-A3B9-611C2A715FA3}"/>
              </a:ext>
            </a:extLst>
          </p:cNvPr>
          <p:cNvSpPr>
            <a:spLocks noGrp="1" noChangeArrowheads="1"/>
          </p:cNvSpPr>
          <p:nvPr>
            <p:ph type="title"/>
          </p:nvPr>
        </p:nvSpPr>
        <p:spPr/>
        <p:txBody>
          <a:bodyPr/>
          <a:lstStyle/>
          <a:p>
            <a:pPr eaLnBrk="1" hangingPunct="1"/>
            <a:r>
              <a:rPr lang="en-US" altLang="ru-RU"/>
              <a:t>Quiz</a:t>
            </a:r>
          </a:p>
        </p:txBody>
      </p:sp>
      <p:sp>
        <p:nvSpPr>
          <p:cNvPr id="57348" name="Rectangle 1035">
            <a:extLst>
              <a:ext uri="{FF2B5EF4-FFF2-40B4-BE49-F238E27FC236}">
                <a16:creationId xmlns:a16="http://schemas.microsoft.com/office/drawing/2014/main" id="{14FE1AA4-8B9F-8B40-81FB-5417F31B0F04}"/>
              </a:ext>
            </a:extLst>
          </p:cNvPr>
          <p:cNvSpPr>
            <a:spLocks noGrp="1" noChangeArrowheads="1"/>
          </p:cNvSpPr>
          <p:nvPr>
            <p:ph idx="1"/>
          </p:nvPr>
        </p:nvSpPr>
        <p:spPr>
          <a:xfrm>
            <a:off x="609600" y="1447800"/>
            <a:ext cx="7918450" cy="4097338"/>
          </a:xfrm>
        </p:spPr>
        <p:txBody>
          <a:bodyPr/>
          <a:lstStyle/>
          <a:p>
            <a:pPr eaLnBrk="1" hangingPunct="1">
              <a:buFont typeface="Arial" charset="0"/>
              <a:buNone/>
              <a:defRPr/>
            </a:pPr>
            <a:r>
              <a:rPr lang="en-US" dirty="0">
                <a:latin typeface="Arial" charset="0"/>
              </a:rPr>
              <a:t>Given the diagram in the slide titled “Single Inheritance” and the following Java statements, which statements do </a:t>
            </a:r>
            <a:r>
              <a:rPr lang="en-US" i="1" dirty="0">
                <a:latin typeface="Arial" charset="0"/>
              </a:rPr>
              <a:t>not</a:t>
            </a:r>
            <a:r>
              <a:rPr lang="en-US" dirty="0">
                <a:latin typeface="Arial" charset="0"/>
              </a:rPr>
              <a:t> compile?  </a:t>
            </a:r>
          </a:p>
          <a:p>
            <a:pPr eaLnBrk="1" hangingPunct="1">
              <a:buFont typeface="Arial" charset="0"/>
              <a:buNone/>
              <a:defRPr/>
            </a:pPr>
            <a:endParaRPr lang="en-US" sz="500" dirty="0">
              <a:latin typeface="Arial" charset="0"/>
            </a:endParaRPr>
          </a:p>
          <a:p>
            <a:pPr eaLnBrk="1" hangingPunct="1">
              <a:buSzPts val="1800"/>
              <a:buFont typeface="Arial" charset="0"/>
              <a:buNone/>
              <a:defRPr/>
            </a:pPr>
            <a:r>
              <a:rPr lang="en-US" sz="1800" dirty="0">
                <a:latin typeface="Courier New" pitchFamily="49" charset="0"/>
                <a:cs typeface="Courier New" pitchFamily="49" charset="0"/>
              </a:rPr>
              <a:t> Employee e = new Director();</a:t>
            </a:r>
          </a:p>
          <a:p>
            <a:pPr eaLnBrk="1" hangingPunct="1">
              <a:buSzPts val="1800"/>
              <a:buFont typeface="Arial" charset="0"/>
              <a:buNone/>
              <a:defRPr/>
            </a:pPr>
            <a:r>
              <a:rPr lang="en-US" sz="1800" dirty="0">
                <a:latin typeface="Courier New" pitchFamily="49" charset="0"/>
                <a:cs typeface="Courier New" pitchFamily="49" charset="0"/>
              </a:rPr>
              <a:t> Manager m = new Director();</a:t>
            </a:r>
          </a:p>
          <a:p>
            <a:pPr eaLnBrk="1" hangingPunct="1">
              <a:buSzPts val="1800"/>
              <a:buFont typeface="Arial" charset="0"/>
              <a:buNone/>
              <a:defRPr/>
            </a:pPr>
            <a:r>
              <a:rPr lang="en-US" sz="1800" dirty="0">
                <a:latin typeface="Courier New" pitchFamily="49" charset="0"/>
                <a:cs typeface="Courier New" pitchFamily="49" charset="0"/>
              </a:rPr>
              <a:t> Admin a = new Admin();</a:t>
            </a:r>
          </a:p>
          <a:p>
            <a:pPr eaLnBrk="1" hangingPunct="1">
              <a:buFont typeface="Arial" charset="0"/>
              <a:buNone/>
              <a:defRPr/>
            </a:pPr>
            <a:endParaRPr lang="en-US" sz="1050" dirty="0">
              <a:latin typeface="Courier New" pitchFamily="49" charset="0"/>
              <a:cs typeface="Courier New" pitchFamily="49" charset="0"/>
            </a:endParaRPr>
          </a:p>
          <a:p>
            <a:pPr marL="566738" lvl="1" indent="-449263" eaLnBrk="1" hangingPunct="1">
              <a:buFont typeface="Arial" charset="0"/>
              <a:buAutoNum type="alphaLcPeriod"/>
              <a:defRPr/>
            </a:pPr>
            <a:r>
              <a:rPr lang="en-US" sz="2400" dirty="0"/>
              <a:t> </a:t>
            </a:r>
            <a:r>
              <a:rPr lang="en-US" sz="2000" dirty="0" err="1">
                <a:latin typeface="Courier New" pitchFamily="49" charset="0"/>
                <a:cs typeface="Courier New" pitchFamily="49" charset="0"/>
              </a:rPr>
              <a:t>e.addEmployee</a:t>
            </a:r>
            <a:r>
              <a:rPr lang="en-US" sz="2000" dirty="0">
                <a:latin typeface="Courier New" pitchFamily="49" charset="0"/>
                <a:cs typeface="Courier New" pitchFamily="49" charset="0"/>
              </a:rPr>
              <a:t> (a);</a:t>
            </a:r>
            <a:endParaRPr lang="en-US" dirty="0">
              <a:latin typeface="Courier New" pitchFamily="49" charset="0"/>
              <a:cs typeface="Courier New" pitchFamily="49" charset="0"/>
            </a:endParaRPr>
          </a:p>
          <a:p>
            <a:pPr marL="566738" lvl="1" indent="-449263" eaLnBrk="1" hangingPunct="1">
              <a:buFont typeface="Arial" charset="0"/>
              <a:buAutoNum type="alphaLcPeriod"/>
              <a:defRPr/>
            </a:pPr>
            <a:r>
              <a:rPr lang="en-US" sz="2400" dirty="0">
                <a:cs typeface="Arial" pitchFamily="34" charset="0"/>
              </a:rPr>
              <a:t> </a:t>
            </a:r>
            <a:r>
              <a:rPr lang="en-US" sz="2000" dirty="0" err="1">
                <a:latin typeface="Courier New" pitchFamily="49" charset="0"/>
                <a:cs typeface="Courier New" pitchFamily="49" charset="0"/>
              </a:rPr>
              <a:t>m.addEmployee</a:t>
            </a:r>
            <a:r>
              <a:rPr lang="en-US" sz="2000" dirty="0">
                <a:latin typeface="Courier New" pitchFamily="49" charset="0"/>
                <a:cs typeface="Courier New" pitchFamily="49" charset="0"/>
              </a:rPr>
              <a:t>(a);</a:t>
            </a:r>
            <a:r>
              <a:rPr lang="en-US" sz="2000" dirty="0"/>
              <a:t> </a:t>
            </a:r>
          </a:p>
          <a:p>
            <a:pPr marL="566738" lvl="1" indent="-449263" eaLnBrk="1" hangingPunct="1">
              <a:buFont typeface="Arial" charset="0"/>
              <a:buAutoNum type="alphaLcPeriod"/>
              <a:defRPr/>
            </a:pPr>
            <a:r>
              <a:rPr lang="en-US" sz="2400" dirty="0">
                <a:cs typeface="Arial" pitchFamily="34" charset="0"/>
              </a:rPr>
              <a:t> </a:t>
            </a:r>
            <a:r>
              <a:rPr lang="en-US" sz="2000" dirty="0" err="1">
                <a:latin typeface="Courier New" pitchFamily="49" charset="0"/>
                <a:cs typeface="Courier New" pitchFamily="49" charset="0"/>
              </a:rPr>
              <a:t>m.approveExpense</a:t>
            </a:r>
            <a:r>
              <a:rPr lang="en-US" sz="2000" dirty="0">
                <a:latin typeface="Courier New" pitchFamily="49" charset="0"/>
                <a:cs typeface="Courier New" pitchFamily="49" charset="0"/>
              </a:rPr>
              <a:t>(100000.00);</a:t>
            </a:r>
            <a:endParaRPr lang="en-US" dirty="0"/>
          </a:p>
          <a:p>
            <a:pPr marL="566738" lvl="1" indent="-449263" eaLnBrk="1" hangingPunct="1">
              <a:buFont typeface="Arial" charset="0"/>
              <a:buAutoNum type="alphaLcPeriod"/>
              <a:defRPr/>
            </a:pPr>
            <a:r>
              <a:rPr lang="en-US" sz="2400" dirty="0"/>
              <a:t> </a:t>
            </a:r>
            <a:r>
              <a:rPr lang="en-US" dirty="0"/>
              <a:t>All of them fail to compile.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7900C1B9-BE92-36C4-9581-F1F6021A289A}"/>
              </a:ext>
            </a:extLst>
          </p:cNvPr>
          <p:cNvSpPr>
            <a:spLocks noChangeArrowheads="1"/>
          </p:cNvSpPr>
          <p:nvPr/>
        </p:nvSpPr>
        <p:spPr bwMode="auto">
          <a:xfrm>
            <a:off x="609600" y="1828800"/>
            <a:ext cx="7924800" cy="2286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7651" name="Rectangle 1034">
            <a:extLst>
              <a:ext uri="{FF2B5EF4-FFF2-40B4-BE49-F238E27FC236}">
                <a16:creationId xmlns:a16="http://schemas.microsoft.com/office/drawing/2014/main" id="{93F0C66D-4887-3A7C-7475-9E4BEA5A46A2}"/>
              </a:ext>
            </a:extLst>
          </p:cNvPr>
          <p:cNvSpPr>
            <a:spLocks noGrp="1" noChangeArrowheads="1"/>
          </p:cNvSpPr>
          <p:nvPr>
            <p:ph type="title"/>
          </p:nvPr>
        </p:nvSpPr>
        <p:spPr/>
        <p:txBody>
          <a:bodyPr/>
          <a:lstStyle/>
          <a:p>
            <a:pPr eaLnBrk="1" hangingPunct="1"/>
            <a:r>
              <a:rPr lang="en-US" altLang="ru-RU"/>
              <a:t>Quiz</a:t>
            </a:r>
          </a:p>
        </p:txBody>
      </p:sp>
      <p:sp>
        <p:nvSpPr>
          <p:cNvPr id="27652" name="Rectangle 1035">
            <a:extLst>
              <a:ext uri="{FF2B5EF4-FFF2-40B4-BE49-F238E27FC236}">
                <a16:creationId xmlns:a16="http://schemas.microsoft.com/office/drawing/2014/main" id="{945AE1DF-DA92-50F9-28A1-88CC346C8241}"/>
              </a:ext>
            </a:extLst>
          </p:cNvPr>
          <p:cNvSpPr>
            <a:spLocks noGrp="1" noChangeArrowheads="1"/>
          </p:cNvSpPr>
          <p:nvPr>
            <p:ph idx="1"/>
          </p:nvPr>
        </p:nvSpPr>
        <p:spPr>
          <a:xfrm>
            <a:off x="609600" y="1447800"/>
            <a:ext cx="7918450" cy="4914900"/>
          </a:xfrm>
        </p:spPr>
        <p:txBody>
          <a:bodyPr/>
          <a:lstStyle/>
          <a:p>
            <a:pPr eaLnBrk="1" hangingPunct="1"/>
            <a:r>
              <a:rPr lang="en-US" altLang="ru-RU"/>
              <a:t>Consider the following classes that do not compile:</a:t>
            </a:r>
          </a:p>
          <a:p>
            <a:pPr eaLnBrk="1" hangingPunct="1"/>
            <a:r>
              <a:rPr lang="en-US" altLang="ru-RU" sz="1400">
                <a:latin typeface="Courier New" panose="02070309020205020404" pitchFamily="49" charset="0"/>
                <a:cs typeface="Courier New" panose="02070309020205020404" pitchFamily="49" charset="0"/>
              </a:rPr>
              <a:t>public class Account {</a:t>
            </a:r>
          </a:p>
          <a:p>
            <a:pPr eaLnBrk="1" hangingPunct="1"/>
            <a:r>
              <a:rPr lang="en-US" altLang="ru-RU" sz="1400">
                <a:latin typeface="Courier New" panose="02070309020205020404" pitchFamily="49" charset="0"/>
                <a:cs typeface="Courier New" panose="02070309020205020404" pitchFamily="49" charset="0"/>
              </a:rPr>
              <a:t>    private double balance;</a:t>
            </a:r>
          </a:p>
          <a:p>
            <a:pPr eaLnBrk="1" hangingPunct="1"/>
            <a:r>
              <a:rPr lang="en-US" altLang="ru-RU" sz="1400">
                <a:latin typeface="Courier New" panose="02070309020205020404" pitchFamily="49" charset="0"/>
                <a:cs typeface="Courier New" panose="02070309020205020404" pitchFamily="49" charset="0"/>
              </a:rPr>
              <a:t>    public Account(double balance) { this.balance = balance; }</a:t>
            </a:r>
          </a:p>
          <a:p>
            <a:pPr eaLnBrk="1" hangingPunct="1"/>
            <a:r>
              <a:rPr lang="en-US" altLang="ru-RU" sz="1400">
                <a:latin typeface="Courier New" panose="02070309020205020404" pitchFamily="49" charset="0"/>
                <a:cs typeface="Courier New" panose="02070309020205020404" pitchFamily="49" charset="0"/>
              </a:rPr>
              <a:t>		//... getter and setter for balance</a:t>
            </a:r>
          </a:p>
          <a:p>
            <a:pPr eaLnBrk="1" hangingPunct="1"/>
            <a:r>
              <a:rPr lang="en-US" altLang="ru-RU" sz="1400">
                <a:latin typeface="Courier New" panose="02070309020205020404" pitchFamily="49" charset="0"/>
                <a:cs typeface="Courier New" panose="02070309020205020404" pitchFamily="49" charset="0"/>
              </a:rPr>
              <a:t>}</a:t>
            </a:r>
          </a:p>
          <a:p>
            <a:pPr eaLnBrk="1" hangingPunct="1"/>
            <a:r>
              <a:rPr lang="en-US" altLang="ru-RU" sz="1400">
                <a:latin typeface="Courier New" panose="02070309020205020404" pitchFamily="49" charset="0"/>
                <a:cs typeface="Courier New" panose="02070309020205020404" pitchFamily="49" charset="0"/>
              </a:rPr>
              <a:t>public class Savings extends Account {</a:t>
            </a:r>
          </a:p>
          <a:p>
            <a:pPr eaLnBrk="1" hangingPunct="1"/>
            <a:r>
              <a:rPr lang="en-US" altLang="ru-RU" sz="1400">
                <a:latin typeface="Courier New" panose="02070309020205020404" pitchFamily="49" charset="0"/>
                <a:cs typeface="Courier New" panose="02070309020205020404" pitchFamily="49" charset="0"/>
              </a:rPr>
              <a:t>    private double interestRate;</a:t>
            </a:r>
          </a:p>
          <a:p>
            <a:pPr eaLnBrk="1" hangingPunct="1"/>
            <a:r>
              <a:rPr lang="en-US" altLang="ru-RU" sz="1400">
                <a:latin typeface="Courier New" panose="02070309020205020404" pitchFamily="49" charset="0"/>
                <a:cs typeface="Courier New" panose="02070309020205020404" pitchFamily="49" charset="0"/>
              </a:rPr>
              <a:t>    public Savings(double rate) { interestRate = rate; }</a:t>
            </a:r>
          </a:p>
          <a:p>
            <a:pPr eaLnBrk="1" hangingPunct="1"/>
            <a:r>
              <a:rPr lang="en-US" altLang="ru-RU" sz="1400">
                <a:latin typeface="Courier New" panose="02070309020205020404" pitchFamily="49" charset="0"/>
                <a:cs typeface="Courier New" panose="02070309020205020404" pitchFamily="49" charset="0"/>
              </a:rPr>
              <a:t>}</a:t>
            </a:r>
          </a:p>
          <a:p>
            <a:pPr eaLnBrk="1" hangingPunct="1">
              <a:spcBef>
                <a:spcPts val="300"/>
              </a:spcBef>
            </a:pPr>
            <a:r>
              <a:rPr lang="en-US" altLang="ru-RU">
                <a:cs typeface="Arial" panose="020B0604020202020204" pitchFamily="34" charset="0"/>
              </a:rPr>
              <a:t>What fix allows these classes to compile?</a:t>
            </a:r>
            <a:endParaRPr lang="en-US" altLang="ru-RU" sz="700">
              <a:latin typeface="Courier New" panose="02070309020205020404" pitchFamily="49" charset="0"/>
              <a:cs typeface="Courier New" panose="02070309020205020404" pitchFamily="49" charset="0"/>
            </a:endParaRPr>
          </a:p>
          <a:p>
            <a:pPr marL="566738" lvl="1" indent="-449263" eaLnBrk="1" hangingPunct="1">
              <a:spcBef>
                <a:spcPts val="300"/>
              </a:spcBef>
              <a:buFont typeface="Arial" panose="020B0604020202020204" pitchFamily="34" charset="0"/>
              <a:buAutoNum type="alphaLcPeriod"/>
            </a:pPr>
            <a:r>
              <a:rPr lang="en-US" altLang="ru-RU">
                <a:cs typeface="Courier New" panose="02070309020205020404" pitchFamily="49" charset="0"/>
              </a:rPr>
              <a:t>Add a no-arg constructor to </a:t>
            </a:r>
            <a:r>
              <a:rPr lang="en-US" altLang="ru-RU">
                <a:latin typeface="Courier New" panose="02070309020205020404" pitchFamily="49" charset="0"/>
                <a:cs typeface="Courier New" panose="02070309020205020404" pitchFamily="49" charset="0"/>
              </a:rPr>
              <a:t>Savings</a:t>
            </a:r>
            <a:r>
              <a:rPr lang="en-US" altLang="ru-RU"/>
              <a:t>.</a:t>
            </a:r>
            <a:endParaRPr lang="en-US" altLang="ru-RU">
              <a:latin typeface="Courier New" panose="02070309020205020404" pitchFamily="49" charset="0"/>
              <a:cs typeface="Courier New" panose="02070309020205020404" pitchFamily="49" charset="0"/>
            </a:endParaRPr>
          </a:p>
          <a:p>
            <a:pPr marL="566738" lvl="1" indent="-449263" eaLnBrk="1" hangingPunct="1">
              <a:spcBef>
                <a:spcPts val="300"/>
              </a:spcBef>
              <a:buFont typeface="Arial" panose="020B0604020202020204" pitchFamily="34" charset="0"/>
              <a:buAutoNum type="alphaLcPeriod"/>
            </a:pPr>
            <a:r>
              <a:rPr lang="en-US" altLang="ru-RU">
                <a:cs typeface="Courier New" panose="02070309020205020404" pitchFamily="49" charset="0"/>
              </a:rPr>
              <a:t>Call the </a:t>
            </a:r>
            <a:r>
              <a:rPr lang="en-US" altLang="ru-RU">
                <a:latin typeface="Courier New" panose="02070309020205020404" pitchFamily="49" charset="0"/>
                <a:cs typeface="Courier New" panose="02070309020205020404" pitchFamily="49" charset="0"/>
              </a:rPr>
              <a:t>setBalance</a:t>
            </a:r>
            <a:r>
              <a:rPr lang="en-US" altLang="ru-RU">
                <a:cs typeface="Courier New" panose="02070309020205020404" pitchFamily="49" charset="0"/>
              </a:rPr>
              <a:t> method of </a:t>
            </a:r>
            <a:r>
              <a:rPr lang="en-US" altLang="ru-RU">
                <a:latin typeface="Courier New" panose="02070309020205020404" pitchFamily="49" charset="0"/>
                <a:cs typeface="Courier New" panose="02070309020205020404" pitchFamily="49" charset="0"/>
              </a:rPr>
              <a:t>Account</a:t>
            </a:r>
            <a:r>
              <a:rPr lang="en-US" altLang="ru-RU">
                <a:cs typeface="Courier New" panose="02070309020205020404" pitchFamily="49" charset="0"/>
              </a:rPr>
              <a:t> from </a:t>
            </a:r>
            <a:r>
              <a:rPr lang="en-US" altLang="ru-RU">
                <a:latin typeface="Courier New" panose="02070309020205020404" pitchFamily="49" charset="0"/>
                <a:cs typeface="Courier New" panose="02070309020205020404" pitchFamily="49" charset="0"/>
              </a:rPr>
              <a:t>Savings</a:t>
            </a:r>
            <a:r>
              <a:rPr lang="en-US" altLang="ru-RU"/>
              <a:t>.</a:t>
            </a:r>
            <a:endParaRPr lang="en-US" altLang="ru-RU">
              <a:latin typeface="Courier New" panose="02070309020205020404" pitchFamily="49" charset="0"/>
              <a:cs typeface="Courier New" panose="02070309020205020404" pitchFamily="49" charset="0"/>
            </a:endParaRPr>
          </a:p>
          <a:p>
            <a:pPr marL="566738" lvl="1" indent="-449263" eaLnBrk="1" hangingPunct="1">
              <a:spcBef>
                <a:spcPts val="300"/>
              </a:spcBef>
              <a:buFont typeface="Arial" panose="020B0604020202020204" pitchFamily="34" charset="0"/>
              <a:buAutoNum type="alphaLcPeriod"/>
            </a:pPr>
            <a:r>
              <a:rPr lang="en-US" altLang="ru-RU">
                <a:cs typeface="Courier New" panose="02070309020205020404" pitchFamily="49" charset="0"/>
              </a:rPr>
              <a:t>Change the access of </a:t>
            </a:r>
            <a:r>
              <a:rPr lang="en-US" altLang="ru-RU">
                <a:latin typeface="Courier New" panose="02070309020205020404" pitchFamily="49" charset="0"/>
                <a:cs typeface="Courier New" panose="02070309020205020404" pitchFamily="49" charset="0"/>
              </a:rPr>
              <a:t>interestRate</a:t>
            </a:r>
            <a:r>
              <a:rPr lang="en-US" altLang="ru-RU">
                <a:cs typeface="Courier New" panose="02070309020205020404" pitchFamily="49" charset="0"/>
              </a:rPr>
              <a:t> to </a:t>
            </a:r>
            <a:r>
              <a:rPr lang="en-US" altLang="ru-RU">
                <a:latin typeface="Courier New" panose="02070309020205020404" pitchFamily="49" charset="0"/>
                <a:cs typeface="Courier New" panose="02070309020205020404" pitchFamily="49" charset="0"/>
              </a:rPr>
              <a:t>public</a:t>
            </a:r>
            <a:r>
              <a:rPr lang="en-US" altLang="ru-RU"/>
              <a:t>.</a:t>
            </a:r>
            <a:endParaRPr lang="en-US" altLang="ru-RU">
              <a:latin typeface="Courier New" panose="02070309020205020404" pitchFamily="49" charset="0"/>
              <a:cs typeface="Courier New" panose="02070309020205020404" pitchFamily="49" charset="0"/>
            </a:endParaRPr>
          </a:p>
          <a:p>
            <a:pPr marL="566738" lvl="1" indent="-449263" eaLnBrk="1" hangingPunct="1">
              <a:spcBef>
                <a:spcPts val="300"/>
              </a:spcBef>
              <a:buFont typeface="Arial" panose="020B0604020202020204" pitchFamily="34" charset="0"/>
              <a:buAutoNum type="alphaLcPeriod"/>
            </a:pPr>
            <a:r>
              <a:rPr lang="en-US" altLang="ru-RU">
                <a:cs typeface="Courier New" panose="02070309020205020404" pitchFamily="49" charset="0"/>
              </a:rPr>
              <a:t>Replace the  constructor in </a:t>
            </a:r>
            <a:r>
              <a:rPr lang="en-US" altLang="ru-RU">
                <a:latin typeface="Courier New" panose="02070309020205020404" pitchFamily="49" charset="0"/>
                <a:cs typeface="Courier New" panose="02070309020205020404" pitchFamily="49" charset="0"/>
              </a:rPr>
              <a:t>Savings</a:t>
            </a:r>
            <a:r>
              <a:rPr lang="en-US" altLang="ru-RU">
                <a:cs typeface="Courier New" panose="02070309020205020404" pitchFamily="49" charset="0"/>
              </a:rPr>
              <a:t> with one that calls the constructor of </a:t>
            </a:r>
            <a:r>
              <a:rPr lang="en-US" altLang="ru-RU">
                <a:latin typeface="Courier New" panose="02070309020205020404" pitchFamily="49" charset="0"/>
                <a:cs typeface="Courier New" panose="02070309020205020404" pitchFamily="49" charset="0"/>
              </a:rPr>
              <a:t>Account</a:t>
            </a:r>
            <a:r>
              <a:rPr lang="en-US" altLang="ru-RU">
                <a:cs typeface="Courier New" panose="02070309020205020404" pitchFamily="49" charset="0"/>
              </a:rPr>
              <a:t> using </a:t>
            </a:r>
            <a:r>
              <a:rPr lang="en-US" altLang="ru-RU">
                <a:latin typeface="Courier New" panose="02070309020205020404" pitchFamily="49" charset="0"/>
                <a:cs typeface="Courier New" panose="02070309020205020404" pitchFamily="49" charset="0"/>
              </a:rPr>
              <a:t>super</a:t>
            </a:r>
            <a:r>
              <a:rPr lang="en-US" altLang="ru-RU"/>
              <a:t>.</a:t>
            </a:r>
            <a:endParaRPr lang="en-US" altLang="ru-RU">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4">
            <a:extLst>
              <a:ext uri="{FF2B5EF4-FFF2-40B4-BE49-F238E27FC236}">
                <a16:creationId xmlns:a16="http://schemas.microsoft.com/office/drawing/2014/main" id="{F1C680F0-D67A-5501-736D-1AABBF8222EF}"/>
              </a:ext>
            </a:extLst>
          </p:cNvPr>
          <p:cNvSpPr>
            <a:spLocks noGrp="1" noChangeArrowheads="1"/>
          </p:cNvSpPr>
          <p:nvPr>
            <p:ph type="title"/>
          </p:nvPr>
        </p:nvSpPr>
        <p:spPr/>
        <p:txBody>
          <a:bodyPr/>
          <a:lstStyle/>
          <a:p>
            <a:pPr eaLnBrk="1" hangingPunct="1"/>
            <a:r>
              <a:rPr lang="en-US" altLang="ru-RU"/>
              <a:t>Quiz</a:t>
            </a:r>
          </a:p>
        </p:txBody>
      </p:sp>
      <p:sp>
        <p:nvSpPr>
          <p:cNvPr id="28675" name="Rectangle 1035">
            <a:extLst>
              <a:ext uri="{FF2B5EF4-FFF2-40B4-BE49-F238E27FC236}">
                <a16:creationId xmlns:a16="http://schemas.microsoft.com/office/drawing/2014/main" id="{E1C6BC21-006D-115A-7457-C5A68EE23600}"/>
              </a:ext>
            </a:extLst>
          </p:cNvPr>
          <p:cNvSpPr>
            <a:spLocks noGrp="1" noChangeArrowheads="1"/>
          </p:cNvSpPr>
          <p:nvPr>
            <p:ph idx="1"/>
          </p:nvPr>
        </p:nvSpPr>
        <p:spPr>
          <a:xfrm>
            <a:off x="609600" y="1447800"/>
            <a:ext cx="7918450" cy="2746375"/>
          </a:xfrm>
        </p:spPr>
        <p:txBody>
          <a:bodyPr/>
          <a:lstStyle/>
          <a:p>
            <a:pPr eaLnBrk="1" hangingPunct="1"/>
            <a:r>
              <a:rPr lang="en-US" altLang="ru-RU"/>
              <a:t>Which of the following declarations demonstrates the application of good Java naming conventions?  </a:t>
            </a:r>
            <a:endParaRPr lang="en-US" altLang="ru-RU" sz="700">
              <a:latin typeface="Courier New" panose="02070309020205020404" pitchFamily="49" charset="0"/>
              <a:cs typeface="Courier New" panose="02070309020205020404" pitchFamily="49" charset="0"/>
            </a:endParaRPr>
          </a:p>
          <a:p>
            <a:pPr marL="566738" lvl="1" indent="-449263" eaLnBrk="1" hangingPunct="1">
              <a:buFont typeface="Arial" panose="020B0604020202020204" pitchFamily="34" charset="0"/>
              <a:buAutoNum type="alphaLcPeriod"/>
            </a:pPr>
            <a:r>
              <a:rPr lang="en-US" altLang="ru-RU" sz="2400">
                <a:cs typeface="Arial" panose="020B0604020202020204" pitchFamily="34" charset="0"/>
              </a:rPr>
              <a:t> </a:t>
            </a:r>
            <a:r>
              <a:rPr lang="en-US" altLang="ru-RU" sz="2000">
                <a:latin typeface="Courier New" panose="02070309020205020404" pitchFamily="49" charset="0"/>
                <a:cs typeface="Courier New" panose="02070309020205020404" pitchFamily="49" charset="0"/>
              </a:rPr>
              <a:t>public class repeat { }</a:t>
            </a:r>
          </a:p>
          <a:p>
            <a:pPr marL="566738" lvl="1" indent="-449263" eaLnBrk="1" hangingPunct="1">
              <a:buFont typeface="Arial" panose="020B0604020202020204" pitchFamily="34" charset="0"/>
              <a:buAutoNum type="alphaLcPeriod"/>
            </a:pPr>
            <a:r>
              <a:rPr lang="en-US" altLang="ru-RU" sz="2400">
                <a:cs typeface="Arial" panose="020B0604020202020204" pitchFamily="34" charset="0"/>
              </a:rPr>
              <a:t> </a:t>
            </a:r>
            <a:r>
              <a:rPr lang="en-US" altLang="ru-RU" sz="2000">
                <a:latin typeface="Courier New" panose="02070309020205020404" pitchFamily="49" charset="0"/>
                <a:cs typeface="Courier New" panose="02070309020205020404" pitchFamily="49" charset="0"/>
              </a:rPr>
              <a:t>public void Screencoord (int x, int y){}</a:t>
            </a:r>
            <a:endParaRPr lang="en-US" altLang="ru-RU" sz="2000"/>
          </a:p>
          <a:p>
            <a:pPr marL="566738" lvl="1" indent="-449263" eaLnBrk="1" hangingPunct="1">
              <a:buFont typeface="Arial" panose="020B0604020202020204" pitchFamily="34" charset="0"/>
              <a:buAutoNum type="alphaLcPeriod"/>
            </a:pPr>
            <a:r>
              <a:rPr lang="en-US" altLang="ru-RU" sz="2400">
                <a:cs typeface="Arial" panose="020B0604020202020204" pitchFamily="34" charset="0"/>
              </a:rPr>
              <a:t> </a:t>
            </a:r>
            <a:r>
              <a:rPr lang="en-US" altLang="ru-RU" sz="2000">
                <a:latin typeface="Courier New" panose="02070309020205020404" pitchFamily="49" charset="0"/>
                <a:cs typeface="Courier New" panose="02070309020205020404" pitchFamily="49" charset="0"/>
              </a:rPr>
              <a:t>private int XCOORD;</a:t>
            </a:r>
          </a:p>
          <a:p>
            <a:pPr marL="566738" lvl="1" indent="-449263" eaLnBrk="1" hangingPunct="1">
              <a:buFont typeface="Arial" panose="020B0604020202020204" pitchFamily="34" charset="0"/>
              <a:buAutoNum type="alphaLcPeriod"/>
            </a:pPr>
            <a:r>
              <a:rPr lang="en-US" altLang="ru-RU">
                <a:cs typeface="Arial" panose="020B0604020202020204" pitchFamily="34" charset="0"/>
              </a:rPr>
              <a:t> </a:t>
            </a:r>
            <a:r>
              <a:rPr lang="en-US" altLang="ru-RU" sz="2000">
                <a:latin typeface="Courier New" panose="02070309020205020404" pitchFamily="49" charset="0"/>
                <a:cs typeface="Courier New" panose="02070309020205020404" pitchFamily="49" charset="0"/>
              </a:rPr>
              <a:t>public int calcOffset (int x1, int y1,</a:t>
            </a:r>
            <a:br>
              <a:rPr lang="en-US" altLang="ru-RU" sz="2000">
                <a:latin typeface="Courier New" panose="02070309020205020404" pitchFamily="49" charset="0"/>
                <a:cs typeface="Courier New" panose="02070309020205020404" pitchFamily="49" charset="0"/>
              </a:rPr>
            </a:br>
            <a:r>
              <a:rPr lang="en-US" altLang="ru-RU" sz="2000">
                <a:latin typeface="Courier New" panose="02070309020205020404" pitchFamily="49" charset="0"/>
                <a:cs typeface="Courier New" panose="02070309020205020404" pitchFamily="49" charset="0"/>
              </a:rPr>
              <a:t>                       int x2, int y2)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2108139E-35F2-8378-C4B3-783A535BFCCD}"/>
              </a:ext>
            </a:extLst>
          </p:cNvPr>
          <p:cNvSpPr>
            <a:spLocks noChangeArrowheads="1"/>
          </p:cNvSpPr>
          <p:nvPr/>
        </p:nvSpPr>
        <p:spPr bwMode="auto">
          <a:xfrm>
            <a:off x="609600" y="1828800"/>
            <a:ext cx="7924800" cy="2667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29699" name="Rectangle 1034">
            <a:extLst>
              <a:ext uri="{FF2B5EF4-FFF2-40B4-BE49-F238E27FC236}">
                <a16:creationId xmlns:a16="http://schemas.microsoft.com/office/drawing/2014/main" id="{A459FCC3-D335-8FAE-B4DD-69BF5542D068}"/>
              </a:ext>
            </a:extLst>
          </p:cNvPr>
          <p:cNvSpPr>
            <a:spLocks noGrp="1" noChangeArrowheads="1"/>
          </p:cNvSpPr>
          <p:nvPr>
            <p:ph type="title"/>
          </p:nvPr>
        </p:nvSpPr>
        <p:spPr/>
        <p:txBody>
          <a:bodyPr/>
          <a:lstStyle/>
          <a:p>
            <a:pPr eaLnBrk="1" hangingPunct="1"/>
            <a:r>
              <a:rPr lang="en-US" altLang="ru-RU"/>
              <a:t>Quiz</a:t>
            </a:r>
          </a:p>
        </p:txBody>
      </p:sp>
      <p:sp>
        <p:nvSpPr>
          <p:cNvPr id="29700" name="Rectangle 1035">
            <a:extLst>
              <a:ext uri="{FF2B5EF4-FFF2-40B4-BE49-F238E27FC236}">
                <a16:creationId xmlns:a16="http://schemas.microsoft.com/office/drawing/2014/main" id="{6B9B011D-A1B4-2909-300D-8A0B2536506C}"/>
              </a:ext>
            </a:extLst>
          </p:cNvPr>
          <p:cNvSpPr>
            <a:spLocks noGrp="1" noChangeArrowheads="1"/>
          </p:cNvSpPr>
          <p:nvPr>
            <p:ph idx="1"/>
          </p:nvPr>
        </p:nvSpPr>
        <p:spPr>
          <a:xfrm>
            <a:off x="609600" y="1143000"/>
            <a:ext cx="7918450" cy="5248275"/>
          </a:xfrm>
        </p:spPr>
        <p:txBody>
          <a:bodyPr/>
          <a:lstStyle/>
          <a:p>
            <a:pPr eaLnBrk="1" hangingPunct="1"/>
            <a:r>
              <a:rPr lang="en-US" altLang="ru-RU"/>
              <a:t>What changes would you perform to make this class immutable? (Choose all that apply.)</a:t>
            </a:r>
          </a:p>
          <a:p>
            <a:pPr eaLnBrk="1" hangingPunct="1"/>
            <a:r>
              <a:rPr lang="en-US" altLang="ru-RU" sz="1600">
                <a:latin typeface="Courier New" panose="02070309020205020404" pitchFamily="49" charset="0"/>
                <a:cs typeface="Courier New" panose="02070309020205020404" pitchFamily="49" charset="0"/>
              </a:rPr>
              <a:t> public class Stock {</a:t>
            </a:r>
          </a:p>
          <a:p>
            <a:pPr eaLnBrk="1" hangingPunct="1"/>
            <a:r>
              <a:rPr lang="en-US" altLang="ru-RU" sz="1600">
                <a:latin typeface="Courier New" panose="02070309020205020404" pitchFamily="49" charset="0"/>
                <a:cs typeface="Courier New" panose="02070309020205020404" pitchFamily="49" charset="0"/>
              </a:rPr>
              <a:t>     public String symbol;</a:t>
            </a:r>
          </a:p>
          <a:p>
            <a:pPr eaLnBrk="1" hangingPunct="1"/>
            <a:r>
              <a:rPr lang="en-US" altLang="ru-RU" sz="1600">
                <a:latin typeface="Courier New" panose="02070309020205020404" pitchFamily="49" charset="0"/>
                <a:cs typeface="Courier New" panose="02070309020205020404" pitchFamily="49" charset="0"/>
              </a:rPr>
              <a:t>		 public double price;</a:t>
            </a:r>
          </a:p>
          <a:p>
            <a:pPr eaLnBrk="1" hangingPunct="1"/>
            <a:r>
              <a:rPr lang="en-US" altLang="ru-RU" sz="1600">
                <a:latin typeface="Courier New" panose="02070309020205020404" pitchFamily="49" charset="0"/>
                <a:cs typeface="Courier New" panose="02070309020205020404" pitchFamily="49" charset="0"/>
              </a:rPr>
              <a:t>     public int shares;</a:t>
            </a:r>
          </a:p>
          <a:p>
            <a:pPr eaLnBrk="1" hangingPunct="1"/>
            <a:r>
              <a:rPr lang="en-US" altLang="ru-RU" sz="1600">
                <a:latin typeface="Courier New" panose="02070309020205020404" pitchFamily="49" charset="0"/>
                <a:cs typeface="Courier New" panose="02070309020205020404" pitchFamily="49" charset="0"/>
              </a:rPr>
              <a:t>		 public double getStockValue() { }</a:t>
            </a:r>
          </a:p>
          <a:p>
            <a:pPr eaLnBrk="1" hangingPunct="1"/>
            <a:r>
              <a:rPr lang="en-US" altLang="ru-RU" sz="1600">
                <a:latin typeface="Courier New" panose="02070309020205020404" pitchFamily="49" charset="0"/>
                <a:cs typeface="Courier New" panose="02070309020205020404" pitchFamily="49" charset="0"/>
              </a:rPr>
              <a:t>		 public void setSymbol(String symbol) { }</a:t>
            </a:r>
          </a:p>
          <a:p>
            <a:pPr eaLnBrk="1" hangingPunct="1"/>
            <a:r>
              <a:rPr lang="en-US" altLang="ru-RU" sz="1600">
                <a:latin typeface="Courier New" panose="02070309020205020404" pitchFamily="49" charset="0"/>
                <a:cs typeface="Courier New" panose="02070309020205020404" pitchFamily="49" charset="0"/>
              </a:rPr>
              <a:t>     public void setPrice(double price) { }</a:t>
            </a:r>
          </a:p>
          <a:p>
            <a:pPr eaLnBrk="1" hangingPunct="1"/>
            <a:r>
              <a:rPr lang="en-US" altLang="ru-RU" sz="1600">
                <a:latin typeface="Courier New" panose="02070309020205020404" pitchFamily="49" charset="0"/>
                <a:cs typeface="Courier New" panose="02070309020205020404" pitchFamily="49" charset="0"/>
              </a:rPr>
              <a:t>     public void setShares(int number) { }</a:t>
            </a:r>
          </a:p>
          <a:p>
            <a:pPr eaLnBrk="1" hangingPunct="1"/>
            <a:r>
              <a:rPr lang="en-US" altLang="ru-RU" sz="1600">
                <a:latin typeface="Courier New" panose="02070309020205020404" pitchFamily="49" charset="0"/>
                <a:cs typeface="Courier New" panose="02070309020205020404" pitchFamily="49" charset="0"/>
              </a:rPr>
              <a:t> }</a:t>
            </a:r>
          </a:p>
          <a:p>
            <a:pPr eaLnBrk="1" hangingPunct="1"/>
            <a:endParaRPr lang="en-US" altLang="ru-RU" sz="500">
              <a:latin typeface="Courier New" panose="02070309020205020404" pitchFamily="49" charset="0"/>
              <a:cs typeface="Courier New" panose="02070309020205020404" pitchFamily="49" charset="0"/>
            </a:endParaRPr>
          </a:p>
          <a:p>
            <a:pPr marL="566738" lvl="1" indent="-449263" eaLnBrk="1" hangingPunct="1">
              <a:lnSpc>
                <a:spcPct val="90000"/>
              </a:lnSpc>
              <a:buFont typeface="Arial" panose="020B0604020202020204" pitchFamily="34" charset="0"/>
              <a:buAutoNum type="alphaLcPeriod"/>
            </a:pPr>
            <a:r>
              <a:rPr lang="en-US" altLang="ru-RU">
                <a:cs typeface="Arial" panose="020B0604020202020204" pitchFamily="34" charset="0"/>
              </a:rPr>
              <a:t>Make the fields </a:t>
            </a:r>
            <a:r>
              <a:rPr lang="en-US" altLang="ru-RU">
                <a:latin typeface="Courier New" panose="02070309020205020404" pitchFamily="49" charset="0"/>
                <a:cs typeface="Courier New" panose="02070309020205020404" pitchFamily="49" charset="0"/>
              </a:rPr>
              <a:t>symbol</a:t>
            </a:r>
            <a:r>
              <a:rPr lang="en-US" altLang="ru-RU">
                <a:cs typeface="Arial" panose="020B0604020202020204" pitchFamily="34" charset="0"/>
              </a:rPr>
              <a:t>, </a:t>
            </a:r>
            <a:r>
              <a:rPr lang="en-US" altLang="ru-RU">
                <a:latin typeface="Courier New" panose="02070309020205020404" pitchFamily="49" charset="0"/>
                <a:cs typeface="Courier New" panose="02070309020205020404" pitchFamily="49" charset="0"/>
              </a:rPr>
              <a:t>shares</a:t>
            </a:r>
            <a:r>
              <a:rPr lang="en-US" altLang="ru-RU">
                <a:cs typeface="Arial" panose="020B0604020202020204" pitchFamily="34" charset="0"/>
              </a:rPr>
              <a:t>, and </a:t>
            </a:r>
            <a:r>
              <a:rPr lang="en-US" altLang="ru-RU">
                <a:latin typeface="Courier New" panose="02070309020205020404" pitchFamily="49" charset="0"/>
                <a:cs typeface="Courier New" panose="02070309020205020404" pitchFamily="49" charset="0"/>
              </a:rPr>
              <a:t>price</a:t>
            </a:r>
            <a:r>
              <a:rPr lang="en-US" altLang="ru-RU">
                <a:cs typeface="Arial" panose="020B0604020202020204" pitchFamily="34" charset="0"/>
              </a:rPr>
              <a:t> </a:t>
            </a:r>
            <a:r>
              <a:rPr lang="en-US" altLang="ru-RU">
                <a:latin typeface="Courier New" panose="02070309020205020404" pitchFamily="49" charset="0"/>
                <a:cs typeface="Courier New" panose="02070309020205020404" pitchFamily="49" charset="0"/>
              </a:rPr>
              <a:t>private</a:t>
            </a:r>
            <a:r>
              <a:rPr lang="en-US" altLang="ru-RU"/>
              <a:t>.</a:t>
            </a:r>
            <a:endParaRPr lang="en-US" altLang="ru-RU">
              <a:latin typeface="Courier New" panose="02070309020205020404" pitchFamily="49" charset="0"/>
              <a:cs typeface="Courier New" panose="02070309020205020404" pitchFamily="49" charset="0"/>
            </a:endParaRPr>
          </a:p>
          <a:p>
            <a:pPr marL="566738" lvl="1" indent="-449263" eaLnBrk="1" hangingPunct="1">
              <a:lnSpc>
                <a:spcPct val="90000"/>
              </a:lnSpc>
              <a:buFont typeface="Arial" panose="020B0604020202020204" pitchFamily="34" charset="0"/>
              <a:buAutoNum type="alphaLcPeriod"/>
            </a:pPr>
            <a:r>
              <a:rPr lang="en-US" altLang="ru-RU">
                <a:cs typeface="Arial" panose="020B0604020202020204" pitchFamily="34" charset="0"/>
              </a:rPr>
              <a:t>Remove </a:t>
            </a:r>
            <a:r>
              <a:rPr lang="en-US" altLang="ru-RU">
                <a:latin typeface="Courier New" panose="02070309020205020404" pitchFamily="49" charset="0"/>
                <a:cs typeface="Courier New" panose="02070309020205020404" pitchFamily="49" charset="0"/>
              </a:rPr>
              <a:t>setSymbol</a:t>
            </a:r>
            <a:r>
              <a:rPr lang="en-US" altLang="ru-RU">
                <a:cs typeface="Arial" panose="020B0604020202020204" pitchFamily="34" charset="0"/>
              </a:rPr>
              <a:t>, </a:t>
            </a:r>
            <a:r>
              <a:rPr lang="en-US" altLang="ru-RU">
                <a:latin typeface="Courier New" panose="02070309020205020404" pitchFamily="49" charset="0"/>
                <a:cs typeface="Courier New" panose="02070309020205020404" pitchFamily="49" charset="0"/>
              </a:rPr>
              <a:t>setPrice</a:t>
            </a:r>
            <a:r>
              <a:rPr lang="en-US" altLang="ru-RU"/>
              <a:t>, </a:t>
            </a:r>
            <a:r>
              <a:rPr lang="en-US" altLang="ru-RU">
                <a:cs typeface="Arial" panose="020B0604020202020204" pitchFamily="34" charset="0"/>
              </a:rPr>
              <a:t>and</a:t>
            </a:r>
            <a:r>
              <a:rPr lang="en-US" altLang="ru-RU"/>
              <a:t> </a:t>
            </a:r>
            <a:r>
              <a:rPr lang="en-US" altLang="ru-RU">
                <a:latin typeface="Courier New" panose="02070309020205020404" pitchFamily="49" charset="0"/>
                <a:cs typeface="Courier New" panose="02070309020205020404" pitchFamily="49" charset="0"/>
              </a:rPr>
              <a:t>setShares</a:t>
            </a:r>
            <a:r>
              <a:rPr lang="en-US" altLang="ru-RU"/>
              <a:t>.</a:t>
            </a:r>
            <a:endParaRPr lang="en-US" altLang="ru-RU">
              <a:cs typeface="Arial" panose="020B0604020202020204" pitchFamily="34" charset="0"/>
            </a:endParaRPr>
          </a:p>
          <a:p>
            <a:pPr marL="566738" lvl="1" indent="-449263" eaLnBrk="1" hangingPunct="1">
              <a:lnSpc>
                <a:spcPct val="90000"/>
              </a:lnSpc>
              <a:buFont typeface="Arial" panose="020B0604020202020204" pitchFamily="34" charset="0"/>
              <a:buAutoNum type="alphaLcPeriod"/>
            </a:pPr>
            <a:r>
              <a:rPr lang="en-US" altLang="ru-RU">
                <a:cs typeface="Arial" panose="020B0604020202020204" pitchFamily="34" charset="0"/>
              </a:rPr>
              <a:t>Make the </a:t>
            </a:r>
            <a:r>
              <a:rPr lang="en-US" altLang="ru-RU">
                <a:latin typeface="Courier New" panose="02070309020205020404" pitchFamily="49" charset="0"/>
                <a:cs typeface="Courier New" panose="02070309020205020404" pitchFamily="49" charset="0"/>
              </a:rPr>
              <a:t>getStockValue</a:t>
            </a:r>
            <a:r>
              <a:rPr lang="en-US" altLang="ru-RU">
                <a:cs typeface="Arial" panose="020B0604020202020204" pitchFamily="34" charset="0"/>
              </a:rPr>
              <a:t> method </a:t>
            </a:r>
            <a:r>
              <a:rPr lang="en-US" altLang="ru-RU">
                <a:latin typeface="Courier New" panose="02070309020205020404" pitchFamily="49" charset="0"/>
                <a:cs typeface="Courier New" panose="02070309020205020404" pitchFamily="49" charset="0"/>
              </a:rPr>
              <a:t>private</a:t>
            </a:r>
            <a:r>
              <a:rPr lang="en-US" altLang="ru-RU"/>
              <a:t>.</a:t>
            </a:r>
            <a:endParaRPr lang="en-US" altLang="ru-RU">
              <a:latin typeface="Courier New" panose="02070309020205020404" pitchFamily="49" charset="0"/>
              <a:cs typeface="Courier New" panose="02070309020205020404" pitchFamily="49" charset="0"/>
            </a:endParaRPr>
          </a:p>
          <a:p>
            <a:pPr marL="566738" lvl="1" indent="-449263" eaLnBrk="1" hangingPunct="1">
              <a:lnSpc>
                <a:spcPct val="90000"/>
              </a:lnSpc>
              <a:buFont typeface="Arial" panose="020B0604020202020204" pitchFamily="34" charset="0"/>
              <a:buAutoNum type="alphaLcPeriod"/>
            </a:pPr>
            <a:r>
              <a:rPr lang="en-US" altLang="ru-RU">
                <a:cs typeface="Arial" panose="020B0604020202020204" pitchFamily="34" charset="0"/>
              </a:rPr>
              <a:t>Add a constructor that takes </a:t>
            </a:r>
            <a:r>
              <a:rPr lang="en-US" altLang="ru-RU">
                <a:latin typeface="Courier New" panose="02070309020205020404" pitchFamily="49" charset="0"/>
                <a:cs typeface="Courier New" panose="02070309020205020404" pitchFamily="49" charset="0"/>
              </a:rPr>
              <a:t>symbol</a:t>
            </a:r>
            <a:r>
              <a:rPr lang="en-US" altLang="ru-RU">
                <a:cs typeface="Arial" panose="020B0604020202020204" pitchFamily="34" charset="0"/>
              </a:rPr>
              <a:t>, </a:t>
            </a:r>
            <a:r>
              <a:rPr lang="en-US" altLang="ru-RU">
                <a:latin typeface="Courier New" panose="02070309020205020404" pitchFamily="49" charset="0"/>
                <a:cs typeface="Courier New" panose="02070309020205020404" pitchFamily="49" charset="0"/>
              </a:rPr>
              <a:t>shares</a:t>
            </a:r>
            <a:r>
              <a:rPr lang="en-US" altLang="ru-RU">
                <a:cs typeface="Arial" panose="020B0604020202020204" pitchFamily="34" charset="0"/>
              </a:rPr>
              <a:t>, and </a:t>
            </a:r>
            <a:r>
              <a:rPr lang="en-US" altLang="ru-RU">
                <a:latin typeface="Courier New" panose="02070309020205020404" pitchFamily="49" charset="0"/>
                <a:cs typeface="Courier New" panose="02070309020205020404" pitchFamily="49" charset="0"/>
              </a:rPr>
              <a:t>price</a:t>
            </a:r>
            <a:r>
              <a:rPr lang="en-US" altLang="ru-RU">
                <a:cs typeface="Arial" panose="020B0604020202020204" pitchFamily="34" charset="0"/>
              </a:rPr>
              <a:t> as arguments.</a:t>
            </a:r>
            <a:endParaRPr lang="en-US" altLang="ru-RU">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descr="Duke-Practise-Overview.gif">
            <a:extLst>
              <a:ext uri="{FF2B5EF4-FFF2-40B4-BE49-F238E27FC236}">
                <a16:creationId xmlns:a16="http://schemas.microsoft.com/office/drawing/2014/main" id="{6F4ADA74-2587-F46A-2C0D-C7754E13A70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343400"/>
            <a:ext cx="18288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17">
            <a:extLst>
              <a:ext uri="{FF2B5EF4-FFF2-40B4-BE49-F238E27FC236}">
                <a16:creationId xmlns:a16="http://schemas.microsoft.com/office/drawing/2014/main" id="{AC0579A6-0765-C22F-C8F2-C5C78A4A3336}"/>
              </a:ext>
            </a:extLst>
          </p:cNvPr>
          <p:cNvSpPr>
            <a:spLocks noGrp="1" noChangeArrowheads="1"/>
          </p:cNvSpPr>
          <p:nvPr>
            <p:ph type="title"/>
          </p:nvPr>
        </p:nvSpPr>
        <p:spPr/>
        <p:txBody>
          <a:bodyPr/>
          <a:lstStyle/>
          <a:p>
            <a:pPr eaLnBrk="1" hangingPunct="1"/>
            <a:r>
              <a:rPr lang="en-US" altLang="ru-RU"/>
              <a:t>Practice 3-1 Overview: </a:t>
            </a:r>
            <a:br>
              <a:rPr lang="en-US" altLang="ru-RU"/>
            </a:br>
            <a:r>
              <a:rPr lang="en-US" altLang="ru-RU"/>
              <a:t>Creating Subclasses</a:t>
            </a:r>
          </a:p>
        </p:txBody>
      </p:sp>
      <p:sp>
        <p:nvSpPr>
          <p:cNvPr id="30724" name="Rectangle 18">
            <a:extLst>
              <a:ext uri="{FF2B5EF4-FFF2-40B4-BE49-F238E27FC236}">
                <a16:creationId xmlns:a16="http://schemas.microsoft.com/office/drawing/2014/main" id="{1953945A-C64C-865F-5220-1A3DE072FB6F}"/>
              </a:ext>
            </a:extLst>
          </p:cNvPr>
          <p:cNvSpPr>
            <a:spLocks noGrp="1" noChangeArrowheads="1"/>
          </p:cNvSpPr>
          <p:nvPr>
            <p:ph idx="1"/>
          </p:nvPr>
        </p:nvSpPr>
        <p:spPr>
          <a:xfrm>
            <a:off x="609600" y="1447800"/>
            <a:ext cx="7918450" cy="3005138"/>
          </a:xfrm>
        </p:spPr>
        <p:txBody>
          <a:bodyPr/>
          <a:lstStyle/>
          <a:p>
            <a:pPr eaLnBrk="1" hangingPunct="1"/>
            <a:r>
              <a:rPr lang="en-US" altLang="ru-RU"/>
              <a:t>This practice covers the following topics:</a:t>
            </a:r>
          </a:p>
          <a:p>
            <a:pPr lvl="1" eaLnBrk="1" hangingPunct="1"/>
            <a:r>
              <a:rPr lang="en-US" altLang="ru-RU"/>
              <a:t>Applying encapsulation principles to the </a:t>
            </a:r>
            <a:r>
              <a:rPr lang="en-US" altLang="ru-RU">
                <a:latin typeface="Courier New" panose="02070309020205020404" pitchFamily="49" charset="0"/>
                <a:cs typeface="Courier New" panose="02070309020205020404" pitchFamily="49" charset="0"/>
              </a:rPr>
              <a:t>Employee</a:t>
            </a:r>
            <a:r>
              <a:rPr lang="en-US" altLang="ru-RU"/>
              <a:t> class that you created in the previous practice</a:t>
            </a:r>
          </a:p>
          <a:p>
            <a:pPr lvl="1" eaLnBrk="1" hangingPunct="1"/>
            <a:r>
              <a:rPr lang="en-US" altLang="ru-RU"/>
              <a:t>Creating subclasses of </a:t>
            </a:r>
            <a:r>
              <a:rPr lang="en-US" altLang="ru-RU">
                <a:latin typeface="Courier New" panose="02070309020205020404" pitchFamily="49" charset="0"/>
                <a:cs typeface="Courier New" panose="02070309020205020404" pitchFamily="49" charset="0"/>
              </a:rPr>
              <a:t>Employee</a:t>
            </a:r>
            <a:r>
              <a:rPr lang="en-US" altLang="ru-RU"/>
              <a:t>, including </a:t>
            </a:r>
            <a:r>
              <a:rPr lang="en-US" altLang="ru-RU">
                <a:latin typeface="Courier New" panose="02070309020205020404" pitchFamily="49" charset="0"/>
                <a:cs typeface="Courier New" panose="02070309020205020404" pitchFamily="49" charset="0"/>
              </a:rPr>
              <a:t>Manager</a:t>
            </a:r>
            <a:r>
              <a:rPr lang="en-US" altLang="ru-RU"/>
              <a:t>, </a:t>
            </a:r>
            <a:r>
              <a:rPr lang="en-US" altLang="ru-RU">
                <a:latin typeface="Courier New" panose="02070309020205020404" pitchFamily="49" charset="0"/>
                <a:cs typeface="Courier New" panose="02070309020205020404" pitchFamily="49" charset="0"/>
              </a:rPr>
              <a:t>Engineer</a:t>
            </a:r>
            <a:r>
              <a:rPr lang="en-US" altLang="ru-RU"/>
              <a:t>, and Administrative assistant (</a:t>
            </a:r>
            <a:r>
              <a:rPr lang="en-US" altLang="ru-RU">
                <a:latin typeface="Courier New" panose="02070309020205020404" pitchFamily="49" charset="0"/>
                <a:cs typeface="Courier New" panose="02070309020205020404" pitchFamily="49" charset="0"/>
              </a:rPr>
              <a:t>Admin</a:t>
            </a:r>
            <a:r>
              <a:rPr lang="en-US" altLang="ru-RU"/>
              <a:t>)</a:t>
            </a:r>
          </a:p>
          <a:p>
            <a:pPr lvl="1" eaLnBrk="1" hangingPunct="1"/>
            <a:r>
              <a:rPr lang="en-US" altLang="ru-RU"/>
              <a:t>Creating a subclass of </a:t>
            </a:r>
            <a:r>
              <a:rPr lang="en-US" altLang="ru-RU">
                <a:latin typeface="Courier New" panose="02070309020205020404" pitchFamily="49" charset="0"/>
                <a:cs typeface="Courier New" panose="02070309020205020404" pitchFamily="49" charset="0"/>
              </a:rPr>
              <a:t>Manager</a:t>
            </a:r>
            <a:r>
              <a:rPr lang="en-US" altLang="ru-RU"/>
              <a:t> called </a:t>
            </a:r>
            <a:r>
              <a:rPr lang="en-US" altLang="ru-RU">
                <a:latin typeface="Courier New" panose="02070309020205020404" pitchFamily="49" charset="0"/>
                <a:cs typeface="Courier New" panose="02070309020205020404" pitchFamily="49" charset="0"/>
              </a:rPr>
              <a:t>Director</a:t>
            </a:r>
          </a:p>
          <a:p>
            <a:pPr lvl="1" eaLnBrk="1" hangingPunct="1"/>
            <a:r>
              <a:rPr lang="en-US" altLang="ru-RU"/>
              <a:t>Creating a test class with a </a:t>
            </a:r>
            <a:r>
              <a:rPr lang="en-US" altLang="ru-RU">
                <a:latin typeface="Courier New" panose="02070309020205020404" pitchFamily="49" charset="0"/>
                <a:cs typeface="Courier New" panose="02070309020205020404" pitchFamily="49" charset="0"/>
              </a:rPr>
              <a:t>main</a:t>
            </a:r>
            <a:r>
              <a:rPr lang="en-US" altLang="ru-RU"/>
              <a:t> method to test your new classes</a:t>
            </a:r>
          </a:p>
        </p:txBody>
      </p:sp>
    </p:spTree>
    <p:custDataLst>
      <p:tags r:id="rId1"/>
    </p:custData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descr="Duke-Practise-Overview.gif">
            <a:extLst>
              <a:ext uri="{FF2B5EF4-FFF2-40B4-BE49-F238E27FC236}">
                <a16:creationId xmlns:a16="http://schemas.microsoft.com/office/drawing/2014/main" id="{2BF2C7B2-921E-D306-4128-9255397C5F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343400"/>
            <a:ext cx="18288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17">
            <a:extLst>
              <a:ext uri="{FF2B5EF4-FFF2-40B4-BE49-F238E27FC236}">
                <a16:creationId xmlns:a16="http://schemas.microsoft.com/office/drawing/2014/main" id="{7FD250E3-FC81-5571-17D3-39C9C47487B3}"/>
              </a:ext>
            </a:extLst>
          </p:cNvPr>
          <p:cNvSpPr>
            <a:spLocks noGrp="1" noChangeArrowheads="1"/>
          </p:cNvSpPr>
          <p:nvPr>
            <p:ph type="title"/>
          </p:nvPr>
        </p:nvSpPr>
        <p:spPr/>
        <p:txBody>
          <a:bodyPr/>
          <a:lstStyle/>
          <a:p>
            <a:pPr eaLnBrk="1" hangingPunct="1"/>
            <a:r>
              <a:rPr lang="en-US" altLang="ru-RU"/>
              <a:t>(Optional) Practice 3-2 Overview: </a:t>
            </a:r>
            <a:br>
              <a:rPr lang="en-US" altLang="ru-RU"/>
            </a:br>
            <a:r>
              <a:rPr lang="en-US" altLang="ru-RU"/>
              <a:t>Adding a Staff to a Manager</a:t>
            </a:r>
          </a:p>
        </p:txBody>
      </p:sp>
      <p:sp>
        <p:nvSpPr>
          <p:cNvPr id="31748" name="Rectangle 18">
            <a:extLst>
              <a:ext uri="{FF2B5EF4-FFF2-40B4-BE49-F238E27FC236}">
                <a16:creationId xmlns:a16="http://schemas.microsoft.com/office/drawing/2014/main" id="{064F858A-81C7-4EF8-8BFD-92CD08F73EBF}"/>
              </a:ext>
            </a:extLst>
          </p:cNvPr>
          <p:cNvSpPr>
            <a:spLocks noGrp="1" noChangeArrowheads="1"/>
          </p:cNvSpPr>
          <p:nvPr>
            <p:ph idx="1"/>
          </p:nvPr>
        </p:nvSpPr>
        <p:spPr>
          <a:xfrm>
            <a:off x="609600" y="1447800"/>
            <a:ext cx="7918450" cy="2260600"/>
          </a:xfrm>
        </p:spPr>
        <p:txBody>
          <a:bodyPr/>
          <a:lstStyle/>
          <a:p>
            <a:pPr eaLnBrk="1" hangingPunct="1"/>
            <a:r>
              <a:rPr lang="en-US" altLang="ru-RU"/>
              <a:t>This practice covers the following topics:</a:t>
            </a:r>
          </a:p>
          <a:p>
            <a:pPr lvl="1" eaLnBrk="1" hangingPunct="1"/>
            <a:r>
              <a:rPr lang="en-US" altLang="ru-RU"/>
              <a:t>Creating an array of </a:t>
            </a:r>
            <a:r>
              <a:rPr lang="en-US" altLang="ru-RU">
                <a:latin typeface="Courier New" panose="02070309020205020404" pitchFamily="49" charset="0"/>
                <a:cs typeface="Courier New" panose="02070309020205020404" pitchFamily="49" charset="0"/>
              </a:rPr>
              <a:t>Employees</a:t>
            </a:r>
            <a:r>
              <a:rPr lang="en-US" altLang="ru-RU"/>
              <a:t> called </a:t>
            </a:r>
            <a:r>
              <a:rPr lang="en-US" altLang="ru-RU">
                <a:latin typeface="Courier New" panose="02070309020205020404" pitchFamily="49" charset="0"/>
                <a:cs typeface="Courier New" panose="02070309020205020404" pitchFamily="49" charset="0"/>
              </a:rPr>
              <a:t>staff</a:t>
            </a:r>
          </a:p>
          <a:p>
            <a:pPr lvl="1" eaLnBrk="1" hangingPunct="1"/>
            <a:r>
              <a:rPr lang="en-US" altLang="ru-RU"/>
              <a:t>Creating a method to add an employee to the manager's </a:t>
            </a:r>
            <a:r>
              <a:rPr lang="en-US" altLang="ru-RU">
                <a:latin typeface="Courier New" panose="02070309020205020404" pitchFamily="49" charset="0"/>
                <a:cs typeface="Courier New" panose="02070309020205020404" pitchFamily="49" charset="0"/>
              </a:rPr>
              <a:t>staff</a:t>
            </a:r>
          </a:p>
          <a:p>
            <a:pPr lvl="1" eaLnBrk="1" hangingPunct="1"/>
            <a:r>
              <a:rPr lang="en-US" altLang="ru-RU"/>
              <a:t>Creating a method to remove an employee from the manager's </a:t>
            </a:r>
            <a:r>
              <a:rPr lang="en-US" altLang="ru-RU">
                <a:latin typeface="Courier New" panose="02070309020205020404" pitchFamily="49" charset="0"/>
                <a:cs typeface="Courier New" panose="02070309020205020404" pitchFamily="49" charset="0"/>
              </a:rPr>
              <a:t>staff</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759FF84-1A8D-1D61-7A99-007BD05BFE9F}"/>
              </a:ext>
            </a:extLst>
          </p:cNvPr>
          <p:cNvSpPr>
            <a:spLocks noGrp="1"/>
          </p:cNvSpPr>
          <p:nvPr>
            <p:ph type="title"/>
          </p:nvPr>
        </p:nvSpPr>
        <p:spPr/>
        <p:txBody>
          <a:bodyPr/>
          <a:lstStyle/>
          <a:p>
            <a:pPr eaLnBrk="1" hangingPunct="1"/>
            <a:r>
              <a:rPr lang="en-US" altLang="ru-RU"/>
              <a:t>Encapsulation</a:t>
            </a:r>
          </a:p>
        </p:txBody>
      </p:sp>
      <p:sp>
        <p:nvSpPr>
          <p:cNvPr id="6147" name="Content Placeholder 2">
            <a:extLst>
              <a:ext uri="{FF2B5EF4-FFF2-40B4-BE49-F238E27FC236}">
                <a16:creationId xmlns:a16="http://schemas.microsoft.com/office/drawing/2014/main" id="{F1143519-7A77-4D23-7CB5-DED1299E61E3}"/>
              </a:ext>
            </a:extLst>
          </p:cNvPr>
          <p:cNvSpPr>
            <a:spLocks noGrp="1"/>
          </p:cNvSpPr>
          <p:nvPr>
            <p:ph idx="1"/>
          </p:nvPr>
        </p:nvSpPr>
        <p:spPr>
          <a:xfrm>
            <a:off x="609600" y="1447800"/>
            <a:ext cx="7918450" cy="3952875"/>
          </a:xfrm>
        </p:spPr>
        <p:txBody>
          <a:bodyPr/>
          <a:lstStyle/>
          <a:p>
            <a:pPr eaLnBrk="1" hangingPunct="1"/>
            <a:r>
              <a:rPr lang="en-US" altLang="ru-RU"/>
              <a:t>The term </a:t>
            </a:r>
            <a:r>
              <a:rPr lang="en-US" altLang="ru-RU" i="1"/>
              <a:t>encapsulation</a:t>
            </a:r>
            <a:r>
              <a:rPr lang="en-US" altLang="ru-RU"/>
              <a:t> means to enclose in a capsule, or to wrap something around an object to cover it. In object-oriented programming, encapsulation covers, or wraps, the internal workings of a Java object.</a:t>
            </a:r>
          </a:p>
          <a:p>
            <a:pPr lvl="1" eaLnBrk="1" hangingPunct="1"/>
            <a:r>
              <a:rPr lang="en-US" altLang="ru-RU"/>
              <a:t>Data variables, or fields, are hidden from the user of the object.</a:t>
            </a:r>
          </a:p>
          <a:p>
            <a:pPr lvl="1" eaLnBrk="1" hangingPunct="1"/>
            <a:r>
              <a:rPr lang="en-US" altLang="ru-RU"/>
              <a:t>Methods, the functions in Java, provide an explicit service to the user of the object but hide the implementation.</a:t>
            </a:r>
          </a:p>
          <a:p>
            <a:pPr lvl="1" eaLnBrk="1" hangingPunct="1"/>
            <a:r>
              <a:rPr lang="en-US" altLang="ru-RU"/>
              <a:t>As long as the services do not change, the implementation  can be modified without impacting the user.</a:t>
            </a:r>
            <a:br>
              <a:rPr lang="en-US" altLang="ru-RU"/>
            </a:br>
            <a:endParaRPr lang="en-US" altLang="ru-RU"/>
          </a:p>
        </p:txBody>
      </p:sp>
      <p:pic>
        <p:nvPicPr>
          <p:cNvPr id="6148" name="Picture 4" descr="cnt204375.gif">
            <a:extLst>
              <a:ext uri="{FF2B5EF4-FFF2-40B4-BE49-F238E27FC236}">
                <a16:creationId xmlns:a16="http://schemas.microsoft.com/office/drawing/2014/main" id="{748DECBD-1279-E983-1986-A68D1624E94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876800"/>
            <a:ext cx="100012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67E4FFD-C82A-BC9A-504E-3CACA8C93740}"/>
              </a:ext>
            </a:extLst>
          </p:cNvPr>
          <p:cNvSpPr>
            <a:spLocks noGrp="1"/>
          </p:cNvSpPr>
          <p:nvPr>
            <p:ph type="title"/>
          </p:nvPr>
        </p:nvSpPr>
        <p:spPr/>
        <p:txBody>
          <a:bodyPr/>
          <a:lstStyle/>
          <a:p>
            <a:pPr eaLnBrk="1" hangingPunct="1"/>
            <a:r>
              <a:rPr lang="en-US" altLang="ru-RU"/>
              <a:t>Encapsulation: Example</a:t>
            </a:r>
          </a:p>
        </p:txBody>
      </p:sp>
      <p:sp>
        <p:nvSpPr>
          <p:cNvPr id="7171" name="Content Placeholder 2">
            <a:extLst>
              <a:ext uri="{FF2B5EF4-FFF2-40B4-BE49-F238E27FC236}">
                <a16:creationId xmlns:a16="http://schemas.microsoft.com/office/drawing/2014/main" id="{03E4A404-C3C4-708C-043F-E196C0751D8E}"/>
              </a:ext>
            </a:extLst>
          </p:cNvPr>
          <p:cNvSpPr>
            <a:spLocks noGrp="1"/>
          </p:cNvSpPr>
          <p:nvPr>
            <p:ph idx="1"/>
          </p:nvPr>
        </p:nvSpPr>
        <p:spPr/>
        <p:txBody>
          <a:bodyPr/>
          <a:lstStyle/>
          <a:p>
            <a:pPr eaLnBrk="1" hangingPunct="1"/>
            <a:r>
              <a:rPr lang="en-US" altLang="ru-RU"/>
              <a:t>What data and operations would you encapsulate in an object that represents an employee?</a:t>
            </a:r>
          </a:p>
        </p:txBody>
      </p:sp>
      <p:pic>
        <p:nvPicPr>
          <p:cNvPr id="7172" name="Picture 3" descr="cnt205403.gif">
            <a:extLst>
              <a:ext uri="{FF2B5EF4-FFF2-40B4-BE49-F238E27FC236}">
                <a16:creationId xmlns:a16="http://schemas.microsoft.com/office/drawing/2014/main" id="{22B04602-FA55-C556-8096-2D97A30E908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95750" y="3048000"/>
            <a:ext cx="7810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descr="cnt204277.gif">
            <a:extLst>
              <a:ext uri="{FF2B5EF4-FFF2-40B4-BE49-F238E27FC236}">
                <a16:creationId xmlns:a16="http://schemas.microsoft.com/office/drawing/2014/main" id="{70FA9662-00B6-F98F-58A7-93FD7838F7B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971800"/>
            <a:ext cx="112553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493DC43-A137-7757-6C8E-B2AE90F1C39D}"/>
              </a:ext>
            </a:extLst>
          </p:cNvPr>
          <p:cNvSpPr txBox="1"/>
          <p:nvPr/>
        </p:nvSpPr>
        <p:spPr>
          <a:xfrm>
            <a:off x="1143000" y="4343400"/>
            <a:ext cx="2595563" cy="1366838"/>
          </a:xfrm>
          <a:prstGeom prst="rect">
            <a:avLst/>
          </a:prstGeom>
          <a:noFill/>
        </p:spPr>
        <p:txBody>
          <a:bodyPr wrap="none">
            <a:spAutoFit/>
          </a:bodyPr>
          <a:lstStyle/>
          <a:p>
            <a:pPr algn="l">
              <a:buFont typeface="Arial" charset="0"/>
              <a:buNone/>
              <a:defRPr/>
            </a:pPr>
            <a:r>
              <a:rPr lang="en-US" dirty="0">
                <a:latin typeface="+mn-lt"/>
                <a:cs typeface="Courier New" pitchFamily="49" charset="0"/>
              </a:rPr>
              <a:t>Employee ID</a:t>
            </a:r>
          </a:p>
          <a:p>
            <a:pPr algn="l">
              <a:buFont typeface="Arial" charset="0"/>
              <a:buNone/>
              <a:defRPr/>
            </a:pPr>
            <a:r>
              <a:rPr lang="en-US" dirty="0">
                <a:latin typeface="+mn-lt"/>
                <a:cs typeface="Courier New" pitchFamily="49" charset="0"/>
              </a:rPr>
              <a:t>Name</a:t>
            </a:r>
          </a:p>
          <a:p>
            <a:pPr algn="l">
              <a:buFont typeface="Arial" charset="0"/>
              <a:buNone/>
              <a:defRPr/>
            </a:pPr>
            <a:r>
              <a:rPr lang="en-US" dirty="0">
                <a:latin typeface="+mn-lt"/>
                <a:cs typeface="Courier New" pitchFamily="49" charset="0"/>
              </a:rPr>
              <a:t>Social Security Number</a:t>
            </a:r>
          </a:p>
          <a:p>
            <a:pPr algn="l">
              <a:buFont typeface="Arial" charset="0"/>
              <a:buNone/>
              <a:defRPr/>
            </a:pPr>
            <a:r>
              <a:rPr lang="en-US" dirty="0">
                <a:latin typeface="+mn-lt"/>
                <a:cs typeface="Courier New" pitchFamily="49" charset="0"/>
              </a:rPr>
              <a:t>Salary</a:t>
            </a:r>
          </a:p>
        </p:txBody>
      </p:sp>
      <p:sp>
        <p:nvSpPr>
          <p:cNvPr id="7" name="TextBox 6">
            <a:extLst>
              <a:ext uri="{FF2B5EF4-FFF2-40B4-BE49-F238E27FC236}">
                <a16:creationId xmlns:a16="http://schemas.microsoft.com/office/drawing/2014/main" id="{A02272BC-D17F-85D0-2796-3514F4462650}"/>
              </a:ext>
            </a:extLst>
          </p:cNvPr>
          <p:cNvSpPr txBox="1"/>
          <p:nvPr/>
        </p:nvSpPr>
        <p:spPr>
          <a:xfrm>
            <a:off x="6172200" y="4495800"/>
            <a:ext cx="1492250" cy="701675"/>
          </a:xfrm>
          <a:prstGeom prst="rect">
            <a:avLst/>
          </a:prstGeom>
          <a:noFill/>
        </p:spPr>
        <p:txBody>
          <a:bodyPr wrap="none">
            <a:spAutoFit/>
          </a:bodyPr>
          <a:lstStyle/>
          <a:p>
            <a:pPr algn="l">
              <a:buFont typeface="Arial" charset="0"/>
              <a:buNone/>
              <a:defRPr/>
            </a:pPr>
            <a:r>
              <a:rPr lang="en-US" dirty="0">
                <a:latin typeface="+mn-lt"/>
                <a:cs typeface="Courier New" pitchFamily="49" charset="0"/>
              </a:rPr>
              <a:t>Set Name</a:t>
            </a:r>
          </a:p>
          <a:p>
            <a:pPr algn="l">
              <a:buFont typeface="Arial" charset="0"/>
              <a:buNone/>
              <a:defRPr/>
            </a:pPr>
            <a:r>
              <a:rPr lang="en-US" dirty="0">
                <a:latin typeface="+mn-lt"/>
                <a:cs typeface="Courier New" pitchFamily="49" charset="0"/>
              </a:rPr>
              <a:t>Raise Salary</a:t>
            </a:r>
          </a:p>
        </p:txBody>
      </p:sp>
      <p:pic>
        <p:nvPicPr>
          <p:cNvPr id="7176" name="Picture 7" descr="cnt205073.gif">
            <a:extLst>
              <a:ext uri="{FF2B5EF4-FFF2-40B4-BE49-F238E27FC236}">
                <a16:creationId xmlns:a16="http://schemas.microsoft.com/office/drawing/2014/main" id="{2B017D61-D8AB-FA28-448E-ABC0C6DD567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3048000"/>
            <a:ext cx="6953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Right Arrow 8">
            <a:extLst>
              <a:ext uri="{FF2B5EF4-FFF2-40B4-BE49-F238E27FC236}">
                <a16:creationId xmlns:a16="http://schemas.microsoft.com/office/drawing/2014/main" id="{0E9346C7-C716-656C-08EB-36D62E71DA5D}"/>
              </a:ext>
            </a:extLst>
          </p:cNvPr>
          <p:cNvSpPr>
            <a:spLocks noChangeArrowheads="1"/>
          </p:cNvSpPr>
          <p:nvPr/>
        </p:nvSpPr>
        <p:spPr bwMode="auto">
          <a:xfrm>
            <a:off x="2895600" y="3657600"/>
            <a:ext cx="990600" cy="685800"/>
          </a:xfrm>
          <a:prstGeom prst="rightArrow">
            <a:avLst>
              <a:gd name="adj1" fmla="val 50000"/>
              <a:gd name="adj2" fmla="val 50001"/>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7178" name="Right Arrow 8">
            <a:extLst>
              <a:ext uri="{FF2B5EF4-FFF2-40B4-BE49-F238E27FC236}">
                <a16:creationId xmlns:a16="http://schemas.microsoft.com/office/drawing/2014/main" id="{FF530066-865D-BB86-8DAE-950B530F2E0F}"/>
              </a:ext>
            </a:extLst>
          </p:cNvPr>
          <p:cNvSpPr>
            <a:spLocks noChangeArrowheads="1"/>
          </p:cNvSpPr>
          <p:nvPr/>
        </p:nvSpPr>
        <p:spPr bwMode="auto">
          <a:xfrm flipH="1">
            <a:off x="5105400" y="3657600"/>
            <a:ext cx="990600" cy="685800"/>
          </a:xfrm>
          <a:prstGeom prst="rightArrow">
            <a:avLst>
              <a:gd name="adj1" fmla="val 50000"/>
              <a:gd name="adj2" fmla="val 50001"/>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A9CD8B19-7B15-A306-9E85-15B2654A1149}"/>
              </a:ext>
            </a:extLst>
          </p:cNvPr>
          <p:cNvSpPr>
            <a:spLocks noChangeArrowheads="1"/>
          </p:cNvSpPr>
          <p:nvPr/>
        </p:nvSpPr>
        <p:spPr bwMode="auto">
          <a:xfrm>
            <a:off x="609600" y="2133600"/>
            <a:ext cx="7924800" cy="4114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8195" name="Title 1">
            <a:extLst>
              <a:ext uri="{FF2B5EF4-FFF2-40B4-BE49-F238E27FC236}">
                <a16:creationId xmlns:a16="http://schemas.microsoft.com/office/drawing/2014/main" id="{BCA89775-C3F4-B0CB-997F-DE62291BE8BC}"/>
              </a:ext>
            </a:extLst>
          </p:cNvPr>
          <p:cNvSpPr>
            <a:spLocks noGrp="1"/>
          </p:cNvSpPr>
          <p:nvPr>
            <p:ph type="title"/>
          </p:nvPr>
        </p:nvSpPr>
        <p:spPr/>
        <p:txBody>
          <a:bodyPr/>
          <a:lstStyle/>
          <a:p>
            <a:pPr eaLnBrk="1" hangingPunct="1"/>
            <a:r>
              <a:rPr lang="en-US" altLang="ru-RU"/>
              <a:t>Encapsulation: Private Data, Public Methods</a:t>
            </a:r>
          </a:p>
        </p:txBody>
      </p:sp>
      <p:sp>
        <p:nvSpPr>
          <p:cNvPr id="8196" name="Content Placeholder 2">
            <a:extLst>
              <a:ext uri="{FF2B5EF4-FFF2-40B4-BE49-F238E27FC236}">
                <a16:creationId xmlns:a16="http://schemas.microsoft.com/office/drawing/2014/main" id="{9C557BF9-E407-923D-43BB-F8F2B6350B37}"/>
              </a:ext>
            </a:extLst>
          </p:cNvPr>
          <p:cNvSpPr>
            <a:spLocks noGrp="1"/>
          </p:cNvSpPr>
          <p:nvPr>
            <p:ph idx="1"/>
          </p:nvPr>
        </p:nvSpPr>
        <p:spPr/>
        <p:txBody>
          <a:bodyPr/>
          <a:lstStyle/>
          <a:p>
            <a:pPr eaLnBrk="1" hangingPunct="1"/>
            <a:r>
              <a:rPr lang="en-US" altLang="ru-RU"/>
              <a:t>One way to hide implementation details is to declare all of the fields </a:t>
            </a:r>
            <a:r>
              <a:rPr lang="en-US" altLang="ru-RU">
                <a:latin typeface="Courier New" panose="02070309020205020404" pitchFamily="49" charset="0"/>
                <a:cs typeface="Courier New" panose="02070309020205020404" pitchFamily="49" charset="0"/>
              </a:rPr>
              <a:t>private</a:t>
            </a:r>
            <a:r>
              <a:rPr lang="en-US" altLang="ru-RU"/>
              <a:t>.</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class CheckingAccount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r>
              <a:rPr lang="en-US" altLang="ru-RU" sz="1600" b="1">
                <a:latin typeface="Courier New" panose="02070309020205020404" pitchFamily="49" charset="0"/>
                <a:cs typeface="Courier New" panose="02070309020205020404" pitchFamily="49" charset="0"/>
              </a:rPr>
              <a:t>private</a:t>
            </a:r>
            <a:r>
              <a:rPr lang="en-US" altLang="ru-RU" sz="1600">
                <a:latin typeface="Courier New" panose="02070309020205020404" pitchFamily="49" charset="0"/>
                <a:cs typeface="Courier New" panose="02070309020205020404" pitchFamily="49" charset="0"/>
              </a:rPr>
              <a:t> int custID;</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r>
              <a:rPr lang="en-US" altLang="ru-RU" sz="1600" b="1">
                <a:latin typeface="Courier New" panose="02070309020205020404" pitchFamily="49" charset="0"/>
                <a:cs typeface="Courier New" panose="02070309020205020404" pitchFamily="49" charset="0"/>
              </a:rPr>
              <a:t>private</a:t>
            </a:r>
            <a:r>
              <a:rPr lang="en-US" altLang="ru-RU" sz="1600">
                <a:latin typeface="Courier New" panose="02070309020205020404" pitchFamily="49" charset="0"/>
                <a:cs typeface="Courier New" panose="02070309020205020404" pitchFamily="49" charset="0"/>
              </a:rPr>
              <a:t> String name;</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r>
              <a:rPr lang="en-US" altLang="ru-RU" sz="1600" b="1">
                <a:latin typeface="Courier New" panose="02070309020205020404" pitchFamily="49" charset="0"/>
                <a:cs typeface="Courier New" panose="02070309020205020404" pitchFamily="49" charset="0"/>
              </a:rPr>
              <a:t>private</a:t>
            </a:r>
            <a:r>
              <a:rPr lang="en-US" altLang="ru-RU" sz="1600">
                <a:latin typeface="Courier New" panose="02070309020205020404" pitchFamily="49" charset="0"/>
                <a:cs typeface="Courier New" panose="02070309020205020404" pitchFamily="49" charset="0"/>
              </a:rPr>
              <a:t> double amount;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CheckingAccount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void setAmount (double amount)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this.amount = amount;</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double getAmount ()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return amount;</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 other public accessor and mutator methods</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p:txBody>
      </p:sp>
      <p:sp>
        <p:nvSpPr>
          <p:cNvPr id="8197" name="Rectangular Callout 4">
            <a:extLst>
              <a:ext uri="{FF2B5EF4-FFF2-40B4-BE49-F238E27FC236}">
                <a16:creationId xmlns:a16="http://schemas.microsoft.com/office/drawing/2014/main" id="{D31C8B75-2E33-B177-3945-B6C554643B8A}"/>
              </a:ext>
            </a:extLst>
          </p:cNvPr>
          <p:cNvSpPr>
            <a:spLocks noChangeArrowheads="1"/>
          </p:cNvSpPr>
          <p:nvPr/>
        </p:nvSpPr>
        <p:spPr bwMode="auto">
          <a:xfrm>
            <a:off x="5181600" y="2525713"/>
            <a:ext cx="3276600" cy="739775"/>
          </a:xfrm>
          <a:prstGeom prst="wedgeRectCallout">
            <a:avLst>
              <a:gd name="adj1" fmla="val -81958"/>
              <a:gd name="adj2" fmla="val 23241"/>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pPr>
            <a:r>
              <a:rPr lang="en-US" altLang="ru-RU" sz="1400"/>
              <a:t>Declaring fields </a:t>
            </a:r>
            <a:r>
              <a:rPr lang="en-US" altLang="ru-RU" sz="1400">
                <a:latin typeface="Courier New" panose="02070309020205020404" pitchFamily="49" charset="0"/>
                <a:cs typeface="Courier New" panose="02070309020205020404" pitchFamily="49" charset="0"/>
              </a:rPr>
              <a:t>private</a:t>
            </a:r>
            <a:r>
              <a:rPr lang="en-US" altLang="ru-RU" sz="1400"/>
              <a:t> prevents direct access to this data from a class instance.</a:t>
            </a:r>
            <a:r>
              <a:rPr lang="en-US" altLang="ru-RU" sz="1400">
                <a:latin typeface="Courier New" panose="02070309020205020404" pitchFamily="49" charset="0"/>
                <a:cs typeface="Courier New" panose="02070309020205020404" pitchFamily="49" charset="0"/>
              </a:rPr>
              <a:t>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39818440-F8F5-04F2-91AF-D56D911CE09D}"/>
              </a:ext>
            </a:extLst>
          </p:cNvPr>
          <p:cNvSpPr>
            <a:spLocks noChangeArrowheads="1"/>
          </p:cNvSpPr>
          <p:nvPr/>
        </p:nvSpPr>
        <p:spPr bwMode="auto">
          <a:xfrm>
            <a:off x="609600" y="4953000"/>
            <a:ext cx="7924800" cy="1219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9219" name="Rectangle 3">
            <a:extLst>
              <a:ext uri="{FF2B5EF4-FFF2-40B4-BE49-F238E27FC236}">
                <a16:creationId xmlns:a16="http://schemas.microsoft.com/office/drawing/2014/main" id="{0BCE9ACA-3F53-FE0F-DB8F-BBBFE9EC1CDA}"/>
              </a:ext>
            </a:extLst>
          </p:cNvPr>
          <p:cNvSpPr>
            <a:spLocks noChangeArrowheads="1"/>
          </p:cNvSpPr>
          <p:nvPr/>
        </p:nvSpPr>
        <p:spPr bwMode="auto">
          <a:xfrm>
            <a:off x="609600" y="3276600"/>
            <a:ext cx="7924800" cy="9144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9220" name="Title 1">
            <a:extLst>
              <a:ext uri="{FF2B5EF4-FFF2-40B4-BE49-F238E27FC236}">
                <a16:creationId xmlns:a16="http://schemas.microsoft.com/office/drawing/2014/main" id="{B16B4E82-9BBA-F833-96EF-46B0FFDEF337}"/>
              </a:ext>
            </a:extLst>
          </p:cNvPr>
          <p:cNvSpPr>
            <a:spLocks noGrp="1"/>
          </p:cNvSpPr>
          <p:nvPr>
            <p:ph type="title"/>
          </p:nvPr>
        </p:nvSpPr>
        <p:spPr/>
        <p:txBody>
          <a:bodyPr/>
          <a:lstStyle/>
          <a:p>
            <a:pPr eaLnBrk="1" hangingPunct="1"/>
            <a:r>
              <a:rPr lang="en-US" altLang="ru-RU"/>
              <a:t>Public and Private Access Modifiers</a:t>
            </a:r>
          </a:p>
        </p:txBody>
      </p:sp>
      <p:sp>
        <p:nvSpPr>
          <p:cNvPr id="9221" name="Content Placeholder 2">
            <a:extLst>
              <a:ext uri="{FF2B5EF4-FFF2-40B4-BE49-F238E27FC236}">
                <a16:creationId xmlns:a16="http://schemas.microsoft.com/office/drawing/2014/main" id="{A5F51209-59DA-0D3E-3775-950CF3C651FE}"/>
              </a:ext>
            </a:extLst>
          </p:cNvPr>
          <p:cNvSpPr>
            <a:spLocks noGrp="1"/>
          </p:cNvSpPr>
          <p:nvPr>
            <p:ph idx="1"/>
          </p:nvPr>
        </p:nvSpPr>
        <p:spPr/>
        <p:txBody>
          <a:bodyPr/>
          <a:lstStyle/>
          <a:p>
            <a:pPr lvl="1" eaLnBrk="1" hangingPunct="1"/>
            <a:r>
              <a:rPr lang="en-US" altLang="ru-RU"/>
              <a:t>The </a:t>
            </a:r>
            <a:r>
              <a:rPr lang="en-US" altLang="ru-RU">
                <a:latin typeface="Courier New" panose="02070309020205020404" pitchFamily="49" charset="0"/>
                <a:cs typeface="Courier New" panose="02070309020205020404" pitchFamily="49" charset="0"/>
              </a:rPr>
              <a:t>public</a:t>
            </a:r>
            <a:r>
              <a:rPr lang="en-US" altLang="ru-RU"/>
              <a:t> keyword, applied to fields and methods, allows any class in any package to access the field or method.</a:t>
            </a:r>
          </a:p>
          <a:p>
            <a:pPr lvl="1" eaLnBrk="1" hangingPunct="1"/>
            <a:r>
              <a:rPr lang="en-US" altLang="ru-RU"/>
              <a:t>The </a:t>
            </a:r>
            <a:r>
              <a:rPr lang="en-US" altLang="ru-RU">
                <a:latin typeface="Courier New" panose="02070309020205020404" pitchFamily="49" charset="0"/>
                <a:cs typeface="Courier New" panose="02070309020205020404" pitchFamily="49" charset="0"/>
              </a:rPr>
              <a:t>private</a:t>
            </a:r>
            <a:r>
              <a:rPr lang="en-US" altLang="ru-RU"/>
              <a:t> keyword, applied to fields and methods, allows access only to other methods within the class itself.</a:t>
            </a:r>
          </a:p>
          <a:p>
            <a:pPr lvl="1" eaLnBrk="1" hangingPunct="1"/>
            <a:endParaRPr lang="en-US" altLang="ru-RU" sz="300"/>
          </a:p>
          <a:p>
            <a:pPr eaLnBrk="1" hangingPunct="1"/>
            <a:r>
              <a:rPr lang="en-US" altLang="ru-RU" sz="1600">
                <a:latin typeface="Courier New" panose="02070309020205020404" pitchFamily="49" charset="0"/>
                <a:cs typeface="Courier New" panose="02070309020205020404" pitchFamily="49" charset="0"/>
              </a:rPr>
              <a:t> CheckingAccount chk = new CheckingAccount ();</a:t>
            </a:r>
          </a:p>
          <a:p>
            <a:pPr eaLnBrk="1" hangingPunct="1"/>
            <a:r>
              <a:rPr lang="en-US" altLang="ru-RU" sz="1600">
                <a:latin typeface="Courier New" panose="02070309020205020404" pitchFamily="49" charset="0"/>
                <a:cs typeface="Courier New" panose="02070309020205020404" pitchFamily="49" charset="0"/>
              </a:rPr>
              <a:t> chk.amount = 200; // Compiler error – amount is a private field</a:t>
            </a:r>
          </a:p>
          <a:p>
            <a:pPr eaLnBrk="1" hangingPunct="1"/>
            <a:r>
              <a:rPr lang="en-US" altLang="ru-RU" sz="1600">
                <a:latin typeface="Courier New" panose="02070309020205020404" pitchFamily="49" charset="0"/>
                <a:cs typeface="Courier New" panose="02070309020205020404" pitchFamily="49" charset="0"/>
              </a:rPr>
              <a:t> chk.setAmount (200); // OK</a:t>
            </a:r>
          </a:p>
          <a:p>
            <a:pPr eaLnBrk="1" hangingPunct="1"/>
            <a:endParaRPr lang="en-US" altLang="ru-RU" sz="300">
              <a:latin typeface="Courier New" panose="02070309020205020404" pitchFamily="49" charset="0"/>
              <a:cs typeface="Courier New" panose="02070309020205020404" pitchFamily="49" charset="0"/>
            </a:endParaRPr>
          </a:p>
          <a:p>
            <a:pPr lvl="1" eaLnBrk="1" hangingPunct="1"/>
            <a:r>
              <a:rPr lang="en-US" altLang="ru-RU"/>
              <a:t>The </a:t>
            </a:r>
            <a:r>
              <a:rPr lang="en-US" altLang="ru-RU">
                <a:latin typeface="Courier New" panose="02070309020205020404" pitchFamily="49" charset="0"/>
                <a:cs typeface="Courier New" panose="02070309020205020404" pitchFamily="49" charset="0"/>
              </a:rPr>
              <a:t>private</a:t>
            </a:r>
            <a:r>
              <a:rPr lang="en-US" altLang="ru-RU"/>
              <a:t> keyword can also be applied to a method to hide an implementation detail.</a:t>
            </a:r>
          </a:p>
          <a:p>
            <a:pPr lvl="1" eaLnBrk="1" hangingPunct="1"/>
            <a:endParaRPr lang="en-US" altLang="ru-RU" sz="300"/>
          </a:p>
          <a:p>
            <a:pPr eaLnBrk="1" hangingPunct="1"/>
            <a:r>
              <a:rPr lang="en-US" altLang="ru-RU" sz="1600">
                <a:latin typeface="Courier New" panose="02070309020205020404" pitchFamily="49" charset="0"/>
                <a:cs typeface="Courier New" panose="02070309020205020404" pitchFamily="49" charset="0"/>
              </a:rPr>
              <a:t> // Called when a withdrawal exceeds the available funds</a:t>
            </a:r>
          </a:p>
          <a:p>
            <a:pPr eaLnBrk="1" hangingPunct="1"/>
            <a:r>
              <a:rPr lang="en-US" altLang="ru-RU" sz="1600">
                <a:latin typeface="Courier New" panose="02070309020205020404" pitchFamily="49" charset="0"/>
                <a:cs typeface="Courier New" panose="02070309020205020404" pitchFamily="49" charset="0"/>
              </a:rPr>
              <a:t> private void applyOverdraftFee () { </a:t>
            </a:r>
          </a:p>
          <a:p>
            <a:pPr eaLnBrk="1" hangingPunct="1"/>
            <a:r>
              <a:rPr lang="en-US" altLang="ru-RU" sz="1600">
                <a:latin typeface="Courier New" panose="02070309020205020404" pitchFamily="49" charset="0"/>
                <a:cs typeface="Courier New" panose="02070309020205020404" pitchFamily="49" charset="0"/>
              </a:rPr>
              <a:t>		 amount += fee;</a:t>
            </a:r>
          </a:p>
          <a:p>
            <a:pPr eaLnBrk="1" hangingPunct="1"/>
            <a:r>
              <a:rPr lang="en-US" altLang="ru-RU" sz="1600">
                <a:latin typeface="Courier New" panose="02070309020205020404" pitchFamily="49" charset="0"/>
                <a:cs typeface="Courier New" panose="02070309020205020404" pitchFamily="49" charset="0"/>
              </a:rPr>
              <a:t> }</a:t>
            </a:r>
          </a:p>
          <a:p>
            <a:pPr lvl="1" eaLnBrk="1" hangingPunct="1"/>
            <a:endParaRPr lang="en-US" altLang="ru-RU"/>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D24F89F7-79DC-67E5-814E-BB1F38AE50FF}"/>
              </a:ext>
            </a:extLst>
          </p:cNvPr>
          <p:cNvSpPr>
            <a:spLocks noChangeArrowheads="1"/>
          </p:cNvSpPr>
          <p:nvPr/>
        </p:nvSpPr>
        <p:spPr bwMode="auto">
          <a:xfrm>
            <a:off x="609600" y="2209800"/>
            <a:ext cx="7924800" cy="2514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0243" name="Title 1">
            <a:extLst>
              <a:ext uri="{FF2B5EF4-FFF2-40B4-BE49-F238E27FC236}">
                <a16:creationId xmlns:a16="http://schemas.microsoft.com/office/drawing/2014/main" id="{D5F2F340-42EB-2D7C-CB2D-A0E1B20CC67B}"/>
              </a:ext>
            </a:extLst>
          </p:cNvPr>
          <p:cNvSpPr>
            <a:spLocks noGrp="1"/>
          </p:cNvSpPr>
          <p:nvPr>
            <p:ph type="title"/>
          </p:nvPr>
        </p:nvSpPr>
        <p:spPr/>
        <p:txBody>
          <a:bodyPr/>
          <a:lstStyle/>
          <a:p>
            <a:pPr eaLnBrk="1" hangingPunct="1"/>
            <a:r>
              <a:rPr lang="en-US" altLang="ru-RU"/>
              <a:t>Revisiting Employee</a:t>
            </a:r>
          </a:p>
        </p:txBody>
      </p:sp>
      <p:sp>
        <p:nvSpPr>
          <p:cNvPr id="10244" name="Content Placeholder 2">
            <a:extLst>
              <a:ext uri="{FF2B5EF4-FFF2-40B4-BE49-F238E27FC236}">
                <a16:creationId xmlns:a16="http://schemas.microsoft.com/office/drawing/2014/main" id="{E535E90E-5049-E698-9D71-25F50FE613C8}"/>
              </a:ext>
            </a:extLst>
          </p:cNvPr>
          <p:cNvSpPr>
            <a:spLocks noGrp="1"/>
          </p:cNvSpPr>
          <p:nvPr>
            <p:ph idx="1"/>
          </p:nvPr>
        </p:nvSpPr>
        <p:spPr/>
        <p:txBody>
          <a:bodyPr/>
          <a:lstStyle/>
          <a:p>
            <a:pPr eaLnBrk="1" hangingPunct="1"/>
            <a:r>
              <a:rPr lang="en-US" altLang="ru-RU"/>
              <a:t>The </a:t>
            </a:r>
            <a:r>
              <a:rPr lang="en-US" altLang="ru-RU">
                <a:latin typeface="Courier New" panose="02070309020205020404" pitchFamily="49" charset="0"/>
                <a:cs typeface="Courier New" panose="02070309020205020404" pitchFamily="49" charset="0"/>
              </a:rPr>
              <a:t>Employee</a:t>
            </a:r>
            <a:r>
              <a:rPr lang="en-US" altLang="ru-RU"/>
              <a:t> class currently uses </a:t>
            </a:r>
            <a:r>
              <a:rPr lang="en-US" altLang="ru-RU">
                <a:latin typeface="Courier New" panose="02070309020205020404" pitchFamily="49" charset="0"/>
                <a:cs typeface="Courier New" panose="02070309020205020404" pitchFamily="49" charset="0"/>
              </a:rPr>
              <a:t>public</a:t>
            </a:r>
            <a:r>
              <a:rPr lang="en-US" altLang="ru-RU"/>
              <a:t> access for all of its fields. To encapsulate the data, make the fields </a:t>
            </a:r>
            <a:r>
              <a:rPr lang="en-US" altLang="ru-RU">
                <a:latin typeface="Courier New" panose="02070309020205020404" pitchFamily="49" charset="0"/>
                <a:cs typeface="Courier New" panose="02070309020205020404" pitchFamily="49" charset="0"/>
              </a:rPr>
              <a:t>private</a:t>
            </a:r>
            <a:r>
              <a:rPr lang="en-US" altLang="ru-RU"/>
              <a:t>.</a:t>
            </a:r>
          </a:p>
          <a:p>
            <a:pPr eaLnBrk="1" hangingPunct="1"/>
            <a:endParaRPr lang="en-US" altLang="ru-RU" sz="800"/>
          </a:p>
          <a:p>
            <a:pPr eaLnBrk="1" hangingPunct="1">
              <a:buSzPts val="1600"/>
            </a:pPr>
            <a:r>
              <a:rPr lang="en-US" altLang="ru-RU" sz="1600">
                <a:latin typeface="Courier New" panose="02070309020205020404" pitchFamily="49" charset="0"/>
                <a:cs typeface="Courier New" panose="02070309020205020404" pitchFamily="49" charset="0"/>
              </a:rPr>
              <a:t> package come.example.model;</a:t>
            </a:r>
          </a:p>
          <a:p>
            <a:pPr eaLnBrk="1" hangingPunct="1">
              <a:buSzPts val="1600"/>
            </a:pPr>
            <a:r>
              <a:rPr lang="en-US" altLang="ru-RU" sz="1600">
                <a:latin typeface="Courier New" panose="02070309020205020404" pitchFamily="49" charset="0"/>
                <a:cs typeface="Courier New" panose="02070309020205020404" pitchFamily="49" charset="0"/>
              </a:rPr>
              <a:t> public class Employee {</a:t>
            </a:r>
          </a:p>
          <a:p>
            <a:pPr eaLnBrk="1" hangingPunct="1">
              <a:buSzPts val="1600"/>
            </a:pPr>
            <a:r>
              <a:rPr lang="en-US" altLang="ru-RU" sz="1600">
                <a:latin typeface="Courier New" panose="02070309020205020404" pitchFamily="49" charset="0"/>
                <a:cs typeface="Courier New" panose="02070309020205020404" pitchFamily="49" charset="0"/>
              </a:rPr>
              <a:t>     </a:t>
            </a:r>
            <a:r>
              <a:rPr lang="en-US" altLang="ru-RU" sz="1600" b="1">
                <a:latin typeface="Courier New" panose="02070309020205020404" pitchFamily="49" charset="0"/>
                <a:cs typeface="Courier New" panose="02070309020205020404" pitchFamily="49" charset="0"/>
              </a:rPr>
              <a:t>private</a:t>
            </a:r>
            <a:r>
              <a:rPr lang="en-US" altLang="ru-RU" sz="1600">
                <a:latin typeface="Courier New" panose="02070309020205020404" pitchFamily="49" charset="0"/>
                <a:cs typeface="Courier New" panose="02070309020205020404" pitchFamily="49" charset="0"/>
              </a:rPr>
              <a:t> int empId;</a:t>
            </a:r>
          </a:p>
          <a:p>
            <a:pPr eaLnBrk="1" hangingPunct="1">
              <a:buSzPts val="1600"/>
            </a:pPr>
            <a:r>
              <a:rPr lang="en-US" altLang="ru-RU" sz="1600">
                <a:latin typeface="Courier New" panose="02070309020205020404" pitchFamily="49" charset="0"/>
                <a:cs typeface="Courier New" panose="02070309020205020404" pitchFamily="49" charset="0"/>
              </a:rPr>
              <a:t>     </a:t>
            </a:r>
            <a:r>
              <a:rPr lang="en-US" altLang="ru-RU" sz="1600" b="1">
                <a:latin typeface="Courier New" panose="02070309020205020404" pitchFamily="49" charset="0"/>
                <a:cs typeface="Courier New" panose="02070309020205020404" pitchFamily="49" charset="0"/>
              </a:rPr>
              <a:t>private</a:t>
            </a:r>
            <a:r>
              <a:rPr lang="en-US" altLang="ru-RU" sz="1600">
                <a:latin typeface="Courier New" panose="02070309020205020404" pitchFamily="49" charset="0"/>
                <a:cs typeface="Courier New" panose="02070309020205020404" pitchFamily="49" charset="0"/>
              </a:rPr>
              <a:t> String name;</a:t>
            </a:r>
          </a:p>
          <a:p>
            <a:pPr eaLnBrk="1" hangingPunct="1">
              <a:buSzPts val="1600"/>
            </a:pPr>
            <a:r>
              <a:rPr lang="en-US" altLang="ru-RU" sz="1600">
                <a:latin typeface="Courier New" panose="02070309020205020404" pitchFamily="49" charset="0"/>
                <a:cs typeface="Courier New" panose="02070309020205020404" pitchFamily="49" charset="0"/>
              </a:rPr>
              <a:t>     </a:t>
            </a:r>
            <a:r>
              <a:rPr lang="en-US" altLang="ru-RU" sz="1600" b="1">
                <a:latin typeface="Courier New" panose="02070309020205020404" pitchFamily="49" charset="0"/>
                <a:cs typeface="Courier New" panose="02070309020205020404" pitchFamily="49" charset="0"/>
              </a:rPr>
              <a:t>private</a:t>
            </a:r>
            <a:r>
              <a:rPr lang="en-US" altLang="ru-RU" sz="1600">
                <a:latin typeface="Courier New" panose="02070309020205020404" pitchFamily="49" charset="0"/>
                <a:cs typeface="Courier New" panose="02070309020205020404" pitchFamily="49" charset="0"/>
              </a:rPr>
              <a:t> String ssn;		</a:t>
            </a:r>
          </a:p>
          <a:p>
            <a:pPr eaLnBrk="1" hangingPunct="1">
              <a:buSzPts val="1600"/>
            </a:pPr>
            <a:r>
              <a:rPr lang="en-US" altLang="ru-RU" sz="1600">
                <a:latin typeface="Courier New" panose="02070309020205020404" pitchFamily="49" charset="0"/>
                <a:cs typeface="Courier New" panose="02070309020205020404" pitchFamily="49" charset="0"/>
              </a:rPr>
              <a:t>     </a:t>
            </a:r>
            <a:r>
              <a:rPr lang="en-US" altLang="ru-RU" sz="1600" b="1">
                <a:latin typeface="Courier New" panose="02070309020205020404" pitchFamily="49" charset="0"/>
                <a:cs typeface="Courier New" panose="02070309020205020404" pitchFamily="49" charset="0"/>
              </a:rPr>
              <a:t>private</a:t>
            </a:r>
            <a:r>
              <a:rPr lang="en-US" altLang="ru-RU" sz="1600">
                <a:latin typeface="Courier New" panose="02070309020205020404" pitchFamily="49" charset="0"/>
                <a:cs typeface="Courier New" panose="02070309020205020404" pitchFamily="49" charset="0"/>
              </a:rPr>
              <a:t> double salary;</a:t>
            </a:r>
          </a:p>
          <a:p>
            <a:pPr eaLnBrk="1" hangingPunct="1">
              <a:buSzPts val="1600"/>
            </a:pPr>
            <a:r>
              <a:rPr lang="en-US" altLang="ru-RU" sz="1600">
                <a:latin typeface="Courier New" panose="02070309020205020404" pitchFamily="49" charset="0"/>
                <a:cs typeface="Courier New" panose="02070309020205020404" pitchFamily="49" charset="0"/>
              </a:rPr>
              <a:t>     //... constructor and methods</a:t>
            </a:r>
          </a:p>
          <a:p>
            <a:pPr eaLnBrk="1" hangingPunct="1">
              <a:buSzPts val="1600"/>
            </a:pPr>
            <a:r>
              <a:rPr lang="en-US" altLang="ru-RU" sz="1600">
                <a:latin typeface="Courier New" panose="02070309020205020404" pitchFamily="49" charset="0"/>
                <a:cs typeface="Courier New" panose="02070309020205020404" pitchFamily="49" charset="0"/>
              </a:rPr>
              <a:t> }</a:t>
            </a:r>
          </a:p>
        </p:txBody>
      </p:sp>
      <p:sp>
        <p:nvSpPr>
          <p:cNvPr id="10245" name="Rectangular Callout 4">
            <a:extLst>
              <a:ext uri="{FF2B5EF4-FFF2-40B4-BE49-F238E27FC236}">
                <a16:creationId xmlns:a16="http://schemas.microsoft.com/office/drawing/2014/main" id="{7B545FC6-B61F-1C5D-8CDE-3F120609C753}"/>
              </a:ext>
            </a:extLst>
          </p:cNvPr>
          <p:cNvSpPr>
            <a:spLocks noChangeArrowheads="1"/>
          </p:cNvSpPr>
          <p:nvPr/>
        </p:nvSpPr>
        <p:spPr bwMode="auto">
          <a:xfrm>
            <a:off x="5257800" y="2938463"/>
            <a:ext cx="1905000" cy="523875"/>
          </a:xfrm>
          <a:prstGeom prst="wedgeRectCallout">
            <a:avLst>
              <a:gd name="adj1" fmla="val -114523"/>
              <a:gd name="adj2" fmla="val -28806"/>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pPr>
            <a:r>
              <a:rPr lang="en-US" altLang="ru-RU" sz="1400"/>
              <a:t>Encapsulation step 1: Hide the data (fields).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EAB91E8-619E-5BED-7422-2EBFEA9EFCC9}"/>
              </a:ext>
            </a:extLst>
          </p:cNvPr>
          <p:cNvSpPr>
            <a:spLocks noGrp="1"/>
          </p:cNvSpPr>
          <p:nvPr>
            <p:ph type="title"/>
          </p:nvPr>
        </p:nvSpPr>
        <p:spPr/>
        <p:txBody>
          <a:bodyPr/>
          <a:lstStyle/>
          <a:p>
            <a:pPr eaLnBrk="1" hangingPunct="1"/>
            <a:r>
              <a:rPr lang="en-US" altLang="ru-RU"/>
              <a:t>Method Naming: Best Practices</a:t>
            </a:r>
          </a:p>
        </p:txBody>
      </p:sp>
      <p:sp>
        <p:nvSpPr>
          <p:cNvPr id="38915" name="Content Placeholder 2">
            <a:extLst>
              <a:ext uri="{FF2B5EF4-FFF2-40B4-BE49-F238E27FC236}">
                <a16:creationId xmlns:a16="http://schemas.microsoft.com/office/drawing/2014/main" id="{76090186-4C58-B7B1-6B27-7D6948E3D310}"/>
              </a:ext>
            </a:extLst>
          </p:cNvPr>
          <p:cNvSpPr>
            <a:spLocks noGrp="1"/>
          </p:cNvSpPr>
          <p:nvPr>
            <p:ph idx="1"/>
          </p:nvPr>
        </p:nvSpPr>
        <p:spPr>
          <a:xfrm>
            <a:off x="609600" y="1447800"/>
            <a:ext cx="7918450" cy="5133975"/>
          </a:xfrm>
        </p:spPr>
        <p:txBody>
          <a:bodyPr/>
          <a:lstStyle/>
          <a:p>
            <a:pPr eaLnBrk="1" hangingPunct="1">
              <a:buFont typeface="Arial" charset="0"/>
              <a:buNone/>
              <a:defRPr/>
            </a:pPr>
            <a:r>
              <a:rPr lang="en-US" dirty="0">
                <a:latin typeface="Arial" charset="0"/>
              </a:rPr>
              <a:t>Although the fields are now hidden using </a:t>
            </a:r>
            <a:r>
              <a:rPr lang="en-US" dirty="0">
                <a:latin typeface="Courier New" pitchFamily="49" charset="0"/>
                <a:cs typeface="Courier New" pitchFamily="49" charset="0"/>
              </a:rPr>
              <a:t>private</a:t>
            </a:r>
            <a:r>
              <a:rPr lang="en-US" dirty="0">
                <a:latin typeface="Arial" charset="0"/>
              </a:rPr>
              <a:t> access, there are some issues with the current </a:t>
            </a:r>
            <a:r>
              <a:rPr lang="en-US" dirty="0">
                <a:latin typeface="Courier New" pitchFamily="49" charset="0"/>
                <a:cs typeface="Courier New" pitchFamily="49" charset="0"/>
              </a:rPr>
              <a:t>Employee</a:t>
            </a:r>
            <a:r>
              <a:rPr lang="en-US" dirty="0">
                <a:latin typeface="Arial" charset="0"/>
              </a:rPr>
              <a:t> class.</a:t>
            </a:r>
          </a:p>
          <a:p>
            <a:pPr lvl="1" eaLnBrk="1" hangingPunct="1">
              <a:buFont typeface="Arial" charset="0"/>
              <a:buChar char="•"/>
              <a:defRPr/>
            </a:pPr>
            <a:r>
              <a:rPr lang="en-US" dirty="0"/>
              <a:t>The setter methods (currently </a:t>
            </a:r>
            <a:r>
              <a:rPr lang="en-US" dirty="0">
                <a:latin typeface="Courier New" pitchFamily="49" charset="0"/>
                <a:ea typeface="+mn-ea"/>
                <a:cs typeface="Courier New" pitchFamily="49" charset="0"/>
              </a:rPr>
              <a:t>public</a:t>
            </a:r>
            <a:r>
              <a:rPr lang="en-US" dirty="0"/>
              <a:t> access ) allow any other class to change the ID, SSN, and salary (up or down).</a:t>
            </a:r>
          </a:p>
          <a:p>
            <a:pPr lvl="1" eaLnBrk="1" hangingPunct="1">
              <a:buFont typeface="Arial" charset="0"/>
              <a:buChar char="•"/>
              <a:defRPr/>
            </a:pPr>
            <a:r>
              <a:rPr lang="en-US" dirty="0"/>
              <a:t>The current class does not really represent the operations defined in the original </a:t>
            </a:r>
            <a:r>
              <a:rPr lang="en-US" dirty="0">
                <a:latin typeface="Courier New" pitchFamily="49" charset="0"/>
                <a:cs typeface="Courier New" pitchFamily="49" charset="0"/>
              </a:rPr>
              <a:t>Employee</a:t>
            </a:r>
            <a:r>
              <a:rPr lang="en-US" dirty="0"/>
              <a:t> class design.</a:t>
            </a:r>
          </a:p>
          <a:p>
            <a:pPr lvl="1" eaLnBrk="1" hangingPunct="1">
              <a:buFont typeface="Arial" charset="0"/>
              <a:buChar char="•"/>
              <a:defRPr/>
            </a:pPr>
            <a:r>
              <a:rPr lang="en-US" dirty="0"/>
              <a:t>Two best practices for methods:</a:t>
            </a:r>
          </a:p>
          <a:p>
            <a:pPr lvl="2" eaLnBrk="1" hangingPunct="1">
              <a:buFont typeface="Arial" charset="0"/>
              <a:buChar char="–"/>
              <a:defRPr/>
            </a:pPr>
            <a:r>
              <a:rPr lang="en-US" dirty="0"/>
              <a:t>Hide as many of the implementation details as possible.</a:t>
            </a:r>
          </a:p>
          <a:p>
            <a:pPr lvl="2" eaLnBrk="1" hangingPunct="1">
              <a:buFont typeface="Arial" charset="0"/>
              <a:buChar char="–"/>
              <a:defRPr/>
            </a:pPr>
            <a:r>
              <a:rPr lang="en-US" dirty="0"/>
              <a:t>Name the method in a way that clearly identifies its use or functionality.</a:t>
            </a:r>
          </a:p>
          <a:p>
            <a:pPr lvl="1" eaLnBrk="1" hangingPunct="1">
              <a:buFont typeface="Arial" charset="0"/>
              <a:buChar char="•"/>
              <a:defRPr/>
            </a:pPr>
            <a:r>
              <a:rPr lang="en-US" dirty="0"/>
              <a:t>The original model for the </a:t>
            </a:r>
            <a:r>
              <a:rPr lang="en-US" dirty="0">
                <a:latin typeface="Courier New" pitchFamily="49" charset="0"/>
                <a:cs typeface="Courier New" pitchFamily="49" charset="0"/>
              </a:rPr>
              <a:t>Employee</a:t>
            </a:r>
            <a:r>
              <a:rPr lang="en-US" dirty="0"/>
              <a:t> class had a Change Name and Increase Salary operation.</a:t>
            </a:r>
          </a:p>
          <a:p>
            <a:pPr lvl="1" eaLnBrk="1" hangingPunct="1">
              <a:buFont typeface="Arial" charset="0"/>
              <a:buChar char="•"/>
              <a:defRPr/>
            </a:pPr>
            <a:endParaRPr 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DA96B7E2-81BC-32F2-BE96-D91343DF42ED}"/>
              </a:ext>
            </a:extLst>
          </p:cNvPr>
          <p:cNvSpPr>
            <a:spLocks noChangeArrowheads="1"/>
          </p:cNvSpPr>
          <p:nvPr/>
        </p:nvSpPr>
        <p:spPr bwMode="auto">
          <a:xfrm>
            <a:off x="609600" y="1382713"/>
            <a:ext cx="7924800" cy="4789487"/>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ru-RU" altLang="ru-RU"/>
          </a:p>
        </p:txBody>
      </p:sp>
      <p:sp>
        <p:nvSpPr>
          <p:cNvPr id="12291" name="Title 1">
            <a:extLst>
              <a:ext uri="{FF2B5EF4-FFF2-40B4-BE49-F238E27FC236}">
                <a16:creationId xmlns:a16="http://schemas.microsoft.com/office/drawing/2014/main" id="{7FCA5E66-FA79-428B-A086-ED9754FD9E6C}"/>
              </a:ext>
            </a:extLst>
          </p:cNvPr>
          <p:cNvSpPr>
            <a:spLocks noGrp="1"/>
          </p:cNvSpPr>
          <p:nvPr>
            <p:ph type="title"/>
          </p:nvPr>
        </p:nvSpPr>
        <p:spPr/>
        <p:txBody>
          <a:bodyPr/>
          <a:lstStyle/>
          <a:p>
            <a:pPr eaLnBrk="1" hangingPunct="1"/>
            <a:r>
              <a:rPr lang="en-US" altLang="ru-RU">
                <a:latin typeface="Courier New" panose="02070309020205020404" pitchFamily="49" charset="0"/>
                <a:cs typeface="Courier New" panose="02070309020205020404" pitchFamily="49" charset="0"/>
              </a:rPr>
              <a:t>Employee</a:t>
            </a:r>
            <a:r>
              <a:rPr lang="en-US" altLang="ru-RU"/>
              <a:t> Class Refined</a:t>
            </a:r>
          </a:p>
        </p:txBody>
      </p:sp>
      <p:sp>
        <p:nvSpPr>
          <p:cNvPr id="12292" name="Content Placeholder 2">
            <a:extLst>
              <a:ext uri="{FF2B5EF4-FFF2-40B4-BE49-F238E27FC236}">
                <a16:creationId xmlns:a16="http://schemas.microsoft.com/office/drawing/2014/main" id="{E4CE4922-A5AF-EFB3-DCA2-5503D0AC7CE2}"/>
              </a:ext>
            </a:extLst>
          </p:cNvPr>
          <p:cNvSpPr>
            <a:spLocks noGrp="1"/>
          </p:cNvSpPr>
          <p:nvPr>
            <p:ph idx="1"/>
          </p:nvPr>
        </p:nvSpPr>
        <p:spPr/>
        <p:txBody>
          <a:bodyPr/>
          <a:lstStyle/>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package com.example.domain;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class Employee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 private fields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Employee ()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b="1">
                <a:latin typeface="Courier New" panose="02070309020205020404" pitchFamily="49" charset="0"/>
                <a:cs typeface="Courier New" panose="02070309020205020404" pitchFamily="49" charset="0"/>
              </a:rPr>
              <a:t>     // Remove all of the other setters</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void setName(String newName)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if (newName != null)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this.name = newName;</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public void raiseSalary(double increase)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this.salary += increase;</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a:p>
            <a:pPr eaLnBrk="1" hangingPunct="1">
              <a:buSzPts val="1600"/>
              <a:buFont typeface="Courier New" panose="02070309020205020404" pitchFamily="49" charset="0"/>
              <a:buAutoNum type="arabicPlain"/>
            </a:pPr>
            <a:r>
              <a:rPr lang="en-US" altLang="ru-RU" sz="1600">
                <a:latin typeface="Courier New" panose="02070309020205020404" pitchFamily="49" charset="0"/>
                <a:cs typeface="Courier New" panose="02070309020205020404" pitchFamily="49" charset="0"/>
              </a:rPr>
              <a:t> }</a:t>
            </a:r>
          </a:p>
        </p:txBody>
      </p:sp>
      <p:sp>
        <p:nvSpPr>
          <p:cNvPr id="12293" name="Rectangular Callout 6">
            <a:extLst>
              <a:ext uri="{FF2B5EF4-FFF2-40B4-BE49-F238E27FC236}">
                <a16:creationId xmlns:a16="http://schemas.microsoft.com/office/drawing/2014/main" id="{765EFF33-BD0D-1B0C-E587-DE80F00D48CB}"/>
              </a:ext>
            </a:extLst>
          </p:cNvPr>
          <p:cNvSpPr>
            <a:spLocks noChangeArrowheads="1"/>
          </p:cNvSpPr>
          <p:nvPr/>
        </p:nvSpPr>
        <p:spPr bwMode="auto">
          <a:xfrm>
            <a:off x="6324600" y="3429000"/>
            <a:ext cx="1905000" cy="1143000"/>
          </a:xfrm>
          <a:prstGeom prst="wedgeRectCallout">
            <a:avLst>
              <a:gd name="adj1" fmla="val -146745"/>
              <a:gd name="adj2" fmla="val 78731"/>
            </a:avLst>
          </a:prstGeom>
          <a:solidFill>
            <a:srgbClr val="FFFFCC"/>
          </a:solidFill>
          <a:ln w="9525" algn="ctr">
            <a:solidFill>
              <a:srgbClr val="808080"/>
            </a:solidFill>
            <a:round/>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eaLnBrk="1" hangingPunct="1"/>
            <a:endParaRPr lang="ru-RU" altLang="ru-RU" sz="1400"/>
          </a:p>
        </p:txBody>
      </p:sp>
      <p:sp>
        <p:nvSpPr>
          <p:cNvPr id="12294" name="Rectangular Callout 4">
            <a:extLst>
              <a:ext uri="{FF2B5EF4-FFF2-40B4-BE49-F238E27FC236}">
                <a16:creationId xmlns:a16="http://schemas.microsoft.com/office/drawing/2014/main" id="{80ADD283-A59E-EC97-3211-1282CAB26FC1}"/>
              </a:ext>
            </a:extLst>
          </p:cNvPr>
          <p:cNvSpPr>
            <a:spLocks noChangeArrowheads="1"/>
          </p:cNvSpPr>
          <p:nvPr/>
        </p:nvSpPr>
        <p:spPr bwMode="auto">
          <a:xfrm>
            <a:off x="6324600" y="3429000"/>
            <a:ext cx="1905000" cy="1168400"/>
          </a:xfrm>
          <a:prstGeom prst="wedgeRectCallout">
            <a:avLst>
              <a:gd name="adj1" fmla="val -170398"/>
              <a:gd name="adj2" fmla="val -46486"/>
            </a:avLst>
          </a:prstGeom>
          <a:solidFill>
            <a:srgbClr val="FFFFCC"/>
          </a:solidFill>
          <a:ln w="9525">
            <a:solidFill>
              <a:srgbClr val="808080"/>
            </a:solidFill>
            <a:miter lim="800000"/>
            <a:headEnd/>
            <a:tailEnd/>
          </a:ln>
        </p:spPr>
        <p:txBody>
          <a:bodyPr lIns="91432" tIns="45716" rIns="91432" bIns="45716" anchor="ct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spcBef>
                <a:spcPct val="0"/>
              </a:spcBef>
              <a:buClrTx/>
            </a:pPr>
            <a:r>
              <a:rPr lang="en-US" altLang="ru-RU" sz="1400"/>
              <a:t>Encapsulation step 2: These method names make sense in the context of an Employee.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TEHDR" val="Using Action Verbs for Objectives"/>
</p:tagLst>
</file>

<file path=ppt/tags/tag10.xml><?xml version="1.0" encoding="utf-8"?>
<p:tagLst xmlns:a="http://schemas.openxmlformats.org/drawingml/2006/main" xmlns:r="http://schemas.openxmlformats.org/officeDocument/2006/relationships" xmlns:p="http://schemas.openxmlformats.org/presentationml/2006/main">
  <p:tag name="NOTEHDR" val="Constructing a Manager Object"/>
</p:tagLst>
</file>

<file path=ppt/tags/tag11.xml><?xml version="1.0" encoding="utf-8"?>
<p:tagLst xmlns:a="http://schemas.openxmlformats.org/drawingml/2006/main" xmlns:r="http://schemas.openxmlformats.org/officeDocument/2006/relationships" xmlns:p="http://schemas.openxmlformats.org/presentationml/2006/main">
  <p:tag name="NOTEHDR" val="What is Polymorphism?"/>
</p:tagLst>
</file>

<file path=ppt/tags/tag12.xml><?xml version="1.0" encoding="utf-8"?>
<p:tagLst xmlns:a="http://schemas.openxmlformats.org/drawingml/2006/main" xmlns:r="http://schemas.openxmlformats.org/officeDocument/2006/relationships" xmlns:p="http://schemas.openxmlformats.org/presentationml/2006/main">
  <p:tag name="NOTEHDR" val="A Simple Java Program"/>
</p:tagLst>
</file>

<file path=ppt/tags/tag13.xml><?xml version="1.0" encoding="utf-8"?>
<p:tagLst xmlns:a="http://schemas.openxmlformats.org/drawingml/2006/main" xmlns:r="http://schemas.openxmlformats.org/officeDocument/2006/relationships" xmlns:p="http://schemas.openxmlformats.org/presentationml/2006/main">
  <p:tag name="NOTEHDR" val="Summary"/>
</p:tagLst>
</file>

<file path=ppt/tags/tag14.xml><?xml version="1.0" encoding="utf-8"?>
<p:tagLst xmlns:a="http://schemas.openxmlformats.org/drawingml/2006/main" xmlns:r="http://schemas.openxmlformats.org/officeDocument/2006/relationships" xmlns:p="http://schemas.openxmlformats.org/presentationml/2006/main">
  <p:tag name="NOTEHDR" val="Practice # Overview: &lt;Task Name Using Gerund&gt;"/>
</p:tagLst>
</file>

<file path=ppt/tags/tag15.xml><?xml version="1.0" encoding="utf-8"?>
<p:tagLst xmlns:a="http://schemas.openxmlformats.org/drawingml/2006/main" xmlns:r="http://schemas.openxmlformats.org/officeDocument/2006/relationships" xmlns:p="http://schemas.openxmlformats.org/presentationml/2006/main">
  <p:tag name="NOTEHDR" val="Practice # Overview: &lt;Task Name Using Gerund&gt;"/>
</p:tagLst>
</file>

<file path=ppt/tags/tag2.xml><?xml version="1.0" encoding="utf-8"?>
<p:tagLst xmlns:a="http://schemas.openxmlformats.org/drawingml/2006/main" xmlns:r="http://schemas.openxmlformats.org/officeDocument/2006/relationships" xmlns:p="http://schemas.openxmlformats.org/presentationml/2006/main">
  <p:tag name="NOTEHDR" val="What Does Encapsulation Mean?"/>
</p:tagLst>
</file>

<file path=ppt/tags/tag3.xml><?xml version="1.0" encoding="utf-8"?>
<p:tagLst xmlns:a="http://schemas.openxmlformats.org/drawingml/2006/main" xmlns:r="http://schemas.openxmlformats.org/officeDocument/2006/relationships" xmlns:p="http://schemas.openxmlformats.org/presentationml/2006/main">
  <p:tag name="NOTEHDR" val="A Simple Model"/>
</p:tagLst>
</file>

<file path=ppt/tags/tag4.xml><?xml version="1.0" encoding="utf-8"?>
<p:tagLst xmlns:a="http://schemas.openxmlformats.org/drawingml/2006/main" xmlns:r="http://schemas.openxmlformats.org/officeDocument/2006/relationships" xmlns:p="http://schemas.openxmlformats.org/presentationml/2006/main">
  <p:tag name="NOTEHDR" val="Encapsulation: Private Data, Public Methods"/>
</p:tagLst>
</file>

<file path=ppt/tags/tag5.xml><?xml version="1.0" encoding="utf-8"?>
<p:tagLst xmlns:a="http://schemas.openxmlformats.org/drawingml/2006/main" xmlns:r="http://schemas.openxmlformats.org/officeDocument/2006/relationships" xmlns:p="http://schemas.openxmlformats.org/presentationml/2006/main">
  <p:tag name="NOTEHDR" val="Public and Private Access Modifiers"/>
</p:tagLst>
</file>

<file path=ppt/tags/tag6.xml><?xml version="1.0" encoding="utf-8"?>
<p:tagLst xmlns:a="http://schemas.openxmlformats.org/drawingml/2006/main" xmlns:r="http://schemas.openxmlformats.org/officeDocument/2006/relationships" xmlns:p="http://schemas.openxmlformats.org/presentationml/2006/main">
  <p:tag name="NOTEHDR" val="The Art of Class Design"/>
</p:tagLst>
</file>

<file path=ppt/tags/tag7.xml><?xml version="1.0" encoding="utf-8"?>
<p:tagLst xmlns:a="http://schemas.openxmlformats.org/drawingml/2006/main" xmlns:r="http://schemas.openxmlformats.org/officeDocument/2006/relationships" xmlns:p="http://schemas.openxmlformats.org/presentationml/2006/main">
  <p:tag name="NOTEHDR" val="Specialization Using Java Subclassing"/>
</p:tagLst>
</file>

<file path=ppt/tags/tag8.xml><?xml version="1.0" encoding="utf-8"?>
<p:tagLst xmlns:a="http://schemas.openxmlformats.org/drawingml/2006/main" xmlns:r="http://schemas.openxmlformats.org/officeDocument/2006/relationships" xmlns:p="http://schemas.openxmlformats.org/presentationml/2006/main">
  <p:tag name="NOTEHDR" val="A Simple Java Program"/>
</p:tagLst>
</file>

<file path=ppt/tags/tag9.xml><?xml version="1.0" encoding="utf-8"?>
<p:tagLst xmlns:a="http://schemas.openxmlformats.org/drawingml/2006/main" xmlns:r="http://schemas.openxmlformats.org/officeDocument/2006/relationships" xmlns:p="http://schemas.openxmlformats.org/presentationml/2006/main">
  <p:tag name="NOTEHDR" val="Java Syntax for Subclassing"/>
</p:tagLst>
</file>

<file path=ppt/theme/theme1.xml><?xml version="1.0" encoding="utf-8"?>
<a:theme xmlns:a="http://schemas.openxmlformats.org/drawingml/2006/main" name="OU6_Jan12">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DB2D4E5267D7B345A2889D3B9F355F48" ma:contentTypeVersion="6" ma:contentTypeDescription="Создание документа." ma:contentTypeScope="" ma:versionID="13d9a7af166e8f4db781eca2c9be3e3c">
  <xsd:schema xmlns:xsd="http://www.w3.org/2001/XMLSchema" xmlns:xs="http://www.w3.org/2001/XMLSchema" xmlns:p="http://schemas.microsoft.com/office/2006/metadata/properties" xmlns:ns2="f4f1a6a3-2c13-4b89-839e-c3e93401b555" xmlns:ns3="013ce662-1974-4f0e-a831-ba8e07feaa8e" targetNamespace="http://schemas.microsoft.com/office/2006/metadata/properties" ma:root="true" ma:fieldsID="7289241afadcad2ee0e0a25bc39b2e3c" ns2:_="" ns3:_="">
    <xsd:import namespace="f4f1a6a3-2c13-4b89-839e-c3e93401b555"/>
    <xsd:import namespace="013ce662-1974-4f0e-a831-ba8e07feaa8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1a6a3-2c13-4b89-839e-c3e93401b5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3ce662-1974-4f0e-a831-ba8e07feaa8e" elementFormDefault="qualified">
    <xsd:import namespace="http://schemas.microsoft.com/office/2006/documentManagement/types"/>
    <xsd:import namespace="http://schemas.microsoft.com/office/infopath/2007/PartnerControls"/>
    <xsd:element name="SharedWithUsers" ma:index="10"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33A88B-2614-4845-9744-5E5C24AE5F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f1a6a3-2c13-4b89-839e-c3e93401b555"/>
    <ds:schemaRef ds:uri="013ce662-1974-4f0e-a831-ba8e07feaa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1050-AE7D-43A2-A8CB-E8B97C5A9E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23CE131-B3EC-42E8-A86E-CB03D4537B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OU6_Jan12</Template>
  <TotalTime>13195</TotalTime>
  <Words>4503</Words>
  <Application>Microsoft Office PowerPoint</Application>
  <PresentationFormat>On-screen Show (4:3)</PresentationFormat>
  <Paragraphs>431</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OU6_Jan12</vt:lpstr>
      <vt:lpstr>Encapsulation and Subclassing</vt:lpstr>
      <vt:lpstr>Objectives</vt:lpstr>
      <vt:lpstr>Encapsulation</vt:lpstr>
      <vt:lpstr>Encapsulation: Example</vt:lpstr>
      <vt:lpstr>Encapsulation: Private Data, Public Methods</vt:lpstr>
      <vt:lpstr>Public and Private Access Modifiers</vt:lpstr>
      <vt:lpstr>Revisiting Employee</vt:lpstr>
      <vt:lpstr>Method Naming: Best Practices</vt:lpstr>
      <vt:lpstr>Employee Class Refined</vt:lpstr>
      <vt:lpstr>Make Classes as Immutable as Possible</vt:lpstr>
      <vt:lpstr>Creating Subclasses</vt:lpstr>
      <vt:lpstr>Subclassing</vt:lpstr>
      <vt:lpstr>Manager Subclass</vt:lpstr>
      <vt:lpstr>Using super in Constructors</vt:lpstr>
      <vt:lpstr>Constructors Are Not Inherited</vt:lpstr>
      <vt:lpstr>Constructing a Manager Object</vt:lpstr>
      <vt:lpstr>What Is Polymorphism?</vt:lpstr>
      <vt:lpstr>Overloading Methods </vt:lpstr>
      <vt:lpstr>Methods Using Variable Arguments</vt:lpstr>
      <vt:lpstr>Methods Using Variable Arguments</vt:lpstr>
      <vt:lpstr>Single Inheritance</vt:lpstr>
      <vt:lpstr>Summary</vt:lpstr>
      <vt:lpstr>Quiz</vt:lpstr>
      <vt:lpstr>Quiz</vt:lpstr>
      <vt:lpstr>Quiz</vt:lpstr>
      <vt:lpstr>Quiz</vt:lpstr>
      <vt:lpstr>Practice 3-1 Overview:  Creating Subclasses</vt:lpstr>
      <vt:lpstr>(Optional) Practice 3-2 Overview:  Adding a Staff to a Manager</vt:lpstr>
    </vt:vector>
  </TitlesOfParts>
  <Manager/>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Class Design Fundamentals</dc:title>
  <dc:subject>OU6_Jan10</dc:subject>
  <dc:creator>Tom McGinn</dc:creator>
  <dc:description>Oracle University Production Services</dc:description>
  <cp:lastModifiedBy>sujatha nagendra</cp:lastModifiedBy>
  <cp:revision>275</cp:revision>
  <cp:lastPrinted>2002-03-28T23:57:22Z</cp:lastPrinted>
  <dcterms:created xsi:type="dcterms:W3CDTF">2011-06-17T13:59:31Z</dcterms:created>
  <dcterms:modified xsi:type="dcterms:W3CDTF">2023-02-23T17:31:55Z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ContentTypeId">
    <vt:lpwstr>0x010100DB2D4E5267D7B345A2889D3B9F355F48</vt:lpwstr>
  </property>
</Properties>
</file>