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1" r:id="rId4"/>
    <p:sldId id="273" r:id="rId5"/>
    <p:sldId id="274" r:id="rId6"/>
    <p:sldId id="272" r:id="rId7"/>
    <p:sldId id="269" r:id="rId8"/>
    <p:sldId id="275" r:id="rId9"/>
    <p:sldId id="267" r:id="rId10"/>
    <p:sldId id="268" r:id="rId11"/>
    <p:sldId id="261" r:id="rId12"/>
    <p:sldId id="263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6" autoAdjust="0"/>
    <p:restoredTop sz="85036" autoAdjust="0"/>
  </p:normalViewPr>
  <p:slideViewPr>
    <p:cSldViewPr snapToGrid="0">
      <p:cViewPr varScale="1">
        <p:scale>
          <a:sx n="94" d="100"/>
          <a:sy n="94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8ED43-C6D9-4102-B271-BF9E3C48832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D80E-993C-4384-89FC-90BFACF75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2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블록체인 기술로 이를 구현하고자 하는지에 대해 설명하고자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블록체인기술은 다양한 장단점이 있지만 주제 구체화를 위해 한가지 장점에 집중하였습니다</a:t>
            </a:r>
          </a:p>
          <a:p>
            <a:endParaRPr lang="ko-KR" altLang="en-US" dirty="0"/>
          </a:p>
          <a:p>
            <a:r>
              <a:rPr lang="ko-KR" altLang="en-US" dirty="0"/>
              <a:t>우선 블록체인기술은 데이터를 분산하여 처리하는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네트워크에 참여하는 모든 사용자가 데이터를 분산하여 저장하게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데이터가 기록 되는 장부를 블록</a:t>
            </a:r>
            <a:r>
              <a:rPr lang="en-US" altLang="ko-KR" dirty="0"/>
              <a:t>, </a:t>
            </a:r>
            <a:r>
              <a:rPr lang="ko-KR" altLang="en-US" dirty="0"/>
              <a:t>그리고</a:t>
            </a:r>
          </a:p>
          <a:p>
            <a:r>
              <a:rPr lang="ko-KR" altLang="en-US" dirty="0"/>
              <a:t>이들이 형성되며 시간의 흐름에 따라 순차적으로 연결된 사슬의 형태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즉 체인의 구조를 가지게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그로 인해 오는 장점으로 가장 </a:t>
            </a:r>
            <a:r>
              <a:rPr lang="ko-KR" altLang="en-US" dirty="0" err="1"/>
              <a:t>중요한것</a:t>
            </a:r>
            <a:r>
              <a:rPr lang="en-US" altLang="ko-KR" dirty="0"/>
              <a:t>, </a:t>
            </a:r>
            <a:r>
              <a:rPr lang="ko-KR" altLang="en-US" dirty="0"/>
              <a:t>데이터를 분산 저장 함이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앞에서 설명한 </a:t>
            </a:r>
            <a:r>
              <a:rPr lang="en-US" altLang="ko-KR" dirty="0"/>
              <a:t>RFID </a:t>
            </a:r>
            <a:r>
              <a:rPr lang="ko-KR" altLang="en-US" dirty="0"/>
              <a:t>기반의 출입체계의 보안성 문제는 다음장에서 설명 하겠지만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한가지 문제점으로 예를 들자면</a:t>
            </a:r>
            <a:r>
              <a:rPr lang="en-US" altLang="ko-KR" dirty="0"/>
              <a:t>, </a:t>
            </a:r>
            <a:r>
              <a:rPr lang="ko-KR" altLang="en-US" dirty="0"/>
              <a:t>기존 사용되는 출입통제 시스템들은 데이터를 중앙 집중형 데이터 베이스에 저장한다는 점이 큰 단점입니다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블록체인의 장점이 드러납니다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블록체인은 데이터를 분산 </a:t>
            </a:r>
            <a:r>
              <a:rPr lang="ko-KR" altLang="en-US" dirty="0" err="1"/>
              <a:t>저장함으로서</a:t>
            </a:r>
            <a:r>
              <a:rPr lang="en-US" altLang="ko-KR" dirty="0"/>
              <a:t>, </a:t>
            </a:r>
            <a:r>
              <a:rPr lang="ko-KR" altLang="en-US" dirty="0"/>
              <a:t>네트워크에 참여하는 여러 사람들이 데이터를 분산하여 저장하기 때문에 위조와 변조가</a:t>
            </a:r>
          </a:p>
          <a:p>
            <a:r>
              <a:rPr lang="ko-KR" altLang="en-US" dirty="0"/>
              <a:t>어렵습니다</a:t>
            </a:r>
            <a:r>
              <a:rPr lang="en-US" altLang="ko-KR" dirty="0"/>
              <a:t>. </a:t>
            </a:r>
            <a:r>
              <a:rPr lang="ko-KR" altLang="en-US" dirty="0"/>
              <a:t>블록체인 형태로 만들어진 시스템의 데이터를 위</a:t>
            </a:r>
            <a:r>
              <a:rPr lang="en-US" altLang="ko-KR" dirty="0"/>
              <a:t>,</a:t>
            </a:r>
            <a:r>
              <a:rPr lang="ko-KR" altLang="en-US" dirty="0"/>
              <a:t>변조 하기 위해서는 네트워크 참여자 전체의 데이터를 공격해야 하기 때문에 사실상 해킹이 불가능하다고 여겨집니다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D80E-993C-4384-89FC-90BFACF751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기존 </a:t>
            </a:r>
            <a:r>
              <a:rPr lang="en-US" altLang="ko-KR" dirty="0"/>
              <a:t>RFID </a:t>
            </a:r>
            <a:r>
              <a:rPr lang="ko-KR" altLang="en-US" dirty="0"/>
              <a:t>시스템엔 어떤 문제점이 있는지 확인해볼까요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전에서 이미 설명했듯이 가장 큰 문제점은 중앙집중형 데이터 베이스에 저장한다는 것이 가장 큰 단점입니다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둘째로 낮은 가격의 태그들입니다</a:t>
            </a:r>
            <a:r>
              <a:rPr lang="en-US" altLang="ko-KR" dirty="0"/>
              <a:t>. RFID </a:t>
            </a:r>
            <a:r>
              <a:rPr lang="ko-KR" altLang="en-US" dirty="0"/>
              <a:t>태그는 낮은 가격으로 제작됩니다</a:t>
            </a:r>
            <a:r>
              <a:rPr lang="en-US" altLang="ko-KR" dirty="0"/>
              <a:t>. </a:t>
            </a:r>
            <a:r>
              <a:rPr lang="ko-KR" altLang="en-US" dirty="0"/>
              <a:t>그로 인해 고수준의 보안 알고리즘 적용이 힘들죠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사례로 </a:t>
            </a:r>
            <a:r>
              <a:rPr lang="en-US" altLang="ko-KR" dirty="0"/>
              <a:t>RFID </a:t>
            </a:r>
            <a:r>
              <a:rPr lang="ko-KR" altLang="en-US" dirty="0" err="1"/>
              <a:t>카드키</a:t>
            </a:r>
            <a:r>
              <a:rPr lang="ko-KR" altLang="en-US" dirty="0"/>
              <a:t> 복사기들이 이미 버젓이 판매 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셋째로 태그 자체를 분실하는 경우 입니다</a:t>
            </a:r>
            <a:r>
              <a:rPr lang="en-US" altLang="ko-KR" dirty="0"/>
              <a:t>. 2012</a:t>
            </a:r>
            <a:r>
              <a:rPr lang="ko-KR" altLang="en-US" dirty="0"/>
              <a:t>년부터 </a:t>
            </a:r>
            <a:r>
              <a:rPr lang="en-US" altLang="ko-KR" dirty="0"/>
              <a:t>2016</a:t>
            </a:r>
            <a:r>
              <a:rPr lang="ko-KR" altLang="en-US" dirty="0"/>
              <a:t>년 경찰 신분증 분실건수는 </a:t>
            </a:r>
            <a:r>
              <a:rPr lang="en-US" altLang="ko-KR" dirty="0"/>
              <a:t>4603</a:t>
            </a:r>
            <a:r>
              <a:rPr lang="ko-KR" altLang="en-US" dirty="0"/>
              <a:t>건 입니다</a:t>
            </a:r>
            <a:r>
              <a:rPr lang="en-US" altLang="ko-KR" dirty="0"/>
              <a:t>. </a:t>
            </a:r>
            <a:r>
              <a:rPr lang="ko-KR" altLang="en-US" dirty="0"/>
              <a:t>보고 된 건만 이렇다면 사실상 더 많은 분실 건 수 가 있다고 봐도 생각됩니다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블록체인 기술로 출입증을 만든다면 이것들이 해결 가능할지 확인 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전에 설명했듯 </a:t>
            </a:r>
            <a:r>
              <a:rPr lang="en-US" altLang="ko-KR" dirty="0"/>
              <a:t>1</a:t>
            </a:r>
            <a:r>
              <a:rPr lang="ko-KR" altLang="en-US" dirty="0"/>
              <a:t>번은 넘어가고</a:t>
            </a:r>
            <a:r>
              <a:rPr lang="en-US" altLang="ko-KR" dirty="0"/>
              <a:t>, </a:t>
            </a:r>
            <a:r>
              <a:rPr lang="ko-KR" altLang="en-US" dirty="0"/>
              <a:t>두번째 모바일기기들은 현재 고수준의 보안 알고리즘 적용이 가능한 상태입니다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블록체인 기술로 </a:t>
            </a:r>
            <a:r>
              <a:rPr lang="ko-KR" altLang="en-US" dirty="0" err="1"/>
              <a:t>해킹및</a:t>
            </a:r>
            <a:r>
              <a:rPr lang="ko-KR" altLang="en-US" dirty="0"/>
              <a:t> 위조</a:t>
            </a:r>
            <a:r>
              <a:rPr lang="en-US" altLang="ko-KR" dirty="0"/>
              <a:t>,</a:t>
            </a:r>
            <a:r>
              <a:rPr lang="ko-KR" altLang="en-US" dirty="0"/>
              <a:t>변조에 대응이 가능하므로 이는 해결 가능한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 개인 핸드폰이 </a:t>
            </a:r>
            <a:r>
              <a:rPr lang="ko-KR" altLang="en-US" dirty="0" err="1"/>
              <a:t>분실되었을때</a:t>
            </a:r>
            <a:r>
              <a:rPr lang="ko-KR" altLang="en-US" dirty="0"/>
              <a:t> 다들 어떻게 하시나요</a:t>
            </a:r>
            <a:r>
              <a:rPr lang="en-US" altLang="ko-KR" dirty="0"/>
              <a:t>? </a:t>
            </a:r>
            <a:r>
              <a:rPr lang="ko-KR" altLang="en-US" dirty="0"/>
              <a:t>찾거나</a:t>
            </a:r>
            <a:r>
              <a:rPr lang="en-US" altLang="ko-KR" dirty="0"/>
              <a:t>, </a:t>
            </a:r>
            <a:r>
              <a:rPr lang="ko-KR" altLang="en-US" dirty="0"/>
              <a:t>새로 구매하시죠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이경우 찾기 전까지는 분실모드로</a:t>
            </a:r>
            <a:r>
              <a:rPr lang="en-US" altLang="ko-KR" dirty="0"/>
              <a:t>, </a:t>
            </a:r>
            <a:r>
              <a:rPr lang="ko-KR" altLang="en-US" dirty="0"/>
              <a:t>새로 구매한 후에는 개인 인증키를 새로 발급 받았으므로 전에 사용하던 인증키가 </a:t>
            </a:r>
            <a:r>
              <a:rPr lang="ko-KR" altLang="en-US" dirty="0" err="1"/>
              <a:t>폐기됨으로서</a:t>
            </a:r>
            <a:r>
              <a:rPr lang="ko-KR" altLang="en-US" dirty="0"/>
              <a:t> 이 문제를 해결 할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D80E-993C-4384-89FC-90BFACF751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4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D80E-993C-4384-89FC-90BFACF751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9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D80E-993C-4384-89FC-90BFACF751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2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rwuzwLWP3AUdXsjsq8wN1XWQSCIn32vk/D1oV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yeongin.com/main/view.php?key=202105200100041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chosun.com/site/data/html_dir/2017/09/13/2017091302474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-60000">
            <a:off x="15183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443729" y="181106"/>
            <a:ext cx="11582380" cy="6459740"/>
            <a:chOff x="405629" y="181106"/>
            <a:chExt cx="11582380" cy="6459740"/>
          </a:xfrm>
        </p:grpSpPr>
        <p:sp>
          <p:nvSpPr>
            <p:cNvPr id="98" name="직사각형 4"/>
            <p:cNvSpPr/>
            <p:nvPr/>
          </p:nvSpPr>
          <p:spPr>
            <a:xfrm>
              <a:off x="410390" y="181106"/>
              <a:ext cx="11577619" cy="64597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9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DID</a:t>
              </a:r>
              <a:r>
                <a:rPr lang="ko-KR" altLang="en-US" sz="4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기반 출입 통제 시스템</a:t>
              </a:r>
              <a:r>
                <a:rPr lang="en-US" altLang="ko-KR" sz="4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05629" y="354612"/>
              <a:ext cx="259415" cy="125968"/>
              <a:chOff x="4067698" y="4382056"/>
              <a:chExt cx="259415" cy="125968"/>
            </a:xfrm>
          </p:grpSpPr>
          <p:cxnSp>
            <p:nvCxnSpPr>
              <p:cNvPr id="101" name="직선 연결선 100"/>
              <p:cNvCxnSpPr>
                <a:endCxn id="9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405629" y="730059"/>
              <a:ext cx="259415" cy="125968"/>
              <a:chOff x="4067698" y="4382056"/>
              <a:chExt cx="259415" cy="125968"/>
            </a:xfrm>
          </p:grpSpPr>
          <p:cxnSp>
            <p:nvCxnSpPr>
              <p:cNvPr id="107" name="직선 연결선 106"/>
              <p:cNvCxnSpPr>
                <a:endCxn id="10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05629" y="1105506"/>
              <a:ext cx="259415" cy="125968"/>
              <a:chOff x="4067698" y="4382056"/>
              <a:chExt cx="259415" cy="125968"/>
            </a:xfrm>
          </p:grpSpPr>
          <p:cxnSp>
            <p:nvCxnSpPr>
              <p:cNvPr id="110" name="직선 연결선 109"/>
              <p:cNvCxnSpPr>
                <a:endCxn id="11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타원 11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5629" y="1480953"/>
              <a:ext cx="259415" cy="125968"/>
              <a:chOff x="4067698" y="4382056"/>
              <a:chExt cx="259415" cy="125968"/>
            </a:xfrm>
          </p:grpSpPr>
          <p:cxnSp>
            <p:nvCxnSpPr>
              <p:cNvPr id="113" name="직선 연결선 112"/>
              <p:cNvCxnSpPr>
                <a:endCxn id="11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405629" y="1856400"/>
              <a:ext cx="259415" cy="125968"/>
              <a:chOff x="4067698" y="4382056"/>
              <a:chExt cx="259415" cy="125968"/>
            </a:xfrm>
          </p:grpSpPr>
          <p:cxnSp>
            <p:nvCxnSpPr>
              <p:cNvPr id="116" name="직선 연결선 115"/>
              <p:cNvCxnSpPr>
                <a:endCxn id="11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11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405629" y="2231847"/>
              <a:ext cx="259415" cy="125968"/>
              <a:chOff x="4067698" y="4382056"/>
              <a:chExt cx="259415" cy="125968"/>
            </a:xfrm>
          </p:grpSpPr>
          <p:cxnSp>
            <p:nvCxnSpPr>
              <p:cNvPr id="119" name="직선 연결선 118"/>
              <p:cNvCxnSpPr>
                <a:endCxn id="120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05629" y="2607294"/>
              <a:ext cx="259415" cy="125968"/>
              <a:chOff x="4067698" y="4382056"/>
              <a:chExt cx="259415" cy="125968"/>
            </a:xfrm>
          </p:grpSpPr>
          <p:cxnSp>
            <p:nvCxnSpPr>
              <p:cNvPr id="122" name="직선 연결선 121"/>
              <p:cNvCxnSpPr>
                <a:endCxn id="123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405629" y="2982741"/>
              <a:ext cx="259415" cy="125968"/>
              <a:chOff x="4067698" y="4382056"/>
              <a:chExt cx="259415" cy="125968"/>
            </a:xfrm>
          </p:grpSpPr>
          <p:cxnSp>
            <p:nvCxnSpPr>
              <p:cNvPr id="125" name="직선 연결선 124"/>
              <p:cNvCxnSpPr>
                <a:endCxn id="126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405629" y="3358188"/>
              <a:ext cx="259415" cy="125968"/>
              <a:chOff x="4067698" y="4382056"/>
              <a:chExt cx="259415" cy="125968"/>
            </a:xfrm>
          </p:grpSpPr>
          <p:cxnSp>
            <p:nvCxnSpPr>
              <p:cNvPr id="128" name="직선 연결선 127"/>
              <p:cNvCxnSpPr>
                <a:endCxn id="12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405629" y="3733635"/>
              <a:ext cx="259415" cy="125968"/>
              <a:chOff x="4067698" y="4382056"/>
              <a:chExt cx="259415" cy="125968"/>
            </a:xfrm>
          </p:grpSpPr>
          <p:cxnSp>
            <p:nvCxnSpPr>
              <p:cNvPr id="131" name="직선 연결선 130"/>
              <p:cNvCxnSpPr>
                <a:endCxn id="132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05629" y="4109082"/>
              <a:ext cx="259415" cy="125968"/>
              <a:chOff x="4067698" y="4382056"/>
              <a:chExt cx="259415" cy="125968"/>
            </a:xfrm>
          </p:grpSpPr>
          <p:cxnSp>
            <p:nvCxnSpPr>
              <p:cNvPr id="134" name="직선 연결선 133"/>
              <p:cNvCxnSpPr>
                <a:endCxn id="135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타원 134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05629" y="4484529"/>
              <a:ext cx="259415" cy="125968"/>
              <a:chOff x="4067698" y="4382056"/>
              <a:chExt cx="259415" cy="125968"/>
            </a:xfrm>
          </p:grpSpPr>
          <p:cxnSp>
            <p:nvCxnSpPr>
              <p:cNvPr id="137" name="직선 연결선 136"/>
              <p:cNvCxnSpPr>
                <a:endCxn id="13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5629" y="4859976"/>
              <a:ext cx="259415" cy="125968"/>
              <a:chOff x="4067698" y="4382056"/>
              <a:chExt cx="259415" cy="125968"/>
            </a:xfrm>
          </p:grpSpPr>
          <p:cxnSp>
            <p:nvCxnSpPr>
              <p:cNvPr id="140" name="직선 연결선 139"/>
              <p:cNvCxnSpPr>
                <a:endCxn id="14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05629" y="5235423"/>
              <a:ext cx="259415" cy="125968"/>
              <a:chOff x="4067698" y="4382056"/>
              <a:chExt cx="259415" cy="125968"/>
            </a:xfrm>
          </p:grpSpPr>
          <p:cxnSp>
            <p:nvCxnSpPr>
              <p:cNvPr id="143" name="직선 연결선 142"/>
              <p:cNvCxnSpPr>
                <a:endCxn id="14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05629" y="5610870"/>
              <a:ext cx="259415" cy="125968"/>
              <a:chOff x="4067698" y="4382056"/>
              <a:chExt cx="259415" cy="125968"/>
            </a:xfrm>
          </p:grpSpPr>
          <p:cxnSp>
            <p:nvCxnSpPr>
              <p:cNvPr id="146" name="직선 연결선 145"/>
              <p:cNvCxnSpPr>
                <a:endCxn id="14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5629" y="5986317"/>
              <a:ext cx="259415" cy="125968"/>
              <a:chOff x="4067698" y="4382056"/>
              <a:chExt cx="259415" cy="125968"/>
            </a:xfrm>
          </p:grpSpPr>
          <p:cxnSp>
            <p:nvCxnSpPr>
              <p:cNvPr id="150" name="직선 연결선 149"/>
              <p:cNvCxnSpPr>
                <a:endCxn id="15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16624" y="6361757"/>
              <a:ext cx="259415" cy="125968"/>
              <a:chOff x="558029" y="6195272"/>
              <a:chExt cx="259415" cy="125968"/>
            </a:xfrm>
          </p:grpSpPr>
          <p:cxnSp>
            <p:nvCxnSpPr>
              <p:cNvPr id="148" name="직선 연결선 147"/>
              <p:cNvCxnSpPr>
                <a:endCxn id="153" idx="2"/>
              </p:cNvCxnSpPr>
              <p:nvPr/>
            </p:nvCxnSpPr>
            <p:spPr>
              <a:xfrm>
                <a:off x="558029" y="6248039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타원 152"/>
              <p:cNvSpPr/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26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 방식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2357967-8768-4887-A822-E4A055BD9726}"/>
              </a:ext>
            </a:extLst>
          </p:cNvPr>
          <p:cNvSpPr/>
          <p:nvPr/>
        </p:nvSpPr>
        <p:spPr>
          <a:xfrm>
            <a:off x="880850" y="1675973"/>
            <a:ext cx="10556769" cy="378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	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단 구현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			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백엔드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단 구현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     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안드로이드 어플로 구현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	      -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파이썬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자바 활용하여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폐쇠형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블록체인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	              -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서버와 연동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     	          -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구현된 체인에 각 개인별 인증 절차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5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7370E31-1C97-4829-A2F4-1E5F08412BC9}"/>
              </a:ext>
            </a:extLst>
          </p:cNvPr>
          <p:cNvCxnSpPr/>
          <p:nvPr/>
        </p:nvCxnSpPr>
        <p:spPr>
          <a:xfrm>
            <a:off x="5937956" y="1329285"/>
            <a:ext cx="0" cy="4039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3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8. UI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01E27AE9-1A95-464E-961B-D5F55767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83" y="1165367"/>
            <a:ext cx="8412630" cy="4258749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0BA2005-CFD8-4C93-B313-97B0E08E863F}"/>
              </a:ext>
            </a:extLst>
          </p:cNvPr>
          <p:cNvSpPr txBox="1"/>
          <p:nvPr/>
        </p:nvSpPr>
        <p:spPr>
          <a:xfrm>
            <a:off x="1815583" y="5600156"/>
            <a:ext cx="873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hlinkClick r:id="rId3"/>
              </a:rPr>
              <a:t>https://ovenapp.io/view/rwuzwLWP3AUdXsjsq8wN1XWQSCIn32vk/D1oV1</a:t>
            </a:r>
            <a:br>
              <a:rPr lang="en-US" altLang="ko-KR" dirty="0">
                <a:hlinkClick r:id="rId3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42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추후 일정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2419868B-2741-4978-A7D7-986ADEA81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98" y="1343038"/>
            <a:ext cx="8578702" cy="46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-60000">
            <a:off x="15183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443729" y="181106"/>
            <a:ext cx="11582380" cy="6459740"/>
            <a:chOff x="405629" y="181106"/>
            <a:chExt cx="11582380" cy="6459740"/>
          </a:xfrm>
        </p:grpSpPr>
        <p:sp>
          <p:nvSpPr>
            <p:cNvPr id="98" name="직사각형 4"/>
            <p:cNvSpPr/>
            <p:nvPr/>
          </p:nvSpPr>
          <p:spPr>
            <a:xfrm>
              <a:off x="410390" y="181106"/>
              <a:ext cx="11577619" cy="64597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9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4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감사합니다</a:t>
              </a:r>
              <a:endPara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05629" y="354612"/>
              <a:ext cx="259415" cy="125968"/>
              <a:chOff x="4067698" y="4382056"/>
              <a:chExt cx="259415" cy="125968"/>
            </a:xfrm>
          </p:grpSpPr>
          <p:cxnSp>
            <p:nvCxnSpPr>
              <p:cNvPr id="101" name="직선 연결선 100"/>
              <p:cNvCxnSpPr>
                <a:endCxn id="9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405629" y="730059"/>
              <a:ext cx="259415" cy="125968"/>
              <a:chOff x="4067698" y="4382056"/>
              <a:chExt cx="259415" cy="125968"/>
            </a:xfrm>
          </p:grpSpPr>
          <p:cxnSp>
            <p:nvCxnSpPr>
              <p:cNvPr id="107" name="직선 연결선 106"/>
              <p:cNvCxnSpPr>
                <a:endCxn id="10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05629" y="1105506"/>
              <a:ext cx="259415" cy="125968"/>
              <a:chOff x="4067698" y="4382056"/>
              <a:chExt cx="259415" cy="125968"/>
            </a:xfrm>
          </p:grpSpPr>
          <p:cxnSp>
            <p:nvCxnSpPr>
              <p:cNvPr id="110" name="직선 연결선 109"/>
              <p:cNvCxnSpPr>
                <a:endCxn id="11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타원 11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5629" y="1480953"/>
              <a:ext cx="259415" cy="125968"/>
              <a:chOff x="4067698" y="4382056"/>
              <a:chExt cx="259415" cy="125968"/>
            </a:xfrm>
          </p:grpSpPr>
          <p:cxnSp>
            <p:nvCxnSpPr>
              <p:cNvPr id="113" name="직선 연결선 112"/>
              <p:cNvCxnSpPr>
                <a:endCxn id="11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405629" y="1856400"/>
              <a:ext cx="259415" cy="125968"/>
              <a:chOff x="4067698" y="4382056"/>
              <a:chExt cx="259415" cy="125968"/>
            </a:xfrm>
          </p:grpSpPr>
          <p:cxnSp>
            <p:nvCxnSpPr>
              <p:cNvPr id="116" name="직선 연결선 115"/>
              <p:cNvCxnSpPr>
                <a:endCxn id="11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11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405629" y="2231847"/>
              <a:ext cx="259415" cy="125968"/>
              <a:chOff x="4067698" y="4382056"/>
              <a:chExt cx="259415" cy="125968"/>
            </a:xfrm>
          </p:grpSpPr>
          <p:cxnSp>
            <p:nvCxnSpPr>
              <p:cNvPr id="119" name="직선 연결선 118"/>
              <p:cNvCxnSpPr>
                <a:endCxn id="120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05629" y="2607294"/>
              <a:ext cx="259415" cy="125968"/>
              <a:chOff x="4067698" y="4382056"/>
              <a:chExt cx="259415" cy="125968"/>
            </a:xfrm>
          </p:grpSpPr>
          <p:cxnSp>
            <p:nvCxnSpPr>
              <p:cNvPr id="122" name="직선 연결선 121"/>
              <p:cNvCxnSpPr>
                <a:endCxn id="123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405629" y="2982741"/>
              <a:ext cx="259415" cy="125968"/>
              <a:chOff x="4067698" y="4382056"/>
              <a:chExt cx="259415" cy="125968"/>
            </a:xfrm>
          </p:grpSpPr>
          <p:cxnSp>
            <p:nvCxnSpPr>
              <p:cNvPr id="125" name="직선 연결선 124"/>
              <p:cNvCxnSpPr>
                <a:endCxn id="126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405629" y="3358188"/>
              <a:ext cx="259415" cy="125968"/>
              <a:chOff x="4067698" y="4382056"/>
              <a:chExt cx="259415" cy="125968"/>
            </a:xfrm>
          </p:grpSpPr>
          <p:cxnSp>
            <p:nvCxnSpPr>
              <p:cNvPr id="128" name="직선 연결선 127"/>
              <p:cNvCxnSpPr>
                <a:endCxn id="12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405629" y="3733635"/>
              <a:ext cx="259415" cy="125968"/>
              <a:chOff x="4067698" y="4382056"/>
              <a:chExt cx="259415" cy="125968"/>
            </a:xfrm>
          </p:grpSpPr>
          <p:cxnSp>
            <p:nvCxnSpPr>
              <p:cNvPr id="131" name="직선 연결선 130"/>
              <p:cNvCxnSpPr>
                <a:endCxn id="132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05629" y="4109082"/>
              <a:ext cx="259415" cy="125968"/>
              <a:chOff x="4067698" y="4382056"/>
              <a:chExt cx="259415" cy="125968"/>
            </a:xfrm>
          </p:grpSpPr>
          <p:cxnSp>
            <p:nvCxnSpPr>
              <p:cNvPr id="134" name="직선 연결선 133"/>
              <p:cNvCxnSpPr>
                <a:endCxn id="135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타원 134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05629" y="4484529"/>
              <a:ext cx="259415" cy="125968"/>
              <a:chOff x="4067698" y="4382056"/>
              <a:chExt cx="259415" cy="125968"/>
            </a:xfrm>
          </p:grpSpPr>
          <p:cxnSp>
            <p:nvCxnSpPr>
              <p:cNvPr id="137" name="직선 연결선 136"/>
              <p:cNvCxnSpPr>
                <a:endCxn id="13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5629" y="4859976"/>
              <a:ext cx="259415" cy="125968"/>
              <a:chOff x="4067698" y="4382056"/>
              <a:chExt cx="259415" cy="125968"/>
            </a:xfrm>
          </p:grpSpPr>
          <p:cxnSp>
            <p:nvCxnSpPr>
              <p:cNvPr id="140" name="직선 연결선 139"/>
              <p:cNvCxnSpPr>
                <a:endCxn id="14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05629" y="5235423"/>
              <a:ext cx="259415" cy="125968"/>
              <a:chOff x="4067698" y="4382056"/>
              <a:chExt cx="259415" cy="125968"/>
            </a:xfrm>
          </p:grpSpPr>
          <p:cxnSp>
            <p:nvCxnSpPr>
              <p:cNvPr id="143" name="직선 연결선 142"/>
              <p:cNvCxnSpPr>
                <a:endCxn id="14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05629" y="5610870"/>
              <a:ext cx="259415" cy="125968"/>
              <a:chOff x="4067698" y="4382056"/>
              <a:chExt cx="259415" cy="125968"/>
            </a:xfrm>
          </p:grpSpPr>
          <p:cxnSp>
            <p:nvCxnSpPr>
              <p:cNvPr id="146" name="직선 연결선 145"/>
              <p:cNvCxnSpPr>
                <a:endCxn id="14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5629" y="5986317"/>
              <a:ext cx="259415" cy="125968"/>
              <a:chOff x="4067698" y="4382056"/>
              <a:chExt cx="259415" cy="125968"/>
            </a:xfrm>
          </p:grpSpPr>
          <p:cxnSp>
            <p:nvCxnSpPr>
              <p:cNvPr id="150" name="직선 연결선 149"/>
              <p:cNvCxnSpPr>
                <a:endCxn id="15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16624" y="6361757"/>
              <a:ext cx="259415" cy="125968"/>
              <a:chOff x="558029" y="6195272"/>
              <a:chExt cx="259415" cy="125968"/>
            </a:xfrm>
          </p:grpSpPr>
          <p:cxnSp>
            <p:nvCxnSpPr>
              <p:cNvPr id="148" name="직선 연결선 147"/>
              <p:cNvCxnSpPr>
                <a:endCxn id="153" idx="2"/>
              </p:cNvCxnSpPr>
              <p:nvPr/>
            </p:nvCxnSpPr>
            <p:spPr>
              <a:xfrm>
                <a:off x="558029" y="6248039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타원 152"/>
              <p:cNvSpPr/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55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역할</a:t>
              </a: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11E1FBA-651F-43FA-AE54-E08746AA8C44}"/>
              </a:ext>
            </a:extLst>
          </p:cNvPr>
          <p:cNvGrpSpPr/>
          <p:nvPr/>
        </p:nvGrpSpPr>
        <p:grpSpPr>
          <a:xfrm>
            <a:off x="4140768" y="1783738"/>
            <a:ext cx="1296000" cy="1296000"/>
            <a:chOff x="2547739" y="4231535"/>
            <a:chExt cx="1296000" cy="1296000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ED47941-A368-404A-873E-0D03ABA7BA65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A464911-FE58-4429-B26B-19AA21ACF7CB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4F8DC5"/>
                  </a:solidFill>
                </a:rPr>
                <a:t>M</a:t>
              </a:r>
            </a:p>
          </p:txBody>
        </p:sp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id="{2570CFFE-3703-4B6D-B8B6-15DC6298B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09" y="2021246"/>
            <a:ext cx="751163" cy="1045199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7DE3F41-8B76-49F6-9047-0EAFF9474A7F}"/>
              </a:ext>
            </a:extLst>
          </p:cNvPr>
          <p:cNvGrpSpPr/>
          <p:nvPr/>
        </p:nvGrpSpPr>
        <p:grpSpPr>
          <a:xfrm>
            <a:off x="4140768" y="3414837"/>
            <a:ext cx="1296000" cy="1296000"/>
            <a:chOff x="2547739" y="4231535"/>
            <a:chExt cx="1296000" cy="1296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27523A3-7CD1-4B77-B3CB-D12AEDECA206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9AFCDA8-7763-4885-963E-C5309A1F2A71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4F8DC5"/>
                  </a:solidFill>
                </a:rPr>
                <a:t>M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431568D-D945-4900-9EE9-91C83BC8ED0F}"/>
              </a:ext>
            </a:extLst>
          </p:cNvPr>
          <p:cNvGrpSpPr/>
          <p:nvPr/>
        </p:nvGrpSpPr>
        <p:grpSpPr>
          <a:xfrm>
            <a:off x="6051105" y="1783738"/>
            <a:ext cx="1296000" cy="1296000"/>
            <a:chOff x="2547739" y="4231535"/>
            <a:chExt cx="1296000" cy="12960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7E12E3E-3425-48CE-9976-7D2A5D9BC5CB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C994FBE-7C47-4C9E-9B46-5F63EBF339E2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4F8DC5"/>
                  </a:solidFill>
                </a:rPr>
                <a:t>M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3891E9D-F4D6-45DA-92A6-4209563B9FF5}"/>
              </a:ext>
            </a:extLst>
          </p:cNvPr>
          <p:cNvGrpSpPr/>
          <p:nvPr/>
        </p:nvGrpSpPr>
        <p:grpSpPr>
          <a:xfrm>
            <a:off x="6049962" y="3441386"/>
            <a:ext cx="1296000" cy="1296000"/>
            <a:chOff x="2547739" y="4231535"/>
            <a:chExt cx="1296000" cy="1296000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F9357D1-1F19-4247-8505-F690466C2A60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8BAADDA-AD9E-43F0-9DE9-5DD02AA3B996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</a:t>
              </a:r>
            </a:p>
          </p:txBody>
        </p:sp>
      </p:grpSp>
      <p:pic>
        <p:nvPicPr>
          <p:cNvPr id="113" name="그림 112">
            <a:extLst>
              <a:ext uri="{FF2B5EF4-FFF2-40B4-BE49-F238E27FC236}">
                <a16:creationId xmlns:a16="http://schemas.microsoft.com/office/drawing/2014/main" id="{08058E04-2D63-4A68-A4ED-5850609545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80" y="2059910"/>
            <a:ext cx="751163" cy="1045199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728AD300-2839-4DB7-A73D-6259B2AA8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38" y="3615212"/>
            <a:ext cx="751163" cy="104519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EA448E0-6925-4A8C-97FF-96D0DC41C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89" y="3777304"/>
            <a:ext cx="965629" cy="965629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725DC1F-B9E6-4FAF-94C0-1A403C1BD756}"/>
              </a:ext>
            </a:extLst>
          </p:cNvPr>
          <p:cNvSpPr/>
          <p:nvPr/>
        </p:nvSpPr>
        <p:spPr>
          <a:xfrm>
            <a:off x="7528345" y="1951984"/>
            <a:ext cx="257599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김선홍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20174098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Android Developer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prstClr val="white">
                    <a:lumMod val="65000"/>
                  </a:prstClr>
                </a:solidFill>
              </a:rPr>
              <a:t>Exif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 Data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603AF1F-DC9C-497D-AF76-F2DFF4962137}"/>
              </a:ext>
            </a:extLst>
          </p:cNvPr>
          <p:cNvSpPr/>
          <p:nvPr/>
        </p:nvSpPr>
        <p:spPr>
          <a:xfrm>
            <a:off x="7624321" y="3573786"/>
            <a:ext cx="257599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진혜인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20194581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prstClr val="white">
                    <a:lumMod val="65000"/>
                  </a:prstClr>
                </a:solidFill>
              </a:rPr>
              <a:t>Offiecer</a:t>
            </a:r>
            <a:endParaRPr lang="en-US" altLang="ko-KR" sz="9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Document Edit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D864230-6CFD-4A7C-877F-120CF857987B}"/>
              </a:ext>
            </a:extLst>
          </p:cNvPr>
          <p:cNvSpPr/>
          <p:nvPr/>
        </p:nvSpPr>
        <p:spPr>
          <a:xfrm>
            <a:off x="1424127" y="1998545"/>
            <a:ext cx="257599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박주현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20175133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err="1">
                <a:solidFill>
                  <a:prstClr val="white">
                    <a:lumMod val="65000"/>
                  </a:prstClr>
                </a:solidFill>
              </a:rPr>
              <a:t>Offiecer</a:t>
            </a:r>
            <a:endParaRPr lang="en-US" altLang="ko-KR" sz="9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Document Edit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ACF0BDD-52E3-4B33-8D8B-0E8EA2AFEA10}"/>
              </a:ext>
            </a:extLst>
          </p:cNvPr>
          <p:cNvSpPr/>
          <p:nvPr/>
        </p:nvSpPr>
        <p:spPr>
          <a:xfrm>
            <a:off x="1426209" y="3571740"/>
            <a:ext cx="257599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김영재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20195128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Android Developer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 err="1">
                <a:solidFill>
                  <a:prstClr val="white">
                    <a:lumMod val="65000"/>
                  </a:prstClr>
                </a:solidFill>
              </a:rPr>
              <a:t>Exif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 Data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주제 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&amp;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선정 동기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426F0E2-97D4-4788-8BD6-039AD02B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89" y="1610071"/>
            <a:ext cx="2576728" cy="4033591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A27C7F-087C-4BAD-82C0-75C2F71BE29D}"/>
              </a:ext>
            </a:extLst>
          </p:cNvPr>
          <p:cNvSpPr/>
          <p:nvPr/>
        </p:nvSpPr>
        <p:spPr>
          <a:xfrm>
            <a:off x="5439917" y="1860680"/>
            <a:ext cx="5554022" cy="397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블록체인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DID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기반 출입증 발급 서비스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 사용되는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RFID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기반 출입 체계의 보안성 문제 대두</a:t>
            </a:r>
          </a:p>
          <a:p>
            <a:pPr algn="ctr"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최근 보안 트렌드 중 가장 의미 있는 방법으로 해결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5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E2D67F56-A444-4F2B-BDC8-40485DCF01F8}"/>
              </a:ext>
            </a:extLst>
          </p:cNvPr>
          <p:cNvSpPr/>
          <p:nvPr/>
        </p:nvSpPr>
        <p:spPr>
          <a:xfrm>
            <a:off x="7992161" y="3957333"/>
            <a:ext cx="449533" cy="4643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9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왜 블록체인 인가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A27C7F-087C-4BAD-82C0-75C2F71BE29D}"/>
              </a:ext>
            </a:extLst>
          </p:cNvPr>
          <p:cNvSpPr/>
          <p:nvPr/>
        </p:nvSpPr>
        <p:spPr>
          <a:xfrm>
            <a:off x="1029478" y="2432655"/>
            <a:ext cx="4157680" cy="198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블록체인이란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분산하여 처리하는 기술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5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88BD7D9-929B-4FB9-96C7-4BDCAC0A3F23}"/>
              </a:ext>
            </a:extLst>
          </p:cNvPr>
          <p:cNvSpPr/>
          <p:nvPr/>
        </p:nvSpPr>
        <p:spPr>
          <a:xfrm>
            <a:off x="7004843" y="2432655"/>
            <a:ext cx="4157680" cy="130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장점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데이터를 분산 저장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3AC9CF43-84F2-4615-87BB-8D123A040D2B}"/>
              </a:ext>
            </a:extLst>
          </p:cNvPr>
          <p:cNvSpPr/>
          <p:nvPr/>
        </p:nvSpPr>
        <p:spPr>
          <a:xfrm rot="16200000">
            <a:off x="5756195" y="2744086"/>
            <a:ext cx="747343" cy="633918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0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왜 블록체인 인가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A27C7F-087C-4BAD-82C0-75C2F71BE29D}"/>
              </a:ext>
            </a:extLst>
          </p:cNvPr>
          <p:cNvSpPr/>
          <p:nvPr/>
        </p:nvSpPr>
        <p:spPr>
          <a:xfrm>
            <a:off x="1029478" y="1836069"/>
            <a:ext cx="4157680" cy="466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RFID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시스템의 문제점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데이터가 중앙집중형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저장된다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낮은 가격의 태그로 인해 보안 알고리즘 적용 불가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태그 자체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분실시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대응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사례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i="0" dirty="0" err="1">
                <a:solidFill>
                  <a:srgbClr val="222222"/>
                </a:solidFill>
                <a:effectLst/>
                <a:latin typeface="ChosunGothic"/>
                <a:hlinkClick r:id="rId3"/>
              </a:rPr>
              <a:t>도어락</a:t>
            </a:r>
            <a:r>
              <a:rPr lang="ko-KR" altLang="en-US" sz="1100" i="0" dirty="0">
                <a:solidFill>
                  <a:srgbClr val="222222"/>
                </a:solidFill>
                <a:effectLst/>
                <a:latin typeface="ChosunGothic"/>
                <a:hlinkClick r:id="rId3"/>
              </a:rPr>
              <a:t> 등 활용 </a:t>
            </a:r>
            <a:r>
              <a:rPr lang="en-US" altLang="ko-KR" sz="1100" i="0" dirty="0">
                <a:solidFill>
                  <a:srgbClr val="222222"/>
                </a:solidFill>
                <a:effectLst/>
                <a:latin typeface="ChosunGothic"/>
                <a:hlinkClick r:id="rId3"/>
              </a:rPr>
              <a:t>RFID </a:t>
            </a:r>
            <a:r>
              <a:rPr lang="ko-KR" altLang="en-US" sz="1100" i="0" dirty="0" err="1">
                <a:solidFill>
                  <a:srgbClr val="222222"/>
                </a:solidFill>
                <a:effectLst/>
                <a:latin typeface="ChosunGothic"/>
                <a:hlinkClick r:id="rId3"/>
              </a:rPr>
              <a:t>카드키</a:t>
            </a:r>
            <a:r>
              <a:rPr lang="ko-KR" altLang="en-US" sz="1100" i="0" dirty="0">
                <a:solidFill>
                  <a:srgbClr val="222222"/>
                </a:solidFill>
                <a:effectLst/>
                <a:latin typeface="ChosunGothic"/>
                <a:hlinkClick r:id="rId3"/>
              </a:rPr>
              <a:t> 복사기 버젓이 판매</a:t>
            </a:r>
            <a:endParaRPr lang="en-US" altLang="ko-KR" sz="1100" i="0" dirty="0">
              <a:solidFill>
                <a:srgbClr val="222222"/>
              </a:solidFill>
              <a:effectLst/>
              <a:latin typeface="ChosunGothic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i="0" dirty="0">
                <a:solidFill>
                  <a:srgbClr val="222222"/>
                </a:solidFill>
                <a:effectLst/>
                <a:latin typeface="ChosunGothic"/>
                <a:hlinkClick r:id="rId4"/>
              </a:rPr>
              <a:t>5</a:t>
            </a:r>
            <a:r>
              <a:rPr lang="ko-KR" altLang="en-US" sz="1100" i="0" dirty="0">
                <a:solidFill>
                  <a:srgbClr val="222222"/>
                </a:solidFill>
                <a:effectLst/>
                <a:latin typeface="ChosunGothic"/>
                <a:hlinkClick r:id="rId4"/>
              </a:rPr>
              <a:t>년간 분실된 경찰 신분증 </a:t>
            </a:r>
            <a:r>
              <a:rPr lang="en-US" altLang="ko-KR" sz="1100" i="0" dirty="0">
                <a:solidFill>
                  <a:srgbClr val="222222"/>
                </a:solidFill>
                <a:effectLst/>
                <a:latin typeface="ChosunGothic"/>
                <a:hlinkClick r:id="rId4"/>
              </a:rPr>
              <a:t>4603</a:t>
            </a:r>
            <a:r>
              <a:rPr lang="ko-KR" altLang="en-US" sz="1100" i="0" dirty="0">
                <a:solidFill>
                  <a:srgbClr val="222222"/>
                </a:solidFill>
                <a:effectLst/>
                <a:latin typeface="ChosunGothic"/>
                <a:hlinkClick r:id="rId4"/>
              </a:rPr>
              <a:t>개</a:t>
            </a:r>
            <a:endParaRPr lang="en-US" altLang="ko-KR" sz="1100" i="0" dirty="0">
              <a:solidFill>
                <a:srgbClr val="222222"/>
              </a:solidFill>
              <a:effectLst/>
              <a:latin typeface="ChosunGothic"/>
            </a:endParaRPr>
          </a:p>
          <a:p>
            <a:pPr algn="ctr">
              <a:lnSpc>
                <a:spcPct val="150000"/>
              </a:lnSpc>
            </a:pPr>
            <a:endParaRPr lang="ko-KR" altLang="en-US" sz="1100" i="0" dirty="0">
              <a:solidFill>
                <a:srgbClr val="222222"/>
              </a:solidFill>
              <a:effectLst/>
              <a:latin typeface="ChosunGothic"/>
            </a:endParaRP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5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88BD7D9-929B-4FB9-96C7-4BDCAC0A3F23}"/>
              </a:ext>
            </a:extLst>
          </p:cNvPr>
          <p:cNvSpPr/>
          <p:nvPr/>
        </p:nvSpPr>
        <p:spPr>
          <a:xfrm>
            <a:off x="6854051" y="2519569"/>
            <a:ext cx="4157680" cy="191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블록체인 기술로 출입증을 만든다면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데이터가 분산 저장되어 해킹이 불가능함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블록체인 기술로 보안이 유지됨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 핸드폰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분실시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대응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5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3AC9CF43-84F2-4615-87BB-8D123A040D2B}"/>
              </a:ext>
            </a:extLst>
          </p:cNvPr>
          <p:cNvSpPr/>
          <p:nvPr/>
        </p:nvSpPr>
        <p:spPr>
          <a:xfrm rot="16200000">
            <a:off x="5646933" y="2703066"/>
            <a:ext cx="747343" cy="633918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기대효과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192A3B0-6AA2-4445-84C7-BCF20BF4E429}"/>
              </a:ext>
            </a:extLst>
          </p:cNvPr>
          <p:cNvSpPr/>
          <p:nvPr/>
        </p:nvSpPr>
        <p:spPr>
          <a:xfrm>
            <a:off x="1653809" y="1786861"/>
            <a:ext cx="8600534" cy="36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RFID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기반 출입 시스템 개선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출입 통제가 필요한 기업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보안시설 출입에 폭넓게 적용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기술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비밀 유출에 대한 차단 가능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 요구사항에 따라 핸드폰의 기능을 제한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핸드폰 소지 가능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 제한으로 핸드폰 반입이 불가능하던 곳에서 소지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시스템 구조도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E29534D3-23ED-46AC-9DD6-D0FD4FD0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26" y="1319959"/>
            <a:ext cx="9359348" cy="51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6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시스템 구조도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EF52AD8D-E7AE-40B8-A498-998B519F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28" y="1014318"/>
            <a:ext cx="9360000" cy="51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3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6. </a:t>
              </a: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주요 기능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9" name="타원 12">
            <a:extLst>
              <a:ext uri="{FF2B5EF4-FFF2-40B4-BE49-F238E27FC236}">
                <a16:creationId xmlns:a16="http://schemas.microsoft.com/office/drawing/2014/main" id="{716E673F-D1AF-44C6-8012-3373EE589A4D}"/>
              </a:ext>
            </a:extLst>
          </p:cNvPr>
          <p:cNvSpPr/>
          <p:nvPr/>
        </p:nvSpPr>
        <p:spPr>
          <a:xfrm>
            <a:off x="5391464" y="2246685"/>
            <a:ext cx="1409072" cy="14802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핸드폰 기능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차단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00" name="개체 99">
            <a:extLst>
              <a:ext uri="{FF2B5EF4-FFF2-40B4-BE49-F238E27FC236}">
                <a16:creationId xmlns:a16="http://schemas.microsoft.com/office/drawing/2014/main" id="{4603F9CD-9073-4DDA-B93A-060353959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03040"/>
              </p:ext>
            </p:extLst>
          </p:nvPr>
        </p:nvGraphicFramePr>
        <p:xfrm>
          <a:off x="1313161" y="2124734"/>
          <a:ext cx="2922630" cy="314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비트맵 이미지" r:id="rId4" imgW="4390920" imgH="3067200" progId="Paint.Picture">
                  <p:embed/>
                </p:oleObj>
              </mc:Choice>
              <mc:Fallback>
                <p:oleObj name="비트맵 이미지" r:id="rId4" imgW="4390920" imgH="306720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784D80B5-03C3-42E3-93C5-8FF085FDC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3161" y="2124734"/>
                        <a:ext cx="2922630" cy="3145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4E3B934-AD0A-461E-8CB3-2677880E675A}"/>
              </a:ext>
            </a:extLst>
          </p:cNvPr>
          <p:cNvCxnSpPr>
            <a:cxnSpLocks/>
          </p:cNvCxnSpPr>
          <p:nvPr/>
        </p:nvCxnSpPr>
        <p:spPr>
          <a:xfrm>
            <a:off x="4680410" y="4189500"/>
            <a:ext cx="295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그림 101" descr="텍스트이(가) 표시된 사진&#10;&#10;자동 생성된 설명">
            <a:extLst>
              <a:ext uri="{FF2B5EF4-FFF2-40B4-BE49-F238E27FC236}">
                <a16:creationId xmlns:a16="http://schemas.microsoft.com/office/drawing/2014/main" id="{BDE7F441-2492-4DA6-B1BF-6542664BCF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816" y="1750050"/>
            <a:ext cx="2670995" cy="44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60625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606</Words>
  <Application>Microsoft Office PowerPoint</Application>
  <PresentationFormat>와이드스크린</PresentationFormat>
  <Paragraphs>125</Paragraphs>
  <Slides>13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ChosunGothic</vt:lpstr>
      <vt:lpstr>맑은 고딕</vt:lpstr>
      <vt:lpstr>Arial</vt:lpstr>
      <vt:lpstr>Courier New</vt:lpstr>
      <vt:lpstr>53_Office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박주현</cp:lastModifiedBy>
  <cp:revision>48</cp:revision>
  <dcterms:created xsi:type="dcterms:W3CDTF">2022-03-17T00:33:37Z</dcterms:created>
  <dcterms:modified xsi:type="dcterms:W3CDTF">2022-03-28T08:24:46Z</dcterms:modified>
</cp:coreProperties>
</file>