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696" autoAdjust="0"/>
  </p:normalViewPr>
  <p:slideViewPr>
    <p:cSldViewPr snapToGrid="0" snapToObjects="1">
      <p:cViewPr varScale="1">
        <p:scale>
          <a:sx n="169" d="100"/>
          <a:sy n="169" d="100"/>
        </p:scale>
        <p:origin x="-32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9A6F9-58D0-F040-A539-9701EB047775}" type="datetimeFigureOut">
              <a:rPr lang="en-US" smtClean="0"/>
              <a:t>2/10/16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4477-A42A-B449-9629-0A70337FF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2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4477-A42A-B449-9629-0A70337FFA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1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451DEABC-D766-4322-8E78-B830FAE35C72}" type="datetime4">
              <a:rPr lang="en-US" smtClean="0"/>
              <a:pPr/>
              <a:t>February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EFEE-2756-4A20-BF2A-63F0A94F99AC}" type="datetime4">
              <a:rPr lang="en-US" smtClean="0"/>
              <a:pPr/>
              <a:t>February 10,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February 10,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0EFEE-2756-4A20-BF2A-63F0A94F99AC}" type="datetime4">
              <a:rPr lang="en-US" smtClean="0"/>
              <a:pPr/>
              <a:t>February 10,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February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February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February 10,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17D0EFEE-2756-4A20-BF2A-63F0A94F99AC}" type="datetime4">
              <a:rPr lang="en-US" smtClean="0"/>
              <a:pPr/>
              <a:t>February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February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February 10,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February 10,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February 10,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February 10,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February 10,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17D0EFEE-2756-4A20-BF2A-63F0A94F99AC}" type="datetime4">
              <a:rPr lang="en-US" smtClean="0"/>
              <a:pPr/>
              <a:t>February 10,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Free Monads in Practice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Haroon Khan</a:t>
            </a:r>
          </a:p>
          <a:p>
            <a:r>
              <a:rPr lang="en-US" dirty="0" smtClean="0"/>
              <a:t>HealthExpense, </a:t>
            </a:r>
            <a:r>
              <a:rPr lang="en-US" dirty="0" err="1" smtClean="0"/>
              <a:t>Inc</a:t>
            </a:r>
            <a:endParaRPr lang="en-US" dirty="0" smtClean="0"/>
          </a:p>
          <a:p>
            <a:r>
              <a:rPr lang="en-US" dirty="0" smtClean="0"/>
              <a:t>February 8,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13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B: Key Value Store Language (CRUD)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sealed trait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class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Create[A](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value:Int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next: 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Unit =&gt; A))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class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Read[A](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next:(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=&gt; A) )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class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Update[A](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value:Int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next : 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Unit =&gt; A))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class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Delete[A](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next: 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Unit =&gt; A))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2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Constructors for 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create[F[_]](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value:Int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)(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implicit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I:KVOp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F) = inject[F,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Unit](Create(key, value,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(_)))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read[F[_]](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)(implici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I:KVOp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F) = inject[F,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](Read(key,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(_)))</a:t>
            </a:r>
            <a:endParaRPr lang="en-US" b="1" dirty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endParaRPr lang="en-US" b="1" dirty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update[F[_]](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value:I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nt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)(impli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cit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I:KVOp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F) = inject[F,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Unit](Update(key, value,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(_)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))</a:t>
            </a:r>
          </a:p>
          <a:p>
            <a:pPr marL="0" indent="0">
              <a:buNone/>
            </a:pPr>
            <a:endParaRPr lang="en-US" b="1" dirty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delete[F[_]](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ring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)(imp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licit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I:KVOp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F) = inject[F,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Unit](Delete(key,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/>
              <a:t>(_)))</a:t>
            </a:r>
          </a:p>
        </p:txBody>
      </p:sp>
    </p:spTree>
    <p:extLst>
      <p:ext uri="{BB962C8B-B14F-4D97-AF65-F5344CB8AC3E}">
        <p14:creationId xmlns:p14="http://schemas.microsoft.com/office/powerpoint/2010/main" val="2742174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 CRUD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for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_ &lt;- create</a:t>
            </a:r>
            <a:r>
              <a:rPr lang="en-US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"k</a:t>
            </a:r>
            <a:r>
              <a:rPr lang="en-US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y1", 1)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_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&lt;-</a:t>
            </a:r>
            <a:r>
              <a:rPr lang="en-US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create("key2", 2)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x &lt;-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read(</a:t>
            </a:r>
            <a:r>
              <a:rPr lang="en-US" dirty="0"/>
              <a:t>"key1")</a:t>
            </a:r>
          </a:p>
          <a:p>
            <a:pPr marL="0" indent="0">
              <a:buNone/>
            </a:pPr>
            <a:r>
              <a:rPr lang="en-US" dirty="0"/>
              <a:t>      }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yield</a:t>
            </a:r>
            <a:r>
              <a:rPr lang="en-US" dirty="0"/>
              <a:t> x</a:t>
            </a:r>
          </a:p>
        </p:txBody>
      </p:sp>
    </p:spTree>
    <p:extLst>
      <p:ext uri="{BB962C8B-B14F-4D97-AF65-F5344CB8AC3E}">
        <p14:creationId xmlns:p14="http://schemas.microsoft.com/office/powerpoint/2010/main" val="346130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“Programs”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forthOpInterpreter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~&gt; Id)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stack =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mutable.Stack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override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apply[A](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[A]): Id[A] =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Push(n, next) =&gt;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stack.push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next(\/-(()))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Pop(next) =&gt;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try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next(\/-(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stack.pop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catch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e:java.util.NoSuchElementException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=&gt; next(-\/(e))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1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Transforms: ~&gt;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Transforms any F Type to a Monad e.g. Id</a:t>
            </a:r>
          </a:p>
          <a:p>
            <a:r>
              <a:rPr lang="en-US" dirty="0" smtClean="0"/>
              <a:t>Can be any Monad</a:t>
            </a:r>
          </a:p>
          <a:p>
            <a:pPr lvl="1"/>
            <a:r>
              <a:rPr lang="en-US" dirty="0" smtClean="0"/>
              <a:t>State, Reader, Writer, etc.</a:t>
            </a:r>
          </a:p>
          <a:p>
            <a:r>
              <a:rPr lang="en-US" dirty="0" smtClean="0"/>
              <a:t>This is an important for composition</a:t>
            </a:r>
          </a:p>
        </p:txBody>
      </p:sp>
    </p:spTree>
    <p:extLst>
      <p:ext uri="{BB962C8B-B14F-4D97-AF65-F5344CB8AC3E}">
        <p14:creationId xmlns:p14="http://schemas.microsoft.com/office/powerpoint/2010/main" val="19300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Impure </a:t>
            </a:r>
            <a:r>
              <a:rPr lang="en-US" dirty="0" err="1" smtClean="0"/>
              <a:t>vs</a:t>
            </a:r>
            <a:r>
              <a:rPr lang="en-US" dirty="0" smtClean="0"/>
              <a:t> Pure Interpreters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package 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forthInterpreters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type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State[List[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], A]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forthOpStateInterpreter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~&gt;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override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apply[A](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[A]):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Push(n, next) =&gt; State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state =&gt; ((n :: state), next(\/-(())))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Pop(next) =&gt; State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top :: rest =&gt; (rest, next(\/-(top)))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err @ Nil   =&gt; (err, next(-\/(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NoSuchElementException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())))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5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Pure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package 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kvInterpreters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type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State[Map[String,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], A]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kvStateInterpreter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~&gt;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override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apply[A](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[A]):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match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Create(key, value, next) =&gt; State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state =&gt; (state + (key -&gt; value), next(\/-(())))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Read(key, next) =&gt; State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state =&gt; (state, next(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state.get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(key).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toRightDisjunction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"Key Undefined!"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Update(key, value, next) =&gt; State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state =&gt; (state + (key -&gt; value), next(().right[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Delete(key, next) =&gt; State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state =&gt; (state - key, next(().right[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“Composing” Free 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Monads don’t compose</a:t>
            </a:r>
          </a:p>
          <a:p>
            <a:r>
              <a:rPr lang="en-US" dirty="0" smtClean="0"/>
              <a:t>But we can use Monad Transformers!! </a:t>
            </a:r>
          </a:p>
          <a:p>
            <a:r>
              <a:rPr lang="en-US" dirty="0" smtClean="0"/>
              <a:t>Monad Transformers are Monads</a:t>
            </a:r>
          </a:p>
          <a:p>
            <a:r>
              <a:rPr lang="en-US" dirty="0" smtClean="0"/>
              <a:t>Natural Transforms can be used to layer Monads </a:t>
            </a:r>
          </a:p>
        </p:txBody>
      </p:sp>
    </p:spTree>
    <p:extLst>
      <p:ext uri="{BB962C8B-B14F-4D97-AF65-F5344CB8AC3E}">
        <p14:creationId xmlns:p14="http://schemas.microsoft.com/office/powerpoint/2010/main" val="323621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Boiler 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how Monadic Layers will be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type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[OM[_], A] =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StateT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[OM, Map[String,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], A]</a:t>
            </a:r>
          </a:p>
          <a:p>
            <a:endParaRPr lang="en-US" b="1" dirty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 ty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pe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forthInterpreters.NTState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/>
              <a:t>A]</a:t>
            </a:r>
          </a:p>
        </p:txBody>
      </p:sp>
    </p:spTree>
    <p:extLst>
      <p:ext uri="{BB962C8B-B14F-4D97-AF65-F5344CB8AC3E}">
        <p14:creationId xmlns:p14="http://schemas.microsoft.com/office/powerpoint/2010/main" val="2392093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Intermediate Natural 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kvStateToForthKVState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kvInterpreters.NTState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~&gt;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endParaRPr lang="en-US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</a:t>
            </a:r>
            <a:r>
              <a:rPr lang="en-US" b="1" dirty="0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override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apply[A](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innerMonad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kvInterpreters.NTState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[A]):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StateT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forthInterpreters.NTState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Map[String,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], A]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(state) =&gt;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innerMonad.run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(state).point[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forthInterpreters.NTState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forthStateToForthKVState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forthInterpreters.NTState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~&gt;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	</a:t>
            </a:r>
            <a:r>
              <a:rPr lang="en-US" b="1" dirty="0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override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apply[A](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outerMonad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forthInterpreters.NTState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[A]):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outerMonad.liftM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KVState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3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My journey towards functional enlightenment </a:t>
            </a:r>
          </a:p>
          <a:p>
            <a:r>
              <a:rPr lang="en-US" dirty="0" smtClean="0"/>
              <a:t>Towards “Compositional Architectures”</a:t>
            </a:r>
          </a:p>
          <a:p>
            <a:pPr lvl="1"/>
            <a:r>
              <a:rPr lang="en-US" dirty="0" smtClean="0"/>
              <a:t>Readers</a:t>
            </a:r>
          </a:p>
          <a:p>
            <a:pPr lvl="1"/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Writer</a:t>
            </a:r>
          </a:p>
          <a:p>
            <a:pPr lvl="1"/>
            <a:r>
              <a:rPr lang="en-US" dirty="0" smtClean="0"/>
              <a:t>Reader Writer State</a:t>
            </a:r>
          </a:p>
          <a:p>
            <a:pPr lvl="1"/>
            <a:r>
              <a:rPr lang="en-US" dirty="0" err="1" smtClean="0"/>
              <a:t>Applicatives</a:t>
            </a:r>
            <a:endParaRPr lang="en-US" dirty="0" smtClean="0"/>
          </a:p>
          <a:p>
            <a:pPr lvl="1"/>
            <a:r>
              <a:rPr lang="en-US" dirty="0" smtClean="0"/>
              <a:t>Monad Transformers</a:t>
            </a:r>
          </a:p>
          <a:p>
            <a:pPr lvl="1"/>
            <a:r>
              <a:rPr lang="en-US" dirty="0" smtClean="0"/>
              <a:t>IO monads</a:t>
            </a:r>
          </a:p>
          <a:p>
            <a:pPr lvl="1"/>
            <a:r>
              <a:rPr lang="en-US" dirty="0" err="1" smtClean="0"/>
              <a:t>Scalaz</a:t>
            </a:r>
            <a:r>
              <a:rPr lang="en-US" dirty="0" smtClean="0"/>
              <a:t>, </a:t>
            </a:r>
            <a:r>
              <a:rPr lang="en-US" dirty="0" err="1" smtClean="0"/>
              <a:t>Scala</a:t>
            </a:r>
            <a:r>
              <a:rPr lang="en-US" dirty="0" smtClean="0"/>
              <a:t>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8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“Composing” Algebras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Each Algebra is an AST that is evaluated</a:t>
            </a:r>
          </a:p>
          <a:p>
            <a:r>
              <a:rPr lang="en-US" sz="1800" dirty="0" smtClean="0"/>
              <a:t>Needs to be a </a:t>
            </a:r>
            <a:r>
              <a:rPr lang="en-US" sz="1800" dirty="0" err="1" smtClean="0"/>
              <a:t>Coproduct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algebra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8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type 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C0[A] =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Coproduct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A]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8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type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AppAlgebra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[A] = C0[A]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8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All </a:t>
            </a:r>
            <a:r>
              <a:rPr lang="en-US" sz="18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ForthOpInstances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8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with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KVOpInstances</a:t>
            </a:r>
            <a:endParaRPr lang="en-US" sz="18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9520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“Composing” Interpreters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8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interpreter = (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forthOpStateInterpreter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andThen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forthStateToForthKVState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or (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kvStateInterpreter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andThen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kvStateToForthKVState</a:t>
            </a:r>
            <a:r>
              <a:rPr lang="en-US" sz="18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val</a:t>
            </a:r>
            <a:r>
              <a:rPr lang="en-US" sz="1800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prg1 = 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programs.createPrg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[algebra.C0](</a:t>
            </a:r>
            <a:r>
              <a:rPr lang="en-US" sz="1800" b="1" dirty="0">
                <a:solidFill>
                  <a:srgbClr val="008F00"/>
                </a:solidFill>
                <a:latin typeface="Menlo"/>
                <a:ea typeface="Menlo"/>
                <a:cs typeface="Menlo"/>
              </a:rPr>
              <a:t>"update1"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800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800" dirty="0">
                <a:solidFill>
                  <a:srgbClr val="0432FF"/>
                </a:solidFill>
                <a:latin typeface="Menlo"/>
                <a:ea typeface="Menlo"/>
                <a:cs typeface="Menlo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).</a:t>
            </a:r>
            <a:r>
              <a:rPr lang="en-US" sz="18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foldMap</a:t>
            </a:r>
            <a:r>
              <a:rPr lang="en-US" sz="18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(interpreter).run(Map()).run(List())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3909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 err="1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incrementPrg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[F[_]](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key:String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n: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)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(implicit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FO:ForthOp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F, KVO: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KVOp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F) =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for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&lt;- read[F](key)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valueB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n.right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</a:t>
            </a:r>
            <a:r>
              <a:rPr lang="en-US" i="1" dirty="0" err="1">
                <a:solidFill>
                  <a:srgbClr val="929292"/>
                </a:solidFill>
                <a:latin typeface="Menlo"/>
                <a:ea typeface="Menlo"/>
                <a:cs typeface="Menlo"/>
              </a:rPr>
              <a:t>e</a:t>
            </a:r>
            <a:r>
              <a:rPr lang="en-US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    // wrap this in a free monad, to get the types in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line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abv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)]( 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valueA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|@|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valueB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) { (_, _) }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cv &lt;-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abv.fold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 _.left[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 |&gt; 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]) ,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ca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se (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a, b) =&gt; for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_ &lt;- push[F](a)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_ &lt;- push[F](b)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_ &lt;- add[F]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   r &lt;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- pop[F]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} yield 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rr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&lt;-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cv.fold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(_.left[Unit] |&gt; 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it]),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upd</a:t>
            </a:r>
            <a:r>
              <a:rPr lang="en-US" dirty="0"/>
              <a:t>ate[F](key, _))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 yield </a:t>
            </a:r>
            <a:r>
              <a:rPr lang="en-US" dirty="0" err="1"/>
              <a:t>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29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Look closely….</a:t>
            </a:r>
          </a:p>
          <a:p>
            <a:pPr lvl="1"/>
            <a:r>
              <a:rPr lang="en-US" dirty="0" smtClean="0"/>
              <a:t>And you will see a continuation monad</a:t>
            </a:r>
          </a:p>
          <a:p>
            <a:r>
              <a:rPr lang="en-US" dirty="0" smtClean="0"/>
              <a:t>Can model all sorts of fancy things</a:t>
            </a:r>
          </a:p>
          <a:p>
            <a:pPr lvl="1"/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I/O</a:t>
            </a:r>
          </a:p>
          <a:p>
            <a:r>
              <a:rPr lang="en-US" dirty="0" smtClean="0"/>
              <a:t>Topics for further study</a:t>
            </a:r>
          </a:p>
          <a:p>
            <a:pPr lvl="1"/>
            <a:r>
              <a:rPr lang="en-US" dirty="0" smtClean="0"/>
              <a:t>Free </a:t>
            </a:r>
            <a:r>
              <a:rPr lang="en-US" dirty="0" err="1" smtClean="0"/>
              <a:t>Applicatives</a:t>
            </a:r>
            <a:endParaRPr lang="en-US" dirty="0" smtClean="0"/>
          </a:p>
          <a:p>
            <a:pPr lvl="1"/>
            <a:r>
              <a:rPr lang="en-US" dirty="0" smtClean="0"/>
              <a:t>Free Monad Transformers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8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tell if a type is Monadic?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4190999"/>
          </a:xfrm>
        </p:spPr>
        <p:txBody>
          <a:bodyPr>
            <a:normAutofit/>
          </a:bodyPr>
          <a:lstStyle/>
          <a:p>
            <a:r>
              <a:rPr lang="en-US" dirty="0" smtClean="0"/>
              <a:t>See how it behaves from going to </a:t>
            </a:r>
            <a:r>
              <a:rPr lang="en-US" dirty="0" err="1" smtClean="0"/>
              <a:t>Functor</a:t>
            </a:r>
            <a:r>
              <a:rPr lang="en-US" dirty="0" smtClean="0"/>
              <a:t> to a Monad</a:t>
            </a:r>
          </a:p>
          <a:p>
            <a:pPr lvl="1"/>
            <a:r>
              <a:rPr lang="en-US" dirty="0" err="1" smtClean="0"/>
              <a:t>Functors</a:t>
            </a:r>
            <a:r>
              <a:rPr lang="en-US" dirty="0" smtClean="0"/>
              <a:t> transform values</a:t>
            </a:r>
          </a:p>
          <a:p>
            <a:pPr lvl="1"/>
            <a:r>
              <a:rPr lang="en-US" dirty="0" smtClean="0"/>
              <a:t>Monad let the structure of embedded computations depend on the values of previous computations</a:t>
            </a:r>
          </a:p>
          <a:p>
            <a:r>
              <a:rPr lang="en-US" dirty="0" smtClean="0"/>
              <a:t>Monadic effects?</a:t>
            </a:r>
          </a:p>
          <a:p>
            <a:pPr lvl="1"/>
            <a:r>
              <a:rPr lang="en-US" dirty="0" smtClean="0"/>
              <a:t>State, Maybe, Reader, Writer, </a:t>
            </a:r>
          </a:p>
          <a:p>
            <a:pPr lvl="1"/>
            <a:r>
              <a:rPr lang="en-US" dirty="0" smtClean="0"/>
              <a:t>Continuations: non-local control flow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37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Free Monad?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generalization of the IO Monad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trait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Free[F[_]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A]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case class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Return[F[_]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A](a: A)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Free[F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A]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case class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Suspend[F[_]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A](f: F[Free[F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A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]])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Free[F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A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]</a:t>
            </a:r>
          </a:p>
          <a:p>
            <a:r>
              <a:rPr lang="en-US" dirty="0" smtClean="0"/>
              <a:t>For any kind of F</a:t>
            </a:r>
          </a:p>
          <a:p>
            <a:pPr lvl="1"/>
            <a:r>
              <a:rPr lang="en-US" dirty="0" smtClean="0"/>
              <a:t>Has  type parameter with a constructor</a:t>
            </a:r>
          </a:p>
        </p:txBody>
      </p:sp>
    </p:spTree>
    <p:extLst>
      <p:ext uri="{BB962C8B-B14F-4D97-AF65-F5344CB8AC3E}">
        <p14:creationId xmlns:p14="http://schemas.microsoft.com/office/powerpoint/2010/main" val="377023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Getting Started on using Free Monads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319" y="2038351"/>
            <a:ext cx="7345363" cy="3931920"/>
          </a:xfrm>
        </p:spPr>
        <p:txBody>
          <a:bodyPr/>
          <a:lstStyle/>
          <a:p>
            <a:r>
              <a:rPr lang="en-US" dirty="0" err="1" smtClean="0"/>
              <a:t>Scalaz</a:t>
            </a:r>
            <a:r>
              <a:rPr lang="en-US" dirty="0" smtClean="0"/>
              <a:t> 7.2.0</a:t>
            </a:r>
          </a:p>
          <a:p>
            <a:r>
              <a:rPr lang="en-US" dirty="0" smtClean="0"/>
              <a:t>Specs2 3.7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7.11.6</a:t>
            </a:r>
          </a:p>
          <a:p>
            <a:r>
              <a:rPr lang="en-US" dirty="0" smtClean="0"/>
              <a:t>“Reasonably Priced Monads”</a:t>
            </a:r>
          </a:p>
          <a:p>
            <a:r>
              <a:rPr lang="en-US" dirty="0" smtClean="0"/>
              <a:t>“Functional Programming in </a:t>
            </a:r>
            <a:r>
              <a:rPr lang="en-US" dirty="0" err="1" smtClean="0"/>
              <a:t>Scala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0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two “languages” using Free Monads</a:t>
            </a:r>
          </a:p>
          <a:p>
            <a:r>
              <a:rPr lang="en-US" dirty="0" smtClean="0"/>
              <a:t>Show code for various features </a:t>
            </a:r>
          </a:p>
          <a:p>
            <a:pPr lvl="2"/>
            <a:r>
              <a:rPr lang="en-US" dirty="0" smtClean="0"/>
              <a:t>Abstraction</a:t>
            </a:r>
          </a:p>
          <a:p>
            <a:pPr lvl="2"/>
            <a:r>
              <a:rPr lang="en-US" dirty="0" smtClean="0"/>
              <a:t>Composition</a:t>
            </a:r>
          </a:p>
          <a:p>
            <a:pPr lvl="2"/>
            <a:r>
              <a:rPr lang="en-US" dirty="0" smtClean="0"/>
              <a:t>Testability</a:t>
            </a:r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smtClean="0"/>
              <a:t>Tie things </a:t>
            </a:r>
            <a:r>
              <a:rPr lang="en-US" dirty="0" err="1" smtClean="0"/>
              <a:t>togehter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43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Language A: Simple Stack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Operations: Push and Pop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sealed trait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[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A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object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{</a:t>
            </a:r>
            <a:endParaRPr lang="en-US" dirty="0">
              <a:solidFill>
                <a:srgbClr val="B7C4D1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final case class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Push[A](n: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next: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\/ Unit =&gt; A)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[A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]</a:t>
            </a:r>
            <a:endParaRPr lang="en-US" dirty="0">
              <a:solidFill>
                <a:srgbClr val="B7C4D1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final case class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Pop[A](next: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\/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=&gt; A)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extends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[A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]</a:t>
            </a:r>
            <a:endParaRPr lang="en-US" dirty="0">
              <a:solidFill>
                <a:srgbClr val="B7C4D1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4052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push[F[_]](n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(implicit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I: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F) = inject[F,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Unit](Push(n,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(_)))</a:t>
            </a:r>
            <a:endParaRPr lang="en-US" b="1" dirty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endParaRPr lang="en-US" b="1" dirty="0">
              <a:solidFill>
                <a:srgbClr val="011893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 err="1" smtClean="0">
                <a:solidFill>
                  <a:srgbClr val="011893"/>
                </a:solidFill>
                <a:latin typeface="Menlo"/>
                <a:ea typeface="Menlo"/>
                <a:cs typeface="Menlo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pop[F[_]]</a:t>
            </a:r>
            <a:r>
              <a:rPr lang="en-US" b="1" dirty="0">
                <a:solidFill>
                  <a:srgbClr val="011893"/>
                </a:solidFill>
                <a:latin typeface="Menlo"/>
                <a:ea typeface="Menlo"/>
                <a:cs typeface="Menlo"/>
              </a:rPr>
              <a:t>(implicit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I: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-~&gt; F) = inject[F,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ForthOp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Throwable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\/ 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](Pop(</a:t>
            </a:r>
            <a:r>
              <a:rPr lang="en-US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Free.point</a:t>
            </a:r>
            <a:r>
              <a:rPr lang="en-US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(_)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2784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Rich based on fundamental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nsolas"/>
                <a:cs typeface="Consolas"/>
              </a:rPr>
              <a:t>def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div[F[_]](</a:t>
            </a:r>
            <a:r>
              <a:rPr lang="en-US" b="1" dirty="0">
                <a:latin typeface="Consolas"/>
                <a:cs typeface="Consolas"/>
              </a:rPr>
              <a:t>implicit </a:t>
            </a:r>
            <a:r>
              <a:rPr lang="en-US" dirty="0">
                <a:latin typeface="Consolas"/>
                <a:cs typeface="Consolas"/>
              </a:rPr>
              <a:t>I: </a:t>
            </a:r>
            <a:r>
              <a:rPr lang="en-US" dirty="0" err="1">
                <a:latin typeface="Consolas"/>
                <a:cs typeface="Consolas"/>
              </a:rPr>
              <a:t>ForthOp</a:t>
            </a:r>
            <a:r>
              <a:rPr lang="en-US" dirty="0">
                <a:latin typeface="Consolas"/>
                <a:cs typeface="Consolas"/>
              </a:rPr>
              <a:t> -~&gt; F) : Free[F, </a:t>
            </a:r>
            <a:r>
              <a:rPr lang="en-US" dirty="0" err="1">
                <a:latin typeface="Consolas"/>
                <a:cs typeface="Consolas"/>
              </a:rPr>
              <a:t>Throwable</a:t>
            </a:r>
            <a:r>
              <a:rPr lang="en-US" dirty="0">
                <a:latin typeface="Consolas"/>
                <a:cs typeface="Consolas"/>
              </a:rPr>
              <a:t> \/ Unit ] = 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 err="1">
                <a:latin typeface="Consolas"/>
                <a:cs typeface="Consolas"/>
              </a:rPr>
              <a:t>def</a:t>
            </a:r>
            <a:r>
              <a:rPr lang="en-US" b="1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divRec</a:t>
            </a:r>
            <a:r>
              <a:rPr lang="en-US" dirty="0">
                <a:latin typeface="Consolas"/>
                <a:cs typeface="Consolas"/>
              </a:rPr>
              <a:t>[F[_]](</a:t>
            </a:r>
            <a:r>
              <a:rPr lang="en-US" b="1" dirty="0">
                <a:latin typeface="Consolas"/>
                <a:cs typeface="Consolas"/>
              </a:rPr>
              <a:t>implicit </a:t>
            </a:r>
            <a:r>
              <a:rPr lang="en-US" dirty="0">
                <a:latin typeface="Consolas"/>
                <a:cs typeface="Consolas"/>
              </a:rPr>
              <a:t>I: </a:t>
            </a:r>
            <a:r>
              <a:rPr lang="en-US" dirty="0" err="1">
                <a:latin typeface="Consolas"/>
                <a:cs typeface="Consolas"/>
              </a:rPr>
              <a:t>ForthOp</a:t>
            </a:r>
            <a:r>
              <a:rPr lang="en-US" dirty="0">
                <a:latin typeface="Consolas"/>
                <a:cs typeface="Consolas"/>
              </a:rPr>
              <a:t> -~&gt; F): Free[F, </a:t>
            </a:r>
            <a:r>
              <a:rPr lang="en-US" dirty="0" err="1">
                <a:latin typeface="Consolas"/>
                <a:cs typeface="Consolas"/>
              </a:rPr>
              <a:t>Throwable</a:t>
            </a:r>
            <a:r>
              <a:rPr lang="en-US" dirty="0">
                <a:latin typeface="Consolas"/>
                <a:cs typeface="Consolas"/>
              </a:rPr>
              <a:t> \/ Unit] = </a:t>
            </a:r>
            <a:r>
              <a:rPr lang="en-US" b="1" dirty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quotient &lt;- pop[F]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divisor &lt;- pop[F] map { dv =&gt;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dv </a:t>
            </a:r>
            <a:r>
              <a:rPr lang="en-US" dirty="0" err="1">
                <a:latin typeface="Consolas"/>
                <a:cs typeface="Consolas"/>
              </a:rPr>
              <a:t>flatMap</a:t>
            </a:r>
            <a:r>
              <a:rPr lang="en-US" dirty="0">
                <a:latin typeface="Consolas"/>
                <a:cs typeface="Consolas"/>
              </a:rPr>
              <a:t> (x =&gt; </a:t>
            </a:r>
            <a:r>
              <a:rPr lang="en-US" b="1" dirty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(x==0) -\/(</a:t>
            </a:r>
            <a:r>
              <a:rPr lang="en-US" b="1" dirty="0">
                <a:latin typeface="Consolas"/>
                <a:cs typeface="Consolas"/>
              </a:rPr>
              <a:t>new </a:t>
            </a:r>
            <a:r>
              <a:rPr lang="en-US" dirty="0" err="1">
                <a:latin typeface="Consolas"/>
                <a:cs typeface="Consolas"/>
              </a:rPr>
              <a:t>IllegalArgumentException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1" dirty="0">
                <a:latin typeface="Consolas"/>
                <a:cs typeface="Consolas"/>
              </a:rPr>
              <a:t>"Divide by zero"</a:t>
            </a:r>
            <a:r>
              <a:rPr lang="en-US" dirty="0">
                <a:latin typeface="Consolas"/>
                <a:cs typeface="Consolas"/>
              </a:rPr>
              <a:t>)) </a:t>
            </a:r>
            <a:r>
              <a:rPr lang="en-US" b="1" dirty="0">
                <a:latin typeface="Consolas"/>
                <a:cs typeface="Consolas"/>
              </a:rPr>
              <a:t>else </a:t>
            </a:r>
            <a:r>
              <a:rPr lang="en-US" dirty="0">
                <a:latin typeface="Consolas"/>
                <a:cs typeface="Consolas"/>
              </a:rPr>
              <a:t>\/-(x))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}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remainder &lt;- pop[F]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</a:t>
            </a:r>
            <a:r>
              <a:rPr lang="en-US" dirty="0" err="1">
                <a:latin typeface="Consolas"/>
                <a:cs typeface="Consolas"/>
              </a:rPr>
              <a:t>qdr</a:t>
            </a:r>
            <a:r>
              <a:rPr lang="en-US" dirty="0">
                <a:latin typeface="Consolas"/>
                <a:cs typeface="Consolas"/>
              </a:rPr>
              <a:t> &lt;- </a:t>
            </a:r>
            <a:r>
              <a:rPr lang="en-US" dirty="0" err="1">
                <a:latin typeface="Consolas"/>
                <a:cs typeface="Consolas"/>
              </a:rPr>
              <a:t>Free.point</a:t>
            </a:r>
            <a:r>
              <a:rPr lang="en-US" dirty="0">
                <a:latin typeface="Consolas"/>
                <a:cs typeface="Consolas"/>
              </a:rPr>
              <a:t>[F, </a:t>
            </a:r>
            <a:r>
              <a:rPr lang="en-US" dirty="0" err="1">
                <a:latin typeface="Consolas"/>
                <a:cs typeface="Consolas"/>
              </a:rPr>
              <a:t>Throwable</a:t>
            </a:r>
            <a:r>
              <a:rPr lang="en-US" dirty="0">
                <a:latin typeface="Consolas"/>
                <a:cs typeface="Consolas"/>
              </a:rPr>
              <a:t> \/ (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)]( (quotient |@| divisor |@| remainder) { (_, _, _) } 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res &lt;- </a:t>
            </a:r>
            <a:r>
              <a:rPr lang="en-US" dirty="0" err="1">
                <a:latin typeface="Consolas"/>
                <a:cs typeface="Consolas"/>
              </a:rPr>
              <a:t>qdr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b="1" dirty="0">
                <a:latin typeface="Consolas"/>
                <a:cs typeface="Consolas"/>
              </a:rPr>
              <a:t>match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</a:t>
            </a:r>
            <a:r>
              <a:rPr lang="en-US" b="1" dirty="0">
                <a:latin typeface="Consolas"/>
                <a:cs typeface="Consolas"/>
              </a:rPr>
              <a:t>case </a:t>
            </a:r>
            <a:r>
              <a:rPr lang="en-US" dirty="0">
                <a:latin typeface="Consolas"/>
                <a:cs typeface="Consolas"/>
              </a:rPr>
              <a:t>\/-((</a:t>
            </a:r>
            <a:r>
              <a:rPr lang="en-US" dirty="0" err="1">
                <a:latin typeface="Consolas"/>
                <a:cs typeface="Consolas"/>
              </a:rPr>
              <a:t>q,d,r</a:t>
            </a:r>
            <a:r>
              <a:rPr lang="en-US" dirty="0">
                <a:latin typeface="Consolas"/>
                <a:cs typeface="Consolas"/>
              </a:rPr>
              <a:t>)) =&gt;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</a:t>
            </a:r>
            <a:r>
              <a:rPr lang="en-US" b="1" dirty="0">
                <a:latin typeface="Consolas"/>
                <a:cs typeface="Consolas"/>
              </a:rPr>
              <a:t>if </a:t>
            </a:r>
            <a:r>
              <a:rPr lang="en-US" dirty="0">
                <a:latin typeface="Consolas"/>
                <a:cs typeface="Consolas"/>
              </a:rPr>
              <a:t>(r &lt; d) 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</a:t>
            </a:r>
            <a:r>
              <a:rPr lang="en-US" b="1" dirty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       </a:t>
            </a:r>
            <a:r>
              <a:rPr lang="en-US" dirty="0">
                <a:latin typeface="Consolas"/>
                <a:cs typeface="Consolas"/>
              </a:rPr>
              <a:t>_ &lt;- push[F](r);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  res &lt;- push[F](q)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}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</a:t>
            </a:r>
            <a:r>
              <a:rPr lang="en-US" b="1" dirty="0">
                <a:latin typeface="Consolas"/>
                <a:cs typeface="Consolas"/>
              </a:rPr>
              <a:t>yield </a:t>
            </a:r>
            <a:r>
              <a:rPr lang="en-US" dirty="0">
                <a:latin typeface="Consolas"/>
                <a:cs typeface="Consolas"/>
              </a:rPr>
              <a:t>res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} </a:t>
            </a:r>
            <a:r>
              <a:rPr lang="en-US" b="1" dirty="0">
                <a:latin typeface="Consolas"/>
                <a:cs typeface="Consolas"/>
              </a:rPr>
              <a:t>else for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_ &lt;- push[F](r - d);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_ &lt;- push[F](d);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_ &lt;- push[F](q+1);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  res &lt;- </a:t>
            </a:r>
            <a:r>
              <a:rPr lang="en-US" dirty="0" err="1">
                <a:latin typeface="Consolas"/>
                <a:cs typeface="Consolas"/>
              </a:rPr>
              <a:t>divRec</a:t>
            </a:r>
            <a:r>
              <a:rPr lang="en-US" dirty="0">
                <a:latin typeface="Consolas"/>
                <a:cs typeface="Consolas"/>
              </a:rPr>
              <a:t>[F]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  } </a:t>
            </a:r>
            <a:r>
              <a:rPr lang="en-US" b="1" dirty="0">
                <a:latin typeface="Consolas"/>
                <a:cs typeface="Consolas"/>
              </a:rPr>
              <a:t>yield </a:t>
            </a:r>
            <a:r>
              <a:rPr lang="en-US" dirty="0">
                <a:latin typeface="Consolas"/>
                <a:cs typeface="Consolas"/>
              </a:rPr>
              <a:t>res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</a:t>
            </a:r>
            <a:r>
              <a:rPr lang="en-US" b="1" dirty="0">
                <a:latin typeface="Consolas"/>
                <a:cs typeface="Consolas"/>
              </a:rPr>
              <a:t>case </a:t>
            </a:r>
            <a:r>
              <a:rPr lang="en-US" dirty="0">
                <a:latin typeface="Consolas"/>
                <a:cs typeface="Consolas"/>
              </a:rPr>
              <a:t>-\/(</a:t>
            </a:r>
            <a:r>
              <a:rPr lang="en-US" dirty="0" err="1">
                <a:latin typeface="Consolas"/>
                <a:cs typeface="Consolas"/>
              </a:rPr>
              <a:t>th</a:t>
            </a:r>
            <a:r>
              <a:rPr lang="en-US" dirty="0">
                <a:latin typeface="Consolas"/>
                <a:cs typeface="Consolas"/>
              </a:rPr>
              <a:t>) =&gt; </a:t>
            </a:r>
            <a:r>
              <a:rPr lang="en-US" dirty="0" err="1">
                <a:latin typeface="Consolas"/>
                <a:cs typeface="Consolas"/>
              </a:rPr>
              <a:t>Free.point</a:t>
            </a:r>
            <a:r>
              <a:rPr lang="en-US" dirty="0">
                <a:latin typeface="Consolas"/>
                <a:cs typeface="Consolas"/>
              </a:rPr>
              <a:t>[F, </a:t>
            </a:r>
            <a:r>
              <a:rPr lang="en-US" dirty="0" err="1">
                <a:latin typeface="Consolas"/>
                <a:cs typeface="Consolas"/>
              </a:rPr>
              <a:t>Throwable</a:t>
            </a:r>
            <a:r>
              <a:rPr lang="en-US" dirty="0">
                <a:latin typeface="Consolas"/>
                <a:cs typeface="Consolas"/>
              </a:rPr>
              <a:t> \/ Unit](</a:t>
            </a:r>
            <a:r>
              <a:rPr lang="en-US" dirty="0" err="1">
                <a:latin typeface="Consolas"/>
                <a:cs typeface="Consolas"/>
              </a:rPr>
              <a:t>th.left</a:t>
            </a:r>
            <a:r>
              <a:rPr lang="en-US" dirty="0">
                <a:latin typeface="Consolas"/>
                <a:cs typeface="Consolas"/>
              </a:rPr>
              <a:t>[Unit])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}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} </a:t>
            </a:r>
            <a:r>
              <a:rPr lang="en-US" b="1" dirty="0">
                <a:latin typeface="Consolas"/>
                <a:cs typeface="Consolas"/>
              </a:rPr>
              <a:t>yield </a:t>
            </a:r>
            <a:r>
              <a:rPr lang="en-US" dirty="0">
                <a:latin typeface="Consolas"/>
                <a:cs typeface="Consolas"/>
              </a:rPr>
              <a:t>res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</a:t>
            </a:r>
            <a:r>
              <a:rPr lang="en-US" b="1" dirty="0">
                <a:latin typeface="Consolas"/>
                <a:cs typeface="Consolas"/>
              </a:rPr>
              <a:t>for </a:t>
            </a:r>
            <a:r>
              <a:rPr lang="en-US" dirty="0">
                <a:latin typeface="Consolas"/>
                <a:cs typeface="Consolas"/>
              </a:rPr>
              <a:t>{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res &lt;- push[F](0)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    res &lt;- </a:t>
            </a:r>
            <a:r>
              <a:rPr lang="en-US" dirty="0" err="1">
                <a:latin typeface="Consolas"/>
                <a:cs typeface="Consolas"/>
              </a:rPr>
              <a:t>divRec</a:t>
            </a:r>
            <a:r>
              <a:rPr lang="en-US" dirty="0">
                <a:latin typeface="Consolas"/>
                <a:cs typeface="Consolas"/>
              </a:rPr>
              <a:t>[F]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  } </a:t>
            </a:r>
            <a:r>
              <a:rPr lang="en-US" b="1" dirty="0">
                <a:latin typeface="Consolas"/>
                <a:cs typeface="Consolas"/>
              </a:rPr>
              <a:t>yield </a:t>
            </a:r>
            <a:r>
              <a:rPr lang="en-US" dirty="0">
                <a:latin typeface="Consolas"/>
                <a:cs typeface="Consolas"/>
              </a:rPr>
              <a:t>res</a:t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58639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83</TotalTime>
  <Words>1772</Words>
  <Application>Microsoft Macintosh PowerPoint</Application>
  <PresentationFormat>On-screen Show (4:3)</PresentationFormat>
  <Paragraphs>201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Capital</vt:lpstr>
      <vt:lpstr>Free Monads in Practice </vt:lpstr>
      <vt:lpstr>Introduction</vt:lpstr>
      <vt:lpstr>How to tell if a type is Monadic?</vt:lpstr>
      <vt:lpstr>What is a Free Monad?</vt:lpstr>
      <vt:lpstr>Getting Started on using Free Monads</vt:lpstr>
      <vt:lpstr>Goals of Project</vt:lpstr>
      <vt:lpstr>Language A: Simple Stack Language</vt:lpstr>
      <vt:lpstr>Smart Constructors</vt:lpstr>
      <vt:lpstr>Build Rich based on fundamental blocks</vt:lpstr>
      <vt:lpstr>Language B: Key Value Store Language (CRUD)</vt:lpstr>
      <vt:lpstr>Smart Constructors for CRUD</vt:lpstr>
      <vt:lpstr>Build a CRUD program</vt:lpstr>
      <vt:lpstr>Interpreting “Programs”</vt:lpstr>
      <vt:lpstr>Natural Transforms: ~&gt;</vt:lpstr>
      <vt:lpstr>Impure vs Pure Interpreters</vt:lpstr>
      <vt:lpstr>Another Pure Interpreter</vt:lpstr>
      <vt:lpstr>“Composing” Free Monads</vt:lpstr>
      <vt:lpstr>Set up Boiler plate</vt:lpstr>
      <vt:lpstr>Intermediate Natural Transforms</vt:lpstr>
      <vt:lpstr>“Composing” Algebras</vt:lpstr>
      <vt:lpstr>“Composing” Interpreters</vt:lpstr>
      <vt:lpstr>Sample Program</vt:lpstr>
      <vt:lpstr>Conclusions</vt:lpstr>
    </vt:vector>
  </TitlesOfParts>
  <Company>HealthExpense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Monads in Practice </dc:title>
  <dc:creator>Haroon Khan</dc:creator>
  <cp:lastModifiedBy>Haroon Khan</cp:lastModifiedBy>
  <cp:revision>15</cp:revision>
  <dcterms:created xsi:type="dcterms:W3CDTF">2016-02-09T01:22:38Z</dcterms:created>
  <dcterms:modified xsi:type="dcterms:W3CDTF">2016-02-10T19:02:32Z</dcterms:modified>
</cp:coreProperties>
</file>