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2" r:id="rId3"/>
    <p:sldId id="277" r:id="rId4"/>
    <p:sldId id="284" r:id="rId5"/>
    <p:sldId id="283" r:id="rId6"/>
    <p:sldId id="287" r:id="rId7"/>
    <p:sldId id="289" r:id="rId8"/>
    <p:sldId id="286" r:id="rId9"/>
    <p:sldId id="291" r:id="rId10"/>
    <p:sldId id="290" r:id="rId11"/>
    <p:sldId id="279" r:id="rId12"/>
    <p:sldId id="292" r:id="rId13"/>
    <p:sldId id="285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E7F"/>
    <a:srgbClr val="50E3C8"/>
    <a:srgbClr val="00ECC3"/>
    <a:srgbClr val="00E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/>
    <p:restoredTop sz="94261" autoAdjust="0"/>
  </p:normalViewPr>
  <p:slideViewPr>
    <p:cSldViewPr snapToGrid="0" snapToObjects="1">
      <p:cViewPr varScale="1">
        <p:scale>
          <a:sx n="123" d="100"/>
          <a:sy n="123" d="100"/>
        </p:scale>
        <p:origin x="85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35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66ED4-4E8A-A942-A6A4-C74DE086B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84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4EC3-3B4D-274E-B590-2E9643A5B91D}" type="datetimeFigureOut">
              <a:rPr lang="en-US" smtClean="0"/>
              <a:t>1/27/16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9409-1D2E-1C48-B728-9789757A51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89409-1D2E-1C48-B728-9789757A51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8843" y="1721931"/>
            <a:ext cx="5176520" cy="9341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4003" y="2846036"/>
            <a:ext cx="4365760" cy="644138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00099" y="4071686"/>
            <a:ext cx="3492501" cy="644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437D79A-B679-2A4F-A021-C6BC8E72D33F}" type="datetime4">
              <a:rPr lang="en-US" smtClean="0"/>
              <a:pPr algn="l"/>
              <a:t>January 27,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3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105" y="4715824"/>
            <a:ext cx="518695" cy="258899"/>
          </a:xfrm>
          <a:prstGeom prst="rect">
            <a:avLst/>
          </a:prstGeom>
        </p:spPr>
        <p:txBody>
          <a:bodyPr/>
          <a:lstStyle/>
          <a:p>
            <a:fld id="{C461F766-B6E4-4648-B23C-64174BAFCC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3486728" y="4295421"/>
            <a:ext cx="5549007" cy="788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SimSun" charset="0"/>
              <a:cs typeface="SimSun" charset="0"/>
            </a:endParaRPr>
          </a:p>
        </p:txBody>
      </p:sp>
      <p:pic>
        <p:nvPicPr>
          <p:cNvPr id="11" name="Picture 10" descr="HE-logo_Colo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60" y="1791883"/>
            <a:ext cx="5068010" cy="76200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319" y="2696971"/>
            <a:ext cx="4365760" cy="644138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Shape 70"/>
          <p:cNvSpPr/>
          <p:nvPr userDrawn="1"/>
        </p:nvSpPr>
        <p:spPr>
          <a:xfrm>
            <a:off x="3388586" y="4766617"/>
            <a:ext cx="293855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sz="10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Proprietary </a:t>
            </a:r>
            <a:r>
              <a:rPr sz="1000" b="0" dirty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&amp; Confidential – Do not </a:t>
            </a:r>
            <a:r>
              <a:rPr sz="10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distribute</a:t>
            </a:r>
            <a:r>
              <a:rPr lang="en-US" sz="10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.</a:t>
            </a:r>
            <a:endParaRPr sz="1000" b="0" dirty="0">
              <a:solidFill>
                <a:srgbClr val="808080"/>
              </a:solidFill>
              <a:latin typeface="Arial"/>
              <a:ea typeface="Adobe Fan Heiti Std B"/>
              <a:cs typeface="Arial"/>
              <a:sym typeface="Adobe Fan Heiti Std B"/>
            </a:endParaRPr>
          </a:p>
        </p:txBody>
      </p:sp>
    </p:spTree>
    <p:extLst>
      <p:ext uri="{BB962C8B-B14F-4D97-AF65-F5344CB8AC3E}">
        <p14:creationId xmlns:p14="http://schemas.microsoft.com/office/powerpoint/2010/main" val="318888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5736" y="145368"/>
            <a:ext cx="7961064" cy="533971"/>
          </a:xfrm>
        </p:spPr>
        <p:txBody>
          <a:bodyPr/>
          <a:lstStyle>
            <a:lvl1pPr>
              <a:defRPr>
                <a:solidFill>
                  <a:srgbClr val="093E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None/>
              <a:defRPr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25737" y="739949"/>
            <a:ext cx="79610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9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725736" y="205979"/>
            <a:ext cx="7961064" cy="533971"/>
          </a:xfrm>
        </p:spPr>
        <p:txBody>
          <a:bodyPr/>
          <a:lstStyle>
            <a:lvl1pPr>
              <a:defRPr>
                <a:solidFill>
                  <a:srgbClr val="093E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sz="quarter" idx="15"/>
          </p:nvPr>
        </p:nvSpPr>
        <p:spPr>
          <a:xfrm>
            <a:off x="5823699" y="1204141"/>
            <a:ext cx="2551112" cy="204139"/>
          </a:xfrm>
        </p:spPr>
        <p:txBody>
          <a:bodyPr/>
          <a:lstStyle>
            <a:lvl1pPr>
              <a:defRPr sz="1200" b="1">
                <a:solidFill>
                  <a:srgbClr val="50E3C8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quarter" idx="16" hasCustomPrompt="1"/>
          </p:nvPr>
        </p:nvSpPr>
        <p:spPr>
          <a:xfrm>
            <a:off x="5823699" y="1419878"/>
            <a:ext cx="2551113" cy="545739"/>
          </a:xfrm>
        </p:spPr>
        <p:txBody>
          <a:bodyPr/>
          <a:lstStyle>
            <a:lvl1pPr>
              <a:lnSpc>
                <a:spcPct val="100000"/>
              </a:lnSpc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Small paragraph of text</a:t>
            </a:r>
            <a:endParaRPr lang="en-US" dirty="0"/>
          </a:p>
        </p:txBody>
      </p:sp>
      <p:sp>
        <p:nvSpPr>
          <p:cNvPr id="58" name="Content Placeholder 54"/>
          <p:cNvSpPr>
            <a:spLocks noGrp="1"/>
          </p:cNvSpPr>
          <p:nvPr>
            <p:ph sz="quarter" idx="17"/>
          </p:nvPr>
        </p:nvSpPr>
        <p:spPr>
          <a:xfrm>
            <a:off x="1918979" y="1213545"/>
            <a:ext cx="2551112" cy="204139"/>
          </a:xfrm>
        </p:spPr>
        <p:txBody>
          <a:bodyPr/>
          <a:lstStyle>
            <a:lvl1pPr>
              <a:defRPr sz="1200" b="1">
                <a:solidFill>
                  <a:srgbClr val="50E3C8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Content Placeholder 56"/>
          <p:cNvSpPr>
            <a:spLocks noGrp="1"/>
          </p:cNvSpPr>
          <p:nvPr>
            <p:ph sz="quarter" idx="18" hasCustomPrompt="1"/>
          </p:nvPr>
        </p:nvSpPr>
        <p:spPr>
          <a:xfrm>
            <a:off x="1919508" y="1429282"/>
            <a:ext cx="2551113" cy="545739"/>
          </a:xfrm>
        </p:spPr>
        <p:txBody>
          <a:bodyPr/>
          <a:lstStyle>
            <a:lvl1pPr>
              <a:lnSpc>
                <a:spcPct val="100000"/>
              </a:lnSpc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Small paragraph of text</a:t>
            </a:r>
            <a:endParaRPr lang="en-US" dirty="0"/>
          </a:p>
        </p:txBody>
      </p:sp>
      <p:sp>
        <p:nvSpPr>
          <p:cNvPr id="60" name="Content Placeholder 54"/>
          <p:cNvSpPr>
            <a:spLocks noGrp="1"/>
          </p:cNvSpPr>
          <p:nvPr>
            <p:ph sz="quarter" idx="19"/>
          </p:nvPr>
        </p:nvSpPr>
        <p:spPr>
          <a:xfrm>
            <a:off x="5823699" y="2240006"/>
            <a:ext cx="2551112" cy="204139"/>
          </a:xfrm>
        </p:spPr>
        <p:txBody>
          <a:bodyPr/>
          <a:lstStyle>
            <a:lvl1pPr>
              <a:defRPr sz="1200" b="1">
                <a:solidFill>
                  <a:srgbClr val="50E3C8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Content Placeholder 56"/>
          <p:cNvSpPr>
            <a:spLocks noGrp="1"/>
          </p:cNvSpPr>
          <p:nvPr>
            <p:ph sz="quarter" idx="20" hasCustomPrompt="1"/>
          </p:nvPr>
        </p:nvSpPr>
        <p:spPr>
          <a:xfrm>
            <a:off x="5823699" y="2455742"/>
            <a:ext cx="2551113" cy="545739"/>
          </a:xfrm>
        </p:spPr>
        <p:txBody>
          <a:bodyPr/>
          <a:lstStyle>
            <a:lvl1pPr>
              <a:lnSpc>
                <a:spcPct val="100000"/>
              </a:lnSpc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Small paragraph of text</a:t>
            </a:r>
            <a:endParaRPr lang="en-US" dirty="0"/>
          </a:p>
        </p:txBody>
      </p:sp>
      <p:sp>
        <p:nvSpPr>
          <p:cNvPr id="62" name="Content Placeholder 54"/>
          <p:cNvSpPr>
            <a:spLocks noGrp="1"/>
          </p:cNvSpPr>
          <p:nvPr>
            <p:ph sz="quarter" idx="21"/>
          </p:nvPr>
        </p:nvSpPr>
        <p:spPr>
          <a:xfrm>
            <a:off x="1893930" y="2240751"/>
            <a:ext cx="2551112" cy="204139"/>
          </a:xfrm>
        </p:spPr>
        <p:txBody>
          <a:bodyPr/>
          <a:lstStyle>
            <a:lvl1pPr>
              <a:defRPr sz="1200" b="1">
                <a:solidFill>
                  <a:srgbClr val="50E3C8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Content Placeholder 56"/>
          <p:cNvSpPr>
            <a:spLocks noGrp="1"/>
          </p:cNvSpPr>
          <p:nvPr>
            <p:ph sz="quarter" idx="22" hasCustomPrompt="1"/>
          </p:nvPr>
        </p:nvSpPr>
        <p:spPr>
          <a:xfrm>
            <a:off x="1894459" y="2456488"/>
            <a:ext cx="2551113" cy="545739"/>
          </a:xfrm>
        </p:spPr>
        <p:txBody>
          <a:bodyPr/>
          <a:lstStyle>
            <a:lvl1pPr>
              <a:lnSpc>
                <a:spcPct val="100000"/>
              </a:lnSpc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Small paragraph of text</a:t>
            </a:r>
            <a:endParaRPr lang="en-US" dirty="0"/>
          </a:p>
        </p:txBody>
      </p:sp>
      <p:sp>
        <p:nvSpPr>
          <p:cNvPr id="64" name="Content Placeholder 54"/>
          <p:cNvSpPr>
            <a:spLocks noGrp="1"/>
          </p:cNvSpPr>
          <p:nvPr>
            <p:ph sz="quarter" idx="23"/>
          </p:nvPr>
        </p:nvSpPr>
        <p:spPr>
          <a:xfrm>
            <a:off x="5823699" y="3284529"/>
            <a:ext cx="2551112" cy="204139"/>
          </a:xfrm>
        </p:spPr>
        <p:txBody>
          <a:bodyPr/>
          <a:lstStyle>
            <a:lvl1pPr>
              <a:defRPr sz="1200" b="1">
                <a:solidFill>
                  <a:srgbClr val="50E3C8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Content Placeholder 56"/>
          <p:cNvSpPr>
            <a:spLocks noGrp="1"/>
          </p:cNvSpPr>
          <p:nvPr>
            <p:ph sz="quarter" idx="24" hasCustomPrompt="1"/>
          </p:nvPr>
        </p:nvSpPr>
        <p:spPr>
          <a:xfrm>
            <a:off x="5823699" y="3500266"/>
            <a:ext cx="2551113" cy="545739"/>
          </a:xfrm>
        </p:spPr>
        <p:txBody>
          <a:bodyPr/>
          <a:lstStyle>
            <a:lvl1pPr>
              <a:lnSpc>
                <a:spcPct val="100000"/>
              </a:lnSpc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Small paragraph of text</a:t>
            </a:r>
            <a:endParaRPr lang="en-US" dirty="0"/>
          </a:p>
        </p:txBody>
      </p:sp>
      <p:sp>
        <p:nvSpPr>
          <p:cNvPr id="66" name="Content Placeholder 54"/>
          <p:cNvSpPr>
            <a:spLocks noGrp="1"/>
          </p:cNvSpPr>
          <p:nvPr>
            <p:ph sz="quarter" idx="25"/>
          </p:nvPr>
        </p:nvSpPr>
        <p:spPr>
          <a:xfrm>
            <a:off x="1868881" y="3285275"/>
            <a:ext cx="2551112" cy="204139"/>
          </a:xfrm>
        </p:spPr>
        <p:txBody>
          <a:bodyPr/>
          <a:lstStyle>
            <a:lvl1pPr>
              <a:defRPr sz="1200" b="1">
                <a:solidFill>
                  <a:srgbClr val="50E3C8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Content Placeholder 56"/>
          <p:cNvSpPr>
            <a:spLocks noGrp="1"/>
          </p:cNvSpPr>
          <p:nvPr>
            <p:ph sz="quarter" idx="26" hasCustomPrompt="1"/>
          </p:nvPr>
        </p:nvSpPr>
        <p:spPr>
          <a:xfrm>
            <a:off x="1869410" y="3501011"/>
            <a:ext cx="2551113" cy="545739"/>
          </a:xfrm>
        </p:spPr>
        <p:txBody>
          <a:bodyPr/>
          <a:lstStyle>
            <a:lvl1pPr>
              <a:lnSpc>
                <a:spcPct val="100000"/>
              </a:lnSpc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Small paragraph of text</a:t>
            </a:r>
            <a:endParaRPr lang="en-US" dirty="0"/>
          </a:p>
        </p:txBody>
      </p:sp>
      <p:sp>
        <p:nvSpPr>
          <p:cNvPr id="69" name="Media Placeholder 68"/>
          <p:cNvSpPr>
            <a:spLocks noGrp="1"/>
          </p:cNvSpPr>
          <p:nvPr>
            <p:ph type="media" sz="quarter" idx="27"/>
          </p:nvPr>
        </p:nvSpPr>
        <p:spPr>
          <a:xfrm>
            <a:off x="725736" y="1205634"/>
            <a:ext cx="1027112" cy="762000"/>
          </a:xfrm>
        </p:spPr>
        <p:txBody>
          <a:bodyPr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0" name="Media Placeholder 68"/>
          <p:cNvSpPr>
            <a:spLocks noGrp="1"/>
          </p:cNvSpPr>
          <p:nvPr>
            <p:ph type="media" sz="quarter" idx="28"/>
          </p:nvPr>
        </p:nvSpPr>
        <p:spPr>
          <a:xfrm>
            <a:off x="4628099" y="1205634"/>
            <a:ext cx="1027112" cy="762000"/>
          </a:xfrm>
        </p:spPr>
        <p:txBody>
          <a:bodyPr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1" name="Media Placeholder 68"/>
          <p:cNvSpPr>
            <a:spLocks noGrp="1"/>
          </p:cNvSpPr>
          <p:nvPr>
            <p:ph type="media" sz="quarter" idx="29"/>
          </p:nvPr>
        </p:nvSpPr>
        <p:spPr>
          <a:xfrm>
            <a:off x="725736" y="2240227"/>
            <a:ext cx="1027112" cy="762000"/>
          </a:xfrm>
        </p:spPr>
        <p:txBody>
          <a:bodyPr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2" name="Media Placeholder 68"/>
          <p:cNvSpPr>
            <a:spLocks noGrp="1"/>
          </p:cNvSpPr>
          <p:nvPr>
            <p:ph type="media" sz="quarter" idx="30"/>
          </p:nvPr>
        </p:nvSpPr>
        <p:spPr>
          <a:xfrm>
            <a:off x="4628099" y="2240227"/>
            <a:ext cx="1027112" cy="762000"/>
          </a:xfrm>
        </p:spPr>
        <p:txBody>
          <a:bodyPr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3" name="Media Placeholder 68"/>
          <p:cNvSpPr>
            <a:spLocks noGrp="1"/>
          </p:cNvSpPr>
          <p:nvPr>
            <p:ph type="media" sz="quarter" idx="31"/>
          </p:nvPr>
        </p:nvSpPr>
        <p:spPr>
          <a:xfrm>
            <a:off x="725736" y="3284006"/>
            <a:ext cx="1027112" cy="762000"/>
          </a:xfrm>
        </p:spPr>
        <p:txBody>
          <a:bodyPr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4" name="Media Placeholder 68"/>
          <p:cNvSpPr>
            <a:spLocks noGrp="1"/>
          </p:cNvSpPr>
          <p:nvPr>
            <p:ph type="media" sz="quarter" idx="32"/>
          </p:nvPr>
        </p:nvSpPr>
        <p:spPr>
          <a:xfrm>
            <a:off x="4628099" y="3284006"/>
            <a:ext cx="1027112" cy="762000"/>
          </a:xfrm>
        </p:spPr>
        <p:txBody>
          <a:bodyPr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cxnSp>
        <p:nvCxnSpPr>
          <p:cNvPr id="75" name="Straight Connector 74"/>
          <p:cNvCxnSpPr/>
          <p:nvPr userDrawn="1"/>
        </p:nvCxnSpPr>
        <p:spPr>
          <a:xfrm>
            <a:off x="728052" y="854249"/>
            <a:ext cx="79610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9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5736" y="145368"/>
            <a:ext cx="7961064" cy="533971"/>
          </a:xfrm>
        </p:spPr>
        <p:txBody>
          <a:bodyPr>
            <a:normAutofit/>
          </a:bodyPr>
          <a:lstStyle>
            <a:lvl1pPr>
              <a:defRPr sz="2500" b="1">
                <a:solidFill>
                  <a:srgbClr val="093E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105" y="4715824"/>
            <a:ext cx="518695" cy="258899"/>
          </a:xfrm>
          <a:prstGeom prst="rect">
            <a:avLst/>
          </a:prstGeom>
        </p:spPr>
        <p:txBody>
          <a:bodyPr/>
          <a:lstStyle/>
          <a:p>
            <a:fld id="{C461F766-B6E4-4648-B23C-64174BAFCCD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5737" y="739949"/>
            <a:ext cx="79610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375" y="925523"/>
            <a:ext cx="7972425" cy="35218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5736" y="230285"/>
            <a:ext cx="7961064" cy="533971"/>
          </a:xfrm>
        </p:spPr>
        <p:txBody>
          <a:bodyPr>
            <a:normAutofit/>
          </a:bodyPr>
          <a:lstStyle>
            <a:lvl1pPr>
              <a:defRPr sz="2500" b="1">
                <a:solidFill>
                  <a:srgbClr val="093E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483" y="4715824"/>
            <a:ext cx="392317" cy="273844"/>
          </a:xfrm>
          <a:prstGeom prst="rect">
            <a:avLst/>
          </a:prstGeom>
        </p:spPr>
        <p:txBody>
          <a:bodyPr/>
          <a:lstStyle/>
          <a:p>
            <a:fld id="{C461F766-B6E4-4648-B23C-64174BAFCCD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5737" y="820157"/>
            <a:ext cx="79610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25489" y="1007056"/>
            <a:ext cx="3844925" cy="35111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667250" y="997531"/>
            <a:ext cx="4019550" cy="35206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1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105" y="4715824"/>
            <a:ext cx="518695" cy="258899"/>
          </a:xfrm>
          <a:prstGeom prst="rect">
            <a:avLst/>
          </a:prstGeom>
        </p:spPr>
        <p:txBody>
          <a:bodyPr/>
          <a:lstStyle/>
          <a:p>
            <a:fld id="{C461F766-B6E4-4648-B23C-64174BAFCC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588212" y="223530"/>
            <a:ext cx="80165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l"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smtClean="0">
                <a:solidFill>
                  <a:srgbClr val="093E7F"/>
                </a:solidFill>
              </a:rPr>
              <a:t>Click to edit master title style</a:t>
            </a:r>
            <a:endParaRPr lang="en-CA" sz="2500" b="1" spc="-150" dirty="0">
              <a:solidFill>
                <a:srgbClr val="093E7F"/>
              </a:solidFill>
              <a:latin typeface="+mj-lt"/>
              <a:ea typeface="Open Sans" pitchFamily="34" charset="0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8211" y="739949"/>
            <a:ext cx="80985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edia Placeholder 15"/>
          <p:cNvSpPr>
            <a:spLocks noGrp="1"/>
          </p:cNvSpPr>
          <p:nvPr>
            <p:ph type="media" sz="quarter" idx="13"/>
          </p:nvPr>
        </p:nvSpPr>
        <p:spPr>
          <a:xfrm>
            <a:off x="588963" y="995255"/>
            <a:ext cx="3717492" cy="35456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4502728" y="995363"/>
            <a:ext cx="3486727" cy="397540"/>
          </a:xfrm>
        </p:spPr>
        <p:txBody>
          <a:bodyPr/>
          <a:lstStyle>
            <a:lvl1pPr>
              <a:defRPr sz="2000">
                <a:solidFill>
                  <a:srgbClr val="50E3C8"/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4502150" y="1491226"/>
            <a:ext cx="3487738" cy="3049818"/>
          </a:xfr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105" y="4715824"/>
            <a:ext cx="518695" cy="258899"/>
          </a:xfrm>
          <a:prstGeom prst="rect">
            <a:avLst/>
          </a:prstGeom>
        </p:spPr>
        <p:txBody>
          <a:bodyPr/>
          <a:lstStyle/>
          <a:p>
            <a:fld id="{C461F766-B6E4-4648-B23C-64174BAFCC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5200650"/>
          </a:xfrm>
          <a:prstGeom prst="rect">
            <a:avLst/>
          </a:prstGeom>
          <a:gradFill flip="none" rotWithShape="1">
            <a:gsLst>
              <a:gs pos="0">
                <a:srgbClr val="00ECC3"/>
              </a:gs>
              <a:gs pos="100000">
                <a:srgbClr val="3AB5F4"/>
              </a:gs>
            </a:gsLst>
            <a:lin ang="552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SimSun" charset="0"/>
              <a:cs typeface="SimSun" charset="0"/>
            </a:endParaRPr>
          </a:p>
        </p:txBody>
      </p:sp>
      <p:pic>
        <p:nvPicPr>
          <p:cNvPr id="4" name="Picture 3" descr="HE-logo_Whit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09" y="1991942"/>
            <a:ext cx="4914668" cy="762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04003" y="2803918"/>
            <a:ext cx="4365760" cy="644138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04003" y="2803918"/>
            <a:ext cx="4365760" cy="644138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HE-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09" y="1991942"/>
            <a:ext cx="491466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736" y="205979"/>
            <a:ext cx="7961064" cy="53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37" y="969590"/>
            <a:ext cx="7961063" cy="351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152400" cy="5143500"/>
          </a:xfrm>
          <a:prstGeom prst="rect">
            <a:avLst/>
          </a:prstGeom>
          <a:gradFill flip="none" rotWithShape="1">
            <a:gsLst>
              <a:gs pos="0">
                <a:srgbClr val="00ECC3"/>
              </a:gs>
              <a:gs pos="100000">
                <a:srgbClr val="3AB5F4"/>
              </a:gs>
            </a:gsLst>
            <a:lin ang="552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SimSun" charset="0"/>
              <a:cs typeface="SimSun" charset="0"/>
            </a:endParaRPr>
          </a:p>
        </p:txBody>
      </p:sp>
      <p:sp>
        <p:nvSpPr>
          <p:cNvPr id="9" name="Shape 70"/>
          <p:cNvSpPr/>
          <p:nvPr userDrawn="1"/>
        </p:nvSpPr>
        <p:spPr>
          <a:xfrm>
            <a:off x="1679843" y="4748924"/>
            <a:ext cx="4832026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r"/>
            <a:r>
              <a:rPr lang="en-US" sz="9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Copyright ©</a:t>
            </a:r>
            <a:r>
              <a:rPr lang="en-US" sz="900" b="0" baseline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 2015 HealthExpense, Inc.        </a:t>
            </a:r>
            <a:r>
              <a:rPr sz="9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Proprietary </a:t>
            </a:r>
            <a:r>
              <a:rPr sz="900" b="0" dirty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&amp; Confidential – Do not </a:t>
            </a:r>
            <a:r>
              <a:rPr sz="9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distribute</a:t>
            </a:r>
            <a:r>
              <a:rPr lang="en-US" sz="900" b="0" dirty="0" smtClean="0">
                <a:solidFill>
                  <a:srgbClr val="808080"/>
                </a:solidFill>
                <a:latin typeface="Arial"/>
                <a:ea typeface="Adobe Fan Heiti Std B"/>
                <a:cs typeface="Arial"/>
                <a:sym typeface="Adobe Fan Heiti Std B"/>
              </a:rPr>
              <a:t>.</a:t>
            </a:r>
            <a:endParaRPr sz="900" b="0" dirty="0">
              <a:solidFill>
                <a:srgbClr val="808080"/>
              </a:solidFill>
              <a:latin typeface="Arial"/>
              <a:ea typeface="Adobe Fan Heiti Std B"/>
              <a:cs typeface="Arial"/>
              <a:sym typeface="Adobe Fan Heiti Std B"/>
            </a:endParaRPr>
          </a:p>
        </p:txBody>
      </p:sp>
      <p:pic>
        <p:nvPicPr>
          <p:cNvPr id="12" name="Picture 11" descr="HealthExpense + Fill 1 + Fill 2 Copy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13" y="4740406"/>
            <a:ext cx="1414274" cy="23431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25736" y="466060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453403" y="46796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A9216AD-B949-2447-A001-A370D8913D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9" r:id="rId4"/>
    <p:sldLayoutId id="2147483657" r:id="rId5"/>
    <p:sldLayoutId id="2147483658" r:id="rId6"/>
    <p:sldLayoutId id="2147483656" r:id="rId7"/>
    <p:sldLayoutId id="2147483651" r:id="rId8"/>
    <p:sldLayoutId id="2147483653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093E7F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093E7F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Data Aggregators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1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Example of EOB without all information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76" y="679339"/>
            <a:ext cx="7961063" cy="3799836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Guardian: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766"/>
          <a:stretch/>
        </p:blipFill>
        <p:spPr>
          <a:xfrm>
            <a:off x="611829" y="1028699"/>
            <a:ext cx="8188877" cy="126732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73319"/>
              </p:ext>
            </p:extLst>
          </p:nvPr>
        </p:nvGraphicFramePr>
        <p:xfrm>
          <a:off x="1517073" y="2427480"/>
          <a:ext cx="6608617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9512"/>
                <a:gridCol w="3649105"/>
              </a:tblGrid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Guardian</a:t>
                      </a:r>
                      <a:r>
                        <a:rPr lang="en-US" sz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EOB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HX Database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Submitted Charge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amountcharged</a:t>
                      </a:r>
                      <a:endParaRPr lang="en-US" sz="12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Considered Charge 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amountwithdiscount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Deductible Amount 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amountdeductible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Benefit Amount 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amountpaidbyins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Coverage Percent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Use</a:t>
                      </a:r>
                      <a:r>
                        <a:rPr lang="en-US" sz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to calculate </a:t>
                      </a:r>
                      <a:r>
                        <a:rPr lang="en-US" sz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amountcoinsurance</a:t>
                      </a:r>
                      <a:r>
                        <a:rPr lang="en-US" sz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(Covered Charge) – (Deductible) * (1- Coverage Percent)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(Considered</a:t>
                      </a:r>
                      <a:r>
                        <a:rPr lang="en-US" sz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charge) – (Covered charge)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amountnotcovered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Do’s and Don’ts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5737" y="969591"/>
            <a:ext cx="7961063" cy="2969364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Test users are </a:t>
            </a:r>
            <a:r>
              <a:rPr lang="en-US" b="1" dirty="0" smtClean="0">
                <a:latin typeface="Calibri"/>
                <a:cs typeface="Calibri"/>
              </a:rPr>
              <a:t>live production accounts. </a:t>
            </a:r>
            <a:endParaRPr lang="en-US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Please do not accept any terms of use on behalf of the user.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Please do not attempt more than 3-5 times to login their account – you may effectively lock someone out.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Please do not change any information on the website, including passwords.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Please let the data analysts know if there are no more working passwords.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5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How far back should I pull EOBs?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EOBs up to 2 years back should be pulled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Should I pull all types of claim statuses?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Only claims that have been fully processed should be extracted. Claims that are “In Processing” should not be extracted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I have family members that are not covered. Should I grab them?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No. Only family members who have active coverage should be picked up.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What if I am missing date of birth?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Please discuss with Kurt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I have an EOB that does not add up, no matter how I calculate this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Please discuss with Data Analysts and/or Kurt before proceeding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Are claims processed date the same as claim received date?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No, they are not the same. Please extract fields exactly as they are.</a:t>
            </a:r>
          </a:p>
          <a:p>
            <a:pPr marL="342900" indent="-342900">
              <a:buFont typeface="Arial" charset="0"/>
              <a:buChar char="•"/>
            </a:pP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Developer and Data Analyst Verification Process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7124" y="898142"/>
            <a:ext cx="871838" cy="5949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Developer Writes DA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383" y="2033642"/>
            <a:ext cx="854004" cy="80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Developer Pushes Code to Stage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3593" y="2082644"/>
            <a:ext cx="1010198" cy="69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Data Analyst tests on Stage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0121" y="1961709"/>
            <a:ext cx="1296029" cy="93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Data Analyst updates </a:t>
            </a:r>
            <a:r>
              <a:rPr lang="en-US" sz="110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Github</a:t>
            </a:r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Issue for developer to create pull request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67556" y="1964595"/>
            <a:ext cx="1123388" cy="93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Developer creates pull request to Develop branch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9839" y="1950135"/>
            <a:ext cx="1037647" cy="962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Lead Engineers Merge pull request to Master branch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33874" y="1967298"/>
            <a:ext cx="1028766" cy="933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Dev Ops deploys Master branch to Production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37603" y="3224335"/>
            <a:ext cx="1221307" cy="61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Data Analyst tests on Production </a:t>
            </a:r>
            <a:endParaRPr lang="en-US" sz="1100" dirty="0">
              <a:ln w="0">
                <a:noFill/>
              </a:ln>
              <a:solidFill>
                <a:schemeClr val="tx1"/>
              </a:solidFill>
              <a:effectLst>
                <a:outerShdw dist="19050" sx="1000" sy="1000" algn="tl" rotWithShape="0">
                  <a:schemeClr val="dk1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 flipV="1">
            <a:off x="1377387" y="2431240"/>
            <a:ext cx="286206" cy="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5" idx="1"/>
          </p:cNvCxnSpPr>
          <p:nvPr/>
        </p:nvCxnSpPr>
        <p:spPr>
          <a:xfrm flipV="1">
            <a:off x="2673791" y="2428354"/>
            <a:ext cx="736330" cy="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6" idx="1"/>
          </p:cNvCxnSpPr>
          <p:nvPr/>
        </p:nvCxnSpPr>
        <p:spPr>
          <a:xfrm>
            <a:off x="4706150" y="2428354"/>
            <a:ext cx="361406" cy="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7" idx="1"/>
          </p:cNvCxnSpPr>
          <p:nvPr/>
        </p:nvCxnSpPr>
        <p:spPr>
          <a:xfrm>
            <a:off x="6190944" y="2431240"/>
            <a:ext cx="3188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18" idx="1"/>
          </p:cNvCxnSpPr>
          <p:nvPr/>
        </p:nvCxnSpPr>
        <p:spPr>
          <a:xfrm>
            <a:off x="7547486" y="2431240"/>
            <a:ext cx="286388" cy="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2"/>
            <a:endCxn id="5" idx="0"/>
          </p:cNvCxnSpPr>
          <p:nvPr/>
        </p:nvCxnSpPr>
        <p:spPr>
          <a:xfrm flipH="1">
            <a:off x="950385" y="1493134"/>
            <a:ext cx="2658" cy="540508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74061" y="2158983"/>
            <a:ext cx="805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If Verified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8" name="Straight Arrow Connector 67"/>
          <p:cNvCxnSpPr>
            <a:stCxn id="18" idx="2"/>
            <a:endCxn id="20" idx="0"/>
          </p:cNvCxnSpPr>
          <p:nvPr/>
        </p:nvCxnSpPr>
        <p:spPr>
          <a:xfrm>
            <a:off x="8348257" y="2900587"/>
            <a:ext cx="0" cy="323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" idx="2"/>
          </p:cNvCxnSpPr>
          <p:nvPr/>
        </p:nvCxnSpPr>
        <p:spPr>
          <a:xfrm>
            <a:off x="8348257" y="3839995"/>
            <a:ext cx="0" cy="40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" idx="0"/>
            <a:endCxn id="4" idx="3"/>
          </p:cNvCxnSpPr>
          <p:nvPr/>
        </p:nvCxnSpPr>
        <p:spPr>
          <a:xfrm rot="16200000" flipV="1">
            <a:off x="1335324" y="1249276"/>
            <a:ext cx="887006" cy="7797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68691" y="1493134"/>
            <a:ext cx="9911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If NOT Verified</a:t>
            </a:r>
            <a:endParaRPr lang="en-US" sz="105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50866" y="3936207"/>
            <a:ext cx="952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If Verified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83303" y="4243717"/>
            <a:ext cx="929906" cy="3866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  <a:latin typeface="Calibri" charset="0"/>
                <a:ea typeface="Calibri" charset="0"/>
                <a:cs typeface="Calibri" charset="0"/>
              </a:rPr>
              <a:t>Complete</a:t>
            </a:r>
          </a:p>
        </p:txBody>
      </p:sp>
      <p:cxnSp>
        <p:nvCxnSpPr>
          <p:cNvPr id="82" name="Elbow Connector 81"/>
          <p:cNvCxnSpPr>
            <a:stCxn id="20" idx="1"/>
            <a:endCxn id="4" idx="1"/>
          </p:cNvCxnSpPr>
          <p:nvPr/>
        </p:nvCxnSpPr>
        <p:spPr>
          <a:xfrm rot="10800000">
            <a:off x="517125" y="1195639"/>
            <a:ext cx="7220479" cy="2336527"/>
          </a:xfrm>
          <a:prstGeom prst="bentConnector3">
            <a:avLst>
              <a:gd name="adj1" fmla="val 1031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72795" y="3259060"/>
            <a:ext cx="1116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If NOT Verified</a:t>
            </a:r>
            <a:endParaRPr lang="en-US" sz="105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5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Background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725737" y="969590"/>
            <a:ext cx="7961063" cy="3513087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Data Aggregators (or </a:t>
            </a:r>
            <a:r>
              <a:rPr lang="en-US" sz="2000" dirty="0" smtClean="0">
                <a:latin typeface="Calibri"/>
                <a:cs typeface="Calibri"/>
              </a:rPr>
              <a:t>“Parsers”) </a:t>
            </a:r>
            <a:r>
              <a:rPr lang="en-US" sz="2000" dirty="0">
                <a:latin typeface="Calibri"/>
                <a:cs typeface="Calibri"/>
              </a:rPr>
              <a:t>scrape user/patient information from insurance carrier websites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This information includes important patient data such as last name, first name, DOB, claims details 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HealthExpense leverages this data </a:t>
            </a:r>
            <a:r>
              <a:rPr lang="en-US" sz="2000" dirty="0" smtClean="0">
                <a:latin typeface="Calibri"/>
                <a:cs typeface="Calibri"/>
              </a:rPr>
              <a:t>that is extracted to </a:t>
            </a:r>
            <a:r>
              <a:rPr lang="en-US" sz="2000" dirty="0">
                <a:latin typeface="Calibri"/>
                <a:cs typeface="Calibri"/>
              </a:rPr>
              <a:t>build out our products for users, TPAs, and </a:t>
            </a:r>
            <a:r>
              <a:rPr lang="en-US" sz="2000" dirty="0" smtClean="0">
                <a:latin typeface="Calibri"/>
                <a:cs typeface="Calibri"/>
              </a:rPr>
              <a:t>financial institutions. </a:t>
            </a:r>
            <a:endParaRPr lang="en-US" sz="20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Insurance Carrier Website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Insurance carrier websites is where we scrape information to  build our parsers. A typical website includes the following information: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User Last Name, First Name, DOB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User’s family (Subscribers and dependents)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Claims Information – the claims/services a user has received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Benefit Information – what benefits a user receives, what the user gets covered vs. not covered, etc.</a:t>
            </a:r>
          </a:p>
          <a:p>
            <a:pPr marL="342900" indent="-3429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Types and Examples of Insurance Carriers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Medical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United Healthcare, Aetna, Kaiser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Dental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Delta Dental, Guardian Dental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Prescription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err="1" smtClean="0">
                <a:latin typeface="Calibri"/>
                <a:cs typeface="Calibri"/>
              </a:rPr>
              <a:t>CVSCaremark</a:t>
            </a:r>
            <a:r>
              <a:rPr lang="en-US" dirty="0" smtClean="0">
                <a:latin typeface="Calibri"/>
                <a:cs typeface="Calibri"/>
              </a:rPr>
              <a:t>, Express Scripts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Vision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VSP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9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Definitions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Co-pay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fixed amount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($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15) you pay for a covered health care service, usually when you get the service. The amount can vary by the type of covered health care service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. This does NOT go toward your deductible.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Deductible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amount you owe for covered health care services before your health insurance plan begins to pay. For example, if your deductible is $1,000</a:t>
            </a:r>
            <a:r>
              <a:rPr lang="en-US" b="1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your plan won’t pay anything until you’ve paid $1,000 for covered services.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(Some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plans pay for certain health care services before you’ve met your deductible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>
                <a:latin typeface="Calibri"/>
                <a:cs typeface="Calibri"/>
              </a:rPr>
              <a:t>Co-insurance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/>
              <a:t>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Your share of the costs of a covered health care service, calculated as a percentage (for example, 20%) of the allowed amount for the service. You pay coinsurance after you’ve met your deductible. For example, if the health insurance plan’s allowed amount for an office visit is $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1000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and you’ve met your deductible, your 20% coinsurance payment would be $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200.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The health insurance plan pays the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rest ($800).</a:t>
            </a:r>
            <a:endParaRPr lang="en-US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Definitions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Allowable or Allowed Amount: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The maximum amount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 that an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insurer will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consider to pay for a service, including any amount that the patient will be responsible for paying. For in-network providers, the allowed charge is based on the contracts with the providers.</a:t>
            </a:r>
          </a:p>
        </p:txBody>
      </p:sp>
    </p:spTree>
    <p:extLst>
      <p:ext uri="{BB962C8B-B14F-4D97-AF65-F5344CB8AC3E}">
        <p14:creationId xmlns:p14="http://schemas.microsoft.com/office/powerpoint/2010/main" val="9489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HealthExpense Fields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>
                <a:latin typeface="Calibri" charset="0"/>
                <a:ea typeface="Calibri" charset="0"/>
                <a:cs typeface="Calibri" charset="0"/>
              </a:rPr>
              <a:t>Amountcharged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: the billed amount from providers. Also known as charge amount.</a:t>
            </a:r>
          </a:p>
          <a:p>
            <a:r>
              <a:rPr lang="en-US" sz="2000" b="1" dirty="0" err="1" smtClean="0">
                <a:latin typeface="Calibri" charset="0"/>
                <a:ea typeface="Calibri" charset="0"/>
                <a:cs typeface="Calibri" charset="0"/>
              </a:rPr>
              <a:t>Amountwithdiscount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Allowable or allowed amount.</a:t>
            </a:r>
          </a:p>
          <a:p>
            <a:r>
              <a:rPr lang="en-US" sz="2000" b="1" dirty="0" err="1" smtClean="0">
                <a:latin typeface="Calibri" charset="0"/>
                <a:ea typeface="Calibri" charset="0"/>
                <a:cs typeface="Calibri" charset="0"/>
              </a:rPr>
              <a:t>Amountnotcovered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Amount that is not covered by insurance. Can be patient responsibility or not. For HX, this value gets assigned to the patient. </a:t>
            </a:r>
          </a:p>
          <a:p>
            <a:r>
              <a:rPr lang="en-US" sz="2000" b="1" dirty="0" err="1">
                <a:latin typeface="Calibri" charset="0"/>
                <a:ea typeface="Calibri" charset="0"/>
                <a:cs typeface="Calibri" charset="0"/>
              </a:rPr>
              <a:t>Amountpaidbyins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dollar amount paid by the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insurance</a:t>
            </a:r>
            <a:endParaRPr 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1" dirty="0" err="1" smtClean="0">
                <a:latin typeface="Calibri" charset="0"/>
                <a:ea typeface="Calibri" charset="0"/>
                <a:cs typeface="Calibri" charset="0"/>
              </a:rPr>
              <a:t>Amountcopay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Co-pay amount</a:t>
            </a:r>
          </a:p>
          <a:p>
            <a:r>
              <a:rPr lang="en-US" sz="2000" b="1" dirty="0" err="1" smtClean="0">
                <a:latin typeface="Calibri" charset="0"/>
                <a:ea typeface="Calibri" charset="0"/>
                <a:cs typeface="Calibri" charset="0"/>
              </a:rPr>
              <a:t>Amountcoinsurance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Co-insurance amount</a:t>
            </a:r>
          </a:p>
          <a:p>
            <a:r>
              <a:rPr lang="en-US" sz="2000" b="1" dirty="0" err="1" smtClean="0">
                <a:latin typeface="Calibri" charset="0"/>
                <a:ea typeface="Calibri" charset="0"/>
                <a:cs typeface="Calibri" charset="0"/>
              </a:rPr>
              <a:t>Amountdeductible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Deductible amount</a:t>
            </a:r>
          </a:p>
        </p:txBody>
      </p:sp>
    </p:spTree>
    <p:extLst>
      <p:ext uri="{BB962C8B-B14F-4D97-AF65-F5344CB8AC3E}">
        <p14:creationId xmlns:p14="http://schemas.microsoft.com/office/powerpoint/2010/main" val="119303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Important to Remember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EOBs vary vastly between providers  - lack of consistency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ields are often named differently (e.g. charged amount vs. amount billed vs. total charges)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Not all information will be given; at times there will be a need for calculations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Do not accept EOBs at face values – make sure to understand how the numbers add up before extracting</a:t>
            </a:r>
          </a:p>
        </p:txBody>
      </p:sp>
    </p:spTree>
    <p:extLst>
      <p:ext uri="{BB962C8B-B14F-4D97-AF65-F5344CB8AC3E}">
        <p14:creationId xmlns:p14="http://schemas.microsoft.com/office/powerpoint/2010/main" val="210284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10830</TotalTime>
  <Words>825</Words>
  <Application>Microsoft Macintosh PowerPoint</Application>
  <PresentationFormat>On-screen Show (16:9)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Fan Heiti Std B</vt:lpstr>
      <vt:lpstr>Calibri</vt:lpstr>
      <vt:lpstr>Gill Sans</vt:lpstr>
      <vt:lpstr>Open Sans</vt:lpstr>
      <vt:lpstr>SimSun</vt:lpstr>
      <vt:lpstr>Times New Roman</vt:lpstr>
      <vt:lpstr>Arial</vt:lpstr>
      <vt:lpstr>Office Theme</vt:lpstr>
      <vt:lpstr>Data Aggregators</vt:lpstr>
      <vt:lpstr>Background</vt:lpstr>
      <vt:lpstr>Insurance Carrier Website</vt:lpstr>
      <vt:lpstr>Types and Examples of Insurance Carriers</vt:lpstr>
      <vt:lpstr>Definitions</vt:lpstr>
      <vt:lpstr>Definitions</vt:lpstr>
      <vt:lpstr>Definitions</vt:lpstr>
      <vt:lpstr>HealthExpense Fields</vt:lpstr>
      <vt:lpstr>Important to Remember</vt:lpstr>
      <vt:lpstr>Example of EOB without all information</vt:lpstr>
      <vt:lpstr>Do’s and Don’ts</vt:lpstr>
      <vt:lpstr>FAQs</vt:lpstr>
      <vt:lpstr>Developer and Data Analyst Verification Process</vt:lpstr>
      <vt:lpstr>PowerPoint Presentation</vt:lpstr>
    </vt:vector>
  </TitlesOfParts>
  <Company>The August Jackson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Goldberg</dc:creator>
  <cp:lastModifiedBy>Amber Yu</cp:lastModifiedBy>
  <cp:revision>137</cp:revision>
  <cp:lastPrinted>2015-11-16T20:18:55Z</cp:lastPrinted>
  <dcterms:created xsi:type="dcterms:W3CDTF">2015-10-09T15:34:13Z</dcterms:created>
  <dcterms:modified xsi:type="dcterms:W3CDTF">2016-01-28T07:00:19Z</dcterms:modified>
</cp:coreProperties>
</file>